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5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0969625" cy="6170613"/>
  <p:notesSz cx="6858000" cy="9144000"/>
  <p:custDataLst>
    <p:tags r:id="rId58"/>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42B983"/>
    <a:srgbClr val="B4C7E7"/>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245" autoAdjust="0"/>
  </p:normalViewPr>
  <p:slideViewPr>
    <p:cSldViewPr snapToGrid="0">
      <p:cViewPr>
        <p:scale>
          <a:sx n="66" d="100"/>
          <a:sy n="66" d="100"/>
        </p:scale>
        <p:origin x="12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gs" Target="tags/tag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02.07.2020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full responsibility for developing its be and </a:t>
            </a:r>
            <a:r>
              <a:rPr lang="en-US" dirty="0" err="1"/>
              <a:t>fe</a:t>
            </a:r>
            <a:r>
              <a:rPr lang="en-US" dirty="0"/>
              <a:t>. </a:t>
            </a:r>
          </a:p>
          <a:p>
            <a:pPr marL="171450" indent="-171450">
              <a:buFontTx/>
              <a:buChar char="-"/>
            </a:pPr>
            <a:r>
              <a:rPr lang="en-US" dirty="0"/>
              <a:t>Use </a:t>
            </a:r>
            <a:r>
              <a:rPr lang="en-US" dirty="0" err="1"/>
              <a:t>expressjs</a:t>
            </a:r>
            <a:r>
              <a:rPr lang="en-US" dirty="0"/>
              <a:t> for be and a framework called Quasar to develop </a:t>
            </a:r>
            <a:r>
              <a:rPr lang="en-US" dirty="0" err="1"/>
              <a:t>fe</a:t>
            </a:r>
            <a:endParaRPr lang="en-US" dirty="0"/>
          </a:p>
          <a:p>
            <a:r>
              <a:rPr lang="en-US" dirty="0"/>
              <a:t>- And yeh, this Quasar </a:t>
            </a:r>
            <a:r>
              <a:rPr lang="en-US" dirty="0" err="1"/>
              <a:t>fw</a:t>
            </a:r>
            <a:r>
              <a:rPr lang="en-US" dirty="0"/>
              <a:t> is built on </a:t>
            </a:r>
            <a:r>
              <a:rPr lang="en-US" dirty="0" err="1"/>
              <a:t>VueJS</a:t>
            </a:r>
            <a:r>
              <a:rPr lang="en-US" dirty="0"/>
              <a:t> – the topic of my sharing today  </a:t>
            </a:r>
          </a:p>
        </p:txBody>
      </p:sp>
      <p:sp>
        <p:nvSpPr>
          <p:cNvPr id="4" name="Slide Number Placeholder 3"/>
          <p:cNvSpPr>
            <a:spLocks noGrp="1"/>
          </p:cNvSpPr>
          <p:nvPr>
            <p:ph type="sldNum" sz="quarter" idx="5"/>
          </p:nvPr>
        </p:nvSpPr>
        <p:spPr/>
        <p:txBody>
          <a:bodyPr/>
          <a:lstStyle/>
          <a:p>
            <a:fld id="{42121085-6B6E-4156-B7BE-A6F0A72525A7}" type="slidenum">
              <a:rPr lang="en-US" smtClean="0"/>
              <a:t>2</a:t>
            </a:fld>
            <a:endParaRPr lang="en-US"/>
          </a:p>
        </p:txBody>
      </p:sp>
    </p:spTree>
    <p:extLst>
      <p:ext uri="{BB962C8B-B14F-4D97-AF65-F5344CB8AC3E}">
        <p14:creationId xmlns:p14="http://schemas.microsoft.com/office/powerpoint/2010/main" val="2732565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The design philosophy basically means the idea of the framework</a:t>
            </a:r>
          </a:p>
          <a:p>
            <a:pPr marL="171450" indent="-171450">
              <a:buFontTx/>
              <a:buChar char="-"/>
            </a:pPr>
            <a:r>
              <a:rPr lang="en-US" dirty="0"/>
              <a:t>Regarding that, the Vue idea is progressiveness. Let’s me explain you what it means:</a:t>
            </a:r>
          </a:p>
          <a:p>
            <a:pPr marL="0" indent="0">
              <a:buFontTx/>
              <a:buNone/>
            </a:pPr>
            <a:r>
              <a:rPr lang="en-US" dirty="0"/>
              <a:t>when developing web you can go from a small, simple app with just some simple widget to a complicated app like commercial or enterprise app; and Vue will provide you the proper tool for each stage.</a:t>
            </a:r>
          </a:p>
          <a:p>
            <a:pPr marL="171450" indent="-171450">
              <a:buFontTx/>
              <a:buChar char="-"/>
            </a:pPr>
            <a:r>
              <a:rPr lang="en-US" dirty="0"/>
              <a:t>For ex, if you just build a simple page without navigation or you just embedded a part of your UI with Vue, you just need a </a:t>
            </a:r>
            <a:r>
              <a:rPr lang="en-US" dirty="0" err="1"/>
              <a:t>vue</a:t>
            </a:r>
            <a:r>
              <a:rPr lang="en-US" dirty="0"/>
              <a:t>-core library which supporting declarative rendering…</a:t>
            </a:r>
          </a:p>
        </p:txBody>
      </p:sp>
      <p:sp>
        <p:nvSpPr>
          <p:cNvPr id="4" name="Slide Number Placeholder 3"/>
          <p:cNvSpPr>
            <a:spLocks noGrp="1"/>
          </p:cNvSpPr>
          <p:nvPr>
            <p:ph type="sldNum" sz="quarter" idx="5"/>
          </p:nvPr>
        </p:nvSpPr>
        <p:spPr/>
        <p:txBody>
          <a:bodyPr/>
          <a:lstStyle/>
          <a:p>
            <a:fld id="{42121085-6B6E-4156-B7BE-A6F0A72525A7}" type="slidenum">
              <a:rPr lang="en-US" smtClean="0"/>
              <a:t>12</a:t>
            </a:fld>
            <a:endParaRPr lang="en-US"/>
          </a:p>
        </p:txBody>
      </p:sp>
    </p:spTree>
    <p:extLst>
      <p:ext uri="{BB962C8B-B14F-4D97-AF65-F5344CB8AC3E}">
        <p14:creationId xmlns:p14="http://schemas.microsoft.com/office/powerpoint/2010/main" val="403011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Next, we will explore the first layer of the </a:t>
            </a:r>
            <a:r>
              <a:rPr lang="en-US" b="1" dirty="0" err="1"/>
              <a:t>fw</a:t>
            </a:r>
            <a:endParaRPr lang="en-US" b="1" dirty="0"/>
          </a:p>
          <a:p>
            <a:pPr marL="171450" indent="-171450">
              <a:buFontTx/>
              <a:buChar char="-"/>
            </a:pPr>
            <a:r>
              <a:rPr lang="en-US" dirty="0"/>
              <a:t>So what is declarative rendering? Let’s see the picture, Vue core acts as a machine which will process the state to generate the UI for us.</a:t>
            </a:r>
          </a:p>
          <a:p>
            <a:pPr marL="171450" indent="-171450">
              <a:buFontTx/>
              <a:buChar char="-"/>
            </a:pPr>
            <a:r>
              <a:rPr lang="en-US" dirty="0"/>
              <a:t>In other word, we will define how Vue will generate the UI from the state or the data</a:t>
            </a:r>
          </a:p>
          <a:p>
            <a:pPr marL="171450" indent="-171450">
              <a:buFontTx/>
              <a:buChar char="-"/>
            </a:pPr>
            <a:r>
              <a:rPr lang="en-US" dirty="0"/>
              <a:t>It’s really different from the imperative style which we tell our code what steps to create the UI</a:t>
            </a:r>
          </a:p>
          <a:p>
            <a:pPr marL="171450" indent="-171450">
              <a:buFontTx/>
              <a:buChar char="-"/>
            </a:pPr>
            <a:r>
              <a:rPr lang="en-US" dirty="0"/>
              <a:t>You can find the imperative in the famous </a:t>
            </a:r>
            <a:r>
              <a:rPr lang="en-US" dirty="0" err="1"/>
              <a:t>fw</a:t>
            </a:r>
            <a:r>
              <a:rPr lang="en-US" dirty="0"/>
              <a:t> call </a:t>
            </a:r>
            <a:r>
              <a:rPr lang="en-US" dirty="0" err="1"/>
              <a:t>Jquery</a:t>
            </a:r>
            <a:r>
              <a:rPr lang="en-US" dirty="0"/>
              <a:t>, or when you make web frontend without any </a:t>
            </a:r>
            <a:r>
              <a:rPr lang="en-US" dirty="0" err="1"/>
              <a:t>fw</a:t>
            </a:r>
            <a:endParaRPr lang="en-US" dirty="0"/>
          </a:p>
        </p:txBody>
      </p:sp>
      <p:sp>
        <p:nvSpPr>
          <p:cNvPr id="4" name="Slide Number Placeholder 3"/>
          <p:cNvSpPr>
            <a:spLocks noGrp="1"/>
          </p:cNvSpPr>
          <p:nvPr>
            <p:ph type="sldNum" sz="quarter" idx="5"/>
          </p:nvPr>
        </p:nvSpPr>
        <p:spPr/>
        <p:txBody>
          <a:bodyPr/>
          <a:lstStyle/>
          <a:p>
            <a:fld id="{42121085-6B6E-4156-B7BE-A6F0A72525A7}" type="slidenum">
              <a:rPr lang="en-US" smtClean="0"/>
              <a:t>13</a:t>
            </a:fld>
            <a:endParaRPr lang="en-US"/>
          </a:p>
        </p:txBody>
      </p:sp>
    </p:spTree>
    <p:extLst>
      <p:ext uri="{BB962C8B-B14F-4D97-AF65-F5344CB8AC3E}">
        <p14:creationId xmlns:p14="http://schemas.microsoft.com/office/powerpoint/2010/main" val="200866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look at the ex: We define the Vue instance then hook it to our markup. </a:t>
            </a:r>
          </a:p>
          <a:p>
            <a:r>
              <a:rPr lang="en-US" dirty="0"/>
              <a:t>Vue will help us do the rest of work by rendering the markup. Right here,</a:t>
            </a:r>
            <a:r>
              <a:rPr lang="en-US" baseline="0" dirty="0"/>
              <a:t> it uses Interpolate template to interpret JS to string</a:t>
            </a:r>
            <a:endParaRPr lang="en-US" dirty="0"/>
          </a:p>
          <a:p>
            <a:r>
              <a:rPr lang="en-US" b="1" dirty="0"/>
              <a:t>Ok, it’s the first and basic layer of Vue</a:t>
            </a:r>
          </a:p>
        </p:txBody>
      </p:sp>
      <p:sp>
        <p:nvSpPr>
          <p:cNvPr id="4" name="Slide Number Placeholder 3"/>
          <p:cNvSpPr>
            <a:spLocks noGrp="1"/>
          </p:cNvSpPr>
          <p:nvPr>
            <p:ph type="sldNum" sz="quarter" idx="5"/>
          </p:nvPr>
        </p:nvSpPr>
        <p:spPr/>
        <p:txBody>
          <a:bodyPr/>
          <a:lstStyle/>
          <a:p>
            <a:fld id="{42121085-6B6E-4156-B7BE-A6F0A72525A7}" type="slidenum">
              <a:rPr lang="en-US" smtClean="0"/>
              <a:t>14</a:t>
            </a:fld>
            <a:endParaRPr lang="en-US"/>
          </a:p>
        </p:txBody>
      </p:sp>
    </p:spTree>
    <p:extLst>
      <p:ext uri="{BB962C8B-B14F-4D97-AF65-F5344CB8AC3E}">
        <p14:creationId xmlns:p14="http://schemas.microsoft.com/office/powerpoint/2010/main" val="324097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see what you’ll need to implement the </a:t>
            </a:r>
            <a:r>
              <a:rPr lang="en-US" dirty="0" err="1"/>
              <a:t>vue</a:t>
            </a:r>
            <a:r>
              <a:rPr lang="en-US" dirty="0"/>
              <a:t>-core..</a:t>
            </a:r>
          </a:p>
          <a:p>
            <a:r>
              <a:rPr lang="en-US" dirty="0"/>
              <a:t>- The quickest: CDN</a:t>
            </a:r>
          </a:p>
          <a:p>
            <a:pPr marL="171450" indent="-171450">
              <a:buFontTx/>
              <a:buChar char="-"/>
            </a:pPr>
            <a:r>
              <a:rPr lang="en-US" dirty="0"/>
              <a:t>Experience SFC</a:t>
            </a:r>
          </a:p>
          <a:p>
            <a:pPr marL="171450" indent="-171450">
              <a:buFontTx/>
              <a:buChar char="-"/>
            </a:pPr>
            <a:r>
              <a:rPr lang="en-US" dirty="0"/>
              <a:t>Improve syntax highlight</a:t>
            </a:r>
          </a:p>
          <a:p>
            <a:pPr marL="0" indent="0">
              <a:buFontTx/>
              <a:buNone/>
            </a:pPr>
            <a:r>
              <a:rPr lang="en-US" b="1" dirty="0"/>
              <a:t>That’s it, now you can create an Vue app :D</a:t>
            </a:r>
          </a:p>
        </p:txBody>
      </p:sp>
      <p:sp>
        <p:nvSpPr>
          <p:cNvPr id="4" name="Slide Number Placeholder 3"/>
          <p:cNvSpPr>
            <a:spLocks noGrp="1"/>
          </p:cNvSpPr>
          <p:nvPr>
            <p:ph type="sldNum" sz="quarter" idx="5"/>
          </p:nvPr>
        </p:nvSpPr>
        <p:spPr/>
        <p:txBody>
          <a:bodyPr/>
          <a:lstStyle/>
          <a:p>
            <a:fld id="{42121085-6B6E-4156-B7BE-A6F0A72525A7}" type="slidenum">
              <a:rPr lang="en-US" smtClean="0"/>
              <a:t>15</a:t>
            </a:fld>
            <a:endParaRPr lang="en-US"/>
          </a:p>
        </p:txBody>
      </p:sp>
    </p:spTree>
    <p:extLst>
      <p:ext uri="{BB962C8B-B14F-4D97-AF65-F5344CB8AC3E}">
        <p14:creationId xmlns:p14="http://schemas.microsoft.com/office/powerpoint/2010/main" val="2752024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we’re going to see the heart of Vue – the </a:t>
            </a:r>
            <a:r>
              <a:rPr lang="en-US" dirty="0" err="1"/>
              <a:t>vue</a:t>
            </a:r>
            <a:r>
              <a:rPr lang="en-US" dirty="0"/>
              <a:t> instance</a:t>
            </a:r>
          </a:p>
          <a:p>
            <a:r>
              <a:rPr lang="en-US" dirty="0"/>
              <a:t>Why I call that a heart of </a:t>
            </a:r>
            <a:r>
              <a:rPr lang="en-US" dirty="0" err="1"/>
              <a:t>vue</a:t>
            </a:r>
            <a:r>
              <a:rPr lang="en-US" dirty="0"/>
              <a:t>, because we need Vue instance to bind the UI and our presentation logic</a:t>
            </a:r>
          </a:p>
        </p:txBody>
      </p:sp>
      <p:sp>
        <p:nvSpPr>
          <p:cNvPr id="4" name="Slide Number Placeholder 3"/>
          <p:cNvSpPr>
            <a:spLocks noGrp="1"/>
          </p:cNvSpPr>
          <p:nvPr>
            <p:ph type="sldNum" sz="quarter" idx="5"/>
          </p:nvPr>
        </p:nvSpPr>
        <p:spPr/>
        <p:txBody>
          <a:bodyPr/>
          <a:lstStyle/>
          <a:p>
            <a:fld id="{42121085-6B6E-4156-B7BE-A6F0A72525A7}" type="slidenum">
              <a:rPr lang="en-US" smtClean="0"/>
              <a:t>16</a:t>
            </a:fld>
            <a:endParaRPr lang="en-US"/>
          </a:p>
        </p:txBody>
      </p:sp>
    </p:spTree>
    <p:extLst>
      <p:ext uri="{BB962C8B-B14F-4D97-AF65-F5344CB8AC3E}">
        <p14:creationId xmlns:p14="http://schemas.microsoft.com/office/powerpoint/2010/main" val="328140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we will look through the architecture pattern, which concrete and inspire Vue</a:t>
            </a:r>
          </a:p>
          <a:p>
            <a:pPr marL="171450" indent="-171450">
              <a:buFontTx/>
              <a:buChar char="-"/>
            </a:pPr>
            <a:r>
              <a:rPr lang="en-US" dirty="0"/>
              <a:t>This architecture partly alike MVVM pattern.</a:t>
            </a:r>
          </a:p>
          <a:p>
            <a:pPr marL="171450" indent="-171450">
              <a:buFontTx/>
              <a:buChar char="-"/>
            </a:pPr>
            <a:r>
              <a:rPr lang="en-US" dirty="0"/>
              <a:t>While the </a:t>
            </a:r>
            <a:r>
              <a:rPr lang="en-US" dirty="0" err="1"/>
              <a:t>vue</a:t>
            </a:r>
            <a:r>
              <a:rPr lang="en-US" dirty="0"/>
              <a:t> instance play a </a:t>
            </a:r>
            <a:r>
              <a:rPr lang="en-US" dirty="0" err="1"/>
              <a:t>ViewModel</a:t>
            </a:r>
            <a:r>
              <a:rPr lang="en-US" dirty="0"/>
              <a:t> role, our DOM and our Data act as View and Model respectively</a:t>
            </a:r>
          </a:p>
          <a:p>
            <a:pPr marL="171450" indent="-171450">
              <a:buFontTx/>
              <a:buChar char="-"/>
            </a:pPr>
            <a:r>
              <a:rPr lang="en-US" b="1" dirty="0"/>
              <a:t>And with this pattern, Vue instance will help us to build up our UI base on the data or the state from our backend</a:t>
            </a:r>
          </a:p>
        </p:txBody>
      </p:sp>
      <p:sp>
        <p:nvSpPr>
          <p:cNvPr id="4" name="Slide Number Placeholder 3"/>
          <p:cNvSpPr>
            <a:spLocks noGrp="1"/>
          </p:cNvSpPr>
          <p:nvPr>
            <p:ph type="sldNum" sz="quarter" idx="5"/>
          </p:nvPr>
        </p:nvSpPr>
        <p:spPr/>
        <p:txBody>
          <a:bodyPr/>
          <a:lstStyle/>
          <a:p>
            <a:fld id="{42121085-6B6E-4156-B7BE-A6F0A72525A7}" type="slidenum">
              <a:rPr lang="en-US" smtClean="0"/>
              <a:t>17</a:t>
            </a:fld>
            <a:endParaRPr lang="en-US"/>
          </a:p>
        </p:txBody>
      </p:sp>
    </p:spTree>
    <p:extLst>
      <p:ext uri="{BB962C8B-B14F-4D97-AF65-F5344CB8AC3E}">
        <p14:creationId xmlns:p14="http://schemas.microsoft.com/office/powerpoint/2010/main" val="59530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this is how the Vue instance really look like, it comprises of 3 main part:</a:t>
            </a:r>
          </a:p>
          <a:p>
            <a:pPr marL="171450" indent="-171450">
              <a:buFontTx/>
              <a:buChar char="-"/>
            </a:pPr>
            <a:r>
              <a:rPr lang="en-US" dirty="0"/>
              <a:t>The options: define the behavior</a:t>
            </a:r>
          </a:p>
          <a:p>
            <a:pPr marL="171450" indent="-171450">
              <a:buFontTx/>
              <a:buChar char="-"/>
            </a:pPr>
            <a:r>
              <a:rPr lang="en-US" dirty="0"/>
              <a:t>Vue directives: Help </a:t>
            </a:r>
            <a:r>
              <a:rPr lang="en-US" dirty="0" err="1"/>
              <a:t>vue</a:t>
            </a:r>
            <a:r>
              <a:rPr lang="en-US" dirty="0"/>
              <a:t> instance </a:t>
            </a:r>
            <a:r>
              <a:rPr lang="en-US" dirty="0" err="1"/>
              <a:t>interacs</a:t>
            </a:r>
            <a:r>
              <a:rPr lang="en-US" dirty="0"/>
              <a:t> with the DOM or the UI</a:t>
            </a:r>
          </a:p>
          <a:p>
            <a:pPr marL="171450" indent="-171450">
              <a:buFontTx/>
              <a:buChar char="-"/>
            </a:pPr>
            <a:r>
              <a:rPr lang="en-US" dirty="0"/>
              <a:t>The last is the life cycle functions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2121085-6B6E-4156-B7BE-A6F0A72525A7}" type="slidenum">
              <a:rPr lang="en-US" smtClean="0"/>
              <a:t>18</a:t>
            </a:fld>
            <a:endParaRPr lang="en-US"/>
          </a:p>
        </p:txBody>
      </p:sp>
    </p:spTree>
    <p:extLst>
      <p:ext uri="{BB962C8B-B14F-4D97-AF65-F5344CB8AC3E}">
        <p14:creationId xmlns:p14="http://schemas.microsoft.com/office/powerpoint/2010/main" val="648524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the Vue options</a:t>
            </a:r>
          </a:p>
        </p:txBody>
      </p:sp>
      <p:sp>
        <p:nvSpPr>
          <p:cNvPr id="4" name="Slide Number Placeholder 3"/>
          <p:cNvSpPr>
            <a:spLocks noGrp="1"/>
          </p:cNvSpPr>
          <p:nvPr>
            <p:ph type="sldNum" sz="quarter" idx="5"/>
          </p:nvPr>
        </p:nvSpPr>
        <p:spPr/>
        <p:txBody>
          <a:bodyPr/>
          <a:lstStyle/>
          <a:p>
            <a:fld id="{42121085-6B6E-4156-B7BE-A6F0A72525A7}" type="slidenum">
              <a:rPr lang="en-US" smtClean="0"/>
              <a:t>19</a:t>
            </a:fld>
            <a:endParaRPr lang="en-US"/>
          </a:p>
        </p:txBody>
      </p:sp>
    </p:spTree>
    <p:extLst>
      <p:ext uri="{BB962C8B-B14F-4D97-AF65-F5344CB8AC3E}">
        <p14:creationId xmlns:p14="http://schemas.microsoft.com/office/powerpoint/2010/main" val="2214320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 options programmatically are the properties of the object which we pass into the Vue instance constructor</a:t>
            </a:r>
          </a:p>
          <a:p>
            <a:r>
              <a:rPr lang="en-US" dirty="0"/>
              <a:t>These options will define the behavior of Vue instance, let’s look through some…</a:t>
            </a:r>
          </a:p>
          <a:p>
            <a:r>
              <a:rPr lang="en-US" dirty="0"/>
              <a:t>With these three, we can define how the </a:t>
            </a:r>
            <a:r>
              <a:rPr lang="en-US" dirty="0" err="1"/>
              <a:t>vue</a:t>
            </a:r>
            <a:r>
              <a:rPr lang="en-US" dirty="0"/>
              <a:t> instance render the UI</a:t>
            </a:r>
          </a:p>
        </p:txBody>
      </p:sp>
      <p:sp>
        <p:nvSpPr>
          <p:cNvPr id="4" name="Slide Number Placeholder 3"/>
          <p:cNvSpPr>
            <a:spLocks noGrp="1"/>
          </p:cNvSpPr>
          <p:nvPr>
            <p:ph type="sldNum" sz="quarter" idx="5"/>
          </p:nvPr>
        </p:nvSpPr>
        <p:spPr/>
        <p:txBody>
          <a:bodyPr/>
          <a:lstStyle/>
          <a:p>
            <a:fld id="{42121085-6B6E-4156-B7BE-A6F0A72525A7}" type="slidenum">
              <a:rPr lang="en-US" smtClean="0"/>
              <a:t>20</a:t>
            </a:fld>
            <a:endParaRPr lang="en-US"/>
          </a:p>
        </p:txBody>
      </p:sp>
    </p:spTree>
    <p:extLst>
      <p:ext uri="{BB962C8B-B14F-4D97-AF65-F5344CB8AC3E}">
        <p14:creationId xmlns:p14="http://schemas.microsoft.com/office/powerpoint/2010/main" val="1910499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There’re also 2 more options I want to introduce, that is: method and computed</a:t>
            </a:r>
          </a:p>
          <a:p>
            <a:r>
              <a:rPr lang="en-US" dirty="0"/>
              <a:t>Now we know how to define the UI state via the data option. </a:t>
            </a:r>
            <a:r>
              <a:rPr lang="en-US" b="1" dirty="0"/>
              <a:t>Beside that, </a:t>
            </a:r>
            <a:r>
              <a:rPr lang="en-US" b="1" dirty="0" err="1"/>
              <a:t>vue</a:t>
            </a:r>
            <a:r>
              <a:rPr lang="en-US" b="1" dirty="0"/>
              <a:t> has methods option which </a:t>
            </a:r>
            <a:r>
              <a:rPr lang="en-US" dirty="0"/>
              <a:t>let you define the function or the handler for the state inside </a:t>
            </a:r>
            <a:r>
              <a:rPr lang="en-US" dirty="0" err="1"/>
              <a:t>vue</a:t>
            </a:r>
            <a:r>
              <a:rPr lang="en-US" dirty="0"/>
              <a:t> instance</a:t>
            </a:r>
          </a:p>
          <a:p>
            <a:r>
              <a:rPr lang="en-US" dirty="0"/>
              <a:t>Computed is likely the getter in JS object, it will accumulate the data and return the result</a:t>
            </a:r>
          </a:p>
          <a:p>
            <a:r>
              <a:rPr lang="en-US" dirty="0"/>
              <a:t>So how does these options really bind with the UI?</a:t>
            </a:r>
          </a:p>
        </p:txBody>
      </p:sp>
      <p:sp>
        <p:nvSpPr>
          <p:cNvPr id="4" name="Slide Number Placeholder 3"/>
          <p:cNvSpPr>
            <a:spLocks noGrp="1"/>
          </p:cNvSpPr>
          <p:nvPr>
            <p:ph type="sldNum" sz="quarter" idx="5"/>
          </p:nvPr>
        </p:nvSpPr>
        <p:spPr/>
        <p:txBody>
          <a:bodyPr/>
          <a:lstStyle/>
          <a:p>
            <a:fld id="{42121085-6B6E-4156-B7BE-A6F0A72525A7}" type="slidenum">
              <a:rPr lang="en-US" smtClean="0"/>
              <a:t>21</a:t>
            </a:fld>
            <a:endParaRPr lang="en-US"/>
          </a:p>
        </p:txBody>
      </p:sp>
    </p:spTree>
    <p:extLst>
      <p:ext uri="{BB962C8B-B14F-4D97-AF65-F5344CB8AC3E}">
        <p14:creationId xmlns:p14="http://schemas.microsoft.com/office/powerpoint/2010/main" val="132275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Give you a look about SPA </a:t>
            </a:r>
            <a:r>
              <a:rPr lang="en-US" dirty="0" err="1"/>
              <a:t>bc</a:t>
            </a:r>
            <a:r>
              <a:rPr lang="en-US" dirty="0"/>
              <a:t> it’ll help you understand the mission of </a:t>
            </a:r>
            <a:r>
              <a:rPr lang="en-US" dirty="0" err="1"/>
              <a:t>VueJS</a:t>
            </a:r>
            <a:endParaRPr lang="en-US" dirty="0"/>
          </a:p>
          <a:p>
            <a:pPr marL="228600" indent="-228600">
              <a:buAutoNum type="arabicPeriod"/>
            </a:pPr>
            <a:r>
              <a:rPr lang="en-US" dirty="0"/>
              <a:t>Then we start digging deeper to the </a:t>
            </a:r>
            <a:r>
              <a:rPr lang="en-US" dirty="0" err="1"/>
              <a:t>fw</a:t>
            </a:r>
            <a:r>
              <a:rPr lang="en-US" dirty="0"/>
              <a:t> with …</a:t>
            </a:r>
          </a:p>
          <a:p>
            <a:pPr marL="228600" indent="-228600">
              <a:buAutoNum type="arabicPeriod"/>
            </a:pPr>
            <a:r>
              <a:rPr lang="en-US" dirty="0"/>
              <a:t>Next, give you a more practical view of how everything basically works</a:t>
            </a:r>
          </a:p>
          <a:p>
            <a:pPr marL="228600" indent="-228600">
              <a:buAutoNum type="arabicPeriod"/>
            </a:pPr>
            <a:r>
              <a:rPr lang="en-US" dirty="0"/>
              <a:t>The last will be the most interesting part -&gt; the comparison between </a:t>
            </a:r>
            <a:r>
              <a:rPr lang="en-US" dirty="0" err="1"/>
              <a:t>Vue,React</a:t>
            </a:r>
            <a:r>
              <a:rPr lang="en-US" dirty="0"/>
              <a:t>, Angular. Stay tuned!</a:t>
            </a:r>
          </a:p>
        </p:txBody>
      </p:sp>
      <p:sp>
        <p:nvSpPr>
          <p:cNvPr id="4" name="Slide Number Placeholder 3"/>
          <p:cNvSpPr>
            <a:spLocks noGrp="1"/>
          </p:cNvSpPr>
          <p:nvPr>
            <p:ph type="sldNum" sz="quarter" idx="5"/>
          </p:nvPr>
        </p:nvSpPr>
        <p:spPr/>
        <p:txBody>
          <a:bodyPr/>
          <a:lstStyle/>
          <a:p>
            <a:fld id="{42121085-6B6E-4156-B7BE-A6F0A72525A7}" type="slidenum">
              <a:rPr lang="en-US" smtClean="0"/>
              <a:t>4</a:t>
            </a:fld>
            <a:endParaRPr lang="en-US"/>
          </a:p>
        </p:txBody>
      </p:sp>
    </p:spTree>
    <p:extLst>
      <p:ext uri="{BB962C8B-B14F-4D97-AF65-F5344CB8AC3E}">
        <p14:creationId xmlns:p14="http://schemas.microsoft.com/office/powerpoint/2010/main" val="101992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relates on the Vue directives.</a:t>
            </a:r>
          </a:p>
        </p:txBody>
      </p:sp>
      <p:sp>
        <p:nvSpPr>
          <p:cNvPr id="4" name="Slide Number Placeholder 3"/>
          <p:cNvSpPr>
            <a:spLocks noGrp="1"/>
          </p:cNvSpPr>
          <p:nvPr>
            <p:ph type="sldNum" sz="quarter" idx="5"/>
          </p:nvPr>
        </p:nvSpPr>
        <p:spPr/>
        <p:txBody>
          <a:bodyPr/>
          <a:lstStyle/>
          <a:p>
            <a:fld id="{42121085-6B6E-4156-B7BE-A6F0A72525A7}" type="slidenum">
              <a:rPr lang="en-US" smtClean="0"/>
              <a:t>22</a:t>
            </a:fld>
            <a:endParaRPr lang="en-US"/>
          </a:p>
        </p:txBody>
      </p:sp>
    </p:spTree>
    <p:extLst>
      <p:ext uri="{BB962C8B-B14F-4D97-AF65-F5344CB8AC3E}">
        <p14:creationId xmlns:p14="http://schemas.microsoft.com/office/powerpoint/2010/main" val="60190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 directives are the special tokens provided by </a:t>
            </a:r>
            <a:r>
              <a:rPr lang="en-US" dirty="0" err="1"/>
              <a:t>vue</a:t>
            </a:r>
            <a:r>
              <a:rPr lang="en-US" dirty="0"/>
              <a:t> to do something to the DOM element</a:t>
            </a:r>
          </a:p>
          <a:p>
            <a:r>
              <a:rPr lang="en-US" dirty="0"/>
              <a:t>It will bind the data to the DOM attribute</a:t>
            </a:r>
          </a:p>
        </p:txBody>
      </p:sp>
      <p:sp>
        <p:nvSpPr>
          <p:cNvPr id="4" name="Slide Number Placeholder 3"/>
          <p:cNvSpPr>
            <a:spLocks noGrp="1"/>
          </p:cNvSpPr>
          <p:nvPr>
            <p:ph type="sldNum" sz="quarter" idx="5"/>
          </p:nvPr>
        </p:nvSpPr>
        <p:spPr/>
        <p:txBody>
          <a:bodyPr/>
          <a:lstStyle/>
          <a:p>
            <a:fld id="{42121085-6B6E-4156-B7BE-A6F0A72525A7}" type="slidenum">
              <a:rPr lang="en-US" smtClean="0"/>
              <a:t>23</a:t>
            </a:fld>
            <a:endParaRPr lang="en-US"/>
          </a:p>
        </p:txBody>
      </p:sp>
    </p:spTree>
    <p:extLst>
      <p:ext uri="{BB962C8B-B14F-4D97-AF65-F5344CB8AC3E}">
        <p14:creationId xmlns:p14="http://schemas.microsoft.com/office/powerpoint/2010/main" val="2721164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Next, we have event handling directive</a:t>
            </a:r>
          </a:p>
          <a:p>
            <a:pPr marL="171450" indent="-171450">
              <a:buFontTx/>
              <a:buChar char="-"/>
            </a:pPr>
            <a:r>
              <a:rPr lang="en-US" dirty="0"/>
              <a:t>When user interacts with the UI; the DOM will fire some event; and v-on will help Vue listen to these events</a:t>
            </a:r>
          </a:p>
        </p:txBody>
      </p:sp>
      <p:sp>
        <p:nvSpPr>
          <p:cNvPr id="4" name="Slide Number Placeholder 3"/>
          <p:cNvSpPr>
            <a:spLocks noGrp="1"/>
          </p:cNvSpPr>
          <p:nvPr>
            <p:ph type="sldNum" sz="quarter" idx="5"/>
          </p:nvPr>
        </p:nvSpPr>
        <p:spPr/>
        <p:txBody>
          <a:bodyPr/>
          <a:lstStyle/>
          <a:p>
            <a:fld id="{492D48B2-9EB0-4B37-9B35-FC11E2EA535A}" type="slidenum">
              <a:rPr lang="de-DE" smtClean="0"/>
              <a:t>24</a:t>
            </a:fld>
            <a:endParaRPr lang="de-DE"/>
          </a:p>
        </p:txBody>
      </p:sp>
    </p:spTree>
    <p:extLst>
      <p:ext uri="{BB962C8B-B14F-4D97-AF65-F5344CB8AC3E}">
        <p14:creationId xmlns:p14="http://schemas.microsoft.com/office/powerpoint/2010/main" val="3633217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Vue also has 2-way binding mechanism which supported by v-model</a:t>
            </a:r>
          </a:p>
          <a:p>
            <a:pPr marL="171450" indent="-171450">
              <a:buFontTx/>
              <a:buChar char="-"/>
            </a:pPr>
            <a:r>
              <a:rPr lang="en-US" dirty="0"/>
              <a:t>2-way binding just means that when the data updated it will change the UI and vice versa when the UI element change it will propagate back to the bind data</a:t>
            </a:r>
          </a:p>
          <a:p>
            <a:pPr marL="171450" indent="-171450">
              <a:buFontTx/>
              <a:buChar char="-"/>
            </a:pPr>
            <a:r>
              <a:rPr lang="en-US" dirty="0"/>
              <a:t>This is really useful when using with input element or any stateful DOM element…</a:t>
            </a:r>
          </a:p>
        </p:txBody>
      </p:sp>
      <p:sp>
        <p:nvSpPr>
          <p:cNvPr id="4" name="Slide Number Placeholder 3"/>
          <p:cNvSpPr>
            <a:spLocks noGrp="1"/>
          </p:cNvSpPr>
          <p:nvPr>
            <p:ph type="sldNum" sz="quarter" idx="5"/>
          </p:nvPr>
        </p:nvSpPr>
        <p:spPr/>
        <p:txBody>
          <a:bodyPr/>
          <a:lstStyle/>
          <a:p>
            <a:fld id="{492D48B2-9EB0-4B37-9B35-FC11E2EA535A}" type="slidenum">
              <a:rPr lang="de-DE" smtClean="0"/>
              <a:t>25</a:t>
            </a:fld>
            <a:endParaRPr lang="de-DE"/>
          </a:p>
        </p:txBody>
      </p:sp>
    </p:spTree>
    <p:extLst>
      <p:ext uri="{BB962C8B-B14F-4D97-AF65-F5344CB8AC3E}">
        <p14:creationId xmlns:p14="http://schemas.microsoft.com/office/powerpoint/2010/main" val="2217766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some additional note when working with </a:t>
            </a:r>
            <a:r>
              <a:rPr lang="en-US" dirty="0" err="1"/>
              <a:t>vue</a:t>
            </a:r>
            <a:r>
              <a:rPr lang="en-US" dirty="0"/>
              <a:t> directives</a:t>
            </a:r>
          </a:p>
          <a:p>
            <a:pPr marL="171450" indent="-171450">
              <a:buFontTx/>
              <a:buChar char="-"/>
            </a:pPr>
            <a:r>
              <a:rPr lang="en-US" dirty="0"/>
              <a:t>We have shortcut of v-on and v-bind, both of them has been used too frequently so that Vue decide to give them their shortcut</a:t>
            </a:r>
          </a:p>
          <a:p>
            <a:pPr marL="171450" indent="-171450">
              <a:buFontTx/>
              <a:buChar char="-"/>
            </a:pPr>
            <a:r>
              <a:rPr lang="en-US" dirty="0"/>
              <a:t>When apply the directive we also can define its specifier, which indicates…</a:t>
            </a:r>
          </a:p>
        </p:txBody>
      </p:sp>
      <p:sp>
        <p:nvSpPr>
          <p:cNvPr id="4" name="Slide Number Placeholder 3"/>
          <p:cNvSpPr>
            <a:spLocks noGrp="1"/>
          </p:cNvSpPr>
          <p:nvPr>
            <p:ph type="sldNum" sz="quarter" idx="5"/>
          </p:nvPr>
        </p:nvSpPr>
        <p:spPr/>
        <p:txBody>
          <a:bodyPr/>
          <a:lstStyle/>
          <a:p>
            <a:fld id="{492D48B2-9EB0-4B37-9B35-FC11E2EA535A}" type="slidenum">
              <a:rPr lang="de-DE" smtClean="0"/>
              <a:t>26</a:t>
            </a:fld>
            <a:endParaRPr lang="de-DE"/>
          </a:p>
        </p:txBody>
      </p:sp>
    </p:spTree>
    <p:extLst>
      <p:ext uri="{BB962C8B-B14F-4D97-AF65-F5344CB8AC3E}">
        <p14:creationId xmlns:p14="http://schemas.microsoft.com/office/powerpoint/2010/main" val="1184182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It’s time to jump to some structuring directive, which help you construct the UI structure with your logic</a:t>
            </a:r>
          </a:p>
          <a:p>
            <a:r>
              <a:rPr lang="en-US" dirty="0"/>
              <a:t>- First is the conditional rendering which will apply your condition expression to render the UI</a:t>
            </a:r>
          </a:p>
          <a:p>
            <a:pPr marL="171450" indent="-171450">
              <a:buFontTx/>
              <a:buChar char="-"/>
            </a:pPr>
            <a:r>
              <a:rPr lang="en-US" dirty="0"/>
              <a:t>Just like other directive, you declare it as an attribute of DOM element and whenever the condition is matched it will render the element</a:t>
            </a:r>
          </a:p>
          <a:p>
            <a:pPr marL="171450" indent="-171450">
              <a:buFontTx/>
              <a:buChar char="-"/>
            </a:pPr>
            <a:r>
              <a:rPr lang="en-US" dirty="0"/>
              <a:t>So there’re 2 type of this directive, the left syntax will… and the right syntax will…</a:t>
            </a:r>
          </a:p>
        </p:txBody>
      </p:sp>
      <p:sp>
        <p:nvSpPr>
          <p:cNvPr id="4" name="Slide Number Placeholder 3"/>
          <p:cNvSpPr>
            <a:spLocks noGrp="1"/>
          </p:cNvSpPr>
          <p:nvPr>
            <p:ph type="sldNum" sz="quarter" idx="5"/>
          </p:nvPr>
        </p:nvSpPr>
        <p:spPr/>
        <p:txBody>
          <a:bodyPr/>
          <a:lstStyle/>
          <a:p>
            <a:fld id="{492D48B2-9EB0-4B37-9B35-FC11E2EA535A}" type="slidenum">
              <a:rPr lang="de-DE" smtClean="0"/>
              <a:t>27</a:t>
            </a:fld>
            <a:endParaRPr lang="de-DE"/>
          </a:p>
        </p:txBody>
      </p:sp>
    </p:spTree>
    <p:extLst>
      <p:ext uri="{BB962C8B-B14F-4D97-AF65-F5344CB8AC3E}">
        <p14:creationId xmlns:p14="http://schemas.microsoft.com/office/powerpoint/2010/main" val="4233129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Second, we will have the directive that helps us rendering list.</a:t>
            </a:r>
          </a:p>
          <a:p>
            <a:r>
              <a:rPr lang="en-US" dirty="0"/>
              <a:t>- For ex, if we want to render items of an array or fields of an object on the UI, this v-for will help us do that on the fly.</a:t>
            </a:r>
          </a:p>
          <a:p>
            <a:r>
              <a:rPr lang="en-US" dirty="0"/>
              <a:t>When using this structure we should notice the key attribute, this attribute will help Vue identify the element when rendering UI</a:t>
            </a:r>
          </a:p>
          <a:p>
            <a:r>
              <a:rPr lang="en-US" dirty="0"/>
              <a:t>- That’s the basic directives, now we will move to the lifecycle hooks of Vue instance</a:t>
            </a:r>
          </a:p>
        </p:txBody>
      </p:sp>
      <p:sp>
        <p:nvSpPr>
          <p:cNvPr id="4" name="Slide Number Placeholder 3"/>
          <p:cNvSpPr>
            <a:spLocks noGrp="1"/>
          </p:cNvSpPr>
          <p:nvPr>
            <p:ph type="sldNum" sz="quarter" idx="5"/>
          </p:nvPr>
        </p:nvSpPr>
        <p:spPr/>
        <p:txBody>
          <a:bodyPr/>
          <a:lstStyle/>
          <a:p>
            <a:fld id="{492D48B2-9EB0-4B37-9B35-FC11E2EA535A}" type="slidenum">
              <a:rPr lang="de-DE" smtClean="0"/>
              <a:t>28</a:t>
            </a:fld>
            <a:endParaRPr lang="de-DE"/>
          </a:p>
        </p:txBody>
      </p:sp>
    </p:spTree>
    <p:extLst>
      <p:ext uri="{BB962C8B-B14F-4D97-AF65-F5344CB8AC3E}">
        <p14:creationId xmlns:p14="http://schemas.microsoft.com/office/powerpoint/2010/main" val="2227127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Essentially, we usually do something before the UI mounted to the browser… or before the UI get destroyed…</a:t>
            </a:r>
          </a:p>
          <a:p>
            <a:pPr marL="171450" indent="-171450">
              <a:buFontTx/>
              <a:buChar char="-"/>
            </a:pPr>
            <a:r>
              <a:rPr lang="en-US" dirty="0"/>
              <a:t>Vue provide us many function to interact with the Vue instance lifecycle</a:t>
            </a:r>
          </a:p>
        </p:txBody>
      </p:sp>
      <p:sp>
        <p:nvSpPr>
          <p:cNvPr id="4" name="Slide Number Placeholder 3"/>
          <p:cNvSpPr>
            <a:spLocks noGrp="1"/>
          </p:cNvSpPr>
          <p:nvPr>
            <p:ph type="sldNum" sz="quarter" idx="5"/>
          </p:nvPr>
        </p:nvSpPr>
        <p:spPr/>
        <p:txBody>
          <a:bodyPr/>
          <a:lstStyle/>
          <a:p>
            <a:fld id="{492D48B2-9EB0-4B37-9B35-FC11E2EA535A}" type="slidenum">
              <a:rPr lang="de-DE" smtClean="0"/>
              <a:t>29</a:t>
            </a:fld>
            <a:endParaRPr lang="de-DE"/>
          </a:p>
        </p:txBody>
      </p:sp>
    </p:spTree>
    <p:extLst>
      <p:ext uri="{BB962C8B-B14F-4D97-AF65-F5344CB8AC3E}">
        <p14:creationId xmlns:p14="http://schemas.microsoft.com/office/powerpoint/2010/main" val="3146690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it looks like this, this diagram is available on Vue document and it’s a perfect reference for developer when using those lifecycle hooks</a:t>
            </a:r>
          </a:p>
          <a:p>
            <a:pPr marL="171450" indent="-171450">
              <a:buFontTx/>
              <a:buChar char="-"/>
            </a:pPr>
            <a:r>
              <a:rPr lang="en-US" dirty="0"/>
              <a:t>That’s it about Vue instance, now we’re getting to know how to build and compose these </a:t>
            </a:r>
            <a:r>
              <a:rPr lang="en-US" dirty="0" err="1"/>
              <a:t>vue</a:t>
            </a:r>
            <a:r>
              <a:rPr lang="en-US" dirty="0"/>
              <a:t> instances to an app</a:t>
            </a:r>
          </a:p>
        </p:txBody>
      </p:sp>
      <p:sp>
        <p:nvSpPr>
          <p:cNvPr id="4" name="Slide Number Placeholder 3"/>
          <p:cNvSpPr>
            <a:spLocks noGrp="1"/>
          </p:cNvSpPr>
          <p:nvPr>
            <p:ph type="sldNum" sz="quarter" idx="5"/>
          </p:nvPr>
        </p:nvSpPr>
        <p:spPr/>
        <p:txBody>
          <a:bodyPr/>
          <a:lstStyle/>
          <a:p>
            <a:fld id="{492D48B2-9EB0-4B37-9B35-FC11E2EA535A}" type="slidenum">
              <a:rPr lang="de-DE" smtClean="0"/>
              <a:t>30</a:t>
            </a:fld>
            <a:endParaRPr lang="de-DE"/>
          </a:p>
        </p:txBody>
      </p:sp>
    </p:spTree>
    <p:extLst>
      <p:ext uri="{BB962C8B-B14F-4D97-AF65-F5344CB8AC3E}">
        <p14:creationId xmlns:p14="http://schemas.microsoft.com/office/powerpoint/2010/main" val="712494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The </a:t>
            </a:r>
            <a:r>
              <a:rPr lang="en-US" b="1" dirty="0" err="1"/>
              <a:t>vue</a:t>
            </a:r>
            <a:r>
              <a:rPr lang="en-US" b="1" dirty="0"/>
              <a:t> component system, </a:t>
            </a:r>
            <a:r>
              <a:rPr lang="en-US" b="0" dirty="0"/>
              <a:t>it’s also the second layer of Vue framework</a:t>
            </a:r>
          </a:p>
          <a:p>
            <a:r>
              <a:rPr lang="en-US" b="0" dirty="0"/>
              <a:t>- With the knowledge from this layer, you will know how to build Vue app in the component-base way</a:t>
            </a:r>
            <a:endParaRPr lang="en-US" b="1" dirty="0"/>
          </a:p>
        </p:txBody>
      </p:sp>
      <p:sp>
        <p:nvSpPr>
          <p:cNvPr id="4" name="Slide Number Placeholder 3"/>
          <p:cNvSpPr>
            <a:spLocks noGrp="1"/>
          </p:cNvSpPr>
          <p:nvPr>
            <p:ph type="sldNum" sz="quarter" idx="5"/>
          </p:nvPr>
        </p:nvSpPr>
        <p:spPr/>
        <p:txBody>
          <a:bodyPr/>
          <a:lstStyle/>
          <a:p>
            <a:fld id="{492D48B2-9EB0-4B37-9B35-FC11E2EA535A}" type="slidenum">
              <a:rPr lang="de-DE" smtClean="0"/>
              <a:t>31</a:t>
            </a:fld>
            <a:endParaRPr lang="de-DE"/>
          </a:p>
        </p:txBody>
      </p:sp>
    </p:spTree>
    <p:extLst>
      <p:ext uri="{BB962C8B-B14F-4D97-AF65-F5344CB8AC3E}">
        <p14:creationId xmlns:p14="http://schemas.microsoft.com/office/powerpoint/2010/main" val="2921176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the SPA has evolved</a:t>
            </a:r>
          </a:p>
        </p:txBody>
      </p:sp>
      <p:sp>
        <p:nvSpPr>
          <p:cNvPr id="4" name="Slide Number Placeholder 3"/>
          <p:cNvSpPr>
            <a:spLocks noGrp="1"/>
          </p:cNvSpPr>
          <p:nvPr>
            <p:ph type="sldNum" sz="quarter" idx="5"/>
          </p:nvPr>
        </p:nvSpPr>
        <p:spPr/>
        <p:txBody>
          <a:bodyPr/>
          <a:lstStyle/>
          <a:p>
            <a:fld id="{42121085-6B6E-4156-B7BE-A6F0A72525A7}" type="slidenum">
              <a:rPr lang="en-US" smtClean="0"/>
              <a:t>5</a:t>
            </a:fld>
            <a:endParaRPr lang="en-US"/>
          </a:p>
        </p:txBody>
      </p:sp>
    </p:spTree>
    <p:extLst>
      <p:ext uri="{BB962C8B-B14F-4D97-AF65-F5344CB8AC3E}">
        <p14:creationId xmlns:p14="http://schemas.microsoft.com/office/powerpoint/2010/main" val="118964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When building an UI application, the most effective way is that you should separated the UI to multiple component for easily manage and implement</a:t>
            </a:r>
          </a:p>
          <a:p>
            <a:pPr marL="171450" indent="-171450">
              <a:buFontTx/>
              <a:buChar char="-"/>
            </a:pPr>
            <a:r>
              <a:rPr lang="en-US" dirty="0"/>
              <a:t>And usually you will get the tree structure like this when you try to separate the UI on the left, especially in the SPA we usually get the root node and the rest of the interface as its children</a:t>
            </a:r>
          </a:p>
          <a:p>
            <a:pPr marL="171450" indent="-171450">
              <a:buFontTx/>
              <a:buChar char="-"/>
            </a:pPr>
            <a:r>
              <a:rPr lang="en-US" dirty="0"/>
              <a:t>These child components are Vue components </a:t>
            </a:r>
          </a:p>
        </p:txBody>
      </p:sp>
      <p:sp>
        <p:nvSpPr>
          <p:cNvPr id="4" name="Slide Number Placeholder 3"/>
          <p:cNvSpPr>
            <a:spLocks noGrp="1"/>
          </p:cNvSpPr>
          <p:nvPr>
            <p:ph type="sldNum" sz="quarter" idx="5"/>
          </p:nvPr>
        </p:nvSpPr>
        <p:spPr/>
        <p:txBody>
          <a:bodyPr/>
          <a:lstStyle/>
          <a:p>
            <a:fld id="{492D48B2-9EB0-4B37-9B35-FC11E2EA535A}" type="slidenum">
              <a:rPr lang="de-DE" smtClean="0"/>
              <a:t>32</a:t>
            </a:fld>
            <a:endParaRPr lang="de-DE"/>
          </a:p>
        </p:txBody>
      </p:sp>
    </p:spTree>
    <p:extLst>
      <p:ext uri="{BB962C8B-B14F-4D97-AF65-F5344CB8AC3E}">
        <p14:creationId xmlns:p14="http://schemas.microsoft.com/office/powerpoint/2010/main" val="2585686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basically has 2 step to create a Vue component</a:t>
            </a:r>
          </a:p>
          <a:p>
            <a:pPr marL="171450" indent="-171450">
              <a:buFontTx/>
              <a:buChar char="-"/>
            </a:pPr>
            <a:r>
              <a:rPr lang="en-US" dirty="0"/>
              <a:t>First you need to create a component, there’re 2 main type of component in Vue, it’s… and…</a:t>
            </a:r>
          </a:p>
          <a:p>
            <a:pPr marL="171450" indent="-171450">
              <a:buFontTx/>
              <a:buChar char="-"/>
            </a:pPr>
            <a:r>
              <a:rPr lang="en-US" dirty="0"/>
              <a:t>Second you will need to register the component, it’s also 2 way to register a component. It’s … and …</a:t>
            </a:r>
          </a:p>
          <a:p>
            <a:pPr marL="171450" indent="-171450">
              <a:buFontTx/>
              <a:buChar char="-"/>
            </a:pPr>
            <a:r>
              <a:rPr lang="en-US" dirty="0"/>
              <a:t>Finally, we just need to declare it in our markup</a:t>
            </a:r>
          </a:p>
        </p:txBody>
      </p:sp>
      <p:sp>
        <p:nvSpPr>
          <p:cNvPr id="4" name="Slide Number Placeholder 3"/>
          <p:cNvSpPr>
            <a:spLocks noGrp="1"/>
          </p:cNvSpPr>
          <p:nvPr>
            <p:ph type="sldNum" sz="quarter" idx="5"/>
          </p:nvPr>
        </p:nvSpPr>
        <p:spPr/>
        <p:txBody>
          <a:bodyPr/>
          <a:lstStyle/>
          <a:p>
            <a:fld id="{492D48B2-9EB0-4B37-9B35-FC11E2EA535A}" type="slidenum">
              <a:rPr lang="de-DE" smtClean="0"/>
              <a:t>33</a:t>
            </a:fld>
            <a:endParaRPr lang="de-DE"/>
          </a:p>
        </p:txBody>
      </p:sp>
    </p:spTree>
    <p:extLst>
      <p:ext uri="{BB962C8B-B14F-4D97-AF65-F5344CB8AC3E}">
        <p14:creationId xmlns:p14="http://schemas.microsoft.com/office/powerpoint/2010/main" val="1788265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we know how to make a component in Vue, let see how we make these component talk with each other.</a:t>
            </a:r>
          </a:p>
          <a:p>
            <a:pPr marL="171450" indent="-171450">
              <a:buFontTx/>
              <a:buChar char="-"/>
            </a:pPr>
            <a:r>
              <a:rPr lang="en-US" dirty="0"/>
              <a:t>Do you remember the tree structure of the components? This usually a </a:t>
            </a:r>
            <a:r>
              <a:rPr lang="en-US" dirty="0" err="1"/>
              <a:t>parent&amp;child</a:t>
            </a:r>
            <a:r>
              <a:rPr lang="en-US" dirty="0"/>
              <a:t> relationship between them. So we have this kind of communication: parent can pass data to child and child can propagate its state</a:t>
            </a:r>
          </a:p>
        </p:txBody>
      </p:sp>
      <p:sp>
        <p:nvSpPr>
          <p:cNvPr id="4" name="Slide Number Placeholder 3"/>
          <p:cNvSpPr>
            <a:spLocks noGrp="1"/>
          </p:cNvSpPr>
          <p:nvPr>
            <p:ph type="sldNum" sz="quarter" idx="5"/>
          </p:nvPr>
        </p:nvSpPr>
        <p:spPr/>
        <p:txBody>
          <a:bodyPr/>
          <a:lstStyle/>
          <a:p>
            <a:fld id="{492D48B2-9EB0-4B37-9B35-FC11E2EA535A}" type="slidenum">
              <a:rPr lang="de-DE" smtClean="0"/>
              <a:t>34</a:t>
            </a:fld>
            <a:endParaRPr lang="de-DE"/>
          </a:p>
        </p:txBody>
      </p:sp>
    </p:spTree>
    <p:extLst>
      <p:ext uri="{BB962C8B-B14F-4D97-AF65-F5344CB8AC3E}">
        <p14:creationId xmlns:p14="http://schemas.microsoft.com/office/powerpoint/2010/main" val="3213568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we will see how the parent can pass their state to the child. There’re 2 step:</a:t>
            </a:r>
          </a:p>
          <a:p>
            <a:pPr marL="171450" indent="-171450">
              <a:buFontTx/>
              <a:buChar char="-"/>
            </a:pPr>
            <a:r>
              <a:rPr lang="en-US" dirty="0"/>
              <a:t>…</a:t>
            </a:r>
          </a:p>
        </p:txBody>
      </p:sp>
      <p:sp>
        <p:nvSpPr>
          <p:cNvPr id="4" name="Slide Number Placeholder 3"/>
          <p:cNvSpPr>
            <a:spLocks noGrp="1"/>
          </p:cNvSpPr>
          <p:nvPr>
            <p:ph type="sldNum" sz="quarter" idx="5"/>
          </p:nvPr>
        </p:nvSpPr>
        <p:spPr/>
        <p:txBody>
          <a:bodyPr/>
          <a:lstStyle/>
          <a:p>
            <a:fld id="{492D48B2-9EB0-4B37-9B35-FC11E2EA535A}" type="slidenum">
              <a:rPr lang="de-DE" smtClean="0"/>
              <a:t>35</a:t>
            </a:fld>
            <a:endParaRPr lang="de-DE"/>
          </a:p>
        </p:txBody>
      </p:sp>
    </p:spTree>
    <p:extLst>
      <p:ext uri="{BB962C8B-B14F-4D97-AF65-F5344CB8AC3E}">
        <p14:creationId xmlns:p14="http://schemas.microsoft.com/office/powerpoint/2010/main" val="1521977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Next, we will see how the child propagate its state to the parent. There’s also 2 step:</a:t>
            </a:r>
          </a:p>
          <a:p>
            <a:pPr marL="171450" indent="-171450">
              <a:buFontTx/>
              <a:buChar char="-"/>
            </a:pPr>
            <a:r>
              <a:rPr lang="en-US" dirty="0"/>
              <a:t>…</a:t>
            </a:r>
          </a:p>
          <a:p>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36</a:t>
            </a:fld>
            <a:endParaRPr lang="de-DE"/>
          </a:p>
        </p:txBody>
      </p:sp>
    </p:spTree>
    <p:extLst>
      <p:ext uri="{BB962C8B-B14F-4D97-AF65-F5344CB8AC3E}">
        <p14:creationId xmlns:p14="http://schemas.microsoft.com/office/powerpoint/2010/main" val="2091937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those example code, we will have this UI. </a:t>
            </a:r>
          </a:p>
          <a:p>
            <a:r>
              <a:rPr lang="en-US" dirty="0"/>
              <a:t>This is the list of child component which make from the line of text and the input</a:t>
            </a:r>
          </a:p>
          <a:p>
            <a:r>
              <a:rPr lang="en-US" dirty="0"/>
              <a:t>When the child component will render the data from its parent list and propagate the change back via the input</a:t>
            </a:r>
          </a:p>
        </p:txBody>
      </p:sp>
      <p:sp>
        <p:nvSpPr>
          <p:cNvPr id="4" name="Slide Number Placeholder 3"/>
          <p:cNvSpPr>
            <a:spLocks noGrp="1"/>
          </p:cNvSpPr>
          <p:nvPr>
            <p:ph type="sldNum" sz="quarter" idx="5"/>
          </p:nvPr>
        </p:nvSpPr>
        <p:spPr/>
        <p:txBody>
          <a:bodyPr/>
          <a:lstStyle/>
          <a:p>
            <a:fld id="{492D48B2-9EB0-4B37-9B35-FC11E2EA535A}" type="slidenum">
              <a:rPr lang="de-DE" smtClean="0"/>
              <a:t>37</a:t>
            </a:fld>
            <a:endParaRPr lang="de-DE"/>
          </a:p>
        </p:txBody>
      </p:sp>
    </p:spTree>
    <p:extLst>
      <p:ext uri="{BB962C8B-B14F-4D97-AF65-F5344CB8AC3E}">
        <p14:creationId xmlns:p14="http://schemas.microsoft.com/office/powerpoint/2010/main" val="2351991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we will move to a handful Vue element. The slot element</a:t>
            </a:r>
          </a:p>
          <a:p>
            <a:pPr marL="171450" indent="-171450">
              <a:buFontTx/>
              <a:buChar char="-"/>
            </a:pPr>
            <a:r>
              <a:rPr lang="en-US" dirty="0"/>
              <a:t>Are you wonder how we can pass the markup content from the parent to children? This slot element will help you do that</a:t>
            </a:r>
          </a:p>
          <a:p>
            <a:pPr marL="171450" indent="-171450">
              <a:buFontTx/>
              <a:buChar char="-"/>
            </a:pPr>
            <a:r>
              <a:rPr lang="en-US" dirty="0"/>
              <a:t>It even has more than just that functionality, but we won’t talk about this now</a:t>
            </a:r>
          </a:p>
        </p:txBody>
      </p:sp>
      <p:sp>
        <p:nvSpPr>
          <p:cNvPr id="4" name="Slide Number Placeholder 3"/>
          <p:cNvSpPr>
            <a:spLocks noGrp="1"/>
          </p:cNvSpPr>
          <p:nvPr>
            <p:ph type="sldNum" sz="quarter" idx="5"/>
          </p:nvPr>
        </p:nvSpPr>
        <p:spPr/>
        <p:txBody>
          <a:bodyPr/>
          <a:lstStyle/>
          <a:p>
            <a:fld id="{492D48B2-9EB0-4B37-9B35-FC11E2EA535A}" type="slidenum">
              <a:rPr lang="de-DE" smtClean="0"/>
              <a:t>38</a:t>
            </a:fld>
            <a:endParaRPr lang="de-DE"/>
          </a:p>
        </p:txBody>
      </p:sp>
    </p:spTree>
    <p:extLst>
      <p:ext uri="{BB962C8B-B14F-4D97-AF65-F5344CB8AC3E}">
        <p14:creationId xmlns:p14="http://schemas.microsoft.com/office/powerpoint/2010/main" val="2783044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last of this section will be the introduction about Single File Component</a:t>
            </a:r>
          </a:p>
          <a:p>
            <a:pPr marL="171450" indent="-171450">
              <a:buFontTx/>
              <a:buChar char="-"/>
            </a:pPr>
            <a:r>
              <a:rPr lang="en-US" dirty="0"/>
              <a:t>This is the special modern file which introduced by Vue, it will help us combine our HTML, JS and CSS into one single file in the most flexible way</a:t>
            </a:r>
          </a:p>
          <a:p>
            <a:pPr marL="171450" indent="-171450">
              <a:buFontTx/>
              <a:buChar char="-"/>
            </a:pPr>
            <a:r>
              <a:rPr lang="en-US" dirty="0"/>
              <a:t>We usually use this modern tool to create our Vue app, it’s really useful at all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So we’ve gone through 2 layer of Vue, and next I will talk really quick about the rest of the Vue ecosystem</a:t>
            </a:r>
          </a:p>
          <a:p>
            <a:pPr marL="0" indent="0">
              <a:buFontTx/>
              <a:buNone/>
            </a:pP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39</a:t>
            </a:fld>
            <a:endParaRPr lang="de-DE"/>
          </a:p>
        </p:txBody>
      </p:sp>
    </p:spTree>
    <p:extLst>
      <p:ext uri="{BB962C8B-B14F-4D97-AF65-F5344CB8AC3E}">
        <p14:creationId xmlns:p14="http://schemas.microsoft.com/office/powerpoint/2010/main" val="2410099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some main point I will go through</a:t>
            </a:r>
          </a:p>
        </p:txBody>
      </p:sp>
      <p:sp>
        <p:nvSpPr>
          <p:cNvPr id="4" name="Slide Number Placeholder 3"/>
          <p:cNvSpPr>
            <a:spLocks noGrp="1"/>
          </p:cNvSpPr>
          <p:nvPr>
            <p:ph type="sldNum" sz="quarter" idx="5"/>
          </p:nvPr>
        </p:nvSpPr>
        <p:spPr/>
        <p:txBody>
          <a:bodyPr/>
          <a:lstStyle/>
          <a:p>
            <a:fld id="{492D48B2-9EB0-4B37-9B35-FC11E2EA535A}" type="slidenum">
              <a:rPr lang="de-DE" smtClean="0"/>
              <a:t>40</a:t>
            </a:fld>
            <a:endParaRPr lang="de-DE"/>
          </a:p>
        </p:txBody>
      </p:sp>
    </p:spTree>
    <p:extLst>
      <p:ext uri="{BB962C8B-B14F-4D97-AF65-F5344CB8AC3E}">
        <p14:creationId xmlns:p14="http://schemas.microsoft.com/office/powerpoint/2010/main" val="3780123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just like another modern </a:t>
            </a:r>
            <a:r>
              <a:rPr lang="en-US" b="1" dirty="0" err="1"/>
              <a:t>fw</a:t>
            </a:r>
            <a:r>
              <a:rPr lang="en-US" b="1" dirty="0"/>
              <a:t>,</a:t>
            </a:r>
            <a:r>
              <a:rPr lang="en-US" dirty="0"/>
              <a:t> </a:t>
            </a:r>
            <a:r>
              <a:rPr lang="en-US" dirty="0" err="1"/>
              <a:t>vue</a:t>
            </a:r>
            <a:r>
              <a:rPr lang="en-US" dirty="0"/>
              <a:t> also has it own way to implement the client-side routing system. </a:t>
            </a:r>
          </a:p>
          <a:p>
            <a:r>
              <a:rPr lang="en-US" dirty="0"/>
              <a:t>I leave the configuration code here for you to reference to</a:t>
            </a:r>
          </a:p>
        </p:txBody>
      </p:sp>
      <p:sp>
        <p:nvSpPr>
          <p:cNvPr id="4" name="Slide Number Placeholder 3"/>
          <p:cNvSpPr>
            <a:spLocks noGrp="1"/>
          </p:cNvSpPr>
          <p:nvPr>
            <p:ph type="sldNum" sz="quarter" idx="5"/>
          </p:nvPr>
        </p:nvSpPr>
        <p:spPr/>
        <p:txBody>
          <a:bodyPr/>
          <a:lstStyle/>
          <a:p>
            <a:fld id="{492D48B2-9EB0-4B37-9B35-FC11E2EA535A}" type="slidenum">
              <a:rPr lang="de-DE" smtClean="0"/>
              <a:t>41</a:t>
            </a:fld>
            <a:endParaRPr lang="de-DE"/>
          </a:p>
        </p:txBody>
      </p:sp>
    </p:spTree>
    <p:extLst>
      <p:ext uri="{BB962C8B-B14F-4D97-AF65-F5344CB8AC3E}">
        <p14:creationId xmlns:p14="http://schemas.microsoft.com/office/powerpoint/2010/main" val="349661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pic shows you how a traditional website work, we have a backend app which returns HTML page whenever client sends request</a:t>
            </a:r>
          </a:p>
          <a:p>
            <a:pPr marL="228600" indent="-228600">
              <a:buAutoNum type="arabicPeriod"/>
            </a:pPr>
            <a:r>
              <a:rPr lang="en-US" dirty="0"/>
              <a:t>The server will handle the client request and generate HTML page within Presentational Layer</a:t>
            </a:r>
          </a:p>
          <a:p>
            <a:pPr marL="228600" indent="-228600">
              <a:buAutoNum type="arabicPeriod"/>
            </a:pPr>
            <a:r>
              <a:rPr lang="en-US" dirty="0"/>
              <a:t>With this architecture, we’ll have some drawback such as…</a:t>
            </a:r>
          </a:p>
        </p:txBody>
      </p:sp>
      <p:sp>
        <p:nvSpPr>
          <p:cNvPr id="4" name="Slide Number Placeholder 3"/>
          <p:cNvSpPr>
            <a:spLocks noGrp="1"/>
          </p:cNvSpPr>
          <p:nvPr>
            <p:ph type="sldNum" sz="quarter" idx="5"/>
          </p:nvPr>
        </p:nvSpPr>
        <p:spPr/>
        <p:txBody>
          <a:bodyPr/>
          <a:lstStyle/>
          <a:p>
            <a:fld id="{42121085-6B6E-4156-B7BE-A6F0A72525A7}" type="slidenum">
              <a:rPr lang="en-US" smtClean="0"/>
              <a:t>6</a:t>
            </a:fld>
            <a:endParaRPr lang="en-US"/>
          </a:p>
        </p:txBody>
      </p:sp>
    </p:spTree>
    <p:extLst>
      <p:ext uri="{BB962C8B-B14F-4D97-AF65-F5344CB8AC3E}">
        <p14:creationId xmlns:p14="http://schemas.microsoft.com/office/powerpoint/2010/main" val="1680148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state management, Vue has it’s own official library to support developer. It’s called </a:t>
            </a:r>
            <a:r>
              <a:rPr lang="en-US" dirty="0" err="1"/>
              <a:t>Vuex</a:t>
            </a:r>
            <a:endParaRPr lang="en-US" dirty="0"/>
          </a:p>
          <a:p>
            <a:r>
              <a:rPr lang="en-US" dirty="0"/>
              <a:t>When developing frontend, you basically interact with these 3 part:</a:t>
            </a:r>
          </a:p>
          <a:p>
            <a:pPr marL="171450" indent="-171450">
              <a:buFontTx/>
              <a:buChar char="-"/>
            </a:pPr>
            <a:r>
              <a:rPr lang="en-US" dirty="0"/>
              <a:t>The view: which the web’s user see</a:t>
            </a:r>
          </a:p>
          <a:p>
            <a:pPr marL="171450" indent="-171450">
              <a:buFontTx/>
              <a:buChar char="-"/>
            </a:pPr>
            <a:r>
              <a:rPr lang="en-US" dirty="0"/>
              <a:t>The state: the view will change or render bases on the state</a:t>
            </a:r>
          </a:p>
          <a:p>
            <a:pPr marL="171450" indent="-171450">
              <a:buFontTx/>
              <a:buChar char="-"/>
            </a:pPr>
            <a:r>
              <a:rPr lang="en-US" dirty="0"/>
              <a:t>The action: is how to change the state</a:t>
            </a:r>
          </a:p>
          <a:p>
            <a:pPr marL="0" indent="0">
              <a:buFontTx/>
              <a:buNone/>
            </a:pPr>
            <a:r>
              <a:rPr lang="en-US" dirty="0"/>
              <a:t>So </a:t>
            </a:r>
            <a:r>
              <a:rPr lang="en-US" dirty="0" err="1"/>
              <a:t>vuex</a:t>
            </a:r>
            <a:r>
              <a:rPr lang="en-US" dirty="0"/>
              <a:t> will help us manage those part in the most sufficient way, especially when our app grows bigger</a:t>
            </a:r>
          </a:p>
        </p:txBody>
      </p:sp>
      <p:sp>
        <p:nvSpPr>
          <p:cNvPr id="4" name="Slide Number Placeholder 3"/>
          <p:cNvSpPr>
            <a:spLocks noGrp="1"/>
          </p:cNvSpPr>
          <p:nvPr>
            <p:ph type="sldNum" sz="quarter" idx="5"/>
          </p:nvPr>
        </p:nvSpPr>
        <p:spPr/>
        <p:txBody>
          <a:bodyPr/>
          <a:lstStyle/>
          <a:p>
            <a:fld id="{492D48B2-9EB0-4B37-9B35-FC11E2EA535A}" type="slidenum">
              <a:rPr lang="de-DE" smtClean="0"/>
              <a:t>42</a:t>
            </a:fld>
            <a:endParaRPr lang="de-DE"/>
          </a:p>
        </p:txBody>
      </p:sp>
    </p:spTree>
    <p:extLst>
      <p:ext uri="{BB962C8B-B14F-4D97-AF65-F5344CB8AC3E}">
        <p14:creationId xmlns:p14="http://schemas.microsoft.com/office/powerpoint/2010/main" val="3375720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mechanism behind the </a:t>
            </a:r>
            <a:r>
              <a:rPr lang="en-US" dirty="0" err="1"/>
              <a:t>vuex</a:t>
            </a:r>
            <a:r>
              <a:rPr lang="en-US" dirty="0"/>
              <a:t> is inspired by Flux so it has the same pattern as Redux if you’ve worked with ReactJS.</a:t>
            </a:r>
          </a:p>
          <a:p>
            <a:pPr marL="171450" indent="-171450">
              <a:buFontTx/>
              <a:buChar char="-"/>
            </a:pPr>
            <a:r>
              <a:rPr lang="en-US" dirty="0" err="1"/>
              <a:t>Bascically</a:t>
            </a:r>
            <a:r>
              <a:rPr lang="en-US" dirty="0"/>
              <a:t>, you will dispatch the action to the store to demand it changes the state via the mutation</a:t>
            </a:r>
          </a:p>
        </p:txBody>
      </p:sp>
      <p:sp>
        <p:nvSpPr>
          <p:cNvPr id="4" name="Slide Number Placeholder 3"/>
          <p:cNvSpPr>
            <a:spLocks noGrp="1"/>
          </p:cNvSpPr>
          <p:nvPr>
            <p:ph type="sldNum" sz="quarter" idx="5"/>
          </p:nvPr>
        </p:nvSpPr>
        <p:spPr/>
        <p:txBody>
          <a:bodyPr/>
          <a:lstStyle/>
          <a:p>
            <a:fld id="{492D48B2-9EB0-4B37-9B35-FC11E2EA535A}" type="slidenum">
              <a:rPr lang="de-DE" smtClean="0"/>
              <a:t>43</a:t>
            </a:fld>
            <a:endParaRPr lang="de-DE"/>
          </a:p>
        </p:txBody>
      </p:sp>
    </p:spTree>
    <p:extLst>
      <p:ext uri="{BB962C8B-B14F-4D97-AF65-F5344CB8AC3E}">
        <p14:creationId xmlns:p14="http://schemas.microsoft.com/office/powerpoint/2010/main" val="11445470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how you config </a:t>
            </a:r>
            <a:r>
              <a:rPr lang="en-US" dirty="0" err="1"/>
              <a:t>vuex</a:t>
            </a:r>
            <a:endParaRPr lang="en-US" dirty="0"/>
          </a:p>
        </p:txBody>
      </p:sp>
      <p:sp>
        <p:nvSpPr>
          <p:cNvPr id="4" name="Slide Number Placeholder 3"/>
          <p:cNvSpPr>
            <a:spLocks noGrp="1"/>
          </p:cNvSpPr>
          <p:nvPr>
            <p:ph type="sldNum" sz="quarter" idx="5"/>
          </p:nvPr>
        </p:nvSpPr>
        <p:spPr/>
        <p:txBody>
          <a:bodyPr/>
          <a:lstStyle/>
          <a:p>
            <a:fld id="{492D48B2-9EB0-4B37-9B35-FC11E2EA535A}" type="slidenum">
              <a:rPr lang="de-DE" smtClean="0"/>
              <a:t>44</a:t>
            </a:fld>
            <a:endParaRPr lang="de-DE"/>
          </a:p>
        </p:txBody>
      </p:sp>
    </p:spTree>
    <p:extLst>
      <p:ext uri="{BB962C8B-B14F-4D97-AF65-F5344CB8AC3E}">
        <p14:creationId xmlns:p14="http://schemas.microsoft.com/office/powerpoint/2010/main" val="3037184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Vue also has it own build system – the </a:t>
            </a:r>
            <a:r>
              <a:rPr lang="en-US" dirty="0" err="1"/>
              <a:t>vue</a:t>
            </a:r>
            <a:r>
              <a:rPr lang="en-US" dirty="0"/>
              <a:t>-cli library.</a:t>
            </a:r>
          </a:p>
          <a:p>
            <a:pPr marL="171450" indent="-171450">
              <a:buFontTx/>
              <a:buChar char="-"/>
            </a:pPr>
            <a:r>
              <a:rPr lang="en-US" dirty="0"/>
              <a:t>These are the basic command of it</a:t>
            </a:r>
          </a:p>
        </p:txBody>
      </p:sp>
      <p:sp>
        <p:nvSpPr>
          <p:cNvPr id="4" name="Slide Number Placeholder 3"/>
          <p:cNvSpPr>
            <a:spLocks noGrp="1"/>
          </p:cNvSpPr>
          <p:nvPr>
            <p:ph type="sldNum" sz="quarter" idx="5"/>
          </p:nvPr>
        </p:nvSpPr>
        <p:spPr/>
        <p:txBody>
          <a:bodyPr/>
          <a:lstStyle/>
          <a:p>
            <a:fld id="{492D48B2-9EB0-4B37-9B35-FC11E2EA535A}" type="slidenum">
              <a:rPr lang="de-DE" smtClean="0"/>
              <a:t>45</a:t>
            </a:fld>
            <a:endParaRPr lang="de-DE"/>
          </a:p>
        </p:txBody>
      </p:sp>
    </p:spTree>
    <p:extLst>
      <p:ext uri="{BB962C8B-B14F-4D97-AF65-F5344CB8AC3E}">
        <p14:creationId xmlns:p14="http://schemas.microsoft.com/office/powerpoint/2010/main" val="685435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want to mention these library, because it’s mandatory to have when you use SFC.</a:t>
            </a:r>
          </a:p>
          <a:p>
            <a:pPr marL="171450" indent="-171450">
              <a:buFontTx/>
              <a:buChar char="-"/>
            </a:pPr>
            <a:r>
              <a:rPr lang="en-US" dirty="0"/>
              <a:t>These 2 library will help you build SFC to the working source code on browser</a:t>
            </a:r>
          </a:p>
        </p:txBody>
      </p:sp>
      <p:sp>
        <p:nvSpPr>
          <p:cNvPr id="4" name="Slide Number Placeholder 3"/>
          <p:cNvSpPr>
            <a:spLocks noGrp="1"/>
          </p:cNvSpPr>
          <p:nvPr>
            <p:ph type="sldNum" sz="quarter" idx="5"/>
          </p:nvPr>
        </p:nvSpPr>
        <p:spPr/>
        <p:txBody>
          <a:bodyPr/>
          <a:lstStyle/>
          <a:p>
            <a:fld id="{492D48B2-9EB0-4B37-9B35-FC11E2EA535A}" type="slidenum">
              <a:rPr lang="de-DE" smtClean="0"/>
              <a:t>46</a:t>
            </a:fld>
            <a:endParaRPr lang="de-DE"/>
          </a:p>
        </p:txBody>
      </p:sp>
    </p:spTree>
    <p:extLst>
      <p:ext uri="{BB962C8B-B14F-4D97-AF65-F5344CB8AC3E}">
        <p14:creationId xmlns:p14="http://schemas.microsoft.com/office/powerpoint/2010/main" val="3315971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 is a simple workflow showing how the Vue render its template on the browser</a:t>
            </a:r>
          </a:p>
          <a:p>
            <a:r>
              <a:rPr lang="en-US" dirty="0"/>
              <a:t>- The </a:t>
            </a:r>
            <a:r>
              <a:rPr lang="en-US" dirty="0" err="1"/>
              <a:t>vue</a:t>
            </a:r>
            <a:r>
              <a:rPr lang="en-US" dirty="0"/>
              <a:t> template will be compiled to render functions, then these render functions will generate the virtual DOM</a:t>
            </a:r>
          </a:p>
          <a:p>
            <a:r>
              <a:rPr lang="en-US" dirty="0"/>
              <a:t>- The virtual DOM is the where we actually interact in our code not the real DOM, the virtual will take care of manipulating the real DOM</a:t>
            </a:r>
          </a:p>
        </p:txBody>
      </p:sp>
      <p:sp>
        <p:nvSpPr>
          <p:cNvPr id="4" name="Slide Number Placeholder 3"/>
          <p:cNvSpPr>
            <a:spLocks noGrp="1"/>
          </p:cNvSpPr>
          <p:nvPr>
            <p:ph type="sldNum" sz="quarter" idx="5"/>
          </p:nvPr>
        </p:nvSpPr>
        <p:spPr/>
        <p:txBody>
          <a:bodyPr/>
          <a:lstStyle/>
          <a:p>
            <a:fld id="{492D48B2-9EB0-4B37-9B35-FC11E2EA535A}" type="slidenum">
              <a:rPr lang="de-DE" smtClean="0"/>
              <a:t>47</a:t>
            </a:fld>
            <a:endParaRPr lang="de-DE"/>
          </a:p>
        </p:txBody>
      </p:sp>
    </p:spTree>
    <p:extLst>
      <p:ext uri="{BB962C8B-B14F-4D97-AF65-F5344CB8AC3E}">
        <p14:creationId xmlns:p14="http://schemas.microsoft.com/office/powerpoint/2010/main" val="2880968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2121085-6B6E-4156-B7BE-A6F0A72525A7}" type="slidenum">
              <a:rPr lang="en-US" smtClean="0"/>
              <a:t>49</a:t>
            </a:fld>
            <a:endParaRPr lang="en-US"/>
          </a:p>
        </p:txBody>
      </p:sp>
    </p:spTree>
    <p:extLst>
      <p:ext uri="{BB962C8B-B14F-4D97-AF65-F5344CB8AC3E}">
        <p14:creationId xmlns:p14="http://schemas.microsoft.com/office/powerpoint/2010/main" val="135894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browser started supporting XHR API and the power of JS =&gt; the UI on the browser can be updated partially and asynchronously</a:t>
            </a:r>
          </a:p>
          <a:p>
            <a:pPr marL="171450" indent="-171450">
              <a:buFontTx/>
              <a:buChar char="-"/>
            </a:pPr>
            <a:r>
              <a:rPr lang="en-US" dirty="0"/>
              <a:t>This technique called AJAX and it will move the responsibility of processing UI from server side to client side</a:t>
            </a:r>
          </a:p>
        </p:txBody>
      </p:sp>
      <p:sp>
        <p:nvSpPr>
          <p:cNvPr id="4" name="Slide Number Placeholder 3"/>
          <p:cNvSpPr>
            <a:spLocks noGrp="1"/>
          </p:cNvSpPr>
          <p:nvPr>
            <p:ph type="sldNum" sz="quarter" idx="5"/>
          </p:nvPr>
        </p:nvSpPr>
        <p:spPr/>
        <p:txBody>
          <a:bodyPr/>
          <a:lstStyle/>
          <a:p>
            <a:fld id="{42121085-6B6E-4156-B7BE-A6F0A72525A7}" type="slidenum">
              <a:rPr lang="en-US" smtClean="0"/>
              <a:t>7</a:t>
            </a:fld>
            <a:endParaRPr lang="en-US"/>
          </a:p>
        </p:txBody>
      </p:sp>
    </p:spTree>
    <p:extLst>
      <p:ext uri="{BB962C8B-B14F-4D97-AF65-F5344CB8AC3E}">
        <p14:creationId xmlns:p14="http://schemas.microsoft.com/office/powerpoint/2010/main" val="279248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And this is the model of a SPA, in the first request the client side will receive all the script it need to have to implement the render process</a:t>
            </a:r>
          </a:p>
          <a:p>
            <a:pPr marL="228600" indent="-228600">
              <a:buAutoNum type="arabicPeriod"/>
            </a:pPr>
            <a:r>
              <a:rPr lang="en-US" dirty="0"/>
              <a:t>After that, any followed request will dedicate to receive the data or the state of the UI and let the client do the rest of the work</a:t>
            </a:r>
          </a:p>
          <a:p>
            <a:pPr marL="228600" indent="-228600">
              <a:buAutoNum type="arabicPeriod"/>
            </a:pPr>
            <a:r>
              <a:rPr lang="en-US" dirty="0"/>
              <a:t>This architecture will give us many benefits…</a:t>
            </a:r>
          </a:p>
        </p:txBody>
      </p:sp>
      <p:sp>
        <p:nvSpPr>
          <p:cNvPr id="4" name="Slide Number Placeholder 3"/>
          <p:cNvSpPr>
            <a:spLocks noGrp="1"/>
          </p:cNvSpPr>
          <p:nvPr>
            <p:ph type="sldNum" sz="quarter" idx="5"/>
          </p:nvPr>
        </p:nvSpPr>
        <p:spPr/>
        <p:txBody>
          <a:bodyPr/>
          <a:lstStyle/>
          <a:p>
            <a:fld id="{42121085-6B6E-4156-B7BE-A6F0A72525A7}" type="slidenum">
              <a:rPr lang="en-US" smtClean="0"/>
              <a:t>8</a:t>
            </a:fld>
            <a:endParaRPr lang="en-US"/>
          </a:p>
        </p:txBody>
      </p:sp>
    </p:spTree>
    <p:extLst>
      <p:ext uri="{BB962C8B-B14F-4D97-AF65-F5344CB8AC3E}">
        <p14:creationId xmlns:p14="http://schemas.microsoft.com/office/powerpoint/2010/main" val="2200599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SPA technique has been broadly using in the world, many big applications have successfully implemented it like…</a:t>
            </a:r>
          </a:p>
          <a:p>
            <a:pPr marL="171450" indent="-171450">
              <a:buFontTx/>
              <a:buChar char="-"/>
            </a:pPr>
            <a:r>
              <a:rPr lang="en-US" dirty="0"/>
              <a:t>And the advantage is really obvious…</a:t>
            </a:r>
          </a:p>
          <a:p>
            <a:pPr marL="171450" indent="-171450">
              <a:buFontTx/>
              <a:buChar char="-"/>
            </a:pPr>
            <a:r>
              <a:rPr lang="en-US" dirty="0"/>
              <a:t>And yes, that’s how great the SPA is. Next step, we will see how Vue makes a SPA</a:t>
            </a:r>
          </a:p>
        </p:txBody>
      </p:sp>
      <p:sp>
        <p:nvSpPr>
          <p:cNvPr id="4" name="Slide Number Placeholder 3"/>
          <p:cNvSpPr>
            <a:spLocks noGrp="1"/>
          </p:cNvSpPr>
          <p:nvPr>
            <p:ph type="sldNum" sz="quarter" idx="5"/>
          </p:nvPr>
        </p:nvSpPr>
        <p:spPr/>
        <p:txBody>
          <a:bodyPr/>
          <a:lstStyle/>
          <a:p>
            <a:fld id="{42121085-6B6E-4156-B7BE-A6F0A72525A7}" type="slidenum">
              <a:rPr lang="en-US" smtClean="0"/>
              <a:t>9</a:t>
            </a:fld>
            <a:endParaRPr lang="en-US"/>
          </a:p>
        </p:txBody>
      </p:sp>
    </p:spTree>
    <p:extLst>
      <p:ext uri="{BB962C8B-B14F-4D97-AF65-F5344CB8AC3E}">
        <p14:creationId xmlns:p14="http://schemas.microsoft.com/office/powerpoint/2010/main" val="1412285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4 main part in this section</a:t>
            </a:r>
          </a:p>
        </p:txBody>
      </p:sp>
      <p:sp>
        <p:nvSpPr>
          <p:cNvPr id="4" name="Slide Number Placeholder 3"/>
          <p:cNvSpPr>
            <a:spLocks noGrp="1"/>
          </p:cNvSpPr>
          <p:nvPr>
            <p:ph type="sldNum" sz="quarter" idx="5"/>
          </p:nvPr>
        </p:nvSpPr>
        <p:spPr/>
        <p:txBody>
          <a:bodyPr/>
          <a:lstStyle/>
          <a:p>
            <a:fld id="{42121085-6B6E-4156-B7BE-A6F0A72525A7}" type="slidenum">
              <a:rPr lang="en-US" smtClean="0"/>
              <a:t>10</a:t>
            </a:fld>
            <a:endParaRPr lang="en-US"/>
          </a:p>
        </p:txBody>
      </p:sp>
    </p:spTree>
    <p:extLst>
      <p:ext uri="{BB962C8B-B14F-4D97-AF65-F5344CB8AC3E}">
        <p14:creationId xmlns:p14="http://schemas.microsoft.com/office/powerpoint/2010/main" val="199183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So this guy is Evan You</a:t>
            </a:r>
            <a:r>
              <a:rPr lang="en-US" dirty="0"/>
              <a:t>, the father of Vue. He is an ex-google developer and worked at Google Creative Labs</a:t>
            </a:r>
          </a:p>
          <a:p>
            <a:pPr marL="171450" indent="-171450">
              <a:buFontTx/>
              <a:buChar char="-"/>
            </a:pPr>
            <a:r>
              <a:rPr lang="en-US" dirty="0"/>
              <a:t>Vue is French word and it means view in English</a:t>
            </a:r>
          </a:p>
          <a:p>
            <a:pPr marL="171450" indent="-171450">
              <a:buFontTx/>
              <a:buChar char="-"/>
            </a:pPr>
            <a:r>
              <a:rPr lang="en-US" dirty="0"/>
              <a:t>Vue was inspired by Angular JS which also called Angular 1</a:t>
            </a:r>
          </a:p>
          <a:p>
            <a:pPr marL="171450" indent="-171450">
              <a:buFontTx/>
              <a:buChar char="-"/>
            </a:pPr>
            <a:r>
              <a:rPr lang="en-US" dirty="0"/>
              <a:t>And his first commit of this project was on July 2013</a:t>
            </a:r>
          </a:p>
        </p:txBody>
      </p:sp>
      <p:sp>
        <p:nvSpPr>
          <p:cNvPr id="4" name="Slide Number Placeholder 3"/>
          <p:cNvSpPr>
            <a:spLocks noGrp="1"/>
          </p:cNvSpPr>
          <p:nvPr>
            <p:ph type="sldNum" sz="quarter" idx="5"/>
          </p:nvPr>
        </p:nvSpPr>
        <p:spPr/>
        <p:txBody>
          <a:bodyPr/>
          <a:lstStyle/>
          <a:p>
            <a:fld id="{42121085-6B6E-4156-B7BE-A6F0A72525A7}" type="slidenum">
              <a:rPr lang="en-US" smtClean="0"/>
              <a:t>11</a:t>
            </a:fld>
            <a:endParaRPr lang="en-US"/>
          </a:p>
        </p:txBody>
      </p:sp>
    </p:spTree>
    <p:extLst>
      <p:ext uri="{BB962C8B-B14F-4D97-AF65-F5344CB8AC3E}">
        <p14:creationId xmlns:p14="http://schemas.microsoft.com/office/powerpoint/2010/main" val="485074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4205" userDrawn="1">
          <p15:clr>
            <a:srgbClr val="FBAE40"/>
          </p15:clr>
        </p15:guide>
        <p15:guide id="10" pos="44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3392" userDrawn="1">
          <p15:clr>
            <a:srgbClr val="FBAE40"/>
          </p15:clr>
        </p15:guide>
        <p15:guide id="10" pos="3593" userDrawn="1">
          <p15:clr>
            <a:srgbClr val="FBAE40"/>
          </p15:clr>
        </p15:guide>
        <p15:guide id="11" pos="5078" userDrawn="1">
          <p15:clr>
            <a:srgbClr val="FBAE40"/>
          </p15:clr>
        </p15:guide>
        <p15:guide id="12" pos="5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79" userDrawn="1">
          <p15:clr>
            <a:srgbClr val="FBAE40"/>
          </p15:clr>
        </p15:guide>
        <p15:guide id="10" pos="3160"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169" userDrawn="1">
          <p15:clr>
            <a:srgbClr val="FBAE40"/>
          </p15:clr>
        </p15:guide>
        <p15:guide id="10" orient="horz" pos="2090" userDrawn="1">
          <p15:clr>
            <a:srgbClr val="FBAE40"/>
          </p15:clr>
        </p15:guide>
        <p15:guide id="11" pos="4205" userDrawn="1">
          <p15:clr>
            <a:srgbClr val="FBAE40"/>
          </p15:clr>
        </p15:guide>
        <p15:guide id="12" pos="4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guide id="11" pos="3392" userDrawn="1">
          <p15:clr>
            <a:srgbClr val="FBAE40"/>
          </p15:clr>
        </p15:guide>
        <p15:guide id="12" pos="3593" userDrawn="1">
          <p15:clr>
            <a:srgbClr val="FBAE40"/>
          </p15:clr>
        </p15:guide>
        <p15:guide id="13" pos="5078" userDrawn="1">
          <p15:clr>
            <a:srgbClr val="FBAE40"/>
          </p15:clr>
        </p15:guide>
        <p15:guide id="14" pos="5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87" userDrawn="1">
          <p15:clr>
            <a:srgbClr val="FBAE40"/>
          </p15:clr>
        </p15:guide>
        <p15:guide id="10" pos="3159"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guide id="15" orient="horz" pos="2090" userDrawn="1">
          <p15:clr>
            <a:srgbClr val="FBAE40"/>
          </p15:clr>
        </p15:guide>
        <p15:guide id="16" orient="horz" pos="21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Add Text</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Internal</a:t>
            </a:r>
            <a:r>
              <a:rPr lang="en-US" sz="600" kern="0" baseline="0" noProof="1">
                <a:solidFill>
                  <a:schemeClr val="tx1"/>
                </a:solidFill>
              </a:rPr>
              <a:t> | RBVH/ESS8 | 2020-07-02</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37.jpg"/><Relationship Id="rId4" Type="http://schemas.openxmlformats.org/officeDocument/2006/relationships/image" Target="../media/image3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7.xml"/><Relationship Id="rId5" Type="http://schemas.microsoft.com/office/2007/relationships/hdphoto" Target="../media/hdphoto3.wdp"/><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47.png"/><Relationship Id="rId5" Type="http://schemas.openxmlformats.org/officeDocument/2006/relationships/image" Target="../media/image46.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8.png"/><Relationship Id="rId7"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png"/><Relationship Id="rId4" Type="http://schemas.microsoft.com/office/2007/relationships/hdphoto" Target="../media/hdphoto2.wdp"/><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8.png"/><Relationship Id="rId7"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55.png"/><Relationship Id="rId5" Type="http://schemas.openxmlformats.org/officeDocument/2006/relationships/image" Target="../media/image54.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17.xml"/><Relationship Id="rId5" Type="http://schemas.openxmlformats.org/officeDocument/2006/relationships/image" Target="../media/image60.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17.xml"/><Relationship Id="rId5" Type="http://schemas.openxmlformats.org/officeDocument/2006/relationships/image" Target="../media/image72.png"/><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3.gif"/><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6.xml"/><Relationship Id="rId1" Type="http://schemas.openxmlformats.org/officeDocument/2006/relationships/slideLayout" Target="../slideLayouts/slideLayout17.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9.xml"/><Relationship Id="rId1" Type="http://schemas.openxmlformats.org/officeDocument/2006/relationships/slideLayout" Target="../slideLayouts/slideLayout17.xml"/><Relationship Id="rId5" Type="http://schemas.openxmlformats.org/officeDocument/2006/relationships/image" Target="../media/image80.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0.xml"/><Relationship Id="rId1" Type="http://schemas.openxmlformats.org/officeDocument/2006/relationships/slideLayout" Target="../slideLayouts/slideLayout17.xml"/><Relationship Id="rId4" Type="http://schemas.openxmlformats.org/officeDocument/2006/relationships/image" Target="../media/image82.png"/></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2.xml"/><Relationship Id="rId1" Type="http://schemas.openxmlformats.org/officeDocument/2006/relationships/slideLayout" Target="../slideLayouts/slideLayout17.xml"/><Relationship Id="rId4" Type="http://schemas.openxmlformats.org/officeDocument/2006/relationships/image" Target="../media/image85.png"/></Relationships>
</file>

<file path=ppt/slides/_rels/slide4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89.png"/><Relationship Id="rId4" Type="http://schemas.openxmlformats.org/officeDocument/2006/relationships/image" Target="../media/image8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microsoft.com/office/2007/relationships/hdphoto" Target="../media/hdphoto1.wdp"/><Relationship Id="rId5" Type="http://schemas.openxmlformats.org/officeDocument/2006/relationships/image" Target="../media/image25.png"/><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0E6E-6302-4C60-8E35-4F36B92D1BE8}"/>
              </a:ext>
            </a:extLst>
          </p:cNvPr>
          <p:cNvSpPr>
            <a:spLocks noGrp="1"/>
          </p:cNvSpPr>
          <p:nvPr>
            <p:ph type="title" idx="4294967295"/>
          </p:nvPr>
        </p:nvSpPr>
        <p:spPr>
          <a:xfrm>
            <a:off x="136733" y="113484"/>
            <a:ext cx="9872663" cy="5205412"/>
          </a:xfrm>
        </p:spPr>
        <p:txBody>
          <a:bodyPr/>
          <a:lstStyle/>
          <a:p>
            <a:r>
              <a:rPr lang="en-US" dirty="0" err="1"/>
              <a:t>Trần</a:t>
            </a:r>
            <a:r>
              <a:rPr lang="en-US" dirty="0"/>
              <a:t> </a:t>
            </a:r>
            <a:r>
              <a:rPr lang="en-US" dirty="0" err="1"/>
              <a:t>Công</a:t>
            </a:r>
            <a:r>
              <a:rPr lang="en-US" dirty="0"/>
              <a:t> </a:t>
            </a:r>
            <a:r>
              <a:rPr lang="en-US" dirty="0" err="1"/>
              <a:t>Duy</a:t>
            </a:r>
            <a:r>
              <a:rPr lang="en-US" dirty="0"/>
              <a:t> </a:t>
            </a:r>
            <a:r>
              <a:rPr lang="en-US" dirty="0" err="1"/>
              <a:t>Nguyên</a:t>
            </a:r>
            <a:r>
              <a:rPr lang="en-US" dirty="0"/>
              <a:t> – EDA34</a:t>
            </a:r>
          </a:p>
        </p:txBody>
      </p:sp>
    </p:spTree>
    <p:extLst>
      <p:ext uri="{BB962C8B-B14F-4D97-AF65-F5344CB8AC3E}">
        <p14:creationId xmlns:p14="http://schemas.microsoft.com/office/powerpoint/2010/main" val="25502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6A3AD71-AA1A-4675-9C97-25F16861BB0E}"/>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What is Vue?</a:t>
            </a:r>
          </a:p>
        </p:txBody>
      </p:sp>
      <p:sp>
        <p:nvSpPr>
          <p:cNvPr id="7" name="TextBox 6">
            <a:extLst>
              <a:ext uri="{FF2B5EF4-FFF2-40B4-BE49-F238E27FC236}">
                <a16:creationId xmlns:a16="http://schemas.microsoft.com/office/drawing/2014/main" id="{FCAF116D-CEE7-4D7C-B5E6-5CB1000E6634}"/>
              </a:ext>
            </a:extLst>
          </p:cNvPr>
          <p:cNvSpPr txBox="1"/>
          <p:nvPr/>
        </p:nvSpPr>
        <p:spPr>
          <a:xfrm>
            <a:off x="3599022" y="1863133"/>
            <a:ext cx="3799312" cy="590803"/>
          </a:xfrm>
          <a:prstGeom prst="rect">
            <a:avLst/>
          </a:prstGeom>
          <a:noFill/>
        </p:spPr>
        <p:txBody>
          <a:bodyPr wrap="square" rtlCol="0">
            <a:spAutoFit/>
          </a:bodyPr>
          <a:lstStyle/>
          <a:p>
            <a:pPr algn="ctr"/>
            <a:r>
              <a:rPr lang="en-US" sz="3200" dirty="0">
                <a:solidFill>
                  <a:srgbClr val="42B983"/>
                </a:solidFill>
              </a:rPr>
              <a:t>Brief history</a:t>
            </a:r>
          </a:p>
        </p:txBody>
      </p:sp>
      <p:sp>
        <p:nvSpPr>
          <p:cNvPr id="8" name="TextBox 7">
            <a:extLst>
              <a:ext uri="{FF2B5EF4-FFF2-40B4-BE49-F238E27FC236}">
                <a16:creationId xmlns:a16="http://schemas.microsoft.com/office/drawing/2014/main" id="{4D2694B3-2910-4EBD-94D2-F97F975FEE7F}"/>
              </a:ext>
            </a:extLst>
          </p:cNvPr>
          <p:cNvSpPr txBox="1"/>
          <p:nvPr/>
        </p:nvSpPr>
        <p:spPr>
          <a:xfrm>
            <a:off x="3599022" y="2492517"/>
            <a:ext cx="3799312" cy="590803"/>
          </a:xfrm>
          <a:prstGeom prst="rect">
            <a:avLst/>
          </a:prstGeom>
          <a:noFill/>
        </p:spPr>
        <p:txBody>
          <a:bodyPr wrap="square" rtlCol="0">
            <a:spAutoFit/>
          </a:bodyPr>
          <a:lstStyle/>
          <a:p>
            <a:pPr algn="ctr"/>
            <a:r>
              <a:rPr lang="en-US" sz="3200" dirty="0">
                <a:solidFill>
                  <a:srgbClr val="42B983"/>
                </a:solidFill>
              </a:rPr>
              <a:t>Design philosophy</a:t>
            </a:r>
          </a:p>
        </p:txBody>
      </p:sp>
      <p:sp>
        <p:nvSpPr>
          <p:cNvPr id="10" name="TextBox 9">
            <a:extLst>
              <a:ext uri="{FF2B5EF4-FFF2-40B4-BE49-F238E27FC236}">
                <a16:creationId xmlns:a16="http://schemas.microsoft.com/office/drawing/2014/main" id="{0B908B4D-C052-491B-9223-9A0889744F9E}"/>
              </a:ext>
            </a:extLst>
          </p:cNvPr>
          <p:cNvSpPr txBox="1"/>
          <p:nvPr/>
        </p:nvSpPr>
        <p:spPr>
          <a:xfrm>
            <a:off x="3599022" y="3121902"/>
            <a:ext cx="3799312" cy="590803"/>
          </a:xfrm>
          <a:prstGeom prst="rect">
            <a:avLst/>
          </a:prstGeom>
          <a:noFill/>
        </p:spPr>
        <p:txBody>
          <a:bodyPr wrap="square" rtlCol="0">
            <a:spAutoFit/>
          </a:bodyPr>
          <a:lstStyle/>
          <a:p>
            <a:pPr algn="ctr"/>
            <a:r>
              <a:rPr lang="en-US" sz="3200" dirty="0">
                <a:solidFill>
                  <a:srgbClr val="42B983"/>
                </a:solidFill>
              </a:rPr>
              <a:t>Preparation</a:t>
            </a:r>
          </a:p>
        </p:txBody>
      </p:sp>
    </p:spTree>
    <p:extLst>
      <p:ext uri="{BB962C8B-B14F-4D97-AF65-F5344CB8AC3E}">
        <p14:creationId xmlns:p14="http://schemas.microsoft.com/office/powerpoint/2010/main" val="144047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F23C7C-C411-4D5D-B382-355145069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848" y="3870625"/>
            <a:ext cx="3309356" cy="1820145"/>
          </a:xfrm>
          <a:prstGeom prst="rect">
            <a:avLst/>
          </a:prstGeom>
        </p:spPr>
      </p:pic>
      <p:pic>
        <p:nvPicPr>
          <p:cNvPr id="5" name="Picture 4">
            <a:extLst>
              <a:ext uri="{FF2B5EF4-FFF2-40B4-BE49-F238E27FC236}">
                <a16:creationId xmlns:a16="http://schemas.microsoft.com/office/drawing/2014/main" id="{24ECDA94-7CE5-45B6-A532-866ECBF02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686" y="863582"/>
            <a:ext cx="3401624" cy="3401624"/>
          </a:xfrm>
          <a:prstGeom prst="rect">
            <a:avLst/>
          </a:prstGeom>
        </p:spPr>
      </p:pic>
      <p:pic>
        <p:nvPicPr>
          <p:cNvPr id="11" name="Picture 10">
            <a:extLst>
              <a:ext uri="{FF2B5EF4-FFF2-40B4-BE49-F238E27FC236}">
                <a16:creationId xmlns:a16="http://schemas.microsoft.com/office/drawing/2014/main" id="{6A9A3565-FFB8-49E2-A50D-21BBE63917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6766" y="1943638"/>
            <a:ext cx="4805922" cy="2402962"/>
          </a:xfrm>
          <a:prstGeom prst="rect">
            <a:avLst/>
          </a:prstGeom>
        </p:spPr>
      </p:pic>
      <p:sp>
        <p:nvSpPr>
          <p:cNvPr id="12" name="Rectangle 11">
            <a:extLst>
              <a:ext uri="{FF2B5EF4-FFF2-40B4-BE49-F238E27FC236}">
                <a16:creationId xmlns:a16="http://schemas.microsoft.com/office/drawing/2014/main" id="{02117E34-325D-4570-902C-20745ABD1D5D}"/>
              </a:ext>
            </a:extLst>
          </p:cNvPr>
          <p:cNvSpPr/>
          <p:nvPr/>
        </p:nvSpPr>
        <p:spPr>
          <a:xfrm>
            <a:off x="1446758" y="863582"/>
            <a:ext cx="4805924" cy="110562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Vue in French</a:t>
            </a:r>
          </a:p>
          <a:p>
            <a:pPr algn="ctr"/>
            <a:r>
              <a:rPr lang="en-US" sz="2400" dirty="0">
                <a:solidFill>
                  <a:srgbClr val="00B050"/>
                </a:solidFill>
              </a:rPr>
              <a:t>=</a:t>
            </a:r>
          </a:p>
          <a:p>
            <a:pPr algn="ctr"/>
            <a:r>
              <a:rPr lang="en-US" sz="2400" dirty="0">
                <a:solidFill>
                  <a:srgbClr val="00B050"/>
                </a:solidFill>
              </a:rPr>
              <a:t>View in English</a:t>
            </a:r>
          </a:p>
        </p:txBody>
      </p:sp>
      <p:sp>
        <p:nvSpPr>
          <p:cNvPr id="13" name="Rectangle 12">
            <a:extLst>
              <a:ext uri="{FF2B5EF4-FFF2-40B4-BE49-F238E27FC236}">
                <a16:creationId xmlns:a16="http://schemas.microsoft.com/office/drawing/2014/main" id="{FE8E03CA-BDB7-4B0C-BA70-24525E67C4ED}"/>
              </a:ext>
            </a:extLst>
          </p:cNvPr>
          <p:cNvSpPr/>
          <p:nvPr/>
        </p:nvSpPr>
        <p:spPr>
          <a:xfrm rot="10800000" flipV="1">
            <a:off x="1446759" y="4346597"/>
            <a:ext cx="4805926" cy="1105620"/>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39" dirty="0">
                <a:solidFill>
                  <a:srgbClr val="34495E"/>
                </a:solidFill>
              </a:rPr>
              <a:t>First commit was on July 2013</a:t>
            </a:r>
          </a:p>
        </p:txBody>
      </p:sp>
      <p:sp>
        <p:nvSpPr>
          <p:cNvPr id="7" name="Title 1">
            <a:extLst>
              <a:ext uri="{FF2B5EF4-FFF2-40B4-BE49-F238E27FC236}">
                <a16:creationId xmlns:a16="http://schemas.microsoft.com/office/drawing/2014/main" id="{9C155C15-C817-4DE0-A207-9E172279F4E1}"/>
              </a:ext>
            </a:extLst>
          </p:cNvPr>
          <p:cNvSpPr>
            <a:spLocks noGrp="1"/>
          </p:cNvSpPr>
          <p:nvPr>
            <p:ph type="title" idx="4294967295"/>
          </p:nvPr>
        </p:nvSpPr>
        <p:spPr>
          <a:xfrm>
            <a:off x="0" y="0"/>
            <a:ext cx="2190750" cy="749300"/>
          </a:xfrm>
        </p:spPr>
        <p:txBody>
          <a:bodyPr>
            <a:normAutofit/>
          </a:bodyPr>
          <a:lstStyle/>
          <a:p>
            <a:r>
              <a:rPr lang="en-US" sz="2879" dirty="0"/>
              <a:t>Brief history</a:t>
            </a:r>
          </a:p>
        </p:txBody>
      </p:sp>
      <p:sp>
        <p:nvSpPr>
          <p:cNvPr id="2" name="TextBox 1">
            <a:extLst>
              <a:ext uri="{FF2B5EF4-FFF2-40B4-BE49-F238E27FC236}">
                <a16:creationId xmlns:a16="http://schemas.microsoft.com/office/drawing/2014/main" id="{F3E39DB0-533E-4BF0-9613-FC80D80B7CFA}"/>
              </a:ext>
            </a:extLst>
          </p:cNvPr>
          <p:cNvSpPr txBox="1"/>
          <p:nvPr/>
        </p:nvSpPr>
        <p:spPr>
          <a:xfrm>
            <a:off x="7059346" y="272779"/>
            <a:ext cx="2208359" cy="590803"/>
          </a:xfrm>
          <a:prstGeom prst="rect">
            <a:avLst/>
          </a:prstGeom>
          <a:noFill/>
        </p:spPr>
        <p:txBody>
          <a:bodyPr wrap="square" rtlCol="0">
            <a:spAutoFit/>
          </a:bodyPr>
          <a:lstStyle/>
          <a:p>
            <a:r>
              <a:rPr lang="en-US" sz="3239" dirty="0"/>
              <a:t>Evan You</a:t>
            </a:r>
          </a:p>
        </p:txBody>
      </p:sp>
    </p:spTree>
    <p:extLst>
      <p:ext uri="{BB962C8B-B14F-4D97-AF65-F5344CB8AC3E}">
        <p14:creationId xmlns:p14="http://schemas.microsoft.com/office/powerpoint/2010/main" val="6258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6C1CF6-B669-4E9D-AB97-4851C1CFB41A}"/>
              </a:ext>
            </a:extLst>
          </p:cNvPr>
          <p:cNvGrpSpPr/>
          <p:nvPr/>
        </p:nvGrpSpPr>
        <p:grpSpPr>
          <a:xfrm>
            <a:off x="138564" y="355169"/>
            <a:ext cx="10150572" cy="5225235"/>
            <a:chOff x="154005" y="394636"/>
            <a:chExt cx="11136430" cy="6198669"/>
          </a:xfrm>
        </p:grpSpPr>
        <p:sp>
          <p:nvSpPr>
            <p:cNvPr id="7" name="Flowchart: Connector 6">
              <a:extLst>
                <a:ext uri="{FF2B5EF4-FFF2-40B4-BE49-F238E27FC236}">
                  <a16:creationId xmlns:a16="http://schemas.microsoft.com/office/drawing/2014/main" id="{26FBDA9B-5F49-4B6E-9001-F8698C5BE5C4}"/>
                </a:ext>
              </a:extLst>
            </p:cNvPr>
            <p:cNvSpPr/>
            <p:nvPr/>
          </p:nvSpPr>
          <p:spPr>
            <a:xfrm>
              <a:off x="154005" y="394636"/>
              <a:ext cx="10999989" cy="6198669"/>
            </a:xfrm>
            <a:prstGeom prst="flowChartConnector">
              <a:avLst/>
            </a:prstGeom>
            <a:solidFill>
              <a:srgbClr val="FE0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9E7308-0811-41ED-BA39-79B29FF7310A}"/>
                </a:ext>
              </a:extLst>
            </p:cNvPr>
            <p:cNvSpPr txBox="1"/>
            <p:nvPr/>
          </p:nvSpPr>
          <p:spPr>
            <a:xfrm>
              <a:off x="9822515" y="3064514"/>
              <a:ext cx="1467920" cy="718353"/>
            </a:xfrm>
            <a:prstGeom prst="rect">
              <a:avLst/>
            </a:prstGeom>
            <a:noFill/>
          </p:spPr>
          <p:txBody>
            <a:bodyPr wrap="square" rtlCol="0">
              <a:spAutoFit/>
            </a:bodyPr>
            <a:lstStyle/>
            <a:p>
              <a:r>
                <a:rPr lang="en-US" dirty="0">
                  <a:solidFill>
                    <a:schemeClr val="bg1"/>
                  </a:solidFill>
                </a:rPr>
                <a:t>Build</a:t>
              </a:r>
            </a:p>
            <a:p>
              <a:r>
                <a:rPr lang="en-US" dirty="0">
                  <a:solidFill>
                    <a:schemeClr val="bg1"/>
                  </a:solidFill>
                </a:rPr>
                <a:t>System</a:t>
              </a:r>
            </a:p>
          </p:txBody>
        </p:sp>
      </p:grpSp>
      <p:grpSp>
        <p:nvGrpSpPr>
          <p:cNvPr id="12" name="Group 11">
            <a:extLst>
              <a:ext uri="{FF2B5EF4-FFF2-40B4-BE49-F238E27FC236}">
                <a16:creationId xmlns:a16="http://schemas.microsoft.com/office/drawing/2014/main" id="{F45D79C5-0FA4-4533-A533-62902905FA08}"/>
              </a:ext>
            </a:extLst>
          </p:cNvPr>
          <p:cNvGrpSpPr/>
          <p:nvPr/>
        </p:nvGrpSpPr>
        <p:grpSpPr>
          <a:xfrm>
            <a:off x="147309" y="877390"/>
            <a:ext cx="8322112" cy="4525181"/>
            <a:chOff x="163724" y="975050"/>
            <a:chExt cx="9249468" cy="5029434"/>
          </a:xfrm>
        </p:grpSpPr>
        <p:sp>
          <p:nvSpPr>
            <p:cNvPr id="8" name="Flowchart: Connector 7">
              <a:extLst>
                <a:ext uri="{FF2B5EF4-FFF2-40B4-BE49-F238E27FC236}">
                  <a16:creationId xmlns:a16="http://schemas.microsoft.com/office/drawing/2014/main" id="{5A8D4A1E-D2A7-44B5-8B8D-C55B69E71324}"/>
                </a:ext>
              </a:extLst>
            </p:cNvPr>
            <p:cNvSpPr/>
            <p:nvPr/>
          </p:nvSpPr>
          <p:spPr>
            <a:xfrm>
              <a:off x="163724" y="975050"/>
              <a:ext cx="9249468" cy="5029434"/>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B483B3-8367-441F-BB97-90FA31977970}"/>
                </a:ext>
              </a:extLst>
            </p:cNvPr>
            <p:cNvSpPr txBox="1"/>
            <p:nvPr/>
          </p:nvSpPr>
          <p:spPr>
            <a:xfrm>
              <a:off x="7599003" y="3072117"/>
              <a:ext cx="1814189" cy="718353"/>
            </a:xfrm>
            <a:prstGeom prst="rect">
              <a:avLst/>
            </a:prstGeom>
            <a:noFill/>
          </p:spPr>
          <p:txBody>
            <a:bodyPr wrap="square" rtlCol="0">
              <a:spAutoFit/>
            </a:bodyPr>
            <a:lstStyle/>
            <a:p>
              <a:r>
                <a:rPr lang="en-US" dirty="0">
                  <a:solidFill>
                    <a:schemeClr val="bg1"/>
                  </a:solidFill>
                </a:rPr>
                <a:t>State</a:t>
              </a:r>
            </a:p>
            <a:p>
              <a:r>
                <a:rPr lang="en-US" dirty="0">
                  <a:solidFill>
                    <a:schemeClr val="bg1"/>
                  </a:solidFill>
                </a:rPr>
                <a:t>Management</a:t>
              </a:r>
            </a:p>
          </p:txBody>
        </p:sp>
      </p:grpSp>
      <p:grpSp>
        <p:nvGrpSpPr>
          <p:cNvPr id="6" name="Group 5">
            <a:extLst>
              <a:ext uri="{FF2B5EF4-FFF2-40B4-BE49-F238E27FC236}">
                <a16:creationId xmlns:a16="http://schemas.microsoft.com/office/drawing/2014/main" id="{F6B62FEA-CA4E-4D40-974B-F9181CF21F27}"/>
              </a:ext>
            </a:extLst>
          </p:cNvPr>
          <p:cNvGrpSpPr/>
          <p:nvPr/>
        </p:nvGrpSpPr>
        <p:grpSpPr>
          <a:xfrm>
            <a:off x="138564" y="1199406"/>
            <a:ext cx="6603728" cy="3845973"/>
            <a:chOff x="154005" y="1332949"/>
            <a:chExt cx="7339599" cy="4274540"/>
          </a:xfrm>
        </p:grpSpPr>
        <p:sp>
          <p:nvSpPr>
            <p:cNvPr id="9" name="Flowchart: Connector 8">
              <a:extLst>
                <a:ext uri="{FF2B5EF4-FFF2-40B4-BE49-F238E27FC236}">
                  <a16:creationId xmlns:a16="http://schemas.microsoft.com/office/drawing/2014/main" id="{99640752-B3D1-4557-BFB8-8B41937F58B6}"/>
                </a:ext>
              </a:extLst>
            </p:cNvPr>
            <p:cNvSpPr/>
            <p:nvPr/>
          </p:nvSpPr>
          <p:spPr>
            <a:xfrm>
              <a:off x="154005" y="1332949"/>
              <a:ext cx="7339599" cy="4274540"/>
            </a:xfrm>
            <a:prstGeom prst="flowChartConnector">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a:extLst>
                <a:ext uri="{FF2B5EF4-FFF2-40B4-BE49-F238E27FC236}">
                  <a16:creationId xmlns:a16="http://schemas.microsoft.com/office/drawing/2014/main" id="{F2A5100C-9CE0-4E9B-AABD-6AF8A953B739}"/>
                </a:ext>
              </a:extLst>
            </p:cNvPr>
            <p:cNvSpPr txBox="1"/>
            <p:nvPr/>
          </p:nvSpPr>
          <p:spPr>
            <a:xfrm>
              <a:off x="5820073" y="3087323"/>
              <a:ext cx="1467920" cy="718353"/>
            </a:xfrm>
            <a:prstGeom prst="rect">
              <a:avLst/>
            </a:prstGeom>
            <a:noFill/>
          </p:spPr>
          <p:txBody>
            <a:bodyPr wrap="square" rtlCol="0">
              <a:spAutoFit/>
            </a:bodyPr>
            <a:lstStyle/>
            <a:p>
              <a:r>
                <a:rPr lang="en-US" dirty="0">
                  <a:solidFill>
                    <a:schemeClr val="bg1"/>
                  </a:solidFill>
                </a:rPr>
                <a:t>Client-side</a:t>
              </a:r>
            </a:p>
            <a:p>
              <a:r>
                <a:rPr lang="en-US" dirty="0">
                  <a:solidFill>
                    <a:schemeClr val="bg1"/>
                  </a:solidFill>
                </a:rPr>
                <a:t>Routing</a:t>
              </a:r>
            </a:p>
          </p:txBody>
        </p:sp>
      </p:grpSp>
      <p:sp>
        <p:nvSpPr>
          <p:cNvPr id="2" name="Title 1">
            <a:extLst>
              <a:ext uri="{FF2B5EF4-FFF2-40B4-BE49-F238E27FC236}">
                <a16:creationId xmlns:a16="http://schemas.microsoft.com/office/drawing/2014/main" id="{84A2FDBA-FDB9-4D09-B2CD-6818F32D6875}"/>
              </a:ext>
            </a:extLst>
          </p:cNvPr>
          <p:cNvSpPr>
            <a:spLocks noGrp="1"/>
          </p:cNvSpPr>
          <p:nvPr>
            <p:ph type="title" idx="4294967295"/>
          </p:nvPr>
        </p:nvSpPr>
        <p:spPr>
          <a:xfrm>
            <a:off x="0" y="0"/>
            <a:ext cx="3819525" cy="441325"/>
          </a:xfrm>
        </p:spPr>
        <p:txBody>
          <a:bodyPr>
            <a:noAutofit/>
          </a:bodyPr>
          <a:lstStyle/>
          <a:p>
            <a:r>
              <a:rPr lang="en-US" sz="2879" dirty="0"/>
              <a:t>Design philosophy</a:t>
            </a:r>
          </a:p>
        </p:txBody>
      </p:sp>
      <p:grpSp>
        <p:nvGrpSpPr>
          <p:cNvPr id="4" name="Group 3">
            <a:extLst>
              <a:ext uri="{FF2B5EF4-FFF2-40B4-BE49-F238E27FC236}">
                <a16:creationId xmlns:a16="http://schemas.microsoft.com/office/drawing/2014/main" id="{D13A7008-7211-477A-9912-B00FD265CDA9}"/>
              </a:ext>
            </a:extLst>
          </p:cNvPr>
          <p:cNvGrpSpPr/>
          <p:nvPr/>
        </p:nvGrpSpPr>
        <p:grpSpPr>
          <a:xfrm>
            <a:off x="138565" y="1535539"/>
            <a:ext cx="4783469" cy="3079905"/>
            <a:chOff x="154006" y="1706538"/>
            <a:chExt cx="5316504" cy="3423107"/>
          </a:xfrm>
        </p:grpSpPr>
        <p:sp>
          <p:nvSpPr>
            <p:cNvPr id="10" name="Flowchart: Connector 9">
              <a:extLst>
                <a:ext uri="{FF2B5EF4-FFF2-40B4-BE49-F238E27FC236}">
                  <a16:creationId xmlns:a16="http://schemas.microsoft.com/office/drawing/2014/main" id="{E6A2415D-9619-411A-954E-E25FCE8B07DF}"/>
                </a:ext>
              </a:extLst>
            </p:cNvPr>
            <p:cNvSpPr/>
            <p:nvPr/>
          </p:nvSpPr>
          <p:spPr>
            <a:xfrm>
              <a:off x="154006" y="1706538"/>
              <a:ext cx="5316504" cy="3423107"/>
            </a:xfrm>
            <a:prstGeom prst="flowChartConnector">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488004C5-2EB4-4F65-94AF-A26134A65B79}"/>
                </a:ext>
              </a:extLst>
            </p:cNvPr>
            <p:cNvSpPr txBox="1"/>
            <p:nvPr/>
          </p:nvSpPr>
          <p:spPr>
            <a:xfrm>
              <a:off x="3534907" y="3079720"/>
              <a:ext cx="1733563" cy="718353"/>
            </a:xfrm>
            <a:prstGeom prst="rect">
              <a:avLst/>
            </a:prstGeom>
            <a:noFill/>
          </p:spPr>
          <p:txBody>
            <a:bodyPr wrap="square" rtlCol="0">
              <a:spAutoFit/>
            </a:bodyPr>
            <a:lstStyle/>
            <a:p>
              <a:r>
                <a:rPr lang="en-US" dirty="0">
                  <a:solidFill>
                    <a:schemeClr val="bg1"/>
                  </a:solidFill>
                </a:rPr>
                <a:t>Component</a:t>
              </a:r>
            </a:p>
            <a:p>
              <a:r>
                <a:rPr lang="en-US" dirty="0">
                  <a:solidFill>
                    <a:schemeClr val="bg1"/>
                  </a:solidFill>
                </a:rPr>
                <a:t>System</a:t>
              </a:r>
            </a:p>
          </p:txBody>
        </p:sp>
      </p:grpSp>
      <p:grpSp>
        <p:nvGrpSpPr>
          <p:cNvPr id="3" name="Group 2">
            <a:extLst>
              <a:ext uri="{FF2B5EF4-FFF2-40B4-BE49-F238E27FC236}">
                <a16:creationId xmlns:a16="http://schemas.microsoft.com/office/drawing/2014/main" id="{E25FE7EA-C408-462E-BC92-201C0C64DFED}"/>
              </a:ext>
            </a:extLst>
          </p:cNvPr>
          <p:cNvGrpSpPr/>
          <p:nvPr/>
        </p:nvGrpSpPr>
        <p:grpSpPr>
          <a:xfrm>
            <a:off x="138564" y="1856036"/>
            <a:ext cx="2819284" cy="2384190"/>
            <a:chOff x="154005" y="2062749"/>
            <a:chExt cx="3133444" cy="2649867"/>
          </a:xfrm>
        </p:grpSpPr>
        <p:sp>
          <p:nvSpPr>
            <p:cNvPr id="11" name="Flowchart: Connector 10">
              <a:extLst>
                <a:ext uri="{FF2B5EF4-FFF2-40B4-BE49-F238E27FC236}">
                  <a16:creationId xmlns:a16="http://schemas.microsoft.com/office/drawing/2014/main" id="{DEB13EE1-09C5-449B-8907-0021054B1673}"/>
                </a:ext>
              </a:extLst>
            </p:cNvPr>
            <p:cNvSpPr/>
            <p:nvPr/>
          </p:nvSpPr>
          <p:spPr>
            <a:xfrm>
              <a:off x="154005" y="2062749"/>
              <a:ext cx="3133444" cy="2649867"/>
            </a:xfrm>
            <a:prstGeom prst="flowChartConnector">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8810088C-8C46-4A21-9640-5D708A80B315}"/>
                </a:ext>
              </a:extLst>
            </p:cNvPr>
            <p:cNvSpPr txBox="1"/>
            <p:nvPr/>
          </p:nvSpPr>
          <p:spPr>
            <a:xfrm>
              <a:off x="986765" y="3094926"/>
              <a:ext cx="1525513" cy="718353"/>
            </a:xfrm>
            <a:prstGeom prst="rect">
              <a:avLst/>
            </a:prstGeom>
            <a:noFill/>
          </p:spPr>
          <p:txBody>
            <a:bodyPr wrap="square" rtlCol="0">
              <a:spAutoFit/>
            </a:bodyPr>
            <a:lstStyle/>
            <a:p>
              <a:pPr algn="ctr"/>
              <a:r>
                <a:rPr lang="en-US" dirty="0">
                  <a:solidFill>
                    <a:schemeClr val="bg1"/>
                  </a:solidFill>
                </a:rPr>
                <a:t>Declarative</a:t>
              </a:r>
            </a:p>
            <a:p>
              <a:pPr algn="ctr"/>
              <a:r>
                <a:rPr lang="en-US" dirty="0">
                  <a:solidFill>
                    <a:schemeClr val="bg1"/>
                  </a:solidFill>
                </a:rPr>
                <a:t>Rendering</a:t>
              </a:r>
            </a:p>
          </p:txBody>
        </p:sp>
      </p:grpSp>
    </p:spTree>
    <p:extLst>
      <p:ext uri="{BB962C8B-B14F-4D97-AF65-F5344CB8AC3E}">
        <p14:creationId xmlns:p14="http://schemas.microsoft.com/office/powerpoint/2010/main" val="41322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9C07-60D8-4BB7-9580-F7B53A257BAF}"/>
              </a:ext>
            </a:extLst>
          </p:cNvPr>
          <p:cNvSpPr>
            <a:spLocks noGrp="1"/>
          </p:cNvSpPr>
          <p:nvPr>
            <p:ph type="title" idx="4294967295"/>
          </p:nvPr>
        </p:nvSpPr>
        <p:spPr>
          <a:xfrm>
            <a:off x="0" y="0"/>
            <a:ext cx="4249738" cy="684213"/>
          </a:xfrm>
        </p:spPr>
        <p:txBody>
          <a:bodyPr>
            <a:normAutofit/>
          </a:bodyPr>
          <a:lstStyle/>
          <a:p>
            <a:r>
              <a:rPr lang="en-US" sz="2879" dirty="0"/>
              <a:t>The declarative rendering</a:t>
            </a:r>
          </a:p>
        </p:txBody>
      </p:sp>
      <p:grpSp>
        <p:nvGrpSpPr>
          <p:cNvPr id="3" name="Group 2">
            <a:extLst>
              <a:ext uri="{FF2B5EF4-FFF2-40B4-BE49-F238E27FC236}">
                <a16:creationId xmlns:a16="http://schemas.microsoft.com/office/drawing/2014/main" id="{A9D61319-F850-426D-9430-AB38ED9E3A4B}"/>
              </a:ext>
            </a:extLst>
          </p:cNvPr>
          <p:cNvGrpSpPr/>
          <p:nvPr/>
        </p:nvGrpSpPr>
        <p:grpSpPr>
          <a:xfrm>
            <a:off x="1060675" y="605689"/>
            <a:ext cx="8535822" cy="1900280"/>
            <a:chOff x="1178870" y="1090989"/>
            <a:chExt cx="9486991" cy="2112034"/>
          </a:xfrm>
        </p:grpSpPr>
        <p:grpSp>
          <p:nvGrpSpPr>
            <p:cNvPr id="8" name="Group 7">
              <a:extLst>
                <a:ext uri="{FF2B5EF4-FFF2-40B4-BE49-F238E27FC236}">
                  <a16:creationId xmlns:a16="http://schemas.microsoft.com/office/drawing/2014/main" id="{6FD42498-A820-4FEE-AD2C-32DAB096742A}"/>
                </a:ext>
              </a:extLst>
            </p:cNvPr>
            <p:cNvGrpSpPr/>
            <p:nvPr/>
          </p:nvGrpSpPr>
          <p:grpSpPr>
            <a:xfrm>
              <a:off x="4192806" y="1090989"/>
              <a:ext cx="2181857" cy="2112034"/>
              <a:chOff x="2951279" y="2022106"/>
              <a:chExt cx="2181857" cy="2112034"/>
            </a:xfrm>
          </p:grpSpPr>
          <p:grpSp>
            <p:nvGrpSpPr>
              <p:cNvPr id="6" name="Group 5">
                <a:extLst>
                  <a:ext uri="{FF2B5EF4-FFF2-40B4-BE49-F238E27FC236}">
                    <a16:creationId xmlns:a16="http://schemas.microsoft.com/office/drawing/2014/main" id="{6AF8306D-BF9F-46E4-9512-3C57DBD938D0}"/>
                  </a:ext>
                </a:extLst>
              </p:cNvPr>
              <p:cNvGrpSpPr/>
              <p:nvPr/>
            </p:nvGrpSpPr>
            <p:grpSpPr>
              <a:xfrm>
                <a:off x="3252937" y="2022106"/>
                <a:ext cx="1578543" cy="1578543"/>
                <a:chOff x="3434112" y="1290587"/>
                <a:chExt cx="1578543" cy="1578543"/>
              </a:xfrm>
            </p:grpSpPr>
            <p:sp>
              <p:nvSpPr>
                <p:cNvPr id="5" name="Flowchart: Connector 4">
                  <a:extLst>
                    <a:ext uri="{FF2B5EF4-FFF2-40B4-BE49-F238E27FC236}">
                      <a16:creationId xmlns:a16="http://schemas.microsoft.com/office/drawing/2014/main" id="{725D9699-9EDA-419B-B004-22E1363745C8}"/>
                    </a:ext>
                  </a:extLst>
                </p:cNvPr>
                <p:cNvSpPr/>
                <p:nvPr/>
              </p:nvSpPr>
              <p:spPr>
                <a:xfrm>
                  <a:off x="3434112" y="1290587"/>
                  <a:ext cx="1578543" cy="1578543"/>
                </a:xfrm>
                <a:prstGeom prst="flowChartConnector">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19" dirty="0"/>
                </a:p>
              </p:txBody>
            </p:sp>
            <p:pic>
              <p:nvPicPr>
                <p:cNvPr id="4" name="Picture 3">
                  <a:extLst>
                    <a:ext uri="{FF2B5EF4-FFF2-40B4-BE49-F238E27FC236}">
                      <a16:creationId xmlns:a16="http://schemas.microsoft.com/office/drawing/2014/main" id="{ACC87462-C538-4A44-818B-494D9A27C8EE}"/>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3663013" y="1694046"/>
                  <a:ext cx="1120743" cy="1034532"/>
                </a:xfrm>
                <a:prstGeom prst="rect">
                  <a:avLst/>
                </a:prstGeom>
              </p:spPr>
            </p:pic>
          </p:grpSp>
          <p:sp>
            <p:nvSpPr>
              <p:cNvPr id="7" name="TextBox 6">
                <a:extLst>
                  <a:ext uri="{FF2B5EF4-FFF2-40B4-BE49-F238E27FC236}">
                    <a16:creationId xmlns:a16="http://schemas.microsoft.com/office/drawing/2014/main" id="{E9ED2CBA-6CEC-4DD5-9111-98EB94E7027C}"/>
                  </a:ext>
                </a:extLst>
              </p:cNvPr>
              <p:cNvSpPr txBox="1"/>
              <p:nvPr/>
            </p:nvSpPr>
            <p:spPr>
              <a:xfrm>
                <a:off x="2951279" y="3600649"/>
                <a:ext cx="2181857" cy="533491"/>
              </a:xfrm>
              <a:prstGeom prst="rect">
                <a:avLst/>
              </a:prstGeom>
              <a:noFill/>
            </p:spPr>
            <p:txBody>
              <a:bodyPr wrap="square" rtlCol="0">
                <a:spAutoFit/>
              </a:bodyPr>
              <a:lstStyle/>
              <a:p>
                <a:pPr algn="ctr"/>
                <a:r>
                  <a:rPr lang="en-US" sz="2519" dirty="0"/>
                  <a:t>Vue core</a:t>
                </a:r>
              </a:p>
            </p:txBody>
          </p:sp>
        </p:grpSp>
        <p:sp>
          <p:nvSpPr>
            <p:cNvPr id="9" name="Arrow: Right 8">
              <a:extLst>
                <a:ext uri="{FF2B5EF4-FFF2-40B4-BE49-F238E27FC236}">
                  <a16:creationId xmlns:a16="http://schemas.microsoft.com/office/drawing/2014/main" id="{07A8B82D-2416-4542-9E5E-2E44CECD0836}"/>
                </a:ext>
              </a:extLst>
            </p:cNvPr>
            <p:cNvSpPr/>
            <p:nvPr/>
          </p:nvSpPr>
          <p:spPr>
            <a:xfrm>
              <a:off x="2663314" y="1754938"/>
              <a:ext cx="1177761" cy="431038"/>
            </a:xfrm>
            <a:prstGeom prst="righ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DF9403-31A8-44AD-B293-E874DCFAB257}"/>
                </a:ext>
              </a:extLst>
            </p:cNvPr>
            <p:cNvSpPr txBox="1"/>
            <p:nvPr/>
          </p:nvSpPr>
          <p:spPr>
            <a:xfrm>
              <a:off x="1178870" y="1703712"/>
              <a:ext cx="1177493" cy="533491"/>
            </a:xfrm>
            <a:prstGeom prst="rect">
              <a:avLst/>
            </a:prstGeom>
            <a:noFill/>
          </p:spPr>
          <p:txBody>
            <a:bodyPr wrap="square" rtlCol="0">
              <a:spAutoFit/>
            </a:bodyPr>
            <a:lstStyle/>
            <a:p>
              <a:r>
                <a:rPr lang="en-US" sz="2519" dirty="0"/>
                <a:t>State</a:t>
              </a:r>
            </a:p>
          </p:txBody>
        </p:sp>
        <p:sp>
          <p:nvSpPr>
            <p:cNvPr id="11" name="TextBox 10">
              <a:extLst>
                <a:ext uri="{FF2B5EF4-FFF2-40B4-BE49-F238E27FC236}">
                  <a16:creationId xmlns:a16="http://schemas.microsoft.com/office/drawing/2014/main" id="{24122E12-D75A-4DCC-83B6-16C59C830A4D}"/>
                </a:ext>
              </a:extLst>
            </p:cNvPr>
            <p:cNvSpPr txBox="1"/>
            <p:nvPr/>
          </p:nvSpPr>
          <p:spPr>
            <a:xfrm>
              <a:off x="8366225" y="1703712"/>
              <a:ext cx="2299636" cy="533491"/>
            </a:xfrm>
            <a:prstGeom prst="rect">
              <a:avLst/>
            </a:prstGeom>
            <a:noFill/>
          </p:spPr>
          <p:txBody>
            <a:bodyPr wrap="square" rtlCol="0">
              <a:spAutoFit/>
            </a:bodyPr>
            <a:lstStyle/>
            <a:p>
              <a:r>
                <a:rPr lang="en-US" sz="2519" dirty="0"/>
                <a:t>Rendered UI</a:t>
              </a:r>
            </a:p>
          </p:txBody>
        </p:sp>
        <p:sp>
          <p:nvSpPr>
            <p:cNvPr id="12" name="Arrow: Right 11">
              <a:extLst>
                <a:ext uri="{FF2B5EF4-FFF2-40B4-BE49-F238E27FC236}">
                  <a16:creationId xmlns:a16="http://schemas.microsoft.com/office/drawing/2014/main" id="{2A0B8C15-F5BE-49F0-8BF3-50C65D69AE47}"/>
                </a:ext>
              </a:extLst>
            </p:cNvPr>
            <p:cNvSpPr/>
            <p:nvPr/>
          </p:nvSpPr>
          <p:spPr>
            <a:xfrm>
              <a:off x="6667650" y="1754938"/>
              <a:ext cx="1177761" cy="431038"/>
            </a:xfrm>
            <a:prstGeom prst="righ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D03DEC7-3729-4D7B-B21C-83F3AE20A682}"/>
              </a:ext>
            </a:extLst>
          </p:cNvPr>
          <p:cNvGrpSpPr/>
          <p:nvPr/>
        </p:nvGrpSpPr>
        <p:grpSpPr>
          <a:xfrm>
            <a:off x="4982216" y="2778506"/>
            <a:ext cx="5795440" cy="2587542"/>
            <a:chOff x="5537398" y="3477434"/>
            <a:chExt cx="6441242" cy="2875879"/>
          </a:xfrm>
        </p:grpSpPr>
        <p:sp>
          <p:nvSpPr>
            <p:cNvPr id="16" name="TextBox 15">
              <a:extLst>
                <a:ext uri="{FF2B5EF4-FFF2-40B4-BE49-F238E27FC236}">
                  <a16:creationId xmlns:a16="http://schemas.microsoft.com/office/drawing/2014/main" id="{E99D7D60-2B6A-4598-BF74-0C9B161BD85C}"/>
                </a:ext>
              </a:extLst>
            </p:cNvPr>
            <p:cNvSpPr txBox="1"/>
            <p:nvPr/>
          </p:nvSpPr>
          <p:spPr>
            <a:xfrm>
              <a:off x="5537398" y="3477434"/>
              <a:ext cx="6441242" cy="2318399"/>
            </a:xfrm>
            <a:prstGeom prst="rect">
              <a:avLst/>
            </a:prstGeom>
            <a:noFill/>
          </p:spPr>
          <p:txBody>
            <a:bodyPr wrap="square" rtlCol="0">
              <a:spAutoFit/>
            </a:bodyPr>
            <a:lstStyle/>
            <a:p>
              <a:r>
                <a:rPr lang="en-US" sz="2159" b="1" dirty="0"/>
                <a:t>Imperative</a:t>
              </a:r>
            </a:p>
            <a:p>
              <a:endParaRPr lang="en-US" sz="2159" dirty="0"/>
            </a:p>
            <a:p>
              <a:r>
                <a:rPr lang="en-US" sz="2159" b="1" dirty="0"/>
                <a:t>What</a:t>
              </a:r>
              <a:r>
                <a:rPr lang="en-US" sz="2159" dirty="0"/>
                <a:t> are the step to transform the state to the UI</a:t>
              </a:r>
            </a:p>
            <a:p>
              <a:endParaRPr lang="en-US" sz="2159" dirty="0"/>
            </a:p>
            <a:p>
              <a:endParaRPr lang="en-US" sz="2159" dirty="0"/>
            </a:p>
          </p:txBody>
        </p:sp>
        <p:sp>
          <p:nvSpPr>
            <p:cNvPr id="17" name="Rectangle 1">
              <a:extLst>
                <a:ext uri="{FF2B5EF4-FFF2-40B4-BE49-F238E27FC236}">
                  <a16:creationId xmlns:a16="http://schemas.microsoft.com/office/drawing/2014/main" id="{F8D654C6-9A76-4573-8AB8-7E5EB60A1B48}"/>
                </a:ext>
              </a:extLst>
            </p:cNvPr>
            <p:cNvSpPr>
              <a:spLocks noChangeArrowheads="1"/>
            </p:cNvSpPr>
            <p:nvPr/>
          </p:nvSpPr>
          <p:spPr bwMode="auto">
            <a:xfrm>
              <a:off x="5537398" y="5030088"/>
              <a:ext cx="5957501" cy="1323225"/>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2" tIns="41136" rIns="82272" bIns="41136" numCol="1" anchor="ctr" anchorCtr="0" compatLnSpc="1">
              <a:prstTxWarp prst="textNoShape">
                <a:avLst/>
              </a:prstTxWarp>
              <a:spAutoFit/>
            </a:bodyPr>
            <a:lstStyle/>
            <a:p>
              <a:pPr defTabSz="822686" eaLnBrk="0" hangingPunct="0"/>
              <a:r>
                <a:rPr lang="en-US" altLang="en-US" sz="1799" dirty="0">
                  <a:solidFill>
                    <a:srgbClr val="0077AA"/>
                  </a:solidFill>
                  <a:latin typeface="Consolas" panose="020B0609020204030204" pitchFamily="49" charset="0"/>
                </a:rPr>
                <a:t>const</a:t>
              </a:r>
              <a:r>
                <a:rPr lang="en-US" altLang="en-US" sz="1799" dirty="0">
                  <a:solidFill>
                    <a:srgbClr val="000000"/>
                  </a:solidFill>
                  <a:latin typeface="Consolas" panose="020B0609020204030204" pitchFamily="49" charset="0"/>
                </a:rPr>
                <a:t> </a:t>
              </a:r>
              <a:r>
                <a:rPr lang="en-US" altLang="en-US" sz="1799" dirty="0" err="1">
                  <a:solidFill>
                    <a:srgbClr val="000000"/>
                  </a:solidFill>
                  <a:latin typeface="Consolas" panose="020B0609020204030204" pitchFamily="49" charset="0"/>
                </a:rPr>
                <a:t>newElement</a:t>
              </a:r>
              <a:r>
                <a:rPr lang="en-US" altLang="en-US" sz="1799" dirty="0">
                  <a:solidFill>
                    <a:srgbClr val="000000"/>
                  </a:solidFill>
                  <a:latin typeface="Consolas" panose="020B0609020204030204" pitchFamily="49" charset="0"/>
                </a:rPr>
                <a:t> </a:t>
              </a:r>
              <a:r>
                <a:rPr lang="en-US" altLang="en-US" sz="1799" dirty="0">
                  <a:solidFill>
                    <a:srgbClr val="9A6E3A"/>
                  </a:solidFill>
                  <a:latin typeface="Consolas" panose="020B0609020204030204" pitchFamily="49" charset="0"/>
                </a:rPr>
                <a:t>=</a:t>
              </a:r>
              <a:r>
                <a:rPr lang="en-US" altLang="en-US" sz="1799" dirty="0">
                  <a:solidFill>
                    <a:srgbClr val="000000"/>
                  </a:solidFill>
                  <a:latin typeface="Consolas" panose="020B0609020204030204" pitchFamily="49" charset="0"/>
                </a:rPr>
                <a:t> </a:t>
              </a:r>
              <a:r>
                <a:rPr lang="en-US" altLang="en-US" sz="1799" dirty="0" err="1">
                  <a:solidFill>
                    <a:srgbClr val="EE9900"/>
                  </a:solidFill>
                  <a:latin typeface="Consolas" panose="020B0609020204030204" pitchFamily="49" charset="0"/>
                </a:rPr>
                <a:t>document</a:t>
              </a:r>
              <a:r>
                <a:rPr lang="en-US" altLang="en-US" sz="1799" dirty="0" err="1">
                  <a:solidFill>
                    <a:srgbClr val="999999"/>
                  </a:solidFill>
                  <a:latin typeface="Consolas" panose="020B0609020204030204" pitchFamily="49" charset="0"/>
                </a:rPr>
                <a:t>.</a:t>
              </a:r>
              <a:r>
                <a:rPr lang="en-US" altLang="en-US" sz="1799" dirty="0" err="1">
                  <a:solidFill>
                    <a:srgbClr val="DD4A68"/>
                  </a:solidFill>
                  <a:latin typeface="Consolas" panose="020B0609020204030204" pitchFamily="49" charset="0"/>
                </a:rPr>
                <a:t>getElementById</a:t>
              </a:r>
              <a:r>
                <a:rPr lang="en-US" altLang="en-US" sz="1799" dirty="0">
                  <a:solidFill>
                    <a:srgbClr val="999999"/>
                  </a:solidFill>
                  <a:latin typeface="Consolas" panose="020B0609020204030204" pitchFamily="49" charset="0"/>
                </a:rPr>
                <a:t>(</a:t>
              </a:r>
              <a:r>
                <a:rPr lang="en-US" altLang="en-US" sz="1799" dirty="0">
                  <a:solidFill>
                    <a:srgbClr val="669900"/>
                  </a:solidFill>
                  <a:latin typeface="Consolas" panose="020B0609020204030204" pitchFamily="49" charset="0"/>
                </a:rPr>
                <a:t>‘demo’</a:t>
              </a:r>
              <a:r>
                <a:rPr lang="en-US" altLang="en-US" sz="1799" dirty="0">
                  <a:solidFill>
                    <a:srgbClr val="999999"/>
                  </a:solidFill>
                  <a:latin typeface="Consolas" panose="020B0609020204030204" pitchFamily="49" charset="0"/>
                </a:rPr>
                <a:t>)</a:t>
              </a:r>
            </a:p>
            <a:p>
              <a:pPr defTabSz="822686" eaLnBrk="0" hangingPunct="0"/>
              <a:endParaRPr lang="en-US" altLang="en-US" sz="1799" dirty="0">
                <a:solidFill>
                  <a:srgbClr val="999999"/>
                </a:solidFill>
                <a:latin typeface="Consolas" panose="020B0609020204030204" pitchFamily="49" charset="0"/>
              </a:endParaRPr>
            </a:p>
            <a:p>
              <a:pPr lvl="0" eaLnBrk="0" fontAlgn="base" hangingPunct="0">
                <a:spcBef>
                  <a:spcPct val="0"/>
                </a:spcBef>
                <a:spcAft>
                  <a:spcPct val="0"/>
                </a:spcAft>
              </a:pPr>
              <a:r>
                <a:rPr lang="en-US" altLang="en-US" sz="1799" dirty="0"/>
                <a:t> </a:t>
              </a:r>
              <a:r>
                <a:rPr lang="en-US" altLang="en-US" sz="1799" dirty="0" err="1">
                  <a:solidFill>
                    <a:srgbClr val="000000"/>
                  </a:solidFill>
                  <a:latin typeface="Consolas" panose="020B0609020204030204" pitchFamily="49" charset="0"/>
                </a:rPr>
                <a:t>newElement.</a:t>
              </a:r>
              <a:r>
                <a:rPr lang="en-US" sz="1799" dirty="0" err="1"/>
                <a:t>textContent</a:t>
              </a:r>
              <a:r>
                <a:rPr lang="en-US" sz="1799" dirty="0"/>
                <a:t> = </a:t>
              </a:r>
              <a:r>
                <a:rPr lang="en-US" altLang="en-US" sz="1799" dirty="0">
                  <a:solidFill>
                    <a:srgbClr val="669900"/>
                  </a:solidFill>
                  <a:latin typeface="Consolas" panose="020B0609020204030204" pitchFamily="49" charset="0"/>
                </a:rPr>
                <a:t>‘Hello World’</a:t>
              </a:r>
              <a:endParaRPr lang="en-US" altLang="en-US" sz="1799" dirty="0">
                <a:latin typeface="Arial" panose="020B0604020202020204" pitchFamily="34" charset="0"/>
              </a:endParaRPr>
            </a:p>
          </p:txBody>
        </p:sp>
      </p:grpSp>
      <p:grpSp>
        <p:nvGrpSpPr>
          <p:cNvPr id="13" name="Group 12">
            <a:extLst>
              <a:ext uri="{FF2B5EF4-FFF2-40B4-BE49-F238E27FC236}">
                <a16:creationId xmlns:a16="http://schemas.microsoft.com/office/drawing/2014/main" id="{3BEBA7C4-0038-40B6-800B-E58409F9EE64}"/>
              </a:ext>
            </a:extLst>
          </p:cNvPr>
          <p:cNvGrpSpPr/>
          <p:nvPr/>
        </p:nvGrpSpPr>
        <p:grpSpPr>
          <a:xfrm>
            <a:off x="323316" y="2778506"/>
            <a:ext cx="4439811" cy="2685116"/>
            <a:chOff x="359344" y="3477434"/>
            <a:chExt cx="4934551" cy="2984326"/>
          </a:xfrm>
        </p:grpSpPr>
        <p:cxnSp>
          <p:nvCxnSpPr>
            <p:cNvPr id="14" name="Straight Connector 13">
              <a:extLst>
                <a:ext uri="{FF2B5EF4-FFF2-40B4-BE49-F238E27FC236}">
                  <a16:creationId xmlns:a16="http://schemas.microsoft.com/office/drawing/2014/main" id="{265ACBEB-95EC-4D1B-BC96-EE27AD7C47F2}"/>
                </a:ext>
              </a:extLst>
            </p:cNvPr>
            <p:cNvCxnSpPr>
              <a:cxnSpLocks/>
            </p:cNvCxnSpPr>
            <p:nvPr/>
          </p:nvCxnSpPr>
          <p:spPr>
            <a:xfrm>
              <a:off x="5293895" y="3477434"/>
              <a:ext cx="0" cy="2984326"/>
            </a:xfrm>
            <a:prstGeom prst="line">
              <a:avLst/>
            </a:prstGeom>
            <a:ln w="25400">
              <a:solidFill>
                <a:srgbClr val="42B98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C47D95D-C940-4F49-9954-D089EA61B8E6}"/>
                </a:ext>
              </a:extLst>
            </p:cNvPr>
            <p:cNvSpPr txBox="1"/>
            <p:nvPr/>
          </p:nvSpPr>
          <p:spPr>
            <a:xfrm>
              <a:off x="359344" y="3477434"/>
              <a:ext cx="4640142" cy="1579807"/>
            </a:xfrm>
            <a:prstGeom prst="rect">
              <a:avLst/>
            </a:prstGeom>
            <a:noFill/>
          </p:spPr>
          <p:txBody>
            <a:bodyPr wrap="square" rtlCol="0">
              <a:spAutoFit/>
            </a:bodyPr>
            <a:lstStyle/>
            <a:p>
              <a:r>
                <a:rPr lang="en-US" sz="2159" b="1" dirty="0"/>
                <a:t>Declarative</a:t>
              </a:r>
            </a:p>
            <a:p>
              <a:endParaRPr lang="en-US" sz="2159" dirty="0"/>
            </a:p>
            <a:p>
              <a:r>
                <a:rPr lang="en-US" sz="2159" b="1" dirty="0"/>
                <a:t>How</a:t>
              </a:r>
              <a:r>
                <a:rPr lang="en-US" sz="2159" dirty="0"/>
                <a:t> the state should be on the UI</a:t>
              </a:r>
            </a:p>
          </p:txBody>
        </p:sp>
        <p:sp>
          <p:nvSpPr>
            <p:cNvPr id="18" name="Rectangle 1">
              <a:extLst>
                <a:ext uri="{FF2B5EF4-FFF2-40B4-BE49-F238E27FC236}">
                  <a16:creationId xmlns:a16="http://schemas.microsoft.com/office/drawing/2014/main" id="{9595391F-D2A8-4844-8D6C-560B2750BEC2}"/>
                </a:ext>
              </a:extLst>
            </p:cNvPr>
            <p:cNvSpPr>
              <a:spLocks noChangeArrowheads="1"/>
            </p:cNvSpPr>
            <p:nvPr/>
          </p:nvSpPr>
          <p:spPr bwMode="auto">
            <a:xfrm>
              <a:off x="359345" y="5029086"/>
              <a:ext cx="4579519" cy="1015502"/>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272" tIns="41136" rIns="82272" bIns="41136" numCol="1" anchor="ctr" anchorCtr="0" compatLnSpc="1">
              <a:prstTxWarp prst="textNoShape">
                <a:avLst/>
              </a:prstTxWarp>
              <a:spAutoFit/>
            </a:bodyPr>
            <a:lstStyle/>
            <a:p>
              <a:pPr lvl="0" eaLnBrk="0" fontAlgn="base" hangingPunct="0">
                <a:spcBef>
                  <a:spcPct val="0"/>
                </a:spcBef>
                <a:spcAft>
                  <a:spcPct val="0"/>
                </a:spcAft>
              </a:pPr>
              <a:r>
                <a:rPr lang="en-US" altLang="en-US" sz="1799" dirty="0">
                  <a:solidFill>
                    <a:srgbClr val="000000"/>
                  </a:solidFill>
                  <a:latin typeface="Consolas" panose="020B0609020204030204" pitchFamily="49" charset="0"/>
                </a:rPr>
                <a:t>data: { text: </a:t>
              </a:r>
              <a:r>
                <a:rPr lang="en-US" altLang="en-US" sz="1799" dirty="0">
                  <a:solidFill>
                    <a:srgbClr val="669900"/>
                  </a:solidFill>
                  <a:latin typeface="Consolas" panose="020B0609020204030204" pitchFamily="49" charset="0"/>
                </a:rPr>
                <a:t>‘Hello World’</a:t>
              </a:r>
              <a:r>
                <a:rPr lang="en-US" altLang="en-US" sz="1799" dirty="0">
                  <a:solidFill>
                    <a:srgbClr val="000000"/>
                  </a:solidFill>
                  <a:latin typeface="Consolas" panose="020B0609020204030204" pitchFamily="49" charset="0"/>
                </a:rPr>
                <a:t> }</a:t>
              </a:r>
            </a:p>
            <a:p>
              <a:pPr lvl="0" eaLnBrk="0" fontAlgn="base" hangingPunct="0">
                <a:spcBef>
                  <a:spcPct val="0"/>
                </a:spcBef>
                <a:spcAft>
                  <a:spcPct val="0"/>
                </a:spcAft>
              </a:pPr>
              <a:endParaRPr lang="en-US" altLang="en-US" sz="1799" dirty="0">
                <a:solidFill>
                  <a:srgbClr val="0077AA"/>
                </a:solidFill>
                <a:latin typeface="Consolas" panose="020B0609020204030204" pitchFamily="49" charset="0"/>
              </a:endParaRPr>
            </a:p>
            <a:p>
              <a:pPr lvl="0" eaLnBrk="0" fontAlgn="base" hangingPunct="0">
                <a:spcBef>
                  <a:spcPct val="0"/>
                </a:spcBef>
                <a:spcAft>
                  <a:spcPct val="0"/>
                </a:spcAft>
              </a:pPr>
              <a:r>
                <a:rPr lang="en-US" altLang="en-US" sz="1799" dirty="0">
                  <a:solidFill>
                    <a:srgbClr val="0077AA"/>
                  </a:solidFill>
                  <a:latin typeface="Consolas" panose="020B0609020204030204" pitchFamily="49" charset="0"/>
                </a:rPr>
                <a:t>&lt;div </a:t>
              </a:r>
              <a:r>
                <a:rPr lang="en-US" altLang="en-US" sz="1799" dirty="0">
                  <a:solidFill>
                    <a:srgbClr val="669900"/>
                  </a:solidFill>
                  <a:latin typeface="Consolas" panose="020B0609020204030204" pitchFamily="49" charset="0"/>
                </a:rPr>
                <a:t>id=‘demo’</a:t>
              </a:r>
              <a:r>
                <a:rPr lang="en-US" altLang="en-US" sz="1799" dirty="0">
                  <a:solidFill>
                    <a:srgbClr val="0077AA"/>
                  </a:solidFill>
                  <a:latin typeface="Consolas" panose="020B0609020204030204" pitchFamily="49" charset="0"/>
                </a:rPr>
                <a:t>&gt; </a:t>
              </a:r>
              <a:r>
                <a:rPr lang="en-US" altLang="en-US" sz="1799" dirty="0">
                  <a:solidFill>
                    <a:srgbClr val="EE9900"/>
                  </a:solidFill>
                  <a:latin typeface="Consolas" panose="020B0609020204030204" pitchFamily="49" charset="0"/>
                </a:rPr>
                <a:t>{{</a:t>
              </a:r>
              <a:r>
                <a:rPr lang="en-US" altLang="en-US" sz="1799" dirty="0">
                  <a:solidFill>
                    <a:srgbClr val="DD4A68"/>
                  </a:solidFill>
                  <a:latin typeface="Consolas" panose="020B0609020204030204" pitchFamily="49" charset="0"/>
                </a:rPr>
                <a:t>text</a:t>
              </a:r>
              <a:r>
                <a:rPr lang="en-US" altLang="en-US" sz="1799" dirty="0">
                  <a:solidFill>
                    <a:srgbClr val="EE9900"/>
                  </a:solidFill>
                  <a:latin typeface="Consolas" panose="020B0609020204030204" pitchFamily="49" charset="0"/>
                </a:rPr>
                <a:t>}}</a:t>
              </a:r>
              <a:r>
                <a:rPr lang="en-US" altLang="en-US" sz="1799" dirty="0">
                  <a:solidFill>
                    <a:srgbClr val="DD4A68"/>
                  </a:solidFill>
                  <a:latin typeface="Consolas" panose="020B0609020204030204" pitchFamily="49" charset="0"/>
                </a:rPr>
                <a:t> </a:t>
              </a:r>
              <a:r>
                <a:rPr lang="en-US" altLang="en-US" sz="1799" dirty="0">
                  <a:solidFill>
                    <a:srgbClr val="0077AA"/>
                  </a:solidFill>
                  <a:latin typeface="Consolas" panose="020B0609020204030204" pitchFamily="49" charset="0"/>
                </a:rPr>
                <a:t>&lt;/div&gt;</a:t>
              </a:r>
              <a:endParaRPr lang="en-US" altLang="en-US" sz="1799" dirty="0">
                <a:solidFill>
                  <a:srgbClr val="999999"/>
                </a:solidFill>
                <a:latin typeface="Consolas" panose="020B0609020204030204" pitchFamily="49" charset="0"/>
              </a:endParaRPr>
            </a:p>
          </p:txBody>
        </p:sp>
      </p:grpSp>
    </p:spTree>
    <p:extLst>
      <p:ext uri="{BB962C8B-B14F-4D97-AF65-F5344CB8AC3E}">
        <p14:creationId xmlns:p14="http://schemas.microsoft.com/office/powerpoint/2010/main" val="256264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876E4-08C2-4ED2-8734-3B7139244901}"/>
              </a:ext>
            </a:extLst>
          </p:cNvPr>
          <p:cNvPicPr>
            <a:picLocks noChangeAspect="1"/>
          </p:cNvPicPr>
          <p:nvPr/>
        </p:nvPicPr>
        <p:blipFill>
          <a:blip r:embed="rId3"/>
          <a:stretch>
            <a:fillRect/>
          </a:stretch>
        </p:blipFill>
        <p:spPr>
          <a:xfrm>
            <a:off x="695028" y="463737"/>
            <a:ext cx="3436578" cy="1568314"/>
          </a:xfrm>
          <a:prstGeom prst="rect">
            <a:avLst/>
          </a:prstGeom>
        </p:spPr>
      </p:pic>
      <p:pic>
        <p:nvPicPr>
          <p:cNvPr id="4" name="Picture 3">
            <a:extLst>
              <a:ext uri="{FF2B5EF4-FFF2-40B4-BE49-F238E27FC236}">
                <a16:creationId xmlns:a16="http://schemas.microsoft.com/office/drawing/2014/main" id="{6CBC5956-C053-4FF9-BB57-598C1D12CB96}"/>
              </a:ext>
            </a:extLst>
          </p:cNvPr>
          <p:cNvPicPr>
            <a:picLocks noChangeAspect="1"/>
          </p:cNvPicPr>
          <p:nvPr/>
        </p:nvPicPr>
        <p:blipFill>
          <a:blip r:embed="rId4"/>
          <a:stretch>
            <a:fillRect/>
          </a:stretch>
        </p:blipFill>
        <p:spPr>
          <a:xfrm>
            <a:off x="695028" y="2907621"/>
            <a:ext cx="4002199" cy="1799704"/>
          </a:xfrm>
          <a:prstGeom prst="rect">
            <a:avLst/>
          </a:prstGeom>
        </p:spPr>
      </p:pic>
      <p:cxnSp>
        <p:nvCxnSpPr>
          <p:cNvPr id="6" name="Straight Arrow Connector 5">
            <a:extLst>
              <a:ext uri="{FF2B5EF4-FFF2-40B4-BE49-F238E27FC236}">
                <a16:creationId xmlns:a16="http://schemas.microsoft.com/office/drawing/2014/main" id="{1CD4981B-F19A-4A29-B58D-A8665C55693B}"/>
              </a:ext>
            </a:extLst>
          </p:cNvPr>
          <p:cNvCxnSpPr>
            <a:cxnSpLocks/>
          </p:cNvCxnSpPr>
          <p:nvPr/>
        </p:nvCxnSpPr>
        <p:spPr>
          <a:xfrm flipV="1">
            <a:off x="1800846" y="1800946"/>
            <a:ext cx="0" cy="1435194"/>
          </a:xfrm>
          <a:prstGeom prst="straightConnector1">
            <a:avLst/>
          </a:prstGeom>
          <a:ln w="38100">
            <a:solidFill>
              <a:srgbClr val="FE063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7F3C9CD-5749-4C76-B474-1A1320A99ED9}"/>
              </a:ext>
            </a:extLst>
          </p:cNvPr>
          <p:cNvSpPr txBox="1"/>
          <p:nvPr/>
        </p:nvSpPr>
        <p:spPr>
          <a:xfrm>
            <a:off x="2645542" y="3269097"/>
            <a:ext cx="1687176" cy="369332"/>
          </a:xfrm>
          <a:prstGeom prst="rect">
            <a:avLst/>
          </a:prstGeom>
          <a:noFill/>
        </p:spPr>
        <p:txBody>
          <a:bodyPr wrap="square" rtlCol="0">
            <a:spAutoFit/>
          </a:bodyPr>
          <a:lstStyle/>
          <a:p>
            <a:r>
              <a:rPr lang="en-US" dirty="0">
                <a:solidFill>
                  <a:srgbClr val="FF0000"/>
                </a:solidFill>
              </a:rPr>
              <a:t>Vue instance</a:t>
            </a:r>
          </a:p>
        </p:txBody>
      </p:sp>
      <p:sp>
        <p:nvSpPr>
          <p:cNvPr id="11" name="TextBox 10">
            <a:extLst>
              <a:ext uri="{FF2B5EF4-FFF2-40B4-BE49-F238E27FC236}">
                <a16:creationId xmlns:a16="http://schemas.microsoft.com/office/drawing/2014/main" id="{F503DDCB-0C99-4F55-9D94-FE131699C14B}"/>
              </a:ext>
            </a:extLst>
          </p:cNvPr>
          <p:cNvSpPr txBox="1"/>
          <p:nvPr/>
        </p:nvSpPr>
        <p:spPr>
          <a:xfrm>
            <a:off x="1809690" y="2176394"/>
            <a:ext cx="877570" cy="646331"/>
          </a:xfrm>
          <a:prstGeom prst="rect">
            <a:avLst/>
          </a:prstGeom>
          <a:noFill/>
        </p:spPr>
        <p:txBody>
          <a:bodyPr wrap="square" rtlCol="0">
            <a:spAutoFit/>
          </a:bodyPr>
          <a:lstStyle/>
          <a:p>
            <a:r>
              <a:rPr lang="en-US" dirty="0">
                <a:solidFill>
                  <a:srgbClr val="FF0000"/>
                </a:solidFill>
              </a:rPr>
              <a:t>Hook up</a:t>
            </a:r>
          </a:p>
        </p:txBody>
      </p:sp>
      <p:sp>
        <p:nvSpPr>
          <p:cNvPr id="12" name="Rectangle 11">
            <a:extLst>
              <a:ext uri="{FF2B5EF4-FFF2-40B4-BE49-F238E27FC236}">
                <a16:creationId xmlns:a16="http://schemas.microsoft.com/office/drawing/2014/main" id="{0643BFAD-4F64-4FC0-A00D-EF0FCBD55F27}"/>
              </a:ext>
            </a:extLst>
          </p:cNvPr>
          <p:cNvSpPr/>
          <p:nvPr/>
        </p:nvSpPr>
        <p:spPr>
          <a:xfrm>
            <a:off x="329088" y="155502"/>
            <a:ext cx="4707797" cy="5375116"/>
          </a:xfrm>
          <a:prstGeom prst="rect">
            <a:avLst/>
          </a:prstGeom>
          <a:noFill/>
          <a:ln w="38100">
            <a:solidFill>
              <a:srgbClr val="59CE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Curved Up 12">
            <a:extLst>
              <a:ext uri="{FF2B5EF4-FFF2-40B4-BE49-F238E27FC236}">
                <a16:creationId xmlns:a16="http://schemas.microsoft.com/office/drawing/2014/main" id="{96F2EA53-81B0-4F22-811A-D3FC938C9815}"/>
              </a:ext>
            </a:extLst>
          </p:cNvPr>
          <p:cNvSpPr/>
          <p:nvPr/>
        </p:nvSpPr>
        <p:spPr>
          <a:xfrm>
            <a:off x="4532683" y="4981171"/>
            <a:ext cx="1543377" cy="693235"/>
          </a:xfrm>
          <a:prstGeom prst="curvedUpArrow">
            <a:avLst/>
          </a:prstGeom>
          <a:solidFill>
            <a:srgbClr val="59CE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5" name="Picture 14">
            <a:extLst>
              <a:ext uri="{FF2B5EF4-FFF2-40B4-BE49-F238E27FC236}">
                <a16:creationId xmlns:a16="http://schemas.microsoft.com/office/drawing/2014/main" id="{67CA1BCC-A2E4-437E-AA73-69C4600BE683}"/>
              </a:ext>
            </a:extLst>
          </p:cNvPr>
          <p:cNvPicPr>
            <a:picLocks noChangeAspect="1"/>
          </p:cNvPicPr>
          <p:nvPr/>
        </p:nvPicPr>
        <p:blipFill>
          <a:blip r:embed="rId5"/>
          <a:stretch>
            <a:fillRect/>
          </a:stretch>
        </p:blipFill>
        <p:spPr>
          <a:xfrm>
            <a:off x="5464873" y="2032051"/>
            <a:ext cx="4799211" cy="2759546"/>
          </a:xfrm>
          <a:prstGeom prst="rect">
            <a:avLst/>
          </a:prstGeom>
        </p:spPr>
      </p:pic>
      <p:sp>
        <p:nvSpPr>
          <p:cNvPr id="16" name="Rectangle 15">
            <a:extLst>
              <a:ext uri="{FF2B5EF4-FFF2-40B4-BE49-F238E27FC236}">
                <a16:creationId xmlns:a16="http://schemas.microsoft.com/office/drawing/2014/main" id="{97C0152A-9819-4061-B649-1FEC3E61AD3F}"/>
              </a:ext>
            </a:extLst>
          </p:cNvPr>
          <p:cNvSpPr/>
          <p:nvPr/>
        </p:nvSpPr>
        <p:spPr>
          <a:xfrm>
            <a:off x="1800846" y="1225041"/>
            <a:ext cx="241599" cy="253381"/>
          </a:xfrm>
          <a:prstGeom prst="rect">
            <a:avLst/>
          </a:prstGeom>
          <a:noFill/>
          <a:ln w="25400">
            <a:solidFill>
              <a:srgbClr val="FE0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6BA9AB-01FE-43B0-86FE-EA075786ECA8}"/>
              </a:ext>
            </a:extLst>
          </p:cNvPr>
          <p:cNvSpPr txBox="1"/>
          <p:nvPr/>
        </p:nvSpPr>
        <p:spPr>
          <a:xfrm>
            <a:off x="2503455" y="1470616"/>
            <a:ext cx="1367790" cy="646331"/>
          </a:xfrm>
          <a:prstGeom prst="rect">
            <a:avLst/>
          </a:prstGeom>
          <a:noFill/>
        </p:spPr>
        <p:txBody>
          <a:bodyPr wrap="square" rtlCol="0">
            <a:spAutoFit/>
          </a:bodyPr>
          <a:lstStyle/>
          <a:p>
            <a:r>
              <a:rPr lang="en-US" dirty="0">
                <a:solidFill>
                  <a:srgbClr val="FF0000"/>
                </a:solidFill>
              </a:rPr>
              <a:t>Interpolate template</a:t>
            </a:r>
          </a:p>
        </p:txBody>
      </p:sp>
      <p:pic>
        <p:nvPicPr>
          <p:cNvPr id="18" name="Picture 17">
            <a:extLst>
              <a:ext uri="{FF2B5EF4-FFF2-40B4-BE49-F238E27FC236}">
                <a16:creationId xmlns:a16="http://schemas.microsoft.com/office/drawing/2014/main" id="{A99BFA92-27F6-45BB-84C0-2B4AF4528D32}"/>
              </a:ext>
            </a:extLst>
          </p:cNvPr>
          <p:cNvPicPr>
            <a:picLocks noChangeAspect="1"/>
          </p:cNvPicPr>
          <p:nvPr/>
        </p:nvPicPr>
        <p:blipFill>
          <a:blip r:embed="rId6"/>
          <a:stretch>
            <a:fillRect/>
          </a:stretch>
        </p:blipFill>
        <p:spPr>
          <a:xfrm>
            <a:off x="2764688" y="86134"/>
            <a:ext cx="7875848" cy="291381"/>
          </a:xfrm>
          <a:prstGeom prst="rect">
            <a:avLst/>
          </a:prstGeom>
        </p:spPr>
      </p:pic>
      <p:sp>
        <p:nvSpPr>
          <p:cNvPr id="14" name="Rectangle 13">
            <a:extLst>
              <a:ext uri="{FF2B5EF4-FFF2-40B4-BE49-F238E27FC236}">
                <a16:creationId xmlns:a16="http://schemas.microsoft.com/office/drawing/2014/main" id="{97C0152A-9819-4061-B649-1FEC3E61AD3F}"/>
              </a:ext>
            </a:extLst>
          </p:cNvPr>
          <p:cNvSpPr/>
          <p:nvPr/>
        </p:nvSpPr>
        <p:spPr>
          <a:xfrm>
            <a:off x="2461189" y="1204957"/>
            <a:ext cx="230736" cy="299104"/>
          </a:xfrm>
          <a:prstGeom prst="rect">
            <a:avLst/>
          </a:prstGeom>
          <a:noFill/>
          <a:ln w="25400">
            <a:solidFill>
              <a:srgbClr val="FE0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38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3076D6-42C2-4004-92E1-379BD1A87EE0}"/>
              </a:ext>
            </a:extLst>
          </p:cNvPr>
          <p:cNvSpPr>
            <a:spLocks noGrp="1"/>
          </p:cNvSpPr>
          <p:nvPr>
            <p:ph type="title" idx="4294967295"/>
          </p:nvPr>
        </p:nvSpPr>
        <p:spPr>
          <a:xfrm>
            <a:off x="0" y="0"/>
            <a:ext cx="1947863" cy="684213"/>
          </a:xfrm>
        </p:spPr>
        <p:txBody>
          <a:bodyPr>
            <a:normAutofit/>
          </a:bodyPr>
          <a:lstStyle/>
          <a:p>
            <a:r>
              <a:rPr lang="en-US" sz="2879" dirty="0"/>
              <a:t>Preparation</a:t>
            </a:r>
          </a:p>
        </p:txBody>
      </p:sp>
      <p:sp>
        <p:nvSpPr>
          <p:cNvPr id="4" name="TextBox 3">
            <a:extLst>
              <a:ext uri="{FF2B5EF4-FFF2-40B4-BE49-F238E27FC236}">
                <a16:creationId xmlns:a16="http://schemas.microsoft.com/office/drawing/2014/main" id="{27EAACDF-3E4D-4BA9-9EE4-BD1F998FC40C}"/>
              </a:ext>
            </a:extLst>
          </p:cNvPr>
          <p:cNvSpPr txBox="1"/>
          <p:nvPr/>
        </p:nvSpPr>
        <p:spPr>
          <a:xfrm>
            <a:off x="536934" y="900763"/>
            <a:ext cx="9981387" cy="1089144"/>
          </a:xfrm>
          <a:prstGeom prst="rect">
            <a:avLst/>
          </a:prstGeom>
          <a:noFill/>
        </p:spPr>
        <p:txBody>
          <a:bodyPr wrap="none" rtlCol="0">
            <a:spAutoFit/>
          </a:bodyPr>
          <a:lstStyle/>
          <a:p>
            <a:r>
              <a:rPr lang="en-US" sz="2159" dirty="0"/>
              <a:t>Content Delivery Network (CDN): </a:t>
            </a:r>
          </a:p>
          <a:p>
            <a:r>
              <a:rPr lang="en-US" sz="2159" dirty="0">
                <a:solidFill>
                  <a:srgbClr val="2973B7"/>
                </a:solidFill>
                <a:latin typeface="Roboto Mono"/>
              </a:rPr>
              <a:t>&lt;script </a:t>
            </a:r>
            <a:r>
              <a:rPr lang="en-US" sz="2159" dirty="0" err="1">
                <a:solidFill>
                  <a:srgbClr val="2973B7"/>
                </a:solidFill>
                <a:latin typeface="Roboto Mono"/>
              </a:rPr>
              <a:t>src</a:t>
            </a:r>
            <a:r>
              <a:rPr lang="en-US" sz="2159" dirty="0">
                <a:solidFill>
                  <a:srgbClr val="2973B7"/>
                </a:solidFill>
                <a:latin typeface="Roboto Mono"/>
              </a:rPr>
              <a:t>=</a:t>
            </a:r>
            <a:r>
              <a:rPr lang="en-US" sz="2159" dirty="0">
                <a:solidFill>
                  <a:srgbClr val="42B983"/>
                </a:solidFill>
                <a:latin typeface="Roboto Mono"/>
              </a:rPr>
              <a:t>"https://cdn.jsdelivr.net/</a:t>
            </a:r>
            <a:r>
              <a:rPr lang="en-US" sz="2159" dirty="0" err="1">
                <a:solidFill>
                  <a:srgbClr val="42B983"/>
                </a:solidFill>
                <a:latin typeface="Roboto Mono"/>
              </a:rPr>
              <a:t>npm</a:t>
            </a:r>
            <a:r>
              <a:rPr lang="en-US" sz="2159" dirty="0">
                <a:solidFill>
                  <a:srgbClr val="42B983"/>
                </a:solidFill>
                <a:latin typeface="Roboto Mono"/>
              </a:rPr>
              <a:t>/</a:t>
            </a:r>
            <a:r>
              <a:rPr lang="en-US" sz="2159" dirty="0" err="1">
                <a:solidFill>
                  <a:srgbClr val="42B983"/>
                </a:solidFill>
                <a:latin typeface="Roboto Mono"/>
              </a:rPr>
              <a:t>vue</a:t>
            </a:r>
            <a:r>
              <a:rPr lang="en-US" sz="2159" dirty="0">
                <a:solidFill>
                  <a:srgbClr val="42B983"/>
                </a:solidFill>
                <a:latin typeface="Roboto Mono"/>
              </a:rPr>
              <a:t>/</a:t>
            </a:r>
            <a:r>
              <a:rPr lang="en-US" sz="2159" dirty="0" err="1">
                <a:solidFill>
                  <a:srgbClr val="42B983"/>
                </a:solidFill>
                <a:latin typeface="Roboto Mono"/>
              </a:rPr>
              <a:t>dist</a:t>
            </a:r>
            <a:r>
              <a:rPr lang="en-US" sz="2159" dirty="0">
                <a:solidFill>
                  <a:srgbClr val="42B983"/>
                </a:solidFill>
                <a:latin typeface="Roboto Mono"/>
              </a:rPr>
              <a:t>/vue.js"</a:t>
            </a:r>
            <a:r>
              <a:rPr lang="en-US" sz="2159" dirty="0">
                <a:solidFill>
                  <a:srgbClr val="2973B7"/>
                </a:solidFill>
                <a:latin typeface="Roboto Mono"/>
              </a:rPr>
              <a:t>&gt;&lt;/script&gt; (development)</a:t>
            </a:r>
            <a:endParaRPr lang="en-US" sz="2159" dirty="0"/>
          </a:p>
          <a:p>
            <a:r>
              <a:rPr lang="en-US" sz="2159" dirty="0">
                <a:solidFill>
                  <a:srgbClr val="2973B7"/>
                </a:solidFill>
                <a:latin typeface="Roboto Mono"/>
              </a:rPr>
              <a:t>&lt;script </a:t>
            </a:r>
            <a:r>
              <a:rPr lang="en-US" sz="2159" dirty="0" err="1">
                <a:solidFill>
                  <a:srgbClr val="2973B7"/>
                </a:solidFill>
                <a:latin typeface="Roboto Mono"/>
              </a:rPr>
              <a:t>src</a:t>
            </a:r>
            <a:r>
              <a:rPr lang="en-US" sz="2159" dirty="0">
                <a:solidFill>
                  <a:srgbClr val="2973B7"/>
                </a:solidFill>
                <a:latin typeface="Roboto Mono"/>
              </a:rPr>
              <a:t>=</a:t>
            </a:r>
            <a:r>
              <a:rPr lang="en-US" sz="2159" dirty="0">
                <a:solidFill>
                  <a:srgbClr val="42B983"/>
                </a:solidFill>
                <a:latin typeface="Roboto Mono"/>
              </a:rPr>
              <a:t>"https://cdn.jsdelivr.net/</a:t>
            </a:r>
            <a:r>
              <a:rPr lang="en-US" sz="2159" dirty="0" err="1">
                <a:solidFill>
                  <a:srgbClr val="42B983"/>
                </a:solidFill>
                <a:latin typeface="Roboto Mono"/>
              </a:rPr>
              <a:t>npm</a:t>
            </a:r>
            <a:r>
              <a:rPr lang="en-US" sz="2159" dirty="0">
                <a:solidFill>
                  <a:srgbClr val="42B983"/>
                </a:solidFill>
                <a:latin typeface="Roboto Mono"/>
              </a:rPr>
              <a:t>/</a:t>
            </a:r>
            <a:r>
              <a:rPr lang="en-US" sz="2159" dirty="0" err="1">
                <a:solidFill>
                  <a:srgbClr val="42B983"/>
                </a:solidFill>
                <a:latin typeface="Roboto Mono"/>
              </a:rPr>
              <a:t>vue</a:t>
            </a:r>
            <a:r>
              <a:rPr lang="en-US" sz="2159" dirty="0">
                <a:solidFill>
                  <a:srgbClr val="42B983"/>
                </a:solidFill>
                <a:latin typeface="Roboto Mono"/>
              </a:rPr>
              <a:t>"</a:t>
            </a:r>
            <a:r>
              <a:rPr lang="en-US" sz="2159" dirty="0">
                <a:solidFill>
                  <a:srgbClr val="2973B7"/>
                </a:solidFill>
                <a:latin typeface="Roboto Mono"/>
              </a:rPr>
              <a:t>&gt;&lt;/script&gt; (production)</a:t>
            </a:r>
            <a:endParaRPr lang="en-US" sz="2159" dirty="0"/>
          </a:p>
        </p:txBody>
      </p:sp>
      <p:sp>
        <p:nvSpPr>
          <p:cNvPr id="5" name="TextBox 4">
            <a:extLst>
              <a:ext uri="{FF2B5EF4-FFF2-40B4-BE49-F238E27FC236}">
                <a16:creationId xmlns:a16="http://schemas.microsoft.com/office/drawing/2014/main" id="{D55F5035-EE2D-404B-BC22-22D710EED716}"/>
              </a:ext>
            </a:extLst>
          </p:cNvPr>
          <p:cNvSpPr txBox="1"/>
          <p:nvPr/>
        </p:nvSpPr>
        <p:spPr>
          <a:xfrm>
            <a:off x="536933" y="2394259"/>
            <a:ext cx="4769254" cy="756874"/>
          </a:xfrm>
          <a:prstGeom prst="rect">
            <a:avLst/>
          </a:prstGeom>
          <a:noFill/>
        </p:spPr>
        <p:txBody>
          <a:bodyPr wrap="none" rtlCol="0">
            <a:spAutoFit/>
          </a:bodyPr>
          <a:lstStyle/>
          <a:p>
            <a:r>
              <a:rPr lang="en-US" sz="2159" dirty="0" err="1"/>
              <a:t>vue</a:t>
            </a:r>
            <a:r>
              <a:rPr lang="en-US" sz="2159" dirty="0"/>
              <a:t>-cli: </a:t>
            </a:r>
          </a:p>
          <a:p>
            <a:r>
              <a:rPr lang="en-US" sz="2159" dirty="0" err="1">
                <a:solidFill>
                  <a:srgbClr val="42B983"/>
                </a:solidFill>
                <a:latin typeface="Roboto Mono"/>
              </a:rPr>
              <a:t>vue</a:t>
            </a:r>
            <a:r>
              <a:rPr lang="en-US" sz="2159" dirty="0">
                <a:solidFill>
                  <a:srgbClr val="42B983"/>
                </a:solidFill>
                <a:latin typeface="Roboto Mono"/>
              </a:rPr>
              <a:t> create &lt;project name&gt; </a:t>
            </a:r>
            <a:r>
              <a:rPr lang="en-US" sz="2159" dirty="0">
                <a:solidFill>
                  <a:srgbClr val="2973B7"/>
                </a:solidFill>
                <a:latin typeface="Roboto Mono"/>
              </a:rPr>
              <a:t>or</a:t>
            </a:r>
            <a:r>
              <a:rPr lang="en-US" sz="2159" dirty="0">
                <a:solidFill>
                  <a:srgbClr val="42B983"/>
                </a:solidFill>
                <a:latin typeface="Roboto Mono"/>
              </a:rPr>
              <a:t> </a:t>
            </a:r>
            <a:r>
              <a:rPr lang="en-US" sz="2159" dirty="0" err="1">
                <a:solidFill>
                  <a:srgbClr val="42B983"/>
                </a:solidFill>
                <a:latin typeface="Roboto Mono"/>
              </a:rPr>
              <a:t>vue</a:t>
            </a:r>
            <a:r>
              <a:rPr lang="en-US" sz="2159" dirty="0">
                <a:solidFill>
                  <a:srgbClr val="42B983"/>
                </a:solidFill>
                <a:latin typeface="Roboto Mono"/>
              </a:rPr>
              <a:t> </a:t>
            </a:r>
            <a:r>
              <a:rPr lang="en-US" sz="2159" dirty="0" err="1">
                <a:solidFill>
                  <a:srgbClr val="42B983"/>
                </a:solidFill>
                <a:latin typeface="Roboto Mono"/>
              </a:rPr>
              <a:t>ui</a:t>
            </a:r>
            <a:r>
              <a:rPr lang="en-US" sz="2159" dirty="0"/>
              <a:t>  </a:t>
            </a:r>
          </a:p>
        </p:txBody>
      </p:sp>
      <p:sp>
        <p:nvSpPr>
          <p:cNvPr id="8" name="TextBox 7">
            <a:extLst>
              <a:ext uri="{FF2B5EF4-FFF2-40B4-BE49-F238E27FC236}">
                <a16:creationId xmlns:a16="http://schemas.microsoft.com/office/drawing/2014/main" id="{B1B5D972-F52F-45AD-817B-51B2FF8C3CC6}"/>
              </a:ext>
            </a:extLst>
          </p:cNvPr>
          <p:cNvSpPr txBox="1"/>
          <p:nvPr/>
        </p:nvSpPr>
        <p:spPr>
          <a:xfrm>
            <a:off x="536933" y="3607414"/>
            <a:ext cx="3167021" cy="424603"/>
          </a:xfrm>
          <a:prstGeom prst="rect">
            <a:avLst/>
          </a:prstGeom>
          <a:noFill/>
        </p:spPr>
        <p:txBody>
          <a:bodyPr wrap="none" rtlCol="0">
            <a:spAutoFit/>
          </a:bodyPr>
          <a:lstStyle/>
          <a:p>
            <a:r>
              <a:rPr lang="en-US" sz="2159" dirty="0" err="1"/>
              <a:t>Vscode</a:t>
            </a:r>
            <a:r>
              <a:rPr lang="en-US" sz="2159" dirty="0"/>
              <a:t> extension: </a:t>
            </a:r>
            <a:r>
              <a:rPr lang="en-US" sz="2159" dirty="0" err="1">
                <a:solidFill>
                  <a:srgbClr val="42B983"/>
                </a:solidFill>
                <a:latin typeface="Roboto Mono"/>
              </a:rPr>
              <a:t>Vetur</a:t>
            </a:r>
            <a:endParaRPr lang="en-US" sz="2159" dirty="0"/>
          </a:p>
        </p:txBody>
      </p:sp>
      <p:grpSp>
        <p:nvGrpSpPr>
          <p:cNvPr id="9" name="Group 8">
            <a:extLst>
              <a:ext uri="{FF2B5EF4-FFF2-40B4-BE49-F238E27FC236}">
                <a16:creationId xmlns:a16="http://schemas.microsoft.com/office/drawing/2014/main" id="{90DA49AE-6BAE-4367-9001-B029A0D45EDA}"/>
              </a:ext>
            </a:extLst>
          </p:cNvPr>
          <p:cNvGrpSpPr/>
          <p:nvPr/>
        </p:nvGrpSpPr>
        <p:grpSpPr>
          <a:xfrm>
            <a:off x="6551975" y="3141941"/>
            <a:ext cx="2471985" cy="1599604"/>
            <a:chOff x="2951279" y="2425565"/>
            <a:chExt cx="2181857" cy="1307572"/>
          </a:xfrm>
        </p:grpSpPr>
        <p:pic>
          <p:nvPicPr>
            <p:cNvPr id="13" name="Picture 12">
              <a:extLst>
                <a:ext uri="{FF2B5EF4-FFF2-40B4-BE49-F238E27FC236}">
                  <a16:creationId xmlns:a16="http://schemas.microsoft.com/office/drawing/2014/main" id="{4187E9A7-B545-4A77-8048-B9184BBB9E8C}"/>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3481838" y="2425565"/>
              <a:ext cx="1120743" cy="1034532"/>
            </a:xfrm>
            <a:prstGeom prst="rect">
              <a:avLst/>
            </a:prstGeom>
          </p:spPr>
        </p:pic>
        <p:sp>
          <p:nvSpPr>
            <p:cNvPr id="11" name="TextBox 10">
              <a:extLst>
                <a:ext uri="{FF2B5EF4-FFF2-40B4-BE49-F238E27FC236}">
                  <a16:creationId xmlns:a16="http://schemas.microsoft.com/office/drawing/2014/main" id="{FB3C05FA-A42A-41CC-BC5F-C9E2180B392E}"/>
                </a:ext>
              </a:extLst>
            </p:cNvPr>
            <p:cNvSpPr txBox="1"/>
            <p:nvPr/>
          </p:nvSpPr>
          <p:spPr>
            <a:xfrm>
              <a:off x="2951279" y="3340766"/>
              <a:ext cx="2181857" cy="392371"/>
            </a:xfrm>
            <a:prstGeom prst="rect">
              <a:avLst/>
            </a:prstGeom>
            <a:noFill/>
          </p:spPr>
          <p:txBody>
            <a:bodyPr wrap="square" rtlCol="0">
              <a:spAutoFit/>
            </a:bodyPr>
            <a:lstStyle/>
            <a:p>
              <a:pPr algn="ctr"/>
              <a:r>
                <a:rPr lang="en-US" sz="2519" dirty="0"/>
                <a:t>Vue </a:t>
              </a:r>
              <a:r>
                <a:rPr lang="en-US" sz="2519" b="1" i="1" dirty="0"/>
                <a:t>core</a:t>
              </a:r>
            </a:p>
          </p:txBody>
        </p:sp>
      </p:grpSp>
      <p:sp>
        <p:nvSpPr>
          <p:cNvPr id="10" name="TextBox 9">
            <a:extLst>
              <a:ext uri="{FF2B5EF4-FFF2-40B4-BE49-F238E27FC236}">
                <a16:creationId xmlns:a16="http://schemas.microsoft.com/office/drawing/2014/main" id="{5DF89E17-9791-4B03-83A0-EB1513333F57}"/>
              </a:ext>
            </a:extLst>
          </p:cNvPr>
          <p:cNvSpPr txBox="1"/>
          <p:nvPr/>
        </p:nvSpPr>
        <p:spPr>
          <a:xfrm>
            <a:off x="536933" y="4501543"/>
            <a:ext cx="4265398" cy="424603"/>
          </a:xfrm>
          <a:prstGeom prst="rect">
            <a:avLst/>
          </a:prstGeom>
          <a:noFill/>
        </p:spPr>
        <p:txBody>
          <a:bodyPr wrap="none" rtlCol="0">
            <a:spAutoFit/>
          </a:bodyPr>
          <a:lstStyle/>
          <a:p>
            <a:r>
              <a:rPr lang="en-US" sz="2159" dirty="0"/>
              <a:t>Browser extension: </a:t>
            </a:r>
            <a:r>
              <a:rPr lang="en-US" sz="2159" dirty="0">
                <a:solidFill>
                  <a:srgbClr val="42B983"/>
                </a:solidFill>
                <a:latin typeface="Roboto Mono"/>
              </a:rPr>
              <a:t>Vue.js </a:t>
            </a:r>
            <a:r>
              <a:rPr lang="en-US" sz="2159" dirty="0" err="1">
                <a:solidFill>
                  <a:srgbClr val="42B983"/>
                </a:solidFill>
                <a:latin typeface="Roboto Mono"/>
              </a:rPr>
              <a:t>devtools</a:t>
            </a:r>
            <a:endParaRPr lang="en-US" sz="2159" dirty="0"/>
          </a:p>
        </p:txBody>
      </p:sp>
    </p:spTree>
    <p:extLst>
      <p:ext uri="{BB962C8B-B14F-4D97-AF65-F5344CB8AC3E}">
        <p14:creationId xmlns:p14="http://schemas.microsoft.com/office/powerpoint/2010/main" val="266671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The Vue instance</a:t>
            </a:r>
          </a:p>
        </p:txBody>
      </p:sp>
      <p:sp>
        <p:nvSpPr>
          <p:cNvPr id="4" name="TextBox 3">
            <a:extLst>
              <a:ext uri="{FF2B5EF4-FFF2-40B4-BE49-F238E27FC236}">
                <a16:creationId xmlns:a16="http://schemas.microsoft.com/office/drawing/2014/main" id="{9D2EB246-4291-481B-AE5D-FB35D0002B44}"/>
              </a:ext>
            </a:extLst>
          </p:cNvPr>
          <p:cNvSpPr txBox="1"/>
          <p:nvPr/>
        </p:nvSpPr>
        <p:spPr>
          <a:xfrm>
            <a:off x="3722276" y="2512649"/>
            <a:ext cx="3799312" cy="590803"/>
          </a:xfrm>
          <a:prstGeom prst="rect">
            <a:avLst/>
          </a:prstGeom>
          <a:noFill/>
        </p:spPr>
        <p:txBody>
          <a:bodyPr wrap="square" rtlCol="0">
            <a:spAutoFit/>
          </a:bodyPr>
          <a:lstStyle/>
          <a:p>
            <a:pPr algn="ctr"/>
            <a:r>
              <a:rPr lang="en-US" sz="3200" dirty="0">
                <a:solidFill>
                  <a:srgbClr val="42B983"/>
                </a:solidFill>
              </a:rPr>
              <a:t>Vue options</a:t>
            </a:r>
          </a:p>
        </p:txBody>
      </p:sp>
      <p:sp>
        <p:nvSpPr>
          <p:cNvPr id="5" name="TextBox 4">
            <a:extLst>
              <a:ext uri="{FF2B5EF4-FFF2-40B4-BE49-F238E27FC236}">
                <a16:creationId xmlns:a16="http://schemas.microsoft.com/office/drawing/2014/main" id="{BF99DAED-1F4B-45A5-B17B-818A014F2FE3}"/>
              </a:ext>
            </a:extLst>
          </p:cNvPr>
          <p:cNvSpPr txBox="1"/>
          <p:nvPr/>
        </p:nvSpPr>
        <p:spPr>
          <a:xfrm>
            <a:off x="3722276" y="3094179"/>
            <a:ext cx="3799312" cy="590803"/>
          </a:xfrm>
          <a:prstGeom prst="rect">
            <a:avLst/>
          </a:prstGeom>
          <a:noFill/>
        </p:spPr>
        <p:txBody>
          <a:bodyPr wrap="square" rtlCol="0">
            <a:spAutoFit/>
          </a:bodyPr>
          <a:lstStyle/>
          <a:p>
            <a:pPr algn="ctr"/>
            <a:r>
              <a:rPr lang="en-US" sz="3200" dirty="0">
                <a:solidFill>
                  <a:srgbClr val="42B983"/>
                </a:solidFill>
              </a:rPr>
              <a:t>Vue directives</a:t>
            </a:r>
          </a:p>
        </p:txBody>
      </p:sp>
      <p:sp>
        <p:nvSpPr>
          <p:cNvPr id="6" name="TextBox 5">
            <a:extLst>
              <a:ext uri="{FF2B5EF4-FFF2-40B4-BE49-F238E27FC236}">
                <a16:creationId xmlns:a16="http://schemas.microsoft.com/office/drawing/2014/main" id="{37E314A2-7E68-4A3F-81C1-22209C25B4DF}"/>
              </a:ext>
            </a:extLst>
          </p:cNvPr>
          <p:cNvSpPr txBox="1"/>
          <p:nvPr/>
        </p:nvSpPr>
        <p:spPr>
          <a:xfrm>
            <a:off x="3722276" y="3734823"/>
            <a:ext cx="3799312" cy="590803"/>
          </a:xfrm>
          <a:prstGeom prst="rect">
            <a:avLst/>
          </a:prstGeom>
          <a:noFill/>
        </p:spPr>
        <p:txBody>
          <a:bodyPr wrap="square" rtlCol="0">
            <a:spAutoFit/>
          </a:bodyPr>
          <a:lstStyle/>
          <a:p>
            <a:pPr algn="ctr"/>
            <a:r>
              <a:rPr lang="en-US" sz="3200" dirty="0">
                <a:solidFill>
                  <a:srgbClr val="42B983"/>
                </a:solidFill>
              </a:rPr>
              <a:t>Instance lifecycle</a:t>
            </a:r>
          </a:p>
        </p:txBody>
      </p:sp>
      <p:sp>
        <p:nvSpPr>
          <p:cNvPr id="8" name="TextBox 7">
            <a:extLst>
              <a:ext uri="{FF2B5EF4-FFF2-40B4-BE49-F238E27FC236}">
                <a16:creationId xmlns:a16="http://schemas.microsoft.com/office/drawing/2014/main" id="{5FBAC2EF-3B46-445B-9B0A-284CFDD8D179}"/>
              </a:ext>
            </a:extLst>
          </p:cNvPr>
          <p:cNvSpPr txBox="1"/>
          <p:nvPr/>
        </p:nvSpPr>
        <p:spPr>
          <a:xfrm>
            <a:off x="3722276" y="1949163"/>
            <a:ext cx="3799312" cy="590803"/>
          </a:xfrm>
          <a:prstGeom prst="rect">
            <a:avLst/>
          </a:prstGeom>
          <a:noFill/>
        </p:spPr>
        <p:txBody>
          <a:bodyPr wrap="square" rtlCol="0">
            <a:spAutoFit/>
          </a:bodyPr>
          <a:lstStyle/>
          <a:p>
            <a:pPr algn="ctr"/>
            <a:r>
              <a:rPr lang="en-US" sz="3200" dirty="0">
                <a:solidFill>
                  <a:srgbClr val="42B983"/>
                </a:solidFill>
              </a:rPr>
              <a:t>Architect pattern</a:t>
            </a:r>
          </a:p>
        </p:txBody>
      </p:sp>
    </p:spTree>
    <p:extLst>
      <p:ext uri="{BB962C8B-B14F-4D97-AF65-F5344CB8AC3E}">
        <p14:creationId xmlns:p14="http://schemas.microsoft.com/office/powerpoint/2010/main" val="150052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643D8-5A0B-4414-8F85-BD549E8DD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0"/>
            <a:ext cx="10314775" cy="5479724"/>
          </a:xfrm>
          <a:prstGeom prst="rect">
            <a:avLst/>
          </a:prstGeom>
          <a:noFill/>
        </p:spPr>
      </p:pic>
      <p:sp>
        <p:nvSpPr>
          <p:cNvPr id="4" name="Title 1">
            <a:extLst>
              <a:ext uri="{FF2B5EF4-FFF2-40B4-BE49-F238E27FC236}">
                <a16:creationId xmlns:a16="http://schemas.microsoft.com/office/drawing/2014/main" id="{1E81B30E-C935-42A5-9B92-D592FCAFA0BE}"/>
              </a:ext>
            </a:extLst>
          </p:cNvPr>
          <p:cNvSpPr txBox="1">
            <a:spLocks/>
          </p:cNvSpPr>
          <p:nvPr/>
        </p:nvSpPr>
        <p:spPr>
          <a:xfrm>
            <a:off x="0" y="101"/>
            <a:ext cx="3819161" cy="441670"/>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79" dirty="0">
                <a:solidFill>
                  <a:schemeClr val="accent1"/>
                </a:solidFill>
              </a:rPr>
              <a:t>Architecture pattern</a:t>
            </a:r>
          </a:p>
        </p:txBody>
      </p:sp>
    </p:spTree>
    <p:extLst>
      <p:ext uri="{BB962C8B-B14F-4D97-AF65-F5344CB8AC3E}">
        <p14:creationId xmlns:p14="http://schemas.microsoft.com/office/powerpoint/2010/main" val="115475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1DB080-36F2-4B6B-B6EC-3EB497A447E6}"/>
              </a:ext>
            </a:extLst>
          </p:cNvPr>
          <p:cNvGrpSpPr/>
          <p:nvPr/>
        </p:nvGrpSpPr>
        <p:grpSpPr>
          <a:xfrm>
            <a:off x="1547174" y="3477186"/>
            <a:ext cx="1308446" cy="1035321"/>
            <a:chOff x="1719580" y="2909052"/>
            <a:chExt cx="1574800" cy="1320800"/>
          </a:xfrm>
        </p:grpSpPr>
        <p:sp>
          <p:nvSpPr>
            <p:cNvPr id="3" name="Cube 2">
              <a:extLst>
                <a:ext uri="{FF2B5EF4-FFF2-40B4-BE49-F238E27FC236}">
                  <a16:creationId xmlns:a16="http://schemas.microsoft.com/office/drawing/2014/main" id="{4729E448-5CE2-4CBC-99DE-700E145DC1A5}"/>
                </a:ext>
              </a:extLst>
            </p:cNvPr>
            <p:cNvSpPr/>
            <p:nvPr/>
          </p:nvSpPr>
          <p:spPr>
            <a:xfrm>
              <a:off x="1719580" y="2990332"/>
              <a:ext cx="1574800" cy="1239520"/>
            </a:xfrm>
            <a:prstGeom prst="cube">
              <a:avLst/>
            </a:prstGeom>
            <a:solidFill>
              <a:srgbClr val="42B98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462147AD-0D83-466D-BAB2-1E0303CB42C6}"/>
                </a:ext>
              </a:extLst>
            </p:cNvPr>
            <p:cNvSpPr/>
            <p:nvPr/>
          </p:nvSpPr>
          <p:spPr>
            <a:xfrm>
              <a:off x="2039620" y="2909052"/>
              <a:ext cx="360680" cy="335280"/>
            </a:xfrm>
            <a:prstGeom prst="flowChartMagneticDisk">
              <a:avLst/>
            </a:prstGeom>
            <a:solidFill>
              <a:srgbClr val="3449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a:extLst>
                <a:ext uri="{FF2B5EF4-FFF2-40B4-BE49-F238E27FC236}">
                  <a16:creationId xmlns:a16="http://schemas.microsoft.com/office/drawing/2014/main" id="{BC95127B-B725-4959-A0FC-33B35C37D476}"/>
                </a:ext>
              </a:extLst>
            </p:cNvPr>
            <p:cNvSpPr/>
            <p:nvPr/>
          </p:nvSpPr>
          <p:spPr>
            <a:xfrm>
              <a:off x="2667000" y="2909052"/>
              <a:ext cx="360680" cy="335280"/>
            </a:xfrm>
            <a:prstGeom prst="flowChartMagneticDisk">
              <a:avLst/>
            </a:prstGeom>
            <a:solidFill>
              <a:srgbClr val="3449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B62BFD90-727A-4FC8-9838-A1687241FBD2}"/>
              </a:ext>
            </a:extLst>
          </p:cNvPr>
          <p:cNvSpPr txBox="1"/>
          <p:nvPr/>
        </p:nvSpPr>
        <p:spPr>
          <a:xfrm>
            <a:off x="1246712" y="3046726"/>
            <a:ext cx="2017834" cy="424603"/>
          </a:xfrm>
          <a:prstGeom prst="rect">
            <a:avLst/>
          </a:prstGeom>
          <a:noFill/>
        </p:spPr>
        <p:txBody>
          <a:bodyPr wrap="square" rtlCol="0">
            <a:spAutoFit/>
          </a:bodyPr>
          <a:lstStyle/>
          <a:p>
            <a:pPr algn="ctr"/>
            <a:r>
              <a:rPr lang="en-US" sz="2159" b="1" dirty="0">
                <a:solidFill>
                  <a:srgbClr val="42B983"/>
                </a:solidFill>
              </a:rPr>
              <a:t>Vue instance</a:t>
            </a:r>
          </a:p>
        </p:txBody>
      </p:sp>
      <p:grpSp>
        <p:nvGrpSpPr>
          <p:cNvPr id="26" name="Group 25">
            <a:extLst>
              <a:ext uri="{FF2B5EF4-FFF2-40B4-BE49-F238E27FC236}">
                <a16:creationId xmlns:a16="http://schemas.microsoft.com/office/drawing/2014/main" id="{19AA2005-8824-4EBC-B510-519F7DC35C23}"/>
              </a:ext>
            </a:extLst>
          </p:cNvPr>
          <p:cNvGrpSpPr/>
          <p:nvPr/>
        </p:nvGrpSpPr>
        <p:grpSpPr>
          <a:xfrm>
            <a:off x="1638523" y="435647"/>
            <a:ext cx="3846727" cy="4724717"/>
            <a:chOff x="1821108" y="484082"/>
            <a:chExt cx="4275379" cy="5251205"/>
          </a:xfrm>
        </p:grpSpPr>
        <p:sp>
          <p:nvSpPr>
            <p:cNvPr id="59" name="Arc 58">
              <a:extLst>
                <a:ext uri="{FF2B5EF4-FFF2-40B4-BE49-F238E27FC236}">
                  <a16:creationId xmlns:a16="http://schemas.microsoft.com/office/drawing/2014/main" id="{49563233-63F8-400E-8A2A-F659C70DFDF2}"/>
                </a:ext>
              </a:extLst>
            </p:cNvPr>
            <p:cNvSpPr/>
            <p:nvPr/>
          </p:nvSpPr>
          <p:spPr>
            <a:xfrm rot="1649072">
              <a:off x="2736999" y="2113099"/>
              <a:ext cx="736890" cy="3622188"/>
            </a:xfrm>
            <a:prstGeom prst="arc">
              <a:avLst>
                <a:gd name="adj1" fmla="val 16309602"/>
                <a:gd name="adj2" fmla="val 3657592"/>
              </a:avLst>
            </a:prstGeom>
            <a:ln w="254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a:extLst>
                <a:ext uri="{FF2B5EF4-FFF2-40B4-BE49-F238E27FC236}">
                  <a16:creationId xmlns:a16="http://schemas.microsoft.com/office/drawing/2014/main" id="{9D6917C9-798D-474C-9F72-840018082FB6}"/>
                </a:ext>
              </a:extLst>
            </p:cNvPr>
            <p:cNvGrpSpPr/>
            <p:nvPr/>
          </p:nvGrpSpPr>
          <p:grpSpPr>
            <a:xfrm>
              <a:off x="1821108" y="484082"/>
              <a:ext cx="4275379" cy="2459098"/>
              <a:chOff x="1821108" y="484082"/>
              <a:chExt cx="4275379" cy="2459098"/>
            </a:xfrm>
          </p:grpSpPr>
          <p:grpSp>
            <p:nvGrpSpPr>
              <p:cNvPr id="56" name="Group 55">
                <a:extLst>
                  <a:ext uri="{FF2B5EF4-FFF2-40B4-BE49-F238E27FC236}">
                    <a16:creationId xmlns:a16="http://schemas.microsoft.com/office/drawing/2014/main" id="{D9BA4857-F78B-4A32-ABFB-D2320927FCBC}"/>
                  </a:ext>
                </a:extLst>
              </p:cNvPr>
              <p:cNvGrpSpPr/>
              <p:nvPr/>
            </p:nvGrpSpPr>
            <p:grpSpPr>
              <a:xfrm>
                <a:off x="1827285" y="1061008"/>
                <a:ext cx="1915026" cy="847707"/>
                <a:chOff x="1827285" y="105512"/>
                <a:chExt cx="1915026" cy="847707"/>
              </a:xfrm>
            </p:grpSpPr>
            <p:sp>
              <p:nvSpPr>
                <p:cNvPr id="45" name="Rectangle 44">
                  <a:extLst>
                    <a:ext uri="{FF2B5EF4-FFF2-40B4-BE49-F238E27FC236}">
                      <a16:creationId xmlns:a16="http://schemas.microsoft.com/office/drawing/2014/main" id="{E344827B-0C78-448F-8219-BEFDF681390E}"/>
                    </a:ext>
                  </a:extLst>
                </p:cNvPr>
                <p:cNvSpPr/>
                <p:nvPr/>
              </p:nvSpPr>
              <p:spPr>
                <a:xfrm>
                  <a:off x="1827285" y="105512"/>
                  <a:ext cx="1697194" cy="847707"/>
                </a:xfrm>
                <a:prstGeom prst="rect">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E8BAB056-F02B-40B1-8EEA-307176D83888}"/>
                    </a:ext>
                  </a:extLst>
                </p:cNvPr>
                <p:cNvGrpSpPr/>
                <p:nvPr/>
              </p:nvGrpSpPr>
              <p:grpSpPr>
                <a:xfrm>
                  <a:off x="1885886" y="156722"/>
                  <a:ext cx="1856425" cy="751947"/>
                  <a:chOff x="1885886" y="156722"/>
                  <a:chExt cx="1856425" cy="751947"/>
                </a:xfrm>
              </p:grpSpPr>
              <p:sp>
                <p:nvSpPr>
                  <p:cNvPr id="36" name="TextBox 35">
                    <a:extLst>
                      <a:ext uri="{FF2B5EF4-FFF2-40B4-BE49-F238E27FC236}">
                        <a16:creationId xmlns:a16="http://schemas.microsoft.com/office/drawing/2014/main" id="{B21E4A79-7769-42D0-BC06-1FBE619A5B65}"/>
                      </a:ext>
                    </a:extLst>
                  </p:cNvPr>
                  <p:cNvSpPr txBox="1"/>
                  <p:nvPr/>
                </p:nvSpPr>
                <p:spPr>
                  <a:xfrm>
                    <a:off x="1910813" y="498323"/>
                    <a:ext cx="1406425" cy="410346"/>
                  </a:xfrm>
                  <a:prstGeom prst="rect">
                    <a:avLst/>
                  </a:prstGeom>
                  <a:noFill/>
                </p:spPr>
                <p:txBody>
                  <a:bodyPr wrap="square" rtlCol="0">
                    <a:spAutoFit/>
                  </a:bodyPr>
                  <a:lstStyle/>
                  <a:p>
                    <a:r>
                      <a:rPr lang="en-US" sz="1799" dirty="0">
                        <a:solidFill>
                          <a:schemeClr val="bg1"/>
                        </a:solidFill>
                      </a:rPr>
                      <a:t>created</a:t>
                    </a:r>
                  </a:p>
                </p:txBody>
              </p:sp>
              <p:sp>
                <p:nvSpPr>
                  <p:cNvPr id="40" name="TextBox 39">
                    <a:extLst>
                      <a:ext uri="{FF2B5EF4-FFF2-40B4-BE49-F238E27FC236}">
                        <a16:creationId xmlns:a16="http://schemas.microsoft.com/office/drawing/2014/main" id="{AD35C0D4-EEBA-41E7-90D2-3D507CB9EEA2}"/>
                      </a:ext>
                    </a:extLst>
                  </p:cNvPr>
                  <p:cNvSpPr txBox="1"/>
                  <p:nvPr/>
                </p:nvSpPr>
                <p:spPr>
                  <a:xfrm>
                    <a:off x="1885886" y="156722"/>
                    <a:ext cx="1856425" cy="410346"/>
                  </a:xfrm>
                  <a:prstGeom prst="rect">
                    <a:avLst/>
                  </a:prstGeom>
                  <a:noFill/>
                </p:spPr>
                <p:txBody>
                  <a:bodyPr wrap="square" rtlCol="0">
                    <a:spAutoFit/>
                  </a:bodyPr>
                  <a:lstStyle/>
                  <a:p>
                    <a:r>
                      <a:rPr lang="en-US" sz="1799" dirty="0" err="1">
                        <a:solidFill>
                          <a:schemeClr val="bg1"/>
                        </a:solidFill>
                      </a:rPr>
                      <a:t>beforeCreate</a:t>
                    </a:r>
                    <a:endParaRPr lang="en-US" sz="1799" dirty="0">
                      <a:solidFill>
                        <a:schemeClr val="bg1"/>
                      </a:solidFill>
                    </a:endParaRPr>
                  </a:p>
                </p:txBody>
              </p:sp>
            </p:grpSp>
          </p:grpSp>
          <p:grpSp>
            <p:nvGrpSpPr>
              <p:cNvPr id="54" name="Group 53">
                <a:extLst>
                  <a:ext uri="{FF2B5EF4-FFF2-40B4-BE49-F238E27FC236}">
                    <a16:creationId xmlns:a16="http://schemas.microsoft.com/office/drawing/2014/main" id="{23F54A61-B2D6-4FDB-B11C-66770D6D1598}"/>
                  </a:ext>
                </a:extLst>
              </p:cNvPr>
              <p:cNvGrpSpPr/>
              <p:nvPr/>
            </p:nvGrpSpPr>
            <p:grpSpPr>
              <a:xfrm>
                <a:off x="4049721" y="2095189"/>
                <a:ext cx="2046766" cy="837566"/>
                <a:chOff x="4027805" y="1232924"/>
                <a:chExt cx="2046766" cy="837566"/>
              </a:xfrm>
            </p:grpSpPr>
            <p:sp>
              <p:nvSpPr>
                <p:cNvPr id="47" name="Rectangle 46">
                  <a:extLst>
                    <a:ext uri="{FF2B5EF4-FFF2-40B4-BE49-F238E27FC236}">
                      <a16:creationId xmlns:a16="http://schemas.microsoft.com/office/drawing/2014/main" id="{9938FB3C-839F-4030-9086-BEB8E6C4BC9E}"/>
                    </a:ext>
                  </a:extLst>
                </p:cNvPr>
                <p:cNvSpPr/>
                <p:nvPr/>
              </p:nvSpPr>
              <p:spPr>
                <a:xfrm>
                  <a:off x="4027805" y="1232924"/>
                  <a:ext cx="1874929" cy="837566"/>
                </a:xfrm>
                <a:prstGeom prst="rect">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777565CA-B9CE-4360-AB30-D0B7EE803243}"/>
                    </a:ext>
                  </a:extLst>
                </p:cNvPr>
                <p:cNvGrpSpPr/>
                <p:nvPr/>
              </p:nvGrpSpPr>
              <p:grpSpPr>
                <a:xfrm>
                  <a:off x="4082205" y="1301836"/>
                  <a:ext cx="1992366" cy="759398"/>
                  <a:chOff x="4071862" y="1188112"/>
                  <a:chExt cx="1992366" cy="759398"/>
                </a:xfrm>
              </p:grpSpPr>
              <p:sp>
                <p:nvSpPr>
                  <p:cNvPr id="39" name="TextBox 38">
                    <a:extLst>
                      <a:ext uri="{FF2B5EF4-FFF2-40B4-BE49-F238E27FC236}">
                        <a16:creationId xmlns:a16="http://schemas.microsoft.com/office/drawing/2014/main" id="{7C4AAEB1-E489-4938-9E61-2C59DCDA9686}"/>
                      </a:ext>
                    </a:extLst>
                  </p:cNvPr>
                  <p:cNvSpPr txBox="1"/>
                  <p:nvPr/>
                </p:nvSpPr>
                <p:spPr>
                  <a:xfrm>
                    <a:off x="4071863" y="1188112"/>
                    <a:ext cx="1992365" cy="410346"/>
                  </a:xfrm>
                  <a:prstGeom prst="rect">
                    <a:avLst/>
                  </a:prstGeom>
                  <a:noFill/>
                </p:spPr>
                <p:txBody>
                  <a:bodyPr wrap="square" rtlCol="0">
                    <a:spAutoFit/>
                  </a:bodyPr>
                  <a:lstStyle/>
                  <a:p>
                    <a:r>
                      <a:rPr lang="en-US" sz="1799" dirty="0" err="1"/>
                      <a:t>beforeDestroy</a:t>
                    </a:r>
                    <a:endParaRPr lang="en-US" sz="1799" dirty="0"/>
                  </a:p>
                </p:txBody>
              </p:sp>
              <p:sp>
                <p:nvSpPr>
                  <p:cNvPr id="41" name="TextBox 40">
                    <a:extLst>
                      <a:ext uri="{FF2B5EF4-FFF2-40B4-BE49-F238E27FC236}">
                        <a16:creationId xmlns:a16="http://schemas.microsoft.com/office/drawing/2014/main" id="{E9CBB10D-298D-45A0-BB4A-18FEE58663B0}"/>
                      </a:ext>
                    </a:extLst>
                  </p:cNvPr>
                  <p:cNvSpPr txBox="1"/>
                  <p:nvPr/>
                </p:nvSpPr>
                <p:spPr>
                  <a:xfrm>
                    <a:off x="4071862" y="1537164"/>
                    <a:ext cx="1552285" cy="410346"/>
                  </a:xfrm>
                  <a:prstGeom prst="rect">
                    <a:avLst/>
                  </a:prstGeom>
                  <a:noFill/>
                </p:spPr>
                <p:txBody>
                  <a:bodyPr wrap="square" rtlCol="0">
                    <a:spAutoFit/>
                  </a:bodyPr>
                  <a:lstStyle/>
                  <a:p>
                    <a:r>
                      <a:rPr lang="en-US" sz="1799" dirty="0"/>
                      <a:t>destroyed</a:t>
                    </a:r>
                  </a:p>
                </p:txBody>
              </p:sp>
            </p:grpSp>
          </p:grpSp>
          <p:grpSp>
            <p:nvGrpSpPr>
              <p:cNvPr id="55" name="Group 54">
                <a:extLst>
                  <a:ext uri="{FF2B5EF4-FFF2-40B4-BE49-F238E27FC236}">
                    <a16:creationId xmlns:a16="http://schemas.microsoft.com/office/drawing/2014/main" id="{8F15FD09-3167-4344-A387-C4CD1B93D5AB}"/>
                  </a:ext>
                </a:extLst>
              </p:cNvPr>
              <p:cNvGrpSpPr/>
              <p:nvPr/>
            </p:nvGrpSpPr>
            <p:grpSpPr>
              <a:xfrm>
                <a:off x="4049721" y="1075797"/>
                <a:ext cx="2009829" cy="816245"/>
                <a:chOff x="4049721" y="120301"/>
                <a:chExt cx="2009829" cy="816245"/>
              </a:xfrm>
            </p:grpSpPr>
            <p:sp>
              <p:nvSpPr>
                <p:cNvPr id="48" name="Rectangle 47">
                  <a:extLst>
                    <a:ext uri="{FF2B5EF4-FFF2-40B4-BE49-F238E27FC236}">
                      <a16:creationId xmlns:a16="http://schemas.microsoft.com/office/drawing/2014/main" id="{B74B47CC-66A3-445C-B895-12BD993E6391}"/>
                    </a:ext>
                  </a:extLst>
                </p:cNvPr>
                <p:cNvSpPr/>
                <p:nvPr/>
              </p:nvSpPr>
              <p:spPr>
                <a:xfrm>
                  <a:off x="4049721" y="120301"/>
                  <a:ext cx="1874927" cy="816245"/>
                </a:xfrm>
                <a:prstGeom prst="rect">
                  <a:avLst/>
                </a:prstGeom>
                <a:solidFill>
                  <a:srgbClr val="3449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22AC327-91E7-4AB9-900C-EBF27727F9FD}"/>
                    </a:ext>
                  </a:extLst>
                </p:cNvPr>
                <p:cNvGrpSpPr/>
                <p:nvPr/>
              </p:nvGrpSpPr>
              <p:grpSpPr>
                <a:xfrm>
                  <a:off x="4067187" y="147869"/>
                  <a:ext cx="1992363" cy="763805"/>
                  <a:chOff x="4067187" y="147869"/>
                  <a:chExt cx="1992363" cy="763805"/>
                </a:xfrm>
              </p:grpSpPr>
              <p:sp>
                <p:nvSpPr>
                  <p:cNvPr id="38" name="TextBox 37">
                    <a:extLst>
                      <a:ext uri="{FF2B5EF4-FFF2-40B4-BE49-F238E27FC236}">
                        <a16:creationId xmlns:a16="http://schemas.microsoft.com/office/drawing/2014/main" id="{1520284D-2091-44AE-A7B7-B53447E42C92}"/>
                      </a:ext>
                    </a:extLst>
                  </p:cNvPr>
                  <p:cNvSpPr txBox="1"/>
                  <p:nvPr/>
                </p:nvSpPr>
                <p:spPr>
                  <a:xfrm>
                    <a:off x="4067188" y="501328"/>
                    <a:ext cx="1390944" cy="410346"/>
                  </a:xfrm>
                  <a:prstGeom prst="rect">
                    <a:avLst/>
                  </a:prstGeom>
                  <a:noFill/>
                </p:spPr>
                <p:txBody>
                  <a:bodyPr wrap="square" rtlCol="0">
                    <a:spAutoFit/>
                  </a:bodyPr>
                  <a:lstStyle/>
                  <a:p>
                    <a:r>
                      <a:rPr lang="en-US" sz="1799" dirty="0">
                        <a:solidFill>
                          <a:schemeClr val="bg1"/>
                        </a:solidFill>
                      </a:rPr>
                      <a:t>updated</a:t>
                    </a:r>
                  </a:p>
                </p:txBody>
              </p:sp>
              <p:sp>
                <p:nvSpPr>
                  <p:cNvPr id="42" name="TextBox 41">
                    <a:extLst>
                      <a:ext uri="{FF2B5EF4-FFF2-40B4-BE49-F238E27FC236}">
                        <a16:creationId xmlns:a16="http://schemas.microsoft.com/office/drawing/2014/main" id="{E5320666-7B99-4B66-A0BD-314C0D615CD8}"/>
                      </a:ext>
                    </a:extLst>
                  </p:cNvPr>
                  <p:cNvSpPr txBox="1"/>
                  <p:nvPr/>
                </p:nvSpPr>
                <p:spPr>
                  <a:xfrm>
                    <a:off x="4067187" y="147869"/>
                    <a:ext cx="1992363" cy="410346"/>
                  </a:xfrm>
                  <a:prstGeom prst="rect">
                    <a:avLst/>
                  </a:prstGeom>
                  <a:noFill/>
                </p:spPr>
                <p:txBody>
                  <a:bodyPr wrap="square" rtlCol="0">
                    <a:spAutoFit/>
                  </a:bodyPr>
                  <a:lstStyle/>
                  <a:p>
                    <a:r>
                      <a:rPr lang="en-US" sz="1799" dirty="0" err="1">
                        <a:solidFill>
                          <a:schemeClr val="bg1"/>
                        </a:solidFill>
                      </a:rPr>
                      <a:t>beforeUpdate</a:t>
                    </a:r>
                    <a:endParaRPr lang="en-US" sz="1799" dirty="0">
                      <a:solidFill>
                        <a:schemeClr val="bg1"/>
                      </a:solidFill>
                    </a:endParaRPr>
                  </a:p>
                </p:txBody>
              </p:sp>
            </p:grpSp>
          </p:grpSp>
          <p:grpSp>
            <p:nvGrpSpPr>
              <p:cNvPr id="53" name="Group 52">
                <a:extLst>
                  <a:ext uri="{FF2B5EF4-FFF2-40B4-BE49-F238E27FC236}">
                    <a16:creationId xmlns:a16="http://schemas.microsoft.com/office/drawing/2014/main" id="{78D92472-AAC6-46EC-B230-DE43CACF7B60}"/>
                  </a:ext>
                </a:extLst>
              </p:cNvPr>
              <p:cNvGrpSpPr/>
              <p:nvPr/>
            </p:nvGrpSpPr>
            <p:grpSpPr>
              <a:xfrm>
                <a:off x="1821108" y="2118383"/>
                <a:ext cx="1905088" cy="824797"/>
                <a:chOff x="1837433" y="1441265"/>
                <a:chExt cx="1905088" cy="824797"/>
              </a:xfrm>
            </p:grpSpPr>
            <p:sp>
              <p:nvSpPr>
                <p:cNvPr id="46" name="Rectangle 45">
                  <a:extLst>
                    <a:ext uri="{FF2B5EF4-FFF2-40B4-BE49-F238E27FC236}">
                      <a16:creationId xmlns:a16="http://schemas.microsoft.com/office/drawing/2014/main" id="{018BBD6C-EEC9-4AB1-A40D-02D119847DE9}"/>
                    </a:ext>
                  </a:extLst>
                </p:cNvPr>
                <p:cNvSpPr/>
                <p:nvPr/>
              </p:nvSpPr>
              <p:spPr>
                <a:xfrm>
                  <a:off x="1837433" y="1441265"/>
                  <a:ext cx="1685903" cy="824797"/>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15C6F7AC-2998-468C-BB15-583C7F4C77FD}"/>
                    </a:ext>
                  </a:extLst>
                </p:cNvPr>
                <p:cNvGrpSpPr/>
                <p:nvPr/>
              </p:nvGrpSpPr>
              <p:grpSpPr>
                <a:xfrm>
                  <a:off x="1912833" y="1446966"/>
                  <a:ext cx="1829688" cy="737569"/>
                  <a:chOff x="1849333" y="1154915"/>
                  <a:chExt cx="1829688" cy="737569"/>
                </a:xfrm>
              </p:grpSpPr>
              <p:sp>
                <p:nvSpPr>
                  <p:cNvPr id="37" name="TextBox 36">
                    <a:extLst>
                      <a:ext uri="{FF2B5EF4-FFF2-40B4-BE49-F238E27FC236}">
                        <a16:creationId xmlns:a16="http://schemas.microsoft.com/office/drawing/2014/main" id="{32E35BFA-2803-4C39-B7B1-8A4F781B7900}"/>
                      </a:ext>
                    </a:extLst>
                  </p:cNvPr>
                  <p:cNvSpPr txBox="1"/>
                  <p:nvPr/>
                </p:nvSpPr>
                <p:spPr>
                  <a:xfrm>
                    <a:off x="1858167" y="1482139"/>
                    <a:ext cx="1344035" cy="410345"/>
                  </a:xfrm>
                  <a:prstGeom prst="rect">
                    <a:avLst/>
                  </a:prstGeom>
                  <a:noFill/>
                </p:spPr>
                <p:txBody>
                  <a:bodyPr wrap="square" rtlCol="0">
                    <a:spAutoFit/>
                  </a:bodyPr>
                  <a:lstStyle/>
                  <a:p>
                    <a:r>
                      <a:rPr lang="en-US" sz="1799" dirty="0"/>
                      <a:t>mounted</a:t>
                    </a:r>
                  </a:p>
                </p:txBody>
              </p:sp>
              <p:sp>
                <p:nvSpPr>
                  <p:cNvPr id="43" name="TextBox 42">
                    <a:extLst>
                      <a:ext uri="{FF2B5EF4-FFF2-40B4-BE49-F238E27FC236}">
                        <a16:creationId xmlns:a16="http://schemas.microsoft.com/office/drawing/2014/main" id="{AD29975B-C84A-41D4-ABCF-4B9A56F87146}"/>
                      </a:ext>
                    </a:extLst>
                  </p:cNvPr>
                  <p:cNvSpPr txBox="1"/>
                  <p:nvPr/>
                </p:nvSpPr>
                <p:spPr>
                  <a:xfrm>
                    <a:off x="1849333" y="1154915"/>
                    <a:ext cx="1829688" cy="410345"/>
                  </a:xfrm>
                  <a:prstGeom prst="rect">
                    <a:avLst/>
                  </a:prstGeom>
                  <a:noFill/>
                </p:spPr>
                <p:txBody>
                  <a:bodyPr wrap="square" rtlCol="0">
                    <a:spAutoFit/>
                  </a:bodyPr>
                  <a:lstStyle/>
                  <a:p>
                    <a:r>
                      <a:rPr lang="en-US" sz="1799" dirty="0" err="1"/>
                      <a:t>beforeMount</a:t>
                    </a:r>
                    <a:endParaRPr lang="en-US" sz="1799" dirty="0"/>
                  </a:p>
                </p:txBody>
              </p:sp>
            </p:grpSp>
          </p:grpSp>
          <p:pic>
            <p:nvPicPr>
              <p:cNvPr id="44" name="Picture 43">
                <a:extLst>
                  <a:ext uri="{FF2B5EF4-FFF2-40B4-BE49-F238E27FC236}">
                    <a16:creationId xmlns:a16="http://schemas.microsoft.com/office/drawing/2014/main" id="{6C1BDEB6-6D5C-4198-88A2-35B36B5F4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936" y="1184659"/>
                <a:ext cx="2250487" cy="1687868"/>
              </a:xfrm>
              <a:prstGeom prst="rect">
                <a:avLst/>
              </a:prstGeom>
              <a:noFill/>
            </p:spPr>
          </p:pic>
          <p:sp>
            <p:nvSpPr>
              <p:cNvPr id="60" name="TextBox 59">
                <a:extLst>
                  <a:ext uri="{FF2B5EF4-FFF2-40B4-BE49-F238E27FC236}">
                    <a16:creationId xmlns:a16="http://schemas.microsoft.com/office/drawing/2014/main" id="{A0EDCC66-9462-47B4-84E6-02794AF86985}"/>
                  </a:ext>
                </a:extLst>
              </p:cNvPr>
              <p:cNvSpPr txBox="1"/>
              <p:nvPr/>
            </p:nvSpPr>
            <p:spPr>
              <a:xfrm>
                <a:off x="2940069" y="484082"/>
                <a:ext cx="1654685" cy="471918"/>
              </a:xfrm>
              <a:prstGeom prst="rect">
                <a:avLst/>
              </a:prstGeom>
              <a:noFill/>
            </p:spPr>
            <p:txBody>
              <a:bodyPr wrap="square" rtlCol="0">
                <a:spAutoFit/>
              </a:bodyPr>
              <a:lstStyle/>
              <a:p>
                <a:pPr algn="ctr"/>
                <a:r>
                  <a:rPr lang="en-US" sz="2159" dirty="0">
                    <a:solidFill>
                      <a:srgbClr val="FE4E57"/>
                    </a:solidFill>
                  </a:rPr>
                  <a:t>Life cycle</a:t>
                </a:r>
              </a:p>
            </p:txBody>
          </p:sp>
        </p:grpSp>
      </p:grpSp>
      <p:grpSp>
        <p:nvGrpSpPr>
          <p:cNvPr id="12" name="Group 11">
            <a:extLst>
              <a:ext uri="{FF2B5EF4-FFF2-40B4-BE49-F238E27FC236}">
                <a16:creationId xmlns:a16="http://schemas.microsoft.com/office/drawing/2014/main" id="{1FFBCD02-DF22-4E26-8FA7-DC447556F3B8}"/>
              </a:ext>
            </a:extLst>
          </p:cNvPr>
          <p:cNvGrpSpPr/>
          <p:nvPr/>
        </p:nvGrpSpPr>
        <p:grpSpPr>
          <a:xfrm>
            <a:off x="2794090" y="581496"/>
            <a:ext cx="7759243" cy="4808835"/>
            <a:chOff x="3105444" y="646186"/>
            <a:chExt cx="8623876" cy="5344696"/>
          </a:xfrm>
        </p:grpSpPr>
        <p:pic>
          <p:nvPicPr>
            <p:cNvPr id="8" name="Picture 7">
              <a:extLst>
                <a:ext uri="{FF2B5EF4-FFF2-40B4-BE49-F238E27FC236}">
                  <a16:creationId xmlns:a16="http://schemas.microsoft.com/office/drawing/2014/main" id="{CD959C5C-C8B1-41E5-B9EB-64128B379F6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418" b="96386" l="3799" r="99020">
                          <a14:foregroundMark x1="43750" y1="9237" x2="43750" y2="9237"/>
                          <a14:foregroundMark x1="49020" y1="35944" x2="49020" y2="35944"/>
                          <a14:foregroundMark x1="40931" y1="7028" x2="30392" y2="9237"/>
                          <a14:foregroundMark x1="30392" y1="9237" x2="7843" y2="31928"/>
                          <a14:foregroundMark x1="7843" y1="31928" x2="735" y2="77912"/>
                          <a14:foregroundMark x1="735" y1="77912" x2="2083" y2="93574"/>
                          <a14:foregroundMark x1="2083" y1="93574" x2="18995" y2="99799"/>
                          <a14:foregroundMark x1="18995" y1="99799" x2="62132" y2="99398"/>
                          <a14:foregroundMark x1="62132" y1="99398" x2="99510" y2="99799"/>
                          <a14:foregroundMark x1="99510" y1="99799" x2="96201" y2="36345"/>
                          <a14:foregroundMark x1="96201" y1="36345" x2="90074" y2="24297"/>
                          <a14:foregroundMark x1="90074" y1="24297" x2="55515" y2="5221"/>
                          <a14:foregroundMark x1="55515" y1="5221" x2="43873" y2="4418"/>
                          <a14:foregroundMark x1="43873" y1="4418" x2="40196" y2="6827"/>
                          <a14:foregroundMark x1="24387" y1="40562" x2="34191" y2="48193"/>
                          <a14:foregroundMark x1="34191" y1="48193" x2="44853" y2="51004"/>
                          <a14:foregroundMark x1="44853" y1="51004" x2="51471" y2="51004"/>
                          <a14:foregroundMark x1="57966" y1="46787" x2="76961" y2="51807"/>
                          <a14:foregroundMark x1="80392" y1="45181" x2="93627" y2="51807"/>
                          <a14:foregroundMark x1="67525" y1="70683" x2="95343" y2="79116"/>
                          <a14:foregroundMark x1="5515" y1="59839" x2="12745" y2="72892"/>
                          <a14:foregroundMark x1="12745" y1="72892" x2="16789" y2="76506"/>
                          <a14:foregroundMark x1="29167" y1="51606" x2="36765" y2="60843"/>
                          <a14:foregroundMark x1="31863" y1="68876" x2="32475" y2="80924"/>
                          <a14:foregroundMark x1="35662" y1="97189" x2="59436" y2="96787"/>
                          <a14:foregroundMark x1="59436" y1="96787" x2="62010" y2="96787"/>
                          <a14:foregroundMark x1="55637" y1="75100" x2="56373" y2="75301"/>
                          <a14:foregroundMark x1="99142" y1="92169" x2="99142" y2="92169"/>
                          <a14:foregroundMark x1="6127" y1="80723" x2="6127" y2="80723"/>
                          <a14:foregroundMark x1="47672" y1="75301" x2="47672" y2="75301"/>
                          <a14:foregroundMark x1="3799" y1="78916" x2="3799" y2="78916"/>
                          <a14:backgroundMark x1="6740" y1="12450" x2="6740" y2="12450"/>
                          <a14:backgroundMark x1="4779" y1="9639" x2="9314" y2="14056"/>
                          <a14:backgroundMark x1="6740" y1="8635" x2="7353" y2="7831"/>
                          <a14:backgroundMark x1="8946" y1="8635" x2="9069" y2="7631"/>
                          <a14:backgroundMark x1="6250" y1="13655" x2="6618" y2="15060"/>
                        </a14:backgroundRemoval>
                      </a14:imgEffect>
                    </a14:imgLayer>
                  </a14:imgProps>
                </a:ext>
                <a:ext uri="{28A0092B-C50C-407E-A947-70E740481C1C}">
                  <a14:useLocalDpi xmlns:a14="http://schemas.microsoft.com/office/drawing/2010/main" val="0"/>
                </a:ext>
              </a:extLst>
            </a:blip>
            <a:stretch>
              <a:fillRect/>
            </a:stretch>
          </p:blipFill>
          <p:spPr>
            <a:xfrm>
              <a:off x="6788752" y="1544009"/>
              <a:ext cx="4547838" cy="3349592"/>
            </a:xfrm>
            <a:prstGeom prst="rect">
              <a:avLst/>
            </a:prstGeom>
          </p:spPr>
        </p:pic>
        <p:sp>
          <p:nvSpPr>
            <p:cNvPr id="6" name="Oval 5">
              <a:extLst>
                <a:ext uri="{FF2B5EF4-FFF2-40B4-BE49-F238E27FC236}">
                  <a16:creationId xmlns:a16="http://schemas.microsoft.com/office/drawing/2014/main" id="{B1960662-6F20-4AAC-AF06-B491B2E3179B}"/>
                </a:ext>
              </a:extLst>
            </p:cNvPr>
            <p:cNvSpPr/>
            <p:nvPr/>
          </p:nvSpPr>
          <p:spPr>
            <a:xfrm>
              <a:off x="6522052" y="646186"/>
              <a:ext cx="5207268" cy="5344696"/>
            </a:xfrm>
            <a:prstGeom prst="ellipse">
              <a:avLst/>
            </a:prstGeom>
            <a:noFill/>
            <a:ln w="38100">
              <a:solidFill>
                <a:srgbClr val="42B9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5DC42A3-59AB-4C21-996C-4141F559AE4C}"/>
                </a:ext>
              </a:extLst>
            </p:cNvPr>
            <p:cNvCxnSpPr>
              <a:cxnSpLocks/>
            </p:cNvCxnSpPr>
            <p:nvPr/>
          </p:nvCxnSpPr>
          <p:spPr>
            <a:xfrm flipV="1">
              <a:off x="3105444" y="3898970"/>
              <a:ext cx="3585841" cy="778355"/>
            </a:xfrm>
            <a:prstGeom prst="straightConnector1">
              <a:avLst/>
            </a:prstGeom>
            <a:ln w="38100">
              <a:solidFill>
                <a:srgbClr val="34495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BFF2B0-BA26-40A7-9E1C-6FDDD1321CD3}"/>
                </a:ext>
              </a:extLst>
            </p:cNvPr>
            <p:cNvSpPr txBox="1"/>
            <p:nvPr/>
          </p:nvSpPr>
          <p:spPr>
            <a:xfrm>
              <a:off x="7985092" y="1053117"/>
              <a:ext cx="2242687" cy="410488"/>
            </a:xfrm>
            <a:prstGeom prst="rect">
              <a:avLst/>
            </a:prstGeom>
            <a:noFill/>
          </p:spPr>
          <p:txBody>
            <a:bodyPr wrap="square" rtlCol="0">
              <a:spAutoFit/>
            </a:bodyPr>
            <a:lstStyle/>
            <a:p>
              <a:pPr algn="ctr"/>
              <a:r>
                <a:rPr lang="en-US" dirty="0"/>
                <a:t>HTML Tree</a:t>
              </a:r>
            </a:p>
          </p:txBody>
        </p:sp>
        <p:sp>
          <p:nvSpPr>
            <p:cNvPr id="69" name="TextBox 68">
              <a:extLst>
                <a:ext uri="{FF2B5EF4-FFF2-40B4-BE49-F238E27FC236}">
                  <a16:creationId xmlns:a16="http://schemas.microsoft.com/office/drawing/2014/main" id="{87D796B7-3391-42A0-87C7-B4E2C620CCC0}"/>
                </a:ext>
              </a:extLst>
            </p:cNvPr>
            <p:cNvSpPr txBox="1"/>
            <p:nvPr/>
          </p:nvSpPr>
          <p:spPr>
            <a:xfrm>
              <a:off x="4323599" y="3585921"/>
              <a:ext cx="2242687" cy="471918"/>
            </a:xfrm>
            <a:prstGeom prst="rect">
              <a:avLst/>
            </a:prstGeom>
            <a:noFill/>
          </p:spPr>
          <p:txBody>
            <a:bodyPr wrap="square" rtlCol="0">
              <a:spAutoFit/>
            </a:bodyPr>
            <a:lstStyle/>
            <a:p>
              <a:pPr algn="ctr"/>
              <a:r>
                <a:rPr lang="en-US" sz="2159" dirty="0">
                  <a:solidFill>
                    <a:srgbClr val="FE4E57"/>
                  </a:solidFill>
                </a:rPr>
                <a:t>Vue directives</a:t>
              </a:r>
            </a:p>
          </p:txBody>
        </p:sp>
      </p:grpSp>
      <p:grpSp>
        <p:nvGrpSpPr>
          <p:cNvPr id="9" name="Group 8">
            <a:extLst>
              <a:ext uri="{FF2B5EF4-FFF2-40B4-BE49-F238E27FC236}">
                <a16:creationId xmlns:a16="http://schemas.microsoft.com/office/drawing/2014/main" id="{9A01C582-7E62-461C-9BF4-A2C4D0C8B0EE}"/>
              </a:ext>
            </a:extLst>
          </p:cNvPr>
          <p:cNvGrpSpPr/>
          <p:nvPr/>
        </p:nvGrpSpPr>
        <p:grpSpPr>
          <a:xfrm>
            <a:off x="1122399" y="3914863"/>
            <a:ext cx="3545716" cy="1678365"/>
            <a:chOff x="1251304" y="4551260"/>
            <a:chExt cx="3554314" cy="2584418"/>
          </a:xfrm>
        </p:grpSpPr>
        <p:sp>
          <p:nvSpPr>
            <p:cNvPr id="14" name="TextBox 13">
              <a:extLst>
                <a:ext uri="{FF2B5EF4-FFF2-40B4-BE49-F238E27FC236}">
                  <a16:creationId xmlns:a16="http://schemas.microsoft.com/office/drawing/2014/main" id="{F77C8380-B331-4279-A47F-D9497BF998EA}"/>
                </a:ext>
              </a:extLst>
            </p:cNvPr>
            <p:cNvSpPr txBox="1"/>
            <p:nvPr/>
          </p:nvSpPr>
          <p:spPr>
            <a:xfrm>
              <a:off x="1251304" y="6123800"/>
              <a:ext cx="913783" cy="568713"/>
            </a:xfrm>
            <a:prstGeom prst="rect">
              <a:avLst/>
            </a:prstGeom>
            <a:noFill/>
          </p:spPr>
          <p:txBody>
            <a:bodyPr wrap="square" rtlCol="0">
              <a:spAutoFit/>
            </a:bodyPr>
            <a:lstStyle/>
            <a:p>
              <a:r>
                <a:rPr lang="en-US" dirty="0"/>
                <a:t>data</a:t>
              </a:r>
            </a:p>
          </p:txBody>
        </p:sp>
        <p:sp>
          <p:nvSpPr>
            <p:cNvPr id="15" name="TextBox 14">
              <a:extLst>
                <a:ext uri="{FF2B5EF4-FFF2-40B4-BE49-F238E27FC236}">
                  <a16:creationId xmlns:a16="http://schemas.microsoft.com/office/drawing/2014/main" id="{61E4050B-F99D-47CF-94F3-A8F5AD4B2FBB}"/>
                </a:ext>
              </a:extLst>
            </p:cNvPr>
            <p:cNvSpPr txBox="1"/>
            <p:nvPr/>
          </p:nvSpPr>
          <p:spPr>
            <a:xfrm>
              <a:off x="1941489" y="6566965"/>
              <a:ext cx="1305378" cy="568713"/>
            </a:xfrm>
            <a:prstGeom prst="rect">
              <a:avLst/>
            </a:prstGeom>
            <a:noFill/>
          </p:spPr>
          <p:txBody>
            <a:bodyPr wrap="square" rtlCol="0">
              <a:spAutoFit/>
            </a:bodyPr>
            <a:lstStyle/>
            <a:p>
              <a:r>
                <a:rPr lang="en-US" dirty="0"/>
                <a:t>methods</a:t>
              </a:r>
            </a:p>
          </p:txBody>
        </p:sp>
        <p:sp>
          <p:nvSpPr>
            <p:cNvPr id="16" name="TextBox 15">
              <a:extLst>
                <a:ext uri="{FF2B5EF4-FFF2-40B4-BE49-F238E27FC236}">
                  <a16:creationId xmlns:a16="http://schemas.microsoft.com/office/drawing/2014/main" id="{B2241DE9-2743-41AD-B715-8314385C9738}"/>
                </a:ext>
              </a:extLst>
            </p:cNvPr>
            <p:cNvSpPr txBox="1"/>
            <p:nvPr/>
          </p:nvSpPr>
          <p:spPr>
            <a:xfrm>
              <a:off x="2928753" y="5475881"/>
              <a:ext cx="1876865" cy="568713"/>
            </a:xfrm>
            <a:prstGeom prst="rect">
              <a:avLst/>
            </a:prstGeom>
            <a:noFill/>
          </p:spPr>
          <p:txBody>
            <a:bodyPr wrap="square" rtlCol="0">
              <a:spAutoFit/>
            </a:bodyPr>
            <a:lstStyle/>
            <a:p>
              <a:r>
                <a:rPr lang="en-US" dirty="0"/>
                <a:t>computed</a:t>
              </a:r>
            </a:p>
          </p:txBody>
        </p:sp>
        <p:sp>
          <p:nvSpPr>
            <p:cNvPr id="17" name="TextBox 16">
              <a:extLst>
                <a:ext uri="{FF2B5EF4-FFF2-40B4-BE49-F238E27FC236}">
                  <a16:creationId xmlns:a16="http://schemas.microsoft.com/office/drawing/2014/main" id="{264585AE-CE6A-4075-AA70-4E3F9A7F5910}"/>
                </a:ext>
              </a:extLst>
            </p:cNvPr>
            <p:cNvSpPr txBox="1"/>
            <p:nvPr/>
          </p:nvSpPr>
          <p:spPr>
            <a:xfrm>
              <a:off x="1421495" y="5450249"/>
              <a:ext cx="560818" cy="568713"/>
            </a:xfrm>
            <a:prstGeom prst="rect">
              <a:avLst/>
            </a:prstGeom>
            <a:noFill/>
          </p:spPr>
          <p:txBody>
            <a:bodyPr wrap="square" rtlCol="0">
              <a:spAutoFit/>
            </a:bodyPr>
            <a:lstStyle/>
            <a:p>
              <a:r>
                <a:rPr lang="en-US" dirty="0"/>
                <a:t>#el</a:t>
              </a:r>
            </a:p>
          </p:txBody>
        </p:sp>
        <p:sp>
          <p:nvSpPr>
            <p:cNvPr id="19" name="TextBox 18">
              <a:extLst>
                <a:ext uri="{FF2B5EF4-FFF2-40B4-BE49-F238E27FC236}">
                  <a16:creationId xmlns:a16="http://schemas.microsoft.com/office/drawing/2014/main" id="{E18DB591-CB75-4305-9C0C-0DA52A532EEF}"/>
                </a:ext>
              </a:extLst>
            </p:cNvPr>
            <p:cNvSpPr txBox="1"/>
            <p:nvPr/>
          </p:nvSpPr>
          <p:spPr>
            <a:xfrm>
              <a:off x="1616139" y="4551260"/>
              <a:ext cx="1422809" cy="634135"/>
            </a:xfrm>
            <a:prstGeom prst="rect">
              <a:avLst/>
            </a:prstGeom>
            <a:noFill/>
          </p:spPr>
          <p:txBody>
            <a:bodyPr wrap="square" rtlCol="0">
              <a:spAutoFit/>
            </a:bodyPr>
            <a:lstStyle/>
            <a:p>
              <a:r>
                <a:rPr lang="en-US" sz="2000" dirty="0">
                  <a:solidFill>
                    <a:srgbClr val="FE4E57"/>
                  </a:solidFill>
                </a:rPr>
                <a:t>{Options}</a:t>
              </a:r>
            </a:p>
          </p:txBody>
        </p:sp>
        <p:cxnSp>
          <p:nvCxnSpPr>
            <p:cNvPr id="21" name="Straight Connector 20">
              <a:extLst>
                <a:ext uri="{FF2B5EF4-FFF2-40B4-BE49-F238E27FC236}">
                  <a16:creationId xmlns:a16="http://schemas.microsoft.com/office/drawing/2014/main" id="{7FB2B687-2FBB-42E0-84C3-91493D2CC8E8}"/>
                </a:ext>
              </a:extLst>
            </p:cNvPr>
            <p:cNvCxnSpPr/>
            <p:nvPr/>
          </p:nvCxnSpPr>
          <p:spPr>
            <a:xfrm flipH="1">
              <a:off x="1719580" y="5110177"/>
              <a:ext cx="519229" cy="497613"/>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E141B48-EFE4-45DE-93A2-AA3638015C61}"/>
                </a:ext>
              </a:extLst>
            </p:cNvPr>
            <p:cNvCxnSpPr>
              <a:cxnSpLocks/>
            </p:cNvCxnSpPr>
            <p:nvPr/>
          </p:nvCxnSpPr>
          <p:spPr>
            <a:xfrm flipH="1">
              <a:off x="1661080" y="5110177"/>
              <a:ext cx="560818" cy="1151596"/>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F69C2A-45B1-40B2-A174-73D4B38C855E}"/>
                </a:ext>
              </a:extLst>
            </p:cNvPr>
            <p:cNvCxnSpPr>
              <a:cxnSpLocks/>
            </p:cNvCxnSpPr>
            <p:nvPr/>
          </p:nvCxnSpPr>
          <p:spPr>
            <a:xfrm>
              <a:off x="2233547" y="5142054"/>
              <a:ext cx="147158" cy="1548732"/>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B3062-B6C7-4D62-9C13-1A97248ADD7E}"/>
                </a:ext>
              </a:extLst>
            </p:cNvPr>
            <p:cNvCxnSpPr>
              <a:cxnSpLocks/>
            </p:cNvCxnSpPr>
            <p:nvPr/>
          </p:nvCxnSpPr>
          <p:spPr>
            <a:xfrm>
              <a:off x="2240525" y="5128105"/>
              <a:ext cx="363589" cy="918287"/>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1AD73-3E2D-4E0B-9CD6-B6E56240494B}"/>
                </a:ext>
              </a:extLst>
            </p:cNvPr>
            <p:cNvCxnSpPr>
              <a:cxnSpLocks/>
            </p:cNvCxnSpPr>
            <p:nvPr/>
          </p:nvCxnSpPr>
          <p:spPr>
            <a:xfrm>
              <a:off x="2221898" y="5110177"/>
              <a:ext cx="808533" cy="532742"/>
            </a:xfrm>
            <a:prstGeom prst="line">
              <a:avLst/>
            </a:prstGeom>
            <a:ln w="19050">
              <a:solidFill>
                <a:srgbClr val="34495E"/>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F8BD7F-6B69-4A7F-8ECB-336FE023087D}"/>
                </a:ext>
              </a:extLst>
            </p:cNvPr>
            <p:cNvSpPr txBox="1"/>
            <p:nvPr/>
          </p:nvSpPr>
          <p:spPr>
            <a:xfrm>
              <a:off x="2414441" y="5868367"/>
              <a:ext cx="1422811" cy="568713"/>
            </a:xfrm>
            <a:prstGeom prst="rect">
              <a:avLst/>
            </a:prstGeom>
            <a:noFill/>
          </p:spPr>
          <p:txBody>
            <a:bodyPr wrap="square" rtlCol="0">
              <a:spAutoFit/>
            </a:bodyPr>
            <a:lstStyle/>
            <a:p>
              <a:r>
                <a:rPr lang="en-US" dirty="0"/>
                <a:t>template</a:t>
              </a:r>
            </a:p>
          </p:txBody>
        </p:sp>
      </p:grpSp>
      <p:sp>
        <p:nvSpPr>
          <p:cNvPr id="57" name="Title 1">
            <a:extLst>
              <a:ext uri="{FF2B5EF4-FFF2-40B4-BE49-F238E27FC236}">
                <a16:creationId xmlns:a16="http://schemas.microsoft.com/office/drawing/2014/main" id="{A9A77C14-738B-4B35-BC91-919EF5FD86E2}"/>
              </a:ext>
            </a:extLst>
          </p:cNvPr>
          <p:cNvSpPr>
            <a:spLocks noGrp="1"/>
          </p:cNvSpPr>
          <p:nvPr>
            <p:ph type="title" idx="4294967295"/>
          </p:nvPr>
        </p:nvSpPr>
        <p:spPr>
          <a:xfrm>
            <a:off x="0" y="0"/>
            <a:ext cx="3819525" cy="441325"/>
          </a:xfrm>
        </p:spPr>
        <p:txBody>
          <a:bodyPr>
            <a:noAutofit/>
          </a:bodyPr>
          <a:lstStyle/>
          <a:p>
            <a:r>
              <a:rPr lang="en-US" sz="2879" dirty="0"/>
              <a:t>The </a:t>
            </a:r>
            <a:r>
              <a:rPr lang="en-US" sz="2879" dirty="0" err="1"/>
              <a:t>vue</a:t>
            </a:r>
            <a:r>
              <a:rPr lang="en-US" sz="2879" dirty="0"/>
              <a:t> instance</a:t>
            </a:r>
          </a:p>
        </p:txBody>
      </p:sp>
    </p:spTree>
    <p:extLst>
      <p:ext uri="{BB962C8B-B14F-4D97-AF65-F5344CB8AC3E}">
        <p14:creationId xmlns:p14="http://schemas.microsoft.com/office/powerpoint/2010/main" val="321946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EB246-4291-481B-AE5D-FB35D0002B44}"/>
              </a:ext>
            </a:extLst>
          </p:cNvPr>
          <p:cNvSpPr txBox="1"/>
          <p:nvPr/>
        </p:nvSpPr>
        <p:spPr>
          <a:xfrm>
            <a:off x="3599022" y="1863133"/>
            <a:ext cx="3799312" cy="590803"/>
          </a:xfrm>
          <a:prstGeom prst="rect">
            <a:avLst/>
          </a:prstGeom>
          <a:noFill/>
        </p:spPr>
        <p:txBody>
          <a:bodyPr wrap="square" rtlCol="0">
            <a:spAutoFit/>
          </a:bodyPr>
          <a:lstStyle/>
          <a:p>
            <a:pPr algn="ctr"/>
            <a:r>
              <a:rPr lang="en-US" sz="3239" b="1" dirty="0">
                <a:solidFill>
                  <a:srgbClr val="42B983"/>
                </a:solidFill>
              </a:rPr>
              <a:t>Vue options</a:t>
            </a:r>
          </a:p>
        </p:txBody>
      </p:sp>
    </p:spTree>
    <p:extLst>
      <p:ext uri="{BB962C8B-B14F-4D97-AF65-F5344CB8AC3E}">
        <p14:creationId xmlns:p14="http://schemas.microsoft.com/office/powerpoint/2010/main" val="131464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DB99-2F7B-4528-B32D-E273894BE435}"/>
              </a:ext>
            </a:extLst>
          </p:cNvPr>
          <p:cNvSpPr>
            <a:spLocks noGrp="1"/>
          </p:cNvSpPr>
          <p:nvPr>
            <p:ph type="title" idx="4294967295"/>
          </p:nvPr>
        </p:nvSpPr>
        <p:spPr>
          <a:xfrm>
            <a:off x="0" y="258763"/>
            <a:ext cx="9872663" cy="5205412"/>
          </a:xfrm>
        </p:spPr>
        <p:txBody>
          <a:bodyPr/>
          <a:lstStyle/>
          <a:p>
            <a:r>
              <a:rPr lang="en-US" dirty="0" err="1"/>
              <a:t>Currenty</a:t>
            </a:r>
            <a:r>
              <a:rPr lang="en-US" dirty="0"/>
              <a:t> working on R2-T2 tool</a:t>
            </a:r>
          </a:p>
        </p:txBody>
      </p:sp>
      <p:pic>
        <p:nvPicPr>
          <p:cNvPr id="6" name="Picture 5">
            <a:extLst>
              <a:ext uri="{FF2B5EF4-FFF2-40B4-BE49-F238E27FC236}">
                <a16:creationId xmlns:a16="http://schemas.microsoft.com/office/drawing/2014/main" id="{B8658EC5-E3EC-4192-B1D0-E00F46C11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680" y="3793133"/>
            <a:ext cx="3136984" cy="1740046"/>
          </a:xfrm>
          <a:prstGeom prst="rect">
            <a:avLst/>
          </a:prstGeom>
        </p:spPr>
      </p:pic>
      <p:grpSp>
        <p:nvGrpSpPr>
          <p:cNvPr id="10" name="Group 9">
            <a:extLst>
              <a:ext uri="{FF2B5EF4-FFF2-40B4-BE49-F238E27FC236}">
                <a16:creationId xmlns:a16="http://schemas.microsoft.com/office/drawing/2014/main" id="{07AB4F61-791B-43EB-ABD9-E1067FCE41E7}"/>
              </a:ext>
            </a:extLst>
          </p:cNvPr>
          <p:cNvGrpSpPr/>
          <p:nvPr/>
        </p:nvGrpSpPr>
        <p:grpSpPr>
          <a:xfrm>
            <a:off x="8460005" y="1988026"/>
            <a:ext cx="2423377" cy="1360682"/>
            <a:chOff x="9402726" y="2209446"/>
            <a:chExt cx="2693421" cy="1512307"/>
          </a:xfrm>
        </p:grpSpPr>
        <p:pic>
          <p:nvPicPr>
            <p:cNvPr id="8" name="Picture 7">
              <a:extLst>
                <a:ext uri="{FF2B5EF4-FFF2-40B4-BE49-F238E27FC236}">
                  <a16:creationId xmlns:a16="http://schemas.microsoft.com/office/drawing/2014/main" id="{1237A9A2-C48F-44AF-9E83-828A9DD209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9522" y="2209446"/>
              <a:ext cx="2476625" cy="1512307"/>
            </a:xfrm>
            <a:prstGeom prst="rect">
              <a:avLst/>
            </a:prstGeom>
          </p:spPr>
        </p:pic>
        <p:sp>
          <p:nvSpPr>
            <p:cNvPr id="9" name="Arrow: Left 8">
              <a:extLst>
                <a:ext uri="{FF2B5EF4-FFF2-40B4-BE49-F238E27FC236}">
                  <a16:creationId xmlns:a16="http://schemas.microsoft.com/office/drawing/2014/main" id="{CD5E8B8A-FA2E-46AF-9B6E-C9E9CA7427DA}"/>
                </a:ext>
              </a:extLst>
            </p:cNvPr>
            <p:cNvSpPr/>
            <p:nvPr/>
          </p:nvSpPr>
          <p:spPr>
            <a:xfrm>
              <a:off x="9402726" y="2808021"/>
              <a:ext cx="612360" cy="329815"/>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D8A3E283-6D39-4538-8815-AF60C98894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713" y="2104439"/>
            <a:ext cx="3359448" cy="110553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175" y="2526587"/>
            <a:ext cx="2131139" cy="2131139"/>
          </a:xfrm>
          <a:prstGeom prst="rect">
            <a:avLst/>
          </a:prstGeom>
        </p:spPr>
      </p:pic>
      <p:cxnSp>
        <p:nvCxnSpPr>
          <p:cNvPr id="5" name="Straight Arrow Connector 4"/>
          <p:cNvCxnSpPr>
            <a:stCxn id="3" idx="3"/>
            <a:endCxn id="12" idx="1"/>
          </p:cNvCxnSpPr>
          <p:nvPr/>
        </p:nvCxnSpPr>
        <p:spPr>
          <a:xfrm flipV="1">
            <a:off x="3202314" y="2657206"/>
            <a:ext cx="1555400" cy="934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3"/>
          </p:cNvCxnSpPr>
          <p:nvPr/>
        </p:nvCxnSpPr>
        <p:spPr>
          <a:xfrm>
            <a:off x="3202314" y="3592157"/>
            <a:ext cx="3311529" cy="95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1048" y="1973197"/>
            <a:ext cx="3617714" cy="369332"/>
          </a:xfrm>
          <a:prstGeom prst="rect">
            <a:avLst/>
          </a:prstGeom>
          <a:noFill/>
        </p:spPr>
        <p:txBody>
          <a:bodyPr wrap="square" rtlCol="0">
            <a:spAutoFit/>
          </a:bodyPr>
          <a:lstStyle/>
          <a:p>
            <a:r>
              <a:rPr lang="de-DE" dirty="0"/>
              <a:t>Requirement Test Report Tool</a:t>
            </a:r>
          </a:p>
        </p:txBody>
      </p:sp>
    </p:spTree>
    <p:extLst>
      <p:ext uri="{BB962C8B-B14F-4D97-AF65-F5344CB8AC3E}">
        <p14:creationId xmlns:p14="http://schemas.microsoft.com/office/powerpoint/2010/main" val="30488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CF21E65A-46BB-4183-9897-EC9E7FD89526}"/>
              </a:ext>
            </a:extLst>
          </p:cNvPr>
          <p:cNvSpPr txBox="1">
            <a:spLocks/>
          </p:cNvSpPr>
          <p:nvPr/>
        </p:nvSpPr>
        <p:spPr>
          <a:xfrm>
            <a:off x="0" y="100"/>
            <a:ext cx="3309375" cy="779174"/>
          </a:xfrm>
          <a:prstGeom prst="rect">
            <a:avLst/>
          </a:prstGeom>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79"/>
              <a:t>#el, template, data</a:t>
            </a:r>
            <a:endParaRPr lang="en-US" sz="2879" dirty="0"/>
          </a:p>
        </p:txBody>
      </p:sp>
      <p:sp>
        <p:nvSpPr>
          <p:cNvPr id="33" name="TextBox 32">
            <a:extLst>
              <a:ext uri="{FF2B5EF4-FFF2-40B4-BE49-F238E27FC236}">
                <a16:creationId xmlns:a16="http://schemas.microsoft.com/office/drawing/2014/main" id="{B579CFA0-53C7-44B4-865E-113DF666CB7B}"/>
              </a:ext>
            </a:extLst>
          </p:cNvPr>
          <p:cNvSpPr txBox="1"/>
          <p:nvPr/>
        </p:nvSpPr>
        <p:spPr>
          <a:xfrm>
            <a:off x="394220" y="1199902"/>
            <a:ext cx="6118994" cy="756874"/>
          </a:xfrm>
          <a:prstGeom prst="rect">
            <a:avLst/>
          </a:prstGeom>
          <a:noFill/>
        </p:spPr>
        <p:txBody>
          <a:bodyPr wrap="square" rtlCol="0">
            <a:spAutoFit/>
          </a:bodyPr>
          <a:lstStyle/>
          <a:p>
            <a:r>
              <a:rPr lang="en-US" b="1" dirty="0"/>
              <a:t>#</a:t>
            </a:r>
            <a:r>
              <a:rPr lang="en-US" sz="2159" b="1" dirty="0"/>
              <a:t>el</a:t>
            </a:r>
            <a:r>
              <a:rPr lang="en-US" sz="2159" dirty="0"/>
              <a:t>: </a:t>
            </a:r>
            <a:r>
              <a:rPr lang="en-US" sz="2159" dirty="0">
                <a:solidFill>
                  <a:srgbClr val="42B983"/>
                </a:solidFill>
              </a:rPr>
              <a:t>Mount</a:t>
            </a:r>
            <a:r>
              <a:rPr lang="en-US" sz="2159" dirty="0"/>
              <a:t> Vue instance with DOM element</a:t>
            </a:r>
          </a:p>
          <a:p>
            <a:r>
              <a:rPr lang="en-US" sz="2159" dirty="0"/>
              <a:t>via CSS selector </a:t>
            </a:r>
          </a:p>
        </p:txBody>
      </p:sp>
      <p:pic>
        <p:nvPicPr>
          <p:cNvPr id="35" name="Picture 34">
            <a:extLst>
              <a:ext uri="{FF2B5EF4-FFF2-40B4-BE49-F238E27FC236}">
                <a16:creationId xmlns:a16="http://schemas.microsoft.com/office/drawing/2014/main" id="{ACDB22DD-7634-41D6-944E-BEB373BB252F}"/>
              </a:ext>
            </a:extLst>
          </p:cNvPr>
          <p:cNvPicPr>
            <a:picLocks noChangeAspect="1"/>
          </p:cNvPicPr>
          <p:nvPr/>
        </p:nvPicPr>
        <p:blipFill>
          <a:blip r:embed="rId3" cstate="hqprint">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7073869" y="1507919"/>
            <a:ext cx="580774" cy="536099"/>
          </a:xfrm>
          <a:prstGeom prst="rect">
            <a:avLst/>
          </a:prstGeom>
        </p:spPr>
      </p:pic>
      <p:sp>
        <p:nvSpPr>
          <p:cNvPr id="37" name="TextBox 36">
            <a:extLst>
              <a:ext uri="{FF2B5EF4-FFF2-40B4-BE49-F238E27FC236}">
                <a16:creationId xmlns:a16="http://schemas.microsoft.com/office/drawing/2014/main" id="{8718FDC6-B79A-49D7-880C-E93841395A01}"/>
              </a:ext>
            </a:extLst>
          </p:cNvPr>
          <p:cNvSpPr txBox="1"/>
          <p:nvPr/>
        </p:nvSpPr>
        <p:spPr>
          <a:xfrm>
            <a:off x="6933588" y="711419"/>
            <a:ext cx="983175" cy="867673"/>
          </a:xfrm>
          <a:prstGeom prst="rect">
            <a:avLst/>
          </a:prstGeom>
          <a:noFill/>
        </p:spPr>
        <p:txBody>
          <a:bodyPr wrap="square" rtlCol="0">
            <a:spAutoFit/>
          </a:bodyPr>
          <a:lstStyle/>
          <a:p>
            <a:r>
              <a:rPr lang="en-US" sz="2519" dirty="0">
                <a:solidFill>
                  <a:srgbClr val="42B983"/>
                </a:solidFill>
              </a:rPr>
              <a:t>HTML</a:t>
            </a:r>
          </a:p>
        </p:txBody>
      </p:sp>
      <p:grpSp>
        <p:nvGrpSpPr>
          <p:cNvPr id="38" name="Group 37">
            <a:extLst>
              <a:ext uri="{FF2B5EF4-FFF2-40B4-BE49-F238E27FC236}">
                <a16:creationId xmlns:a16="http://schemas.microsoft.com/office/drawing/2014/main" id="{0DEA4814-0A18-470C-A342-8EA61A895000}"/>
              </a:ext>
            </a:extLst>
          </p:cNvPr>
          <p:cNvGrpSpPr/>
          <p:nvPr/>
        </p:nvGrpSpPr>
        <p:grpSpPr>
          <a:xfrm>
            <a:off x="7286868" y="1083921"/>
            <a:ext cx="146756" cy="482619"/>
            <a:chOff x="7662863" y="1879600"/>
            <a:chExt cx="271790" cy="969433"/>
          </a:xfrm>
        </p:grpSpPr>
        <p:sp>
          <p:nvSpPr>
            <p:cNvPr id="39" name="Flowchart: Delay 38">
              <a:extLst>
                <a:ext uri="{FF2B5EF4-FFF2-40B4-BE49-F238E27FC236}">
                  <a16:creationId xmlns:a16="http://schemas.microsoft.com/office/drawing/2014/main" id="{FD2E2ABA-E5C7-4C2F-8330-1FA32A3246AE}"/>
                </a:ext>
              </a:extLst>
            </p:cNvPr>
            <p:cNvSpPr/>
            <p:nvPr/>
          </p:nvSpPr>
          <p:spPr>
            <a:xfrm rot="5400000">
              <a:off x="7679695" y="1952919"/>
              <a:ext cx="238125" cy="27179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cxnSp>
          <p:nvCxnSpPr>
            <p:cNvPr id="41" name="Straight Connector 40">
              <a:extLst>
                <a:ext uri="{FF2B5EF4-FFF2-40B4-BE49-F238E27FC236}">
                  <a16:creationId xmlns:a16="http://schemas.microsoft.com/office/drawing/2014/main" id="{EFFE3A48-B19D-4C2C-8F1E-ED48DE3ADEBF}"/>
                </a:ext>
              </a:extLst>
            </p:cNvPr>
            <p:cNvCxnSpPr>
              <a:stCxn id="39" idx="3"/>
            </p:cNvCxnSpPr>
            <p:nvPr/>
          </p:nvCxnSpPr>
          <p:spPr>
            <a:xfrm flipH="1">
              <a:off x="7798757" y="2207877"/>
              <a:ext cx="1" cy="6411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3339386-9B28-480E-9143-8BE3CDD30F7D}"/>
                </a:ext>
              </a:extLst>
            </p:cNvPr>
            <p:cNvCxnSpPr>
              <a:cxnSpLocks/>
            </p:cNvCxnSpPr>
            <p:nvPr/>
          </p:nvCxnSpPr>
          <p:spPr>
            <a:xfrm>
              <a:off x="7733872" y="1879600"/>
              <a:ext cx="0" cy="901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A1005A0-7105-4362-AD29-9FA3C3EB9F54}"/>
                </a:ext>
              </a:extLst>
            </p:cNvPr>
            <p:cNvCxnSpPr>
              <a:cxnSpLocks/>
            </p:cNvCxnSpPr>
            <p:nvPr/>
          </p:nvCxnSpPr>
          <p:spPr>
            <a:xfrm>
              <a:off x="7860871" y="1879600"/>
              <a:ext cx="0" cy="9015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2B6D17D4-CDE1-4905-AD7C-92FDDFDA0F5A}"/>
              </a:ext>
            </a:extLst>
          </p:cNvPr>
          <p:cNvSpPr txBox="1"/>
          <p:nvPr/>
        </p:nvSpPr>
        <p:spPr>
          <a:xfrm>
            <a:off x="394220" y="2508530"/>
            <a:ext cx="6118994" cy="756874"/>
          </a:xfrm>
          <a:prstGeom prst="rect">
            <a:avLst/>
          </a:prstGeom>
          <a:noFill/>
        </p:spPr>
        <p:txBody>
          <a:bodyPr wrap="square" rtlCol="0">
            <a:spAutoFit/>
          </a:bodyPr>
          <a:lstStyle/>
          <a:p>
            <a:r>
              <a:rPr lang="en-US" sz="2159" b="1" dirty="0"/>
              <a:t>template</a:t>
            </a:r>
            <a:r>
              <a:rPr lang="en-US" sz="2159" dirty="0"/>
              <a:t>: </a:t>
            </a:r>
            <a:r>
              <a:rPr lang="en-US" sz="2159" dirty="0">
                <a:solidFill>
                  <a:srgbClr val="42B983"/>
                </a:solidFill>
              </a:rPr>
              <a:t>Define HTML markup </a:t>
            </a:r>
            <a:r>
              <a:rPr lang="en-US" sz="2159" dirty="0"/>
              <a:t>for Vue instance</a:t>
            </a:r>
          </a:p>
          <a:p>
            <a:r>
              <a:rPr lang="en-US" sz="2159" dirty="0"/>
              <a:t>within a string</a:t>
            </a:r>
          </a:p>
        </p:txBody>
      </p:sp>
      <p:grpSp>
        <p:nvGrpSpPr>
          <p:cNvPr id="49" name="Group 48">
            <a:extLst>
              <a:ext uri="{FF2B5EF4-FFF2-40B4-BE49-F238E27FC236}">
                <a16:creationId xmlns:a16="http://schemas.microsoft.com/office/drawing/2014/main" id="{C4455C2E-B1E0-4065-9532-3F767412FF7C}"/>
              </a:ext>
            </a:extLst>
          </p:cNvPr>
          <p:cNvGrpSpPr/>
          <p:nvPr/>
        </p:nvGrpSpPr>
        <p:grpSpPr>
          <a:xfrm>
            <a:off x="6969204" y="2516492"/>
            <a:ext cx="860519" cy="731237"/>
            <a:chOff x="6676113" y="2637775"/>
            <a:chExt cx="956409" cy="812721"/>
          </a:xfrm>
        </p:grpSpPr>
        <p:sp>
          <p:nvSpPr>
            <p:cNvPr id="50" name="Rectangle 49">
              <a:extLst>
                <a:ext uri="{FF2B5EF4-FFF2-40B4-BE49-F238E27FC236}">
                  <a16:creationId xmlns:a16="http://schemas.microsoft.com/office/drawing/2014/main" id="{0E3B79A4-D4E2-447C-9F54-7E4BE117CB41}"/>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6442F82-254F-417E-B85A-CE3065D0D508}"/>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861FBCA-67FE-4182-8AE5-4E50C8E6693B}"/>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2AC5015-E31F-438E-A414-2DC987FCD8B6}"/>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AEC15930-0CF8-4501-97A1-648776C0F088}"/>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BF26604-608A-452A-B20A-4A033CB7FB51}"/>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B93D47D2-B8D7-4DB1-A3F3-E71AE9E0C4CF}"/>
                </a:ext>
              </a:extLst>
            </p:cNvPr>
            <p:cNvCxnSpPr>
              <a:stCxn id="55" idx="2"/>
              <a:endCxn id="53"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B72227C-ECA3-403F-886F-4B39C9756E63}"/>
                </a:ext>
              </a:extLst>
            </p:cNvPr>
            <p:cNvCxnSpPr>
              <a:stCxn id="55" idx="2"/>
              <a:endCxn id="54"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02FE8A8-8F30-42EF-8A28-FB6B078B46FD}"/>
                </a:ext>
              </a:extLst>
            </p:cNvPr>
            <p:cNvCxnSpPr>
              <a:stCxn id="54" idx="2"/>
              <a:endCxn id="50"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21AC008-F3AF-4876-BA6D-42395EA26A13}"/>
                </a:ext>
              </a:extLst>
            </p:cNvPr>
            <p:cNvCxnSpPr>
              <a:stCxn id="53" idx="2"/>
              <a:endCxn id="51"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99C0C0-78C6-4CA4-872B-AD18FCAD5173}"/>
                </a:ext>
              </a:extLst>
            </p:cNvPr>
            <p:cNvCxnSpPr>
              <a:stCxn id="53" idx="2"/>
              <a:endCxn id="52"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16C65D53-E0EA-4C0E-A177-120A4C9F27C1}"/>
              </a:ext>
            </a:extLst>
          </p:cNvPr>
          <p:cNvSpPr txBox="1"/>
          <p:nvPr/>
        </p:nvSpPr>
        <p:spPr>
          <a:xfrm>
            <a:off x="418559" y="3817158"/>
            <a:ext cx="6118994" cy="756874"/>
          </a:xfrm>
          <a:prstGeom prst="rect">
            <a:avLst/>
          </a:prstGeom>
          <a:noFill/>
        </p:spPr>
        <p:txBody>
          <a:bodyPr wrap="square" rtlCol="0">
            <a:spAutoFit/>
          </a:bodyPr>
          <a:lstStyle/>
          <a:p>
            <a:r>
              <a:rPr lang="en-US" sz="2159" b="1" dirty="0"/>
              <a:t>data</a:t>
            </a:r>
            <a:r>
              <a:rPr lang="en-US" sz="2159" dirty="0"/>
              <a:t>: A data object or a function return object for Vue component, it’s </a:t>
            </a:r>
            <a:r>
              <a:rPr lang="en-US" sz="2159" dirty="0">
                <a:solidFill>
                  <a:srgbClr val="42B983"/>
                </a:solidFill>
              </a:rPr>
              <a:t>reactive</a:t>
            </a:r>
            <a:r>
              <a:rPr lang="en-US" sz="2159" b="1" dirty="0"/>
              <a:t> </a:t>
            </a:r>
          </a:p>
        </p:txBody>
      </p:sp>
    </p:spTree>
    <p:extLst>
      <p:ext uri="{BB962C8B-B14F-4D97-AF65-F5344CB8AC3E}">
        <p14:creationId xmlns:p14="http://schemas.microsoft.com/office/powerpoint/2010/main" val="159872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378B-B033-4F84-88BC-04B51823F576}"/>
              </a:ext>
            </a:extLst>
          </p:cNvPr>
          <p:cNvSpPr>
            <a:spLocks noGrp="1"/>
          </p:cNvSpPr>
          <p:nvPr>
            <p:ph type="title" idx="4294967295"/>
          </p:nvPr>
        </p:nvSpPr>
        <p:spPr>
          <a:xfrm>
            <a:off x="0" y="11113"/>
            <a:ext cx="4113213" cy="677862"/>
          </a:xfrm>
        </p:spPr>
        <p:txBody>
          <a:bodyPr>
            <a:normAutofit/>
          </a:bodyPr>
          <a:lstStyle/>
          <a:p>
            <a:r>
              <a:rPr lang="en-US" dirty="0"/>
              <a:t>Method, computed</a:t>
            </a:r>
          </a:p>
        </p:txBody>
      </p:sp>
      <p:grpSp>
        <p:nvGrpSpPr>
          <p:cNvPr id="3" name="Group 2">
            <a:extLst>
              <a:ext uri="{FF2B5EF4-FFF2-40B4-BE49-F238E27FC236}">
                <a16:creationId xmlns:a16="http://schemas.microsoft.com/office/drawing/2014/main" id="{00AB11F7-D840-40C3-8B43-B2824DD227B7}"/>
              </a:ext>
            </a:extLst>
          </p:cNvPr>
          <p:cNvGrpSpPr/>
          <p:nvPr/>
        </p:nvGrpSpPr>
        <p:grpSpPr>
          <a:xfrm>
            <a:off x="2218268" y="593126"/>
            <a:ext cx="1320491" cy="1221865"/>
            <a:chOff x="6676113" y="2637775"/>
            <a:chExt cx="956409" cy="812721"/>
          </a:xfrm>
        </p:grpSpPr>
        <p:sp>
          <p:nvSpPr>
            <p:cNvPr id="4" name="Rectangle 3">
              <a:extLst>
                <a:ext uri="{FF2B5EF4-FFF2-40B4-BE49-F238E27FC236}">
                  <a16:creationId xmlns:a16="http://schemas.microsoft.com/office/drawing/2014/main" id="{657A703C-6CD2-42CB-8652-B2E7977911FF}"/>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96DBB1-6B9D-4F19-879A-F50DFBB66CC8}"/>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1B1A8F-CBC9-403D-9C2C-FBE9A13E6EF8}"/>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5FBFAB-B9B8-404A-8596-5F7E8162B1CD}"/>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4C5648-5129-4211-9BB6-8A9DC352D6C7}"/>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6A8DCE-2115-4E7F-997F-65BAF153B000}"/>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057DC7D-2A17-4E53-8865-281D27327549}"/>
                </a:ext>
              </a:extLst>
            </p:cNvPr>
            <p:cNvCxnSpPr>
              <a:stCxn id="9" idx="2"/>
              <a:endCxn id="7"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569F3A-CD16-45E2-9168-AE7F9795D803}"/>
                </a:ext>
              </a:extLst>
            </p:cNvPr>
            <p:cNvCxnSpPr>
              <a:stCxn id="9" idx="2"/>
              <a:endCxn id="8"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A83B4E-4C0B-4D45-9674-427C98643C86}"/>
                </a:ext>
              </a:extLst>
            </p:cNvPr>
            <p:cNvCxnSpPr>
              <a:stCxn id="8" idx="2"/>
              <a:endCxn id="4"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9DD321-6FCF-45CD-B178-EE6A7692C18B}"/>
                </a:ext>
              </a:extLst>
            </p:cNvPr>
            <p:cNvCxnSpPr>
              <a:stCxn id="7" idx="2"/>
              <a:endCxn id="5"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E0BF77-2592-4257-9CC6-0F6CD8113ACC}"/>
                </a:ext>
              </a:extLst>
            </p:cNvPr>
            <p:cNvCxnSpPr>
              <a:stCxn id="7" idx="2"/>
              <a:endCxn id="6"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09D48EAA-92E7-4F4C-BF26-A21FC2B83864}"/>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7146178" y="498841"/>
            <a:ext cx="1527973" cy="1410437"/>
          </a:xfrm>
          <a:prstGeom prst="rect">
            <a:avLst/>
          </a:prstGeom>
        </p:spPr>
      </p:pic>
      <p:grpSp>
        <p:nvGrpSpPr>
          <p:cNvPr id="25" name="Group 24">
            <a:extLst>
              <a:ext uri="{FF2B5EF4-FFF2-40B4-BE49-F238E27FC236}">
                <a16:creationId xmlns:a16="http://schemas.microsoft.com/office/drawing/2014/main" id="{83A4EC12-858A-4B70-9A0C-79DC99DD5AD0}"/>
              </a:ext>
            </a:extLst>
          </p:cNvPr>
          <p:cNvGrpSpPr/>
          <p:nvPr/>
        </p:nvGrpSpPr>
        <p:grpSpPr>
          <a:xfrm>
            <a:off x="3713381" y="311032"/>
            <a:ext cx="3280744" cy="448267"/>
            <a:chOff x="3640883" y="587053"/>
            <a:chExt cx="3873112" cy="669231"/>
          </a:xfrm>
        </p:grpSpPr>
        <p:sp>
          <p:nvSpPr>
            <p:cNvPr id="17" name="Arrow: Left 16">
              <a:extLst>
                <a:ext uri="{FF2B5EF4-FFF2-40B4-BE49-F238E27FC236}">
                  <a16:creationId xmlns:a16="http://schemas.microsoft.com/office/drawing/2014/main" id="{DCFE4F6B-8B5D-4F05-8433-B4E5AD72EA9C}"/>
                </a:ext>
              </a:extLst>
            </p:cNvPr>
            <p:cNvSpPr/>
            <p:nvPr/>
          </p:nvSpPr>
          <p:spPr>
            <a:xfrm>
              <a:off x="3699785" y="1143190"/>
              <a:ext cx="3681158" cy="113094"/>
            </a:xfrm>
            <a:prstGeom prst="leftArrow">
              <a:avLst/>
            </a:prstGeom>
            <a:solidFill>
              <a:srgbClr val="59CEF9"/>
            </a:solidFill>
            <a:ln>
              <a:solidFill>
                <a:srgbClr val="34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0D49E8E-1219-48E8-8BBC-BE9B99BD4491}"/>
                </a:ext>
              </a:extLst>
            </p:cNvPr>
            <p:cNvSpPr/>
            <p:nvPr/>
          </p:nvSpPr>
          <p:spPr>
            <a:xfrm>
              <a:off x="6809895" y="637224"/>
              <a:ext cx="704100" cy="410488"/>
            </a:xfrm>
            <a:prstGeom prst="rect">
              <a:avLst/>
            </a:prstGeom>
          </p:spPr>
          <p:txBody>
            <a:bodyPr wrap="none">
              <a:spAutoFit/>
            </a:bodyPr>
            <a:lstStyle/>
            <a:p>
              <a:r>
                <a:rPr lang="en-US" dirty="0">
                  <a:solidFill>
                    <a:schemeClr val="tx1">
                      <a:lumMod val="75000"/>
                      <a:lumOff val="25000"/>
                    </a:schemeClr>
                  </a:solidFill>
                </a:rPr>
                <a:t>data</a:t>
              </a:r>
            </a:p>
          </p:txBody>
        </p:sp>
        <p:sp>
          <p:nvSpPr>
            <p:cNvPr id="21" name="Rectangle 20">
              <a:extLst>
                <a:ext uri="{FF2B5EF4-FFF2-40B4-BE49-F238E27FC236}">
                  <a16:creationId xmlns:a16="http://schemas.microsoft.com/office/drawing/2014/main" id="{50071F25-D861-46AD-B50C-5317A278AA1C}"/>
                </a:ext>
              </a:extLst>
            </p:cNvPr>
            <p:cNvSpPr/>
            <p:nvPr/>
          </p:nvSpPr>
          <p:spPr>
            <a:xfrm>
              <a:off x="3640883" y="587053"/>
              <a:ext cx="846631" cy="410489"/>
            </a:xfrm>
            <a:prstGeom prst="rect">
              <a:avLst/>
            </a:prstGeom>
          </p:spPr>
          <p:txBody>
            <a:bodyPr wrap="none">
              <a:spAutoFit/>
            </a:bodyPr>
            <a:lstStyle/>
            <a:p>
              <a:r>
                <a:rPr lang="en-US" dirty="0">
                  <a:solidFill>
                    <a:schemeClr val="tx1">
                      <a:lumMod val="75000"/>
                      <a:lumOff val="25000"/>
                    </a:schemeClr>
                  </a:solidFill>
                </a:rPr>
                <a:t>views</a:t>
              </a:r>
            </a:p>
          </p:txBody>
        </p:sp>
      </p:grpSp>
      <p:grpSp>
        <p:nvGrpSpPr>
          <p:cNvPr id="29" name="Group 28">
            <a:extLst>
              <a:ext uri="{FF2B5EF4-FFF2-40B4-BE49-F238E27FC236}">
                <a16:creationId xmlns:a16="http://schemas.microsoft.com/office/drawing/2014/main" id="{7D5A0DDC-554D-4433-8330-72B968A1C7A0}"/>
              </a:ext>
            </a:extLst>
          </p:cNvPr>
          <p:cNvGrpSpPr/>
          <p:nvPr/>
        </p:nvGrpSpPr>
        <p:grpSpPr>
          <a:xfrm>
            <a:off x="3713381" y="1280871"/>
            <a:ext cx="3439110" cy="412935"/>
            <a:chOff x="3555100" y="1579294"/>
            <a:chExt cx="4060072" cy="616483"/>
          </a:xfrm>
        </p:grpSpPr>
        <p:sp>
          <p:nvSpPr>
            <p:cNvPr id="18" name="Arrow: Left 17">
              <a:extLst>
                <a:ext uri="{FF2B5EF4-FFF2-40B4-BE49-F238E27FC236}">
                  <a16:creationId xmlns:a16="http://schemas.microsoft.com/office/drawing/2014/main" id="{1FEA94FC-12D6-45CA-996F-17264A5375D1}"/>
                </a:ext>
              </a:extLst>
            </p:cNvPr>
            <p:cNvSpPr/>
            <p:nvPr/>
          </p:nvSpPr>
          <p:spPr>
            <a:xfrm rot="10800000">
              <a:off x="3699785" y="2082683"/>
              <a:ext cx="3681158" cy="113094"/>
            </a:xfrm>
            <a:prstGeom prst="leftArrow">
              <a:avLst/>
            </a:prstGeom>
            <a:solidFill>
              <a:srgbClr val="59CEF9"/>
            </a:solidFill>
            <a:ln>
              <a:solidFill>
                <a:srgbClr val="34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E7DFEB-78CA-439C-A929-D11493E71EF0}"/>
                </a:ext>
              </a:extLst>
            </p:cNvPr>
            <p:cNvSpPr/>
            <p:nvPr/>
          </p:nvSpPr>
          <p:spPr>
            <a:xfrm>
              <a:off x="6426468" y="1588620"/>
              <a:ext cx="1188704" cy="410489"/>
            </a:xfrm>
            <a:prstGeom prst="rect">
              <a:avLst/>
            </a:prstGeom>
          </p:spPr>
          <p:txBody>
            <a:bodyPr wrap="none">
              <a:spAutoFit/>
            </a:bodyPr>
            <a:lstStyle/>
            <a:p>
              <a:r>
                <a:rPr lang="en-US" dirty="0">
                  <a:solidFill>
                    <a:schemeClr val="tx1">
                      <a:lumMod val="75000"/>
                      <a:lumOff val="25000"/>
                    </a:schemeClr>
                  </a:solidFill>
                </a:rPr>
                <a:t>methods</a:t>
              </a:r>
            </a:p>
          </p:txBody>
        </p:sp>
        <p:sp>
          <p:nvSpPr>
            <p:cNvPr id="22" name="Rectangle 21">
              <a:extLst>
                <a:ext uri="{FF2B5EF4-FFF2-40B4-BE49-F238E27FC236}">
                  <a16:creationId xmlns:a16="http://schemas.microsoft.com/office/drawing/2014/main" id="{B145E788-B886-451F-8C04-CB26FB180590}"/>
                </a:ext>
              </a:extLst>
            </p:cNvPr>
            <p:cNvSpPr/>
            <p:nvPr/>
          </p:nvSpPr>
          <p:spPr>
            <a:xfrm>
              <a:off x="3555100" y="1579294"/>
              <a:ext cx="960655" cy="410488"/>
            </a:xfrm>
            <a:prstGeom prst="rect">
              <a:avLst/>
            </a:prstGeom>
          </p:spPr>
          <p:txBody>
            <a:bodyPr wrap="none">
              <a:spAutoFit/>
            </a:bodyPr>
            <a:lstStyle/>
            <a:p>
              <a:r>
                <a:rPr lang="en-US" dirty="0">
                  <a:solidFill>
                    <a:schemeClr val="tx1">
                      <a:lumMod val="75000"/>
                      <a:lumOff val="25000"/>
                    </a:schemeClr>
                  </a:solidFill>
                </a:rPr>
                <a:t>events</a:t>
              </a:r>
            </a:p>
          </p:txBody>
        </p:sp>
      </p:grpSp>
      <p:sp>
        <p:nvSpPr>
          <p:cNvPr id="23" name="Rectangle 22">
            <a:extLst>
              <a:ext uri="{FF2B5EF4-FFF2-40B4-BE49-F238E27FC236}">
                <a16:creationId xmlns:a16="http://schemas.microsoft.com/office/drawing/2014/main" id="{C98F0558-AD3F-4CB4-AB46-FB4C9A12121F}"/>
              </a:ext>
            </a:extLst>
          </p:cNvPr>
          <p:cNvSpPr/>
          <p:nvPr/>
        </p:nvSpPr>
        <p:spPr>
          <a:xfrm>
            <a:off x="6112447" y="741009"/>
            <a:ext cx="1215731" cy="369332"/>
          </a:xfrm>
          <a:prstGeom prst="rect">
            <a:avLst/>
          </a:prstGeom>
        </p:spPr>
        <p:txBody>
          <a:bodyPr wrap="square">
            <a:spAutoFit/>
          </a:bodyPr>
          <a:lstStyle/>
          <a:p>
            <a:r>
              <a:rPr lang="en-US" dirty="0">
                <a:solidFill>
                  <a:srgbClr val="42B983"/>
                </a:solidFill>
              </a:rPr>
              <a:t>computed</a:t>
            </a:r>
          </a:p>
        </p:txBody>
      </p:sp>
      <p:grpSp>
        <p:nvGrpSpPr>
          <p:cNvPr id="24" name="Group 23">
            <a:extLst>
              <a:ext uri="{FF2B5EF4-FFF2-40B4-BE49-F238E27FC236}">
                <a16:creationId xmlns:a16="http://schemas.microsoft.com/office/drawing/2014/main" id="{6AC6793B-F6AB-4979-9E69-4B682944FEFD}"/>
              </a:ext>
            </a:extLst>
          </p:cNvPr>
          <p:cNvGrpSpPr/>
          <p:nvPr/>
        </p:nvGrpSpPr>
        <p:grpSpPr>
          <a:xfrm>
            <a:off x="109765" y="2104384"/>
            <a:ext cx="6134347" cy="3377009"/>
            <a:chOff x="110960" y="2930777"/>
            <a:chExt cx="6817914" cy="3753318"/>
          </a:xfrm>
        </p:grpSpPr>
        <p:pic>
          <p:nvPicPr>
            <p:cNvPr id="26" name="Picture 25">
              <a:extLst>
                <a:ext uri="{FF2B5EF4-FFF2-40B4-BE49-F238E27FC236}">
                  <a16:creationId xmlns:a16="http://schemas.microsoft.com/office/drawing/2014/main" id="{DC6AFF5B-BD02-4CA0-AFE2-4067206A5A03}"/>
                </a:ext>
              </a:extLst>
            </p:cNvPr>
            <p:cNvPicPr>
              <a:picLocks noChangeAspect="1"/>
            </p:cNvPicPr>
            <p:nvPr/>
          </p:nvPicPr>
          <p:blipFill>
            <a:blip r:embed="rId5"/>
            <a:stretch>
              <a:fillRect/>
            </a:stretch>
          </p:blipFill>
          <p:spPr>
            <a:xfrm>
              <a:off x="110960" y="2930777"/>
              <a:ext cx="5764179" cy="3440281"/>
            </a:xfrm>
            <a:prstGeom prst="rect">
              <a:avLst/>
            </a:prstGeom>
          </p:spPr>
        </p:pic>
        <p:pic>
          <p:nvPicPr>
            <p:cNvPr id="27" name="Picture 26">
              <a:extLst>
                <a:ext uri="{FF2B5EF4-FFF2-40B4-BE49-F238E27FC236}">
                  <a16:creationId xmlns:a16="http://schemas.microsoft.com/office/drawing/2014/main" id="{D2ABF301-5E09-420B-A991-2B47E50F5EC3}"/>
                </a:ext>
              </a:extLst>
            </p:cNvPr>
            <p:cNvPicPr>
              <a:picLocks noChangeAspect="1"/>
            </p:cNvPicPr>
            <p:nvPr/>
          </p:nvPicPr>
          <p:blipFill>
            <a:blip r:embed="rId6"/>
            <a:stretch>
              <a:fillRect/>
            </a:stretch>
          </p:blipFill>
          <p:spPr>
            <a:xfrm>
              <a:off x="2257225" y="5797834"/>
              <a:ext cx="4671649" cy="886261"/>
            </a:xfrm>
            <a:prstGeom prst="rect">
              <a:avLst/>
            </a:prstGeom>
          </p:spPr>
        </p:pic>
      </p:grpSp>
      <p:pic>
        <p:nvPicPr>
          <p:cNvPr id="28" name="Picture 27">
            <a:extLst>
              <a:ext uri="{FF2B5EF4-FFF2-40B4-BE49-F238E27FC236}">
                <a16:creationId xmlns:a16="http://schemas.microsoft.com/office/drawing/2014/main" id="{B63CAD25-B586-42FD-82AE-C5D082F1A5DF}"/>
              </a:ext>
            </a:extLst>
          </p:cNvPr>
          <p:cNvPicPr>
            <a:picLocks noChangeAspect="1"/>
          </p:cNvPicPr>
          <p:nvPr/>
        </p:nvPicPr>
        <p:blipFill>
          <a:blip r:embed="rId7"/>
          <a:stretch>
            <a:fillRect/>
          </a:stretch>
        </p:blipFill>
        <p:spPr>
          <a:xfrm>
            <a:off x="5637847" y="2302915"/>
            <a:ext cx="5231942" cy="2071977"/>
          </a:xfrm>
          <a:prstGeom prst="rect">
            <a:avLst/>
          </a:prstGeom>
        </p:spPr>
      </p:pic>
      <p:sp>
        <p:nvSpPr>
          <p:cNvPr id="16" name="TextBox 15">
            <a:extLst>
              <a:ext uri="{FF2B5EF4-FFF2-40B4-BE49-F238E27FC236}">
                <a16:creationId xmlns:a16="http://schemas.microsoft.com/office/drawing/2014/main" id="{D6913633-896C-4FE7-97DA-0EFDB0DCC1C0}"/>
              </a:ext>
            </a:extLst>
          </p:cNvPr>
          <p:cNvSpPr txBox="1"/>
          <p:nvPr/>
        </p:nvSpPr>
        <p:spPr>
          <a:xfrm>
            <a:off x="5425600" y="825884"/>
            <a:ext cx="424494" cy="646203"/>
          </a:xfrm>
          <a:prstGeom prst="rect">
            <a:avLst/>
          </a:prstGeom>
          <a:noFill/>
        </p:spPr>
        <p:txBody>
          <a:bodyPr wrap="square" rtlCol="0">
            <a:spAutoFit/>
          </a:bodyPr>
          <a:lstStyle/>
          <a:p>
            <a:r>
              <a:rPr lang="en-US" sz="3599" dirty="0">
                <a:solidFill>
                  <a:srgbClr val="FF0000"/>
                </a:solidFill>
              </a:rPr>
              <a:t>?</a:t>
            </a:r>
          </a:p>
        </p:txBody>
      </p:sp>
    </p:spTree>
    <p:extLst>
      <p:ext uri="{BB962C8B-B14F-4D97-AF65-F5344CB8AC3E}">
        <p14:creationId xmlns:p14="http://schemas.microsoft.com/office/powerpoint/2010/main" val="20402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EB246-4291-481B-AE5D-FB35D0002B44}"/>
              </a:ext>
            </a:extLst>
          </p:cNvPr>
          <p:cNvSpPr txBox="1"/>
          <p:nvPr/>
        </p:nvSpPr>
        <p:spPr>
          <a:xfrm>
            <a:off x="3599022" y="1863133"/>
            <a:ext cx="3799312" cy="590803"/>
          </a:xfrm>
          <a:prstGeom prst="rect">
            <a:avLst/>
          </a:prstGeom>
          <a:noFill/>
        </p:spPr>
        <p:txBody>
          <a:bodyPr wrap="square" rtlCol="0">
            <a:spAutoFit/>
          </a:bodyPr>
          <a:lstStyle/>
          <a:p>
            <a:pPr algn="ctr"/>
            <a:r>
              <a:rPr lang="en-US" sz="3239" b="1" dirty="0">
                <a:solidFill>
                  <a:srgbClr val="42B983"/>
                </a:solidFill>
              </a:rPr>
              <a:t>Vue directives</a:t>
            </a:r>
          </a:p>
        </p:txBody>
      </p:sp>
    </p:spTree>
    <p:extLst>
      <p:ext uri="{BB962C8B-B14F-4D97-AF65-F5344CB8AC3E}">
        <p14:creationId xmlns:p14="http://schemas.microsoft.com/office/powerpoint/2010/main" val="3884064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931C63-F658-4A65-9E17-770C84E288E8}"/>
              </a:ext>
            </a:extLst>
          </p:cNvPr>
          <p:cNvSpPr txBox="1"/>
          <p:nvPr/>
        </p:nvSpPr>
        <p:spPr>
          <a:xfrm>
            <a:off x="5464" y="22188"/>
            <a:ext cx="2466169" cy="535403"/>
          </a:xfrm>
          <a:prstGeom prst="rect">
            <a:avLst/>
          </a:prstGeom>
          <a:noFill/>
        </p:spPr>
        <p:txBody>
          <a:bodyPr wrap="square" rtlCol="0">
            <a:spAutoFit/>
          </a:bodyPr>
          <a:lstStyle/>
          <a:p>
            <a:r>
              <a:rPr lang="en-US" sz="2800" dirty="0">
                <a:solidFill>
                  <a:schemeClr val="accent1"/>
                </a:solidFill>
                <a:latin typeface="+mj-lt"/>
              </a:rPr>
              <a:t>Data binding</a:t>
            </a:r>
          </a:p>
        </p:txBody>
      </p:sp>
      <p:grpSp>
        <p:nvGrpSpPr>
          <p:cNvPr id="33" name="Group 32">
            <a:extLst>
              <a:ext uri="{FF2B5EF4-FFF2-40B4-BE49-F238E27FC236}">
                <a16:creationId xmlns:a16="http://schemas.microsoft.com/office/drawing/2014/main" id="{99BB3EE0-BB9F-4919-A4E4-6A10DD4B0532}"/>
              </a:ext>
            </a:extLst>
          </p:cNvPr>
          <p:cNvGrpSpPr/>
          <p:nvPr/>
        </p:nvGrpSpPr>
        <p:grpSpPr>
          <a:xfrm>
            <a:off x="1216264" y="742705"/>
            <a:ext cx="835921" cy="923400"/>
            <a:chOff x="6676113" y="2637775"/>
            <a:chExt cx="956409" cy="812721"/>
          </a:xfrm>
        </p:grpSpPr>
        <p:sp>
          <p:nvSpPr>
            <p:cNvPr id="34" name="Rectangle 33">
              <a:extLst>
                <a:ext uri="{FF2B5EF4-FFF2-40B4-BE49-F238E27FC236}">
                  <a16:creationId xmlns:a16="http://schemas.microsoft.com/office/drawing/2014/main" id="{F3C7F0FD-EC7A-41F5-9FF1-0DE114126E9B}"/>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1501D47-9A33-42C2-A847-512659ACA5E2}"/>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914E8B-2DAB-4300-8EEC-A5086C85A2D1}"/>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A4FD0A2-FA82-4EB6-B4E2-52EB7564D6A1}"/>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7BCC6A2-1BBC-4BB6-B7E9-918A13145AFA}"/>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11A07D-C2C7-4542-BC79-CE840B3AE673}"/>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7356E9C3-1BC5-44E4-BA6F-755CAF52BA9F}"/>
                </a:ext>
              </a:extLst>
            </p:cNvPr>
            <p:cNvCxnSpPr>
              <a:stCxn id="39" idx="2"/>
              <a:endCxn id="37"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1D85AD-0C08-45B7-9E89-A0C5B69089CD}"/>
                </a:ext>
              </a:extLst>
            </p:cNvPr>
            <p:cNvCxnSpPr>
              <a:stCxn id="39" idx="2"/>
              <a:endCxn id="38"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FD2829E-255C-4EEE-AC78-F379D2302870}"/>
                </a:ext>
              </a:extLst>
            </p:cNvPr>
            <p:cNvCxnSpPr>
              <a:stCxn id="38" idx="2"/>
              <a:endCxn id="34"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01403D-E671-4E0B-832E-96F80B5B0683}"/>
                </a:ext>
              </a:extLst>
            </p:cNvPr>
            <p:cNvCxnSpPr>
              <a:stCxn id="37" idx="2"/>
              <a:endCxn id="35"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9CE4BA-56DC-4D54-92D3-40A7927FB9B7}"/>
                </a:ext>
              </a:extLst>
            </p:cNvPr>
            <p:cNvCxnSpPr>
              <a:stCxn id="37" idx="2"/>
              <a:endCxn id="36"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98516E01-3A31-4C17-82C3-B8874FB0CAA6}"/>
              </a:ext>
            </a:extLst>
          </p:cNvPr>
          <p:cNvSpPr/>
          <p:nvPr/>
        </p:nvSpPr>
        <p:spPr>
          <a:xfrm>
            <a:off x="3455285" y="689940"/>
            <a:ext cx="1486782" cy="1089144"/>
          </a:xfrm>
          <a:prstGeom prst="rect">
            <a:avLst/>
          </a:prstGeom>
        </p:spPr>
        <p:txBody>
          <a:bodyPr wrap="square">
            <a:spAutoFit/>
          </a:bodyPr>
          <a:lstStyle/>
          <a:p>
            <a:r>
              <a:rPr lang="en-US" sz="2159" dirty="0">
                <a:solidFill>
                  <a:schemeClr val="tx1">
                    <a:lumMod val="75000"/>
                    <a:lumOff val="25000"/>
                  </a:schemeClr>
                </a:solidFill>
              </a:rPr>
              <a:t>Template element’s attributes</a:t>
            </a:r>
          </a:p>
        </p:txBody>
      </p:sp>
      <p:grpSp>
        <p:nvGrpSpPr>
          <p:cNvPr id="5" name="Group 4">
            <a:extLst>
              <a:ext uri="{FF2B5EF4-FFF2-40B4-BE49-F238E27FC236}">
                <a16:creationId xmlns:a16="http://schemas.microsoft.com/office/drawing/2014/main" id="{821C6E2A-55BE-4EE0-8EAD-1DFC05F5ADB2}"/>
              </a:ext>
            </a:extLst>
          </p:cNvPr>
          <p:cNvGrpSpPr/>
          <p:nvPr/>
        </p:nvGrpSpPr>
        <p:grpSpPr>
          <a:xfrm>
            <a:off x="6685384" y="482251"/>
            <a:ext cx="2043801" cy="1881224"/>
            <a:chOff x="8700355" y="1323383"/>
            <a:chExt cx="2271547" cy="2090854"/>
          </a:xfrm>
        </p:grpSpPr>
        <p:pic>
          <p:nvPicPr>
            <p:cNvPr id="45" name="Picture 44">
              <a:extLst>
                <a:ext uri="{FF2B5EF4-FFF2-40B4-BE49-F238E27FC236}">
                  <a16:creationId xmlns:a16="http://schemas.microsoft.com/office/drawing/2014/main" id="{FDF13B44-9242-49B0-B0C3-37AD43B91C27}"/>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9995222" y="1778705"/>
              <a:ext cx="976680" cy="901551"/>
            </a:xfrm>
            <a:prstGeom prst="rect">
              <a:avLst/>
            </a:prstGeom>
          </p:spPr>
        </p:pic>
        <p:sp>
          <p:nvSpPr>
            <p:cNvPr id="48" name="Rectangle 47">
              <a:extLst>
                <a:ext uri="{FF2B5EF4-FFF2-40B4-BE49-F238E27FC236}">
                  <a16:creationId xmlns:a16="http://schemas.microsoft.com/office/drawing/2014/main" id="{18305A73-D987-414A-A9AE-F7EF00116400}"/>
                </a:ext>
              </a:extLst>
            </p:cNvPr>
            <p:cNvSpPr/>
            <p:nvPr/>
          </p:nvSpPr>
          <p:spPr>
            <a:xfrm>
              <a:off x="8971519" y="1323383"/>
              <a:ext cx="803871" cy="471918"/>
            </a:xfrm>
            <a:prstGeom prst="rect">
              <a:avLst/>
            </a:prstGeom>
          </p:spPr>
          <p:txBody>
            <a:bodyPr wrap="none">
              <a:spAutoFit/>
            </a:bodyPr>
            <a:lstStyle/>
            <a:p>
              <a:r>
                <a:rPr lang="en-US" sz="2159" dirty="0">
                  <a:solidFill>
                    <a:schemeClr val="tx1">
                      <a:lumMod val="75000"/>
                      <a:lumOff val="25000"/>
                    </a:schemeClr>
                  </a:solidFill>
                </a:rPr>
                <a:t>data</a:t>
              </a:r>
            </a:p>
          </p:txBody>
        </p:sp>
        <p:sp>
          <p:nvSpPr>
            <p:cNvPr id="26" name="Rectangle 25">
              <a:extLst>
                <a:ext uri="{FF2B5EF4-FFF2-40B4-BE49-F238E27FC236}">
                  <a16:creationId xmlns:a16="http://schemas.microsoft.com/office/drawing/2014/main" id="{CAC4E9CC-596E-4E51-A4CB-A5FDDCC42D97}"/>
                </a:ext>
              </a:extLst>
            </p:cNvPr>
            <p:cNvSpPr/>
            <p:nvPr/>
          </p:nvSpPr>
          <p:spPr>
            <a:xfrm>
              <a:off x="8952608" y="1743069"/>
              <a:ext cx="974908" cy="471918"/>
            </a:xfrm>
            <a:prstGeom prst="rect">
              <a:avLst/>
            </a:prstGeom>
          </p:spPr>
          <p:txBody>
            <a:bodyPr wrap="none">
              <a:spAutoFit/>
            </a:bodyPr>
            <a:lstStyle/>
            <a:p>
              <a:r>
                <a:rPr lang="en-US" sz="2159" dirty="0">
                  <a:solidFill>
                    <a:schemeClr val="tx1">
                      <a:lumMod val="75000"/>
                      <a:lumOff val="25000"/>
                    </a:schemeClr>
                  </a:solidFill>
                </a:rPr>
                <a:t>props</a:t>
              </a:r>
            </a:p>
          </p:txBody>
        </p:sp>
        <p:sp>
          <p:nvSpPr>
            <p:cNvPr id="27" name="Rectangle 26">
              <a:extLst>
                <a:ext uri="{FF2B5EF4-FFF2-40B4-BE49-F238E27FC236}">
                  <a16:creationId xmlns:a16="http://schemas.microsoft.com/office/drawing/2014/main" id="{8A43DBA0-2080-4495-8C6B-53D954794BD5}"/>
                </a:ext>
              </a:extLst>
            </p:cNvPr>
            <p:cNvSpPr/>
            <p:nvPr/>
          </p:nvSpPr>
          <p:spPr>
            <a:xfrm>
              <a:off x="8700355" y="2177492"/>
              <a:ext cx="1555719" cy="471918"/>
            </a:xfrm>
            <a:prstGeom prst="rect">
              <a:avLst/>
            </a:prstGeom>
          </p:spPr>
          <p:txBody>
            <a:bodyPr wrap="none">
              <a:spAutoFit/>
            </a:bodyPr>
            <a:lstStyle/>
            <a:p>
              <a:r>
                <a:rPr lang="en-US" sz="2159" dirty="0">
                  <a:solidFill>
                    <a:schemeClr val="tx1">
                      <a:lumMod val="75000"/>
                      <a:lumOff val="25000"/>
                    </a:schemeClr>
                  </a:solidFill>
                </a:rPr>
                <a:t>computed</a:t>
              </a:r>
            </a:p>
          </p:txBody>
        </p:sp>
        <p:sp>
          <p:nvSpPr>
            <p:cNvPr id="28" name="Rectangle 27">
              <a:extLst>
                <a:ext uri="{FF2B5EF4-FFF2-40B4-BE49-F238E27FC236}">
                  <a16:creationId xmlns:a16="http://schemas.microsoft.com/office/drawing/2014/main" id="{9D77D97D-D958-4F1E-AFE3-3B993269589C}"/>
                </a:ext>
              </a:extLst>
            </p:cNvPr>
            <p:cNvSpPr/>
            <p:nvPr/>
          </p:nvSpPr>
          <p:spPr>
            <a:xfrm>
              <a:off x="8802503" y="2572987"/>
              <a:ext cx="1384683" cy="471918"/>
            </a:xfrm>
            <a:prstGeom prst="rect">
              <a:avLst/>
            </a:prstGeom>
          </p:spPr>
          <p:txBody>
            <a:bodyPr wrap="none">
              <a:spAutoFit/>
            </a:bodyPr>
            <a:lstStyle/>
            <a:p>
              <a:r>
                <a:rPr lang="en-US" sz="2159" dirty="0">
                  <a:solidFill>
                    <a:schemeClr val="tx1">
                      <a:lumMod val="75000"/>
                      <a:lumOff val="25000"/>
                    </a:schemeClr>
                  </a:solidFill>
                </a:rPr>
                <a:t>methods</a:t>
              </a:r>
            </a:p>
          </p:txBody>
        </p:sp>
        <p:sp>
          <p:nvSpPr>
            <p:cNvPr id="29" name="Rectangle 28">
              <a:extLst>
                <a:ext uri="{FF2B5EF4-FFF2-40B4-BE49-F238E27FC236}">
                  <a16:creationId xmlns:a16="http://schemas.microsoft.com/office/drawing/2014/main" id="{690A372E-E569-45B4-BD13-95991D614AA6}"/>
                </a:ext>
              </a:extLst>
            </p:cNvPr>
            <p:cNvSpPr/>
            <p:nvPr/>
          </p:nvSpPr>
          <p:spPr>
            <a:xfrm>
              <a:off x="9138524" y="2942319"/>
              <a:ext cx="513466" cy="471918"/>
            </a:xfrm>
            <a:prstGeom prst="rect">
              <a:avLst/>
            </a:prstGeom>
          </p:spPr>
          <p:txBody>
            <a:bodyPr wrap="none">
              <a:spAutoFit/>
            </a:bodyPr>
            <a:lstStyle/>
            <a:p>
              <a:r>
                <a:rPr lang="en-US" sz="2159" dirty="0">
                  <a:solidFill>
                    <a:schemeClr val="tx1">
                      <a:lumMod val="75000"/>
                      <a:lumOff val="25000"/>
                    </a:schemeClr>
                  </a:solidFill>
                </a:rPr>
                <a:t>…</a:t>
              </a:r>
            </a:p>
          </p:txBody>
        </p:sp>
      </p:grpSp>
      <p:grpSp>
        <p:nvGrpSpPr>
          <p:cNvPr id="2" name="Group 1"/>
          <p:cNvGrpSpPr/>
          <p:nvPr/>
        </p:nvGrpSpPr>
        <p:grpSpPr>
          <a:xfrm>
            <a:off x="4201874" y="1263717"/>
            <a:ext cx="2742056" cy="1199898"/>
            <a:chOff x="4670100" y="2021802"/>
            <a:chExt cx="3047611" cy="1333606"/>
          </a:xfrm>
        </p:grpSpPr>
        <p:sp>
          <p:nvSpPr>
            <p:cNvPr id="3" name="TextBox 2">
              <a:extLst>
                <a:ext uri="{FF2B5EF4-FFF2-40B4-BE49-F238E27FC236}">
                  <a16:creationId xmlns:a16="http://schemas.microsoft.com/office/drawing/2014/main" id="{99F14690-37AA-4104-B9C2-7A96FA0A7B79}"/>
                </a:ext>
              </a:extLst>
            </p:cNvPr>
            <p:cNvSpPr txBox="1"/>
            <p:nvPr/>
          </p:nvSpPr>
          <p:spPr>
            <a:xfrm>
              <a:off x="5756366" y="2821917"/>
              <a:ext cx="1219200" cy="533491"/>
            </a:xfrm>
            <a:prstGeom prst="rect">
              <a:avLst/>
            </a:prstGeom>
            <a:noFill/>
          </p:spPr>
          <p:txBody>
            <a:bodyPr wrap="square" rtlCol="0">
              <a:spAutoFit/>
            </a:bodyPr>
            <a:lstStyle/>
            <a:p>
              <a:r>
                <a:rPr lang="en-US" sz="2519" dirty="0"/>
                <a:t>v-bind</a:t>
              </a:r>
            </a:p>
          </p:txBody>
        </p:sp>
        <p:sp>
          <p:nvSpPr>
            <p:cNvPr id="30" name="Arc 29">
              <a:extLst>
                <a:ext uri="{FF2B5EF4-FFF2-40B4-BE49-F238E27FC236}">
                  <a16:creationId xmlns:a16="http://schemas.microsoft.com/office/drawing/2014/main" id="{965EB3E0-63B5-444C-9032-F6E3FE4316D5}"/>
                </a:ext>
              </a:extLst>
            </p:cNvPr>
            <p:cNvSpPr/>
            <p:nvPr/>
          </p:nvSpPr>
          <p:spPr>
            <a:xfrm rot="5572735">
              <a:off x="5540871" y="1151031"/>
              <a:ext cx="1306069" cy="3047611"/>
            </a:xfrm>
            <a:prstGeom prst="arc">
              <a:avLst>
                <a:gd name="adj1" fmla="val 16309602"/>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7" name="Picture 6">
            <a:extLst>
              <a:ext uri="{FF2B5EF4-FFF2-40B4-BE49-F238E27FC236}">
                <a16:creationId xmlns:a16="http://schemas.microsoft.com/office/drawing/2014/main" id="{D89238EF-E35C-4CD1-A033-BDBF0D16FCA2}"/>
              </a:ext>
            </a:extLst>
          </p:cNvPr>
          <p:cNvPicPr>
            <a:picLocks noChangeAspect="1"/>
          </p:cNvPicPr>
          <p:nvPr/>
        </p:nvPicPr>
        <p:blipFill>
          <a:blip r:embed="rId5"/>
          <a:stretch>
            <a:fillRect/>
          </a:stretch>
        </p:blipFill>
        <p:spPr>
          <a:xfrm>
            <a:off x="7079623" y="2627017"/>
            <a:ext cx="2421648" cy="1410074"/>
          </a:xfrm>
          <a:prstGeom prst="rect">
            <a:avLst/>
          </a:prstGeom>
        </p:spPr>
      </p:pic>
      <p:sp>
        <p:nvSpPr>
          <p:cNvPr id="8" name="Arrow: Left 7">
            <a:extLst>
              <a:ext uri="{FF2B5EF4-FFF2-40B4-BE49-F238E27FC236}">
                <a16:creationId xmlns:a16="http://schemas.microsoft.com/office/drawing/2014/main" id="{360DDF60-9F3E-493A-B7DE-F5DB68EEF930}"/>
              </a:ext>
            </a:extLst>
          </p:cNvPr>
          <p:cNvSpPr/>
          <p:nvPr/>
        </p:nvSpPr>
        <p:spPr>
          <a:xfrm>
            <a:off x="2430171" y="1067548"/>
            <a:ext cx="659607" cy="207690"/>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01786C-F975-4DD0-AE9E-0DEF3ABE8B71}"/>
              </a:ext>
            </a:extLst>
          </p:cNvPr>
          <p:cNvPicPr>
            <a:picLocks noChangeAspect="1"/>
          </p:cNvPicPr>
          <p:nvPr/>
        </p:nvPicPr>
        <p:blipFill>
          <a:blip r:embed="rId6"/>
          <a:stretch>
            <a:fillRect/>
          </a:stretch>
        </p:blipFill>
        <p:spPr>
          <a:xfrm>
            <a:off x="274280" y="3351632"/>
            <a:ext cx="1439763" cy="1036972"/>
          </a:xfrm>
          <a:prstGeom prst="rect">
            <a:avLst/>
          </a:prstGeom>
        </p:spPr>
      </p:pic>
      <p:pic>
        <p:nvPicPr>
          <p:cNvPr id="11" name="Picture 10">
            <a:extLst>
              <a:ext uri="{FF2B5EF4-FFF2-40B4-BE49-F238E27FC236}">
                <a16:creationId xmlns:a16="http://schemas.microsoft.com/office/drawing/2014/main" id="{0491FDD2-E598-4D62-B8AD-7F70BFD9D159}"/>
              </a:ext>
            </a:extLst>
          </p:cNvPr>
          <p:cNvPicPr>
            <a:picLocks noChangeAspect="1"/>
          </p:cNvPicPr>
          <p:nvPr/>
        </p:nvPicPr>
        <p:blipFill>
          <a:blip r:embed="rId7"/>
          <a:stretch>
            <a:fillRect/>
          </a:stretch>
        </p:blipFill>
        <p:spPr>
          <a:xfrm>
            <a:off x="2600430" y="2945882"/>
            <a:ext cx="3647654" cy="539218"/>
          </a:xfrm>
          <a:prstGeom prst="rect">
            <a:avLst/>
          </a:prstGeom>
        </p:spPr>
      </p:pic>
      <p:pic>
        <p:nvPicPr>
          <p:cNvPr id="12" name="Picture 11">
            <a:extLst>
              <a:ext uri="{FF2B5EF4-FFF2-40B4-BE49-F238E27FC236}">
                <a16:creationId xmlns:a16="http://schemas.microsoft.com/office/drawing/2014/main" id="{80A56596-7768-4F65-941E-B082A1E88BCE}"/>
              </a:ext>
            </a:extLst>
          </p:cNvPr>
          <p:cNvPicPr>
            <a:picLocks noChangeAspect="1"/>
          </p:cNvPicPr>
          <p:nvPr/>
        </p:nvPicPr>
        <p:blipFill>
          <a:blip r:embed="rId8"/>
          <a:stretch>
            <a:fillRect/>
          </a:stretch>
        </p:blipFill>
        <p:spPr>
          <a:xfrm>
            <a:off x="7079623" y="4285962"/>
            <a:ext cx="2421648" cy="1058074"/>
          </a:xfrm>
          <a:prstGeom prst="rect">
            <a:avLst/>
          </a:prstGeom>
        </p:spPr>
      </p:pic>
      <p:pic>
        <p:nvPicPr>
          <p:cNvPr id="13" name="Picture 12">
            <a:extLst>
              <a:ext uri="{FF2B5EF4-FFF2-40B4-BE49-F238E27FC236}">
                <a16:creationId xmlns:a16="http://schemas.microsoft.com/office/drawing/2014/main" id="{AC35D710-E74C-478D-99E2-B2C2CBC9AF81}"/>
              </a:ext>
            </a:extLst>
          </p:cNvPr>
          <p:cNvPicPr>
            <a:picLocks noChangeAspect="1"/>
          </p:cNvPicPr>
          <p:nvPr/>
        </p:nvPicPr>
        <p:blipFill>
          <a:blip r:embed="rId9"/>
          <a:stretch>
            <a:fillRect/>
          </a:stretch>
        </p:blipFill>
        <p:spPr>
          <a:xfrm>
            <a:off x="2545582" y="4299796"/>
            <a:ext cx="3675763" cy="478704"/>
          </a:xfrm>
          <a:prstGeom prst="rect">
            <a:avLst/>
          </a:prstGeom>
        </p:spPr>
      </p:pic>
      <p:sp>
        <p:nvSpPr>
          <p:cNvPr id="55" name="Arrow: Left 54">
            <a:extLst>
              <a:ext uri="{FF2B5EF4-FFF2-40B4-BE49-F238E27FC236}">
                <a16:creationId xmlns:a16="http://schemas.microsoft.com/office/drawing/2014/main" id="{6F94B6DC-772C-45D0-B7D6-EFEE1A2F9D9E}"/>
              </a:ext>
            </a:extLst>
          </p:cNvPr>
          <p:cNvSpPr/>
          <p:nvPr/>
        </p:nvSpPr>
        <p:spPr>
          <a:xfrm rot="20317744">
            <a:off x="1741714" y="3300037"/>
            <a:ext cx="659607" cy="207690"/>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 55">
            <a:extLst>
              <a:ext uri="{FF2B5EF4-FFF2-40B4-BE49-F238E27FC236}">
                <a16:creationId xmlns:a16="http://schemas.microsoft.com/office/drawing/2014/main" id="{F6B36C99-915E-4B11-A270-EE346D2B63CA}"/>
              </a:ext>
            </a:extLst>
          </p:cNvPr>
          <p:cNvSpPr/>
          <p:nvPr/>
        </p:nvSpPr>
        <p:spPr>
          <a:xfrm rot="1267356">
            <a:off x="1758234" y="4230584"/>
            <a:ext cx="659607" cy="207690"/>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4356683" y="2951184"/>
            <a:ext cx="2742056" cy="1235658"/>
            <a:chOff x="4842160" y="3897309"/>
            <a:chExt cx="3047611" cy="1373351"/>
          </a:xfrm>
        </p:grpSpPr>
        <p:sp>
          <p:nvSpPr>
            <p:cNvPr id="53" name="Arc 52">
              <a:extLst>
                <a:ext uri="{FF2B5EF4-FFF2-40B4-BE49-F238E27FC236}">
                  <a16:creationId xmlns:a16="http://schemas.microsoft.com/office/drawing/2014/main" id="{BE592A2E-9D8F-4C13-802C-A790AD56B255}"/>
                </a:ext>
              </a:extLst>
            </p:cNvPr>
            <p:cNvSpPr/>
            <p:nvPr/>
          </p:nvSpPr>
          <p:spPr>
            <a:xfrm rot="5572735">
              <a:off x="5712931" y="3026538"/>
              <a:ext cx="1306069" cy="3047611"/>
            </a:xfrm>
            <a:prstGeom prst="arc">
              <a:avLst>
                <a:gd name="adj1" fmla="val 16309602"/>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a:extLst>
                <a:ext uri="{FF2B5EF4-FFF2-40B4-BE49-F238E27FC236}">
                  <a16:creationId xmlns:a16="http://schemas.microsoft.com/office/drawing/2014/main" id="{971B5577-157C-48F3-B476-BA6E39B6DC58}"/>
                </a:ext>
              </a:extLst>
            </p:cNvPr>
            <p:cNvSpPr txBox="1"/>
            <p:nvPr/>
          </p:nvSpPr>
          <p:spPr>
            <a:xfrm>
              <a:off x="6009405" y="4737169"/>
              <a:ext cx="1219200" cy="533491"/>
            </a:xfrm>
            <a:prstGeom prst="rect">
              <a:avLst/>
            </a:prstGeom>
            <a:noFill/>
          </p:spPr>
          <p:txBody>
            <a:bodyPr wrap="square" rtlCol="0">
              <a:spAutoFit/>
            </a:bodyPr>
            <a:lstStyle/>
            <a:p>
              <a:r>
                <a:rPr lang="en-US" sz="2519" dirty="0"/>
                <a:t>bind</a:t>
              </a:r>
            </a:p>
          </p:txBody>
        </p:sp>
      </p:grpSp>
      <p:grpSp>
        <p:nvGrpSpPr>
          <p:cNvPr id="6" name="Group 5"/>
          <p:cNvGrpSpPr/>
          <p:nvPr/>
        </p:nvGrpSpPr>
        <p:grpSpPr>
          <a:xfrm>
            <a:off x="4411244" y="4245721"/>
            <a:ext cx="2742056" cy="1175122"/>
            <a:chOff x="4902801" y="5336099"/>
            <a:chExt cx="3047611" cy="1306069"/>
          </a:xfrm>
        </p:grpSpPr>
        <p:sp>
          <p:nvSpPr>
            <p:cNvPr id="54" name="Arc 53">
              <a:extLst>
                <a:ext uri="{FF2B5EF4-FFF2-40B4-BE49-F238E27FC236}">
                  <a16:creationId xmlns:a16="http://schemas.microsoft.com/office/drawing/2014/main" id="{7ABFCC4C-661B-4730-BFDE-421C1546173F}"/>
                </a:ext>
              </a:extLst>
            </p:cNvPr>
            <p:cNvSpPr/>
            <p:nvPr/>
          </p:nvSpPr>
          <p:spPr>
            <a:xfrm rot="5572735">
              <a:off x="5773572" y="4465328"/>
              <a:ext cx="1306069" cy="3047611"/>
            </a:xfrm>
            <a:prstGeom prst="arc">
              <a:avLst>
                <a:gd name="adj1" fmla="val 16309602"/>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B947D518-EABE-4D68-A6C0-B2304DAB094E}"/>
                </a:ext>
              </a:extLst>
            </p:cNvPr>
            <p:cNvSpPr txBox="1"/>
            <p:nvPr/>
          </p:nvSpPr>
          <p:spPr>
            <a:xfrm>
              <a:off x="6009404" y="6085918"/>
              <a:ext cx="1219200" cy="533491"/>
            </a:xfrm>
            <a:prstGeom prst="rect">
              <a:avLst/>
            </a:prstGeom>
            <a:noFill/>
          </p:spPr>
          <p:txBody>
            <a:bodyPr wrap="square" rtlCol="0">
              <a:spAutoFit/>
            </a:bodyPr>
            <a:lstStyle/>
            <a:p>
              <a:r>
                <a:rPr lang="en-US" sz="2519" dirty="0"/>
                <a:t>bind</a:t>
              </a:r>
            </a:p>
          </p:txBody>
        </p:sp>
      </p:grpSp>
    </p:spTree>
    <p:extLst>
      <p:ext uri="{BB962C8B-B14F-4D97-AF65-F5344CB8AC3E}">
        <p14:creationId xmlns:p14="http://schemas.microsoft.com/office/powerpoint/2010/main" val="10220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044E3AC-A049-4F08-9E75-7B5B46863975}"/>
              </a:ext>
            </a:extLst>
          </p:cNvPr>
          <p:cNvGrpSpPr/>
          <p:nvPr/>
        </p:nvGrpSpPr>
        <p:grpSpPr>
          <a:xfrm>
            <a:off x="3793740" y="1102526"/>
            <a:ext cx="1343315" cy="1611545"/>
            <a:chOff x="6676113" y="2637775"/>
            <a:chExt cx="956409" cy="812721"/>
          </a:xfrm>
        </p:grpSpPr>
        <p:sp>
          <p:nvSpPr>
            <p:cNvPr id="7" name="Rectangle 6">
              <a:extLst>
                <a:ext uri="{FF2B5EF4-FFF2-40B4-BE49-F238E27FC236}">
                  <a16:creationId xmlns:a16="http://schemas.microsoft.com/office/drawing/2014/main" id="{86C583AA-7922-4AA6-9A5F-E0083BBCA3E5}"/>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88DBBA-1199-4F06-98CA-94EF3F67DB71}"/>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37C2B3-EFF2-4B44-9706-DDF5C92D08CD}"/>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46D748-B863-473D-935A-8B384A87E614}"/>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97CC71-CFB6-4C45-98E4-7220A2C877D6}"/>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F90C04-693D-4D38-AA89-CDD518FD8034}"/>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CE902DA-2FEA-4FF4-A580-66A17AE0DF35}"/>
                </a:ext>
              </a:extLst>
            </p:cNvPr>
            <p:cNvCxnSpPr>
              <a:stCxn id="12" idx="2"/>
              <a:endCxn id="10"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C381B1-547A-44DE-8D8B-222CFF83A53D}"/>
                </a:ext>
              </a:extLst>
            </p:cNvPr>
            <p:cNvCxnSpPr>
              <a:stCxn id="12" idx="2"/>
              <a:endCxn id="11"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D39CF3-05A2-4C39-BDED-D221CA61573F}"/>
                </a:ext>
              </a:extLst>
            </p:cNvPr>
            <p:cNvCxnSpPr>
              <a:stCxn id="11" idx="2"/>
              <a:endCxn id="7"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4B9FA2-D39C-4042-AE16-4C8D3591E0BF}"/>
                </a:ext>
              </a:extLst>
            </p:cNvPr>
            <p:cNvCxnSpPr>
              <a:stCxn id="10" idx="2"/>
              <a:endCxn id="8"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00A2E8-EBE3-48DE-BA75-03208326045D}"/>
                </a:ext>
              </a:extLst>
            </p:cNvPr>
            <p:cNvCxnSpPr>
              <a:stCxn id="10" idx="2"/>
              <a:endCxn id="9"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2C7CAE4-BA08-4A95-8E10-A7548395CC3A}"/>
              </a:ext>
            </a:extLst>
          </p:cNvPr>
          <p:cNvGrpSpPr/>
          <p:nvPr/>
        </p:nvGrpSpPr>
        <p:grpSpPr>
          <a:xfrm>
            <a:off x="7504847" y="1526806"/>
            <a:ext cx="2351479" cy="893836"/>
            <a:chOff x="8198178" y="2177112"/>
            <a:chExt cx="2113692" cy="901551"/>
          </a:xfrm>
        </p:grpSpPr>
        <p:pic>
          <p:nvPicPr>
            <p:cNvPr id="20" name="Picture 19">
              <a:extLst>
                <a:ext uri="{FF2B5EF4-FFF2-40B4-BE49-F238E27FC236}">
                  <a16:creationId xmlns:a16="http://schemas.microsoft.com/office/drawing/2014/main" id="{424D810C-30FE-4F80-8A5C-FF281E26F732}"/>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417" b="90417" l="1154" r="98462">
                          <a14:foregroundMark x1="4231" y1="2500" x2="4231" y2="2500"/>
                          <a14:foregroundMark x1="92308" y1="4167" x2="92308" y2="4167"/>
                          <a14:foregroundMark x1="96154" y1="2500" x2="96154" y2="2500"/>
                          <a14:foregroundMark x1="50385" y1="90833" x2="50385" y2="90833"/>
                          <a14:foregroundMark x1="98462" y1="417" x2="98462" y2="417"/>
                          <a14:foregroundMark x1="1154" y1="833" x2="1154" y2="833"/>
                        </a14:backgroundRemoval>
                      </a14:imgEffect>
                    </a14:imgLayer>
                  </a14:imgProps>
                </a:ext>
                <a:ext uri="{28A0092B-C50C-407E-A947-70E740481C1C}">
                  <a14:useLocalDpi xmlns:a14="http://schemas.microsoft.com/office/drawing/2010/main" val="0"/>
                </a:ext>
              </a:extLst>
            </a:blip>
            <a:stretch>
              <a:fillRect/>
            </a:stretch>
          </p:blipFill>
          <p:spPr>
            <a:xfrm>
              <a:off x="8198178" y="2177112"/>
              <a:ext cx="976680" cy="901551"/>
            </a:xfrm>
            <a:prstGeom prst="rect">
              <a:avLst/>
            </a:prstGeom>
          </p:spPr>
        </p:pic>
        <p:sp>
          <p:nvSpPr>
            <p:cNvPr id="24" name="Rectangle 23">
              <a:extLst>
                <a:ext uri="{FF2B5EF4-FFF2-40B4-BE49-F238E27FC236}">
                  <a16:creationId xmlns:a16="http://schemas.microsoft.com/office/drawing/2014/main" id="{3A75F481-512C-4AE6-85B7-440D04C6CCE1}"/>
                </a:ext>
              </a:extLst>
            </p:cNvPr>
            <p:cNvSpPr/>
            <p:nvPr/>
          </p:nvSpPr>
          <p:spPr>
            <a:xfrm>
              <a:off x="9192000" y="2330518"/>
              <a:ext cx="1119870" cy="428268"/>
            </a:xfrm>
            <a:prstGeom prst="rect">
              <a:avLst/>
            </a:prstGeom>
          </p:spPr>
          <p:txBody>
            <a:bodyPr wrap="none">
              <a:spAutoFit/>
            </a:bodyPr>
            <a:lstStyle/>
            <a:p>
              <a:r>
                <a:rPr lang="en-US" sz="2159" dirty="0">
                  <a:solidFill>
                    <a:schemeClr val="tx1">
                      <a:lumMod val="75000"/>
                      <a:lumOff val="25000"/>
                    </a:schemeClr>
                  </a:solidFill>
                </a:rPr>
                <a:t>methods</a:t>
              </a:r>
            </a:p>
          </p:txBody>
        </p:sp>
      </p:grpSp>
      <p:grpSp>
        <p:nvGrpSpPr>
          <p:cNvPr id="2" name="Group 1"/>
          <p:cNvGrpSpPr/>
          <p:nvPr/>
        </p:nvGrpSpPr>
        <p:grpSpPr>
          <a:xfrm>
            <a:off x="4791298" y="588479"/>
            <a:ext cx="2974901" cy="1636979"/>
            <a:chOff x="5325206" y="1071861"/>
            <a:chExt cx="3306402" cy="1819392"/>
          </a:xfrm>
        </p:grpSpPr>
        <p:sp>
          <p:nvSpPr>
            <p:cNvPr id="5" name="TextBox 4">
              <a:extLst>
                <a:ext uri="{FF2B5EF4-FFF2-40B4-BE49-F238E27FC236}">
                  <a16:creationId xmlns:a16="http://schemas.microsoft.com/office/drawing/2014/main" id="{FEA1A666-0AAF-426A-A39C-DF5B42F2DD2C}"/>
                </a:ext>
              </a:extLst>
            </p:cNvPr>
            <p:cNvSpPr txBox="1"/>
            <p:nvPr/>
          </p:nvSpPr>
          <p:spPr>
            <a:xfrm>
              <a:off x="6579325" y="1071861"/>
              <a:ext cx="989874" cy="533491"/>
            </a:xfrm>
            <a:prstGeom prst="rect">
              <a:avLst/>
            </a:prstGeom>
            <a:noFill/>
          </p:spPr>
          <p:txBody>
            <a:bodyPr wrap="square" rtlCol="0">
              <a:spAutoFit/>
            </a:bodyPr>
            <a:lstStyle/>
            <a:p>
              <a:r>
                <a:rPr lang="en-US" sz="2519" dirty="0"/>
                <a:t>v-on</a:t>
              </a:r>
            </a:p>
          </p:txBody>
        </p:sp>
        <p:sp>
          <p:nvSpPr>
            <p:cNvPr id="26" name="Arc 25">
              <a:extLst>
                <a:ext uri="{FF2B5EF4-FFF2-40B4-BE49-F238E27FC236}">
                  <a16:creationId xmlns:a16="http://schemas.microsoft.com/office/drawing/2014/main" id="{9091800D-78D1-4FBE-8929-829CD447D1AF}"/>
                </a:ext>
              </a:extLst>
            </p:cNvPr>
            <p:cNvSpPr/>
            <p:nvPr/>
          </p:nvSpPr>
          <p:spPr>
            <a:xfrm rot="15938754">
              <a:off x="6325372" y="585018"/>
              <a:ext cx="1306069" cy="3306402"/>
            </a:xfrm>
            <a:prstGeom prst="arc">
              <a:avLst>
                <a:gd name="adj1" fmla="val 16553763"/>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7" name="Arrow: Left 26">
            <a:extLst>
              <a:ext uri="{FF2B5EF4-FFF2-40B4-BE49-F238E27FC236}">
                <a16:creationId xmlns:a16="http://schemas.microsoft.com/office/drawing/2014/main" id="{CA6A8F1F-8F15-4195-95A0-B87F1BDD525B}"/>
              </a:ext>
            </a:extLst>
          </p:cNvPr>
          <p:cNvSpPr/>
          <p:nvPr/>
        </p:nvSpPr>
        <p:spPr>
          <a:xfrm rot="10800000">
            <a:off x="2913348" y="1935809"/>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4F25FBB-B78D-43D9-A304-DDDF2F0574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348" y="1093585"/>
            <a:ext cx="1760278" cy="1760278"/>
          </a:xfrm>
          <a:prstGeom prst="rect">
            <a:avLst/>
          </a:prstGeom>
        </p:spPr>
      </p:pic>
      <p:pic>
        <p:nvPicPr>
          <p:cNvPr id="30" name="Picture 29">
            <a:extLst>
              <a:ext uri="{FF2B5EF4-FFF2-40B4-BE49-F238E27FC236}">
                <a16:creationId xmlns:a16="http://schemas.microsoft.com/office/drawing/2014/main" id="{94487C8E-BBCB-4073-9E6A-9D61816EBD02}"/>
              </a:ext>
            </a:extLst>
          </p:cNvPr>
          <p:cNvPicPr>
            <a:picLocks noChangeAspect="1"/>
          </p:cNvPicPr>
          <p:nvPr/>
        </p:nvPicPr>
        <p:blipFill>
          <a:blip r:embed="rId6"/>
          <a:stretch>
            <a:fillRect/>
          </a:stretch>
        </p:blipFill>
        <p:spPr>
          <a:xfrm>
            <a:off x="4085957" y="3206437"/>
            <a:ext cx="5377308" cy="722710"/>
          </a:xfrm>
          <a:prstGeom prst="rect">
            <a:avLst/>
          </a:prstGeom>
        </p:spPr>
      </p:pic>
      <p:pic>
        <p:nvPicPr>
          <p:cNvPr id="32" name="Picture 31">
            <a:extLst>
              <a:ext uri="{FF2B5EF4-FFF2-40B4-BE49-F238E27FC236}">
                <a16:creationId xmlns:a16="http://schemas.microsoft.com/office/drawing/2014/main" id="{28FCE02D-4C61-4B8A-9DB7-D04B21020A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0591" y="2845317"/>
            <a:ext cx="1512608" cy="1512608"/>
          </a:xfrm>
          <a:prstGeom prst="rect">
            <a:avLst/>
          </a:prstGeom>
        </p:spPr>
      </p:pic>
      <p:sp>
        <p:nvSpPr>
          <p:cNvPr id="33" name="Arrow: Left 32">
            <a:extLst>
              <a:ext uri="{FF2B5EF4-FFF2-40B4-BE49-F238E27FC236}">
                <a16:creationId xmlns:a16="http://schemas.microsoft.com/office/drawing/2014/main" id="{30DF75AA-DBF5-4000-B7DD-18487DE6B3AF}"/>
              </a:ext>
            </a:extLst>
          </p:cNvPr>
          <p:cNvSpPr/>
          <p:nvPr/>
        </p:nvSpPr>
        <p:spPr>
          <a:xfrm rot="10800000">
            <a:off x="2911246" y="3483944"/>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20FB8135-9E0D-4C8C-B663-B7D462575E03}"/>
              </a:ext>
            </a:extLst>
          </p:cNvPr>
          <p:cNvCxnSpPr>
            <a:endCxn id="24" idx="1"/>
          </p:cNvCxnSpPr>
          <p:nvPr/>
        </p:nvCxnSpPr>
        <p:spPr>
          <a:xfrm flipV="1">
            <a:off x="8355386" y="1955128"/>
            <a:ext cx="310617" cy="81083"/>
          </a:xfrm>
          <a:prstGeom prst="straightConnector1">
            <a:avLst/>
          </a:prstGeom>
          <a:ln w="19050">
            <a:solidFill>
              <a:srgbClr val="42B983"/>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03EBC8C5-D398-4B46-9ECC-53D2E4D1C785}"/>
              </a:ext>
            </a:extLst>
          </p:cNvPr>
          <p:cNvPicPr>
            <a:picLocks noChangeAspect="1"/>
          </p:cNvPicPr>
          <p:nvPr/>
        </p:nvPicPr>
        <p:blipFill>
          <a:blip r:embed="rId8"/>
          <a:stretch>
            <a:fillRect/>
          </a:stretch>
        </p:blipFill>
        <p:spPr>
          <a:xfrm>
            <a:off x="4087773" y="4464360"/>
            <a:ext cx="4859201" cy="968412"/>
          </a:xfrm>
          <a:prstGeom prst="rect">
            <a:avLst/>
          </a:prstGeom>
        </p:spPr>
      </p:pic>
      <p:grpSp>
        <p:nvGrpSpPr>
          <p:cNvPr id="3" name="Group 2"/>
          <p:cNvGrpSpPr/>
          <p:nvPr/>
        </p:nvGrpSpPr>
        <p:grpSpPr>
          <a:xfrm>
            <a:off x="6348848" y="3929146"/>
            <a:ext cx="1073995" cy="480003"/>
            <a:chOff x="7056317" y="4784789"/>
            <a:chExt cx="1193673" cy="533491"/>
          </a:xfrm>
        </p:grpSpPr>
        <p:cxnSp>
          <p:nvCxnSpPr>
            <p:cNvPr id="37" name="Straight Arrow Connector 36">
              <a:extLst>
                <a:ext uri="{FF2B5EF4-FFF2-40B4-BE49-F238E27FC236}">
                  <a16:creationId xmlns:a16="http://schemas.microsoft.com/office/drawing/2014/main" id="{F0DB4E45-2B7A-4481-8937-599A0B0057CC}"/>
                </a:ext>
              </a:extLst>
            </p:cNvPr>
            <p:cNvCxnSpPr>
              <a:cxnSpLocks/>
            </p:cNvCxnSpPr>
            <p:nvPr/>
          </p:nvCxnSpPr>
          <p:spPr>
            <a:xfrm>
              <a:off x="7056317" y="4879971"/>
              <a:ext cx="265217" cy="404488"/>
            </a:xfrm>
            <a:prstGeom prst="straightConnector1">
              <a:avLst/>
            </a:prstGeom>
            <a:ln w="19050">
              <a:solidFill>
                <a:srgbClr val="42B983"/>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E68803-6E62-4472-9B01-5DE9D214BC5A}"/>
                </a:ext>
              </a:extLst>
            </p:cNvPr>
            <p:cNvSpPr txBox="1"/>
            <p:nvPr/>
          </p:nvSpPr>
          <p:spPr>
            <a:xfrm>
              <a:off x="7260116" y="4784789"/>
              <a:ext cx="989874" cy="533491"/>
            </a:xfrm>
            <a:prstGeom prst="rect">
              <a:avLst/>
            </a:prstGeom>
            <a:noFill/>
          </p:spPr>
          <p:txBody>
            <a:bodyPr wrap="square" rtlCol="0">
              <a:spAutoFit/>
            </a:bodyPr>
            <a:lstStyle/>
            <a:p>
              <a:r>
                <a:rPr lang="en-US" sz="2519" dirty="0"/>
                <a:t>bind</a:t>
              </a:r>
            </a:p>
          </p:txBody>
        </p:sp>
      </p:grpSp>
      <p:sp>
        <p:nvSpPr>
          <p:cNvPr id="34" name="TextBox 33">
            <a:extLst>
              <a:ext uri="{FF2B5EF4-FFF2-40B4-BE49-F238E27FC236}">
                <a16:creationId xmlns:a16="http://schemas.microsoft.com/office/drawing/2014/main" id="{4B1E82EA-5683-46EB-818E-F446CF731674}"/>
              </a:ext>
            </a:extLst>
          </p:cNvPr>
          <p:cNvSpPr txBox="1"/>
          <p:nvPr/>
        </p:nvSpPr>
        <p:spPr>
          <a:xfrm>
            <a:off x="5464" y="22188"/>
            <a:ext cx="2905781" cy="535403"/>
          </a:xfrm>
          <a:prstGeom prst="rect">
            <a:avLst/>
          </a:prstGeom>
          <a:noFill/>
        </p:spPr>
        <p:txBody>
          <a:bodyPr wrap="square" rtlCol="0">
            <a:spAutoFit/>
          </a:bodyPr>
          <a:lstStyle/>
          <a:p>
            <a:r>
              <a:rPr lang="en-US" sz="2800" dirty="0">
                <a:solidFill>
                  <a:schemeClr val="accent1"/>
                </a:solidFill>
                <a:latin typeface="+mj-lt"/>
              </a:rPr>
              <a:t>Event handling</a:t>
            </a:r>
          </a:p>
        </p:txBody>
      </p:sp>
      <p:sp>
        <p:nvSpPr>
          <p:cNvPr id="4" name="Lightning Bolt 3">
            <a:extLst>
              <a:ext uri="{FF2B5EF4-FFF2-40B4-BE49-F238E27FC236}">
                <a16:creationId xmlns:a16="http://schemas.microsoft.com/office/drawing/2014/main" id="{4B3E4854-B248-4D31-9B13-63991D8C0D0B}"/>
              </a:ext>
            </a:extLst>
          </p:cNvPr>
          <p:cNvSpPr/>
          <p:nvPr/>
        </p:nvSpPr>
        <p:spPr>
          <a:xfrm rot="999575">
            <a:off x="4723867" y="1562119"/>
            <a:ext cx="198108" cy="166590"/>
          </a:xfrm>
          <a:prstGeom prst="lightningBolt">
            <a:avLst/>
          </a:prstGeom>
          <a:solidFill>
            <a:srgbClr val="FFFF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40848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0F1C9B0-AA3E-4456-B605-038470C63A81}"/>
              </a:ext>
            </a:extLst>
          </p:cNvPr>
          <p:cNvPicPr>
            <a:picLocks noChangeAspect="1"/>
          </p:cNvPicPr>
          <p:nvPr/>
        </p:nvPicPr>
        <p:blipFill>
          <a:blip r:embed="rId3"/>
          <a:stretch>
            <a:fillRect/>
          </a:stretch>
        </p:blipFill>
        <p:spPr>
          <a:xfrm>
            <a:off x="200939" y="2467659"/>
            <a:ext cx="3299458" cy="1465473"/>
          </a:xfrm>
          <a:prstGeom prst="rect">
            <a:avLst/>
          </a:prstGeom>
        </p:spPr>
      </p:pic>
      <p:pic>
        <p:nvPicPr>
          <p:cNvPr id="26" name="Picture 25">
            <a:extLst>
              <a:ext uri="{FF2B5EF4-FFF2-40B4-BE49-F238E27FC236}">
                <a16:creationId xmlns:a16="http://schemas.microsoft.com/office/drawing/2014/main" id="{3FB23B2D-A707-43CE-8785-E9D2DB55BC38}"/>
              </a:ext>
            </a:extLst>
          </p:cNvPr>
          <p:cNvPicPr>
            <a:picLocks noChangeAspect="1"/>
          </p:cNvPicPr>
          <p:nvPr/>
        </p:nvPicPr>
        <p:blipFill>
          <a:blip r:embed="rId4"/>
          <a:stretch>
            <a:fillRect/>
          </a:stretch>
        </p:blipFill>
        <p:spPr>
          <a:xfrm>
            <a:off x="145408" y="4062021"/>
            <a:ext cx="3616548" cy="1285503"/>
          </a:xfrm>
          <a:prstGeom prst="rect">
            <a:avLst/>
          </a:prstGeom>
        </p:spPr>
      </p:pic>
      <p:pic>
        <p:nvPicPr>
          <p:cNvPr id="27" name="Picture 26">
            <a:extLst>
              <a:ext uri="{FF2B5EF4-FFF2-40B4-BE49-F238E27FC236}">
                <a16:creationId xmlns:a16="http://schemas.microsoft.com/office/drawing/2014/main" id="{C17355D8-744D-4920-82C5-10ED05E09520}"/>
              </a:ext>
            </a:extLst>
          </p:cNvPr>
          <p:cNvPicPr>
            <a:picLocks noChangeAspect="1"/>
          </p:cNvPicPr>
          <p:nvPr/>
        </p:nvPicPr>
        <p:blipFill>
          <a:blip r:embed="rId5"/>
          <a:stretch>
            <a:fillRect/>
          </a:stretch>
        </p:blipFill>
        <p:spPr>
          <a:xfrm>
            <a:off x="4939428" y="2391147"/>
            <a:ext cx="4781556" cy="3017487"/>
          </a:xfrm>
          <a:prstGeom prst="rect">
            <a:avLst/>
          </a:prstGeom>
        </p:spPr>
      </p:pic>
      <p:grpSp>
        <p:nvGrpSpPr>
          <p:cNvPr id="3" name="Group 2"/>
          <p:cNvGrpSpPr/>
          <p:nvPr/>
        </p:nvGrpSpPr>
        <p:grpSpPr>
          <a:xfrm>
            <a:off x="886710" y="687071"/>
            <a:ext cx="4334770" cy="1645931"/>
            <a:chOff x="886710" y="687071"/>
            <a:chExt cx="4377828" cy="1816135"/>
          </a:xfrm>
        </p:grpSpPr>
        <p:sp>
          <p:nvSpPr>
            <p:cNvPr id="6" name="Arc 5">
              <a:extLst>
                <a:ext uri="{FF2B5EF4-FFF2-40B4-BE49-F238E27FC236}">
                  <a16:creationId xmlns:a16="http://schemas.microsoft.com/office/drawing/2014/main" id="{EDFCC9B2-F724-447E-A216-1687753FB821}"/>
                </a:ext>
              </a:extLst>
            </p:cNvPr>
            <p:cNvSpPr/>
            <p:nvPr/>
          </p:nvSpPr>
          <p:spPr>
            <a:xfrm rot="5400000">
              <a:off x="2858710" y="608538"/>
              <a:ext cx="969865" cy="2819472"/>
            </a:xfrm>
            <a:prstGeom prst="arc">
              <a:avLst>
                <a:gd name="adj1" fmla="val 16132416"/>
                <a:gd name="adj2" fmla="val 5290130"/>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a:extLst>
                <a:ext uri="{FF2B5EF4-FFF2-40B4-BE49-F238E27FC236}">
                  <a16:creationId xmlns:a16="http://schemas.microsoft.com/office/drawing/2014/main" id="{0C5211F5-FA87-4346-9F57-0435E1847A8A}"/>
                </a:ext>
              </a:extLst>
            </p:cNvPr>
            <p:cNvSpPr/>
            <p:nvPr/>
          </p:nvSpPr>
          <p:spPr>
            <a:xfrm rot="16200000">
              <a:off x="2687314" y="-212818"/>
              <a:ext cx="1175122" cy="2974901"/>
            </a:xfrm>
            <a:prstGeom prst="arc">
              <a:avLst>
                <a:gd name="adj1" fmla="val 16553763"/>
                <a:gd name="adj2" fmla="val 5104461"/>
              </a:avLst>
            </a:prstGeom>
            <a:ln w="12700">
              <a:solidFill>
                <a:srgbClr val="34495E">
                  <a:alpha val="98000"/>
                </a:srgb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a:extLst>
                <a:ext uri="{FF2B5EF4-FFF2-40B4-BE49-F238E27FC236}">
                  <a16:creationId xmlns:a16="http://schemas.microsoft.com/office/drawing/2014/main" id="{41007AEF-418A-4C31-A84B-DBE6332B5528}"/>
                </a:ext>
              </a:extLst>
            </p:cNvPr>
            <p:cNvGrpSpPr/>
            <p:nvPr/>
          </p:nvGrpSpPr>
          <p:grpSpPr>
            <a:xfrm>
              <a:off x="886710" y="687071"/>
              <a:ext cx="1091133" cy="1291135"/>
              <a:chOff x="6676113" y="2637775"/>
              <a:chExt cx="956409" cy="812721"/>
            </a:xfrm>
          </p:grpSpPr>
          <p:sp>
            <p:nvSpPr>
              <p:cNvPr id="9" name="Rectangle 8">
                <a:extLst>
                  <a:ext uri="{FF2B5EF4-FFF2-40B4-BE49-F238E27FC236}">
                    <a16:creationId xmlns:a16="http://schemas.microsoft.com/office/drawing/2014/main" id="{7EC91779-73D8-489C-B146-3AA318BCFD01}"/>
                  </a:ext>
                </a:extLst>
              </p:cNvPr>
              <p:cNvSpPr/>
              <p:nvPr/>
            </p:nvSpPr>
            <p:spPr>
              <a:xfrm>
                <a:off x="6676113" y="327111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F74992-0225-4F4F-87CB-0AD2117D6B54}"/>
                  </a:ext>
                </a:extLst>
              </p:cNvPr>
              <p:cNvSpPr/>
              <p:nvPr/>
            </p:nvSpPr>
            <p:spPr>
              <a:xfrm>
                <a:off x="7041863" y="3259573"/>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4479C3-8089-4756-91A5-654A9B380BA5}"/>
                  </a:ext>
                </a:extLst>
              </p:cNvPr>
              <p:cNvSpPr/>
              <p:nvPr/>
            </p:nvSpPr>
            <p:spPr>
              <a:xfrm>
                <a:off x="7395647" y="3255418"/>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398F3B-7AEA-4928-AAB7-F4FADBAF080A}"/>
                  </a:ext>
                </a:extLst>
              </p:cNvPr>
              <p:cNvSpPr/>
              <p:nvPr/>
            </p:nvSpPr>
            <p:spPr>
              <a:xfrm>
                <a:off x="719228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4608A04-9DD9-46F2-A32B-22ED2045DAB2}"/>
                  </a:ext>
                </a:extLst>
              </p:cNvPr>
              <p:cNvSpPr/>
              <p:nvPr/>
            </p:nvSpPr>
            <p:spPr>
              <a:xfrm>
                <a:off x="6848425" y="2930997"/>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3FC9B0-BB30-4D52-8CC6-AE7C4DFFB87D}"/>
                  </a:ext>
                </a:extLst>
              </p:cNvPr>
              <p:cNvSpPr/>
              <p:nvPr/>
            </p:nvSpPr>
            <p:spPr>
              <a:xfrm>
                <a:off x="7029176" y="2637775"/>
                <a:ext cx="236875" cy="179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9220BF5-F532-4C7E-8721-59D67A5FAEA4}"/>
                  </a:ext>
                </a:extLst>
              </p:cNvPr>
              <p:cNvCxnSpPr>
                <a:stCxn id="14" idx="2"/>
                <a:endCxn id="12" idx="0"/>
              </p:cNvCxnSpPr>
              <p:nvPr/>
            </p:nvCxnSpPr>
            <p:spPr>
              <a:xfrm>
                <a:off x="7147614" y="2817158"/>
                <a:ext cx="163109"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35BAC6-8FB3-446B-8207-719F04A1BA72}"/>
                  </a:ext>
                </a:extLst>
              </p:cNvPr>
              <p:cNvCxnSpPr>
                <a:stCxn id="14" idx="2"/>
                <a:endCxn id="13" idx="0"/>
              </p:cNvCxnSpPr>
              <p:nvPr/>
            </p:nvCxnSpPr>
            <p:spPr>
              <a:xfrm flipH="1">
                <a:off x="6966863" y="2817158"/>
                <a:ext cx="180751" cy="11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8B99E4-D74A-4011-9B90-0729132C4026}"/>
                  </a:ext>
                </a:extLst>
              </p:cNvPr>
              <p:cNvCxnSpPr>
                <a:stCxn id="13" idx="2"/>
                <a:endCxn id="9" idx="0"/>
              </p:cNvCxnSpPr>
              <p:nvPr/>
            </p:nvCxnSpPr>
            <p:spPr>
              <a:xfrm flipH="1">
                <a:off x="6794551" y="3110380"/>
                <a:ext cx="172312" cy="160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E1B0CF0-2E15-40A0-BE30-7C90B2317F5B}"/>
                  </a:ext>
                </a:extLst>
              </p:cNvPr>
              <p:cNvCxnSpPr>
                <a:stCxn id="12" idx="2"/>
                <a:endCxn id="10" idx="0"/>
              </p:cNvCxnSpPr>
              <p:nvPr/>
            </p:nvCxnSpPr>
            <p:spPr>
              <a:xfrm flipH="1">
                <a:off x="7160301" y="3110380"/>
                <a:ext cx="150422" cy="149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6AA867-862D-4143-9A88-9B8D9C9A02A9}"/>
                  </a:ext>
                </a:extLst>
              </p:cNvPr>
              <p:cNvCxnSpPr>
                <a:stCxn id="12" idx="2"/>
                <a:endCxn id="11" idx="0"/>
              </p:cNvCxnSpPr>
              <p:nvPr/>
            </p:nvCxnSpPr>
            <p:spPr>
              <a:xfrm>
                <a:off x="7310723" y="3110380"/>
                <a:ext cx="203362" cy="14503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A7BC1972-6A72-46ED-A6D3-59292D5E42F9}"/>
                </a:ext>
              </a:extLst>
            </p:cNvPr>
            <p:cNvSpPr txBox="1"/>
            <p:nvPr/>
          </p:nvSpPr>
          <p:spPr>
            <a:xfrm>
              <a:off x="4279572" y="1104117"/>
              <a:ext cx="984966" cy="867673"/>
            </a:xfrm>
            <a:prstGeom prst="rect">
              <a:avLst/>
            </a:prstGeom>
            <a:noFill/>
          </p:spPr>
          <p:txBody>
            <a:bodyPr wrap="square" rtlCol="0">
              <a:spAutoFit/>
            </a:bodyPr>
            <a:lstStyle/>
            <a:p>
              <a:r>
                <a:rPr lang="en-US" sz="2519" dirty="0"/>
                <a:t>Input value</a:t>
              </a:r>
            </a:p>
          </p:txBody>
        </p:sp>
        <p:sp>
          <p:nvSpPr>
            <p:cNvPr id="28" name="TextBox 27">
              <a:extLst>
                <a:ext uri="{FF2B5EF4-FFF2-40B4-BE49-F238E27FC236}">
                  <a16:creationId xmlns:a16="http://schemas.microsoft.com/office/drawing/2014/main" id="{0BF0BC7A-2B5A-4754-866A-6E1C3063F55B}"/>
                </a:ext>
              </a:extLst>
            </p:cNvPr>
            <p:cNvSpPr txBox="1"/>
            <p:nvPr/>
          </p:nvSpPr>
          <p:spPr>
            <a:xfrm>
              <a:off x="2693072" y="1356005"/>
              <a:ext cx="1360018" cy="480003"/>
            </a:xfrm>
            <a:prstGeom prst="rect">
              <a:avLst/>
            </a:prstGeom>
            <a:noFill/>
          </p:spPr>
          <p:txBody>
            <a:bodyPr wrap="square" rtlCol="0">
              <a:spAutoFit/>
            </a:bodyPr>
            <a:lstStyle/>
            <a:p>
              <a:r>
                <a:rPr lang="en-US" sz="2519" dirty="0"/>
                <a:t>v-model</a:t>
              </a:r>
            </a:p>
          </p:txBody>
        </p:sp>
      </p:grpSp>
      <p:sp>
        <p:nvSpPr>
          <p:cNvPr id="34" name="TextBox 33">
            <a:extLst>
              <a:ext uri="{FF2B5EF4-FFF2-40B4-BE49-F238E27FC236}">
                <a16:creationId xmlns:a16="http://schemas.microsoft.com/office/drawing/2014/main" id="{E4168B10-F567-4A26-95FB-DC2D8E4A42DA}"/>
              </a:ext>
            </a:extLst>
          </p:cNvPr>
          <p:cNvSpPr txBox="1"/>
          <p:nvPr/>
        </p:nvSpPr>
        <p:spPr>
          <a:xfrm>
            <a:off x="5463" y="22188"/>
            <a:ext cx="3934147" cy="535403"/>
          </a:xfrm>
          <a:prstGeom prst="rect">
            <a:avLst/>
          </a:prstGeom>
          <a:noFill/>
        </p:spPr>
        <p:txBody>
          <a:bodyPr wrap="square" rtlCol="0">
            <a:spAutoFit/>
          </a:bodyPr>
          <a:lstStyle/>
          <a:p>
            <a:r>
              <a:rPr lang="en-US" sz="2800" dirty="0">
                <a:solidFill>
                  <a:schemeClr val="accent1"/>
                </a:solidFill>
                <a:latin typeface="+mj-lt"/>
              </a:rPr>
              <a:t>2-way binding</a:t>
            </a:r>
          </a:p>
        </p:txBody>
      </p:sp>
      <p:grpSp>
        <p:nvGrpSpPr>
          <p:cNvPr id="4" name="Group 3"/>
          <p:cNvGrpSpPr/>
          <p:nvPr/>
        </p:nvGrpSpPr>
        <p:grpSpPr>
          <a:xfrm>
            <a:off x="5982055" y="584982"/>
            <a:ext cx="4773981" cy="1572687"/>
            <a:chOff x="5982055" y="584982"/>
            <a:chExt cx="4773981" cy="1572687"/>
          </a:xfrm>
        </p:grpSpPr>
        <p:grpSp>
          <p:nvGrpSpPr>
            <p:cNvPr id="2" name="Group 1"/>
            <p:cNvGrpSpPr/>
            <p:nvPr/>
          </p:nvGrpSpPr>
          <p:grpSpPr>
            <a:xfrm>
              <a:off x="6213371" y="723973"/>
              <a:ext cx="4468871" cy="1433696"/>
              <a:chOff x="6905745" y="804537"/>
              <a:chExt cx="4449841" cy="1546638"/>
            </a:xfrm>
          </p:grpSpPr>
          <p:sp>
            <p:nvSpPr>
              <p:cNvPr id="29" name="TextBox 28">
                <a:extLst>
                  <a:ext uri="{FF2B5EF4-FFF2-40B4-BE49-F238E27FC236}">
                    <a16:creationId xmlns:a16="http://schemas.microsoft.com/office/drawing/2014/main" id="{588763B7-D551-4294-A760-ED0A544B17C0}"/>
                  </a:ext>
                </a:extLst>
              </p:cNvPr>
              <p:cNvSpPr txBox="1"/>
              <p:nvPr/>
            </p:nvSpPr>
            <p:spPr>
              <a:xfrm>
                <a:off x="6905745" y="1087045"/>
                <a:ext cx="1511569" cy="533491"/>
              </a:xfrm>
              <a:prstGeom prst="rect">
                <a:avLst/>
              </a:prstGeom>
              <a:noFill/>
            </p:spPr>
            <p:txBody>
              <a:bodyPr wrap="square" rtlCol="0">
                <a:spAutoFit/>
              </a:bodyPr>
              <a:lstStyle/>
              <a:p>
                <a:r>
                  <a:rPr lang="en-US" sz="2519" dirty="0"/>
                  <a:t>v-model</a:t>
                </a:r>
              </a:p>
            </p:txBody>
          </p:sp>
          <p:sp>
            <p:nvSpPr>
              <p:cNvPr id="30" name="TextBox 29">
                <a:extLst>
                  <a:ext uri="{FF2B5EF4-FFF2-40B4-BE49-F238E27FC236}">
                    <a16:creationId xmlns:a16="http://schemas.microsoft.com/office/drawing/2014/main" id="{272D33BA-7057-437D-9CF4-C9E88A0B3A9A}"/>
                  </a:ext>
                </a:extLst>
              </p:cNvPr>
              <p:cNvSpPr txBox="1"/>
              <p:nvPr/>
            </p:nvSpPr>
            <p:spPr>
              <a:xfrm>
                <a:off x="9239157" y="804537"/>
                <a:ext cx="1696455" cy="964360"/>
              </a:xfrm>
              <a:prstGeom prst="rect">
                <a:avLst/>
              </a:prstGeom>
              <a:noFill/>
            </p:spPr>
            <p:txBody>
              <a:bodyPr wrap="square" rtlCol="0">
                <a:spAutoFit/>
              </a:bodyPr>
              <a:lstStyle/>
              <a:p>
                <a:r>
                  <a:rPr lang="en-US" sz="2519" dirty="0" err="1"/>
                  <a:t>v-on:input</a:t>
                </a:r>
                <a:endParaRPr lang="en-US" sz="2519" dirty="0"/>
              </a:p>
            </p:txBody>
          </p:sp>
          <p:sp>
            <p:nvSpPr>
              <p:cNvPr id="31" name="TextBox 30">
                <a:extLst>
                  <a:ext uri="{FF2B5EF4-FFF2-40B4-BE49-F238E27FC236}">
                    <a16:creationId xmlns:a16="http://schemas.microsoft.com/office/drawing/2014/main" id="{BCDF8D1B-587A-4170-93C3-C2D2F033C021}"/>
                  </a:ext>
                </a:extLst>
              </p:cNvPr>
              <p:cNvSpPr txBox="1"/>
              <p:nvPr/>
            </p:nvSpPr>
            <p:spPr>
              <a:xfrm>
                <a:off x="9239157" y="1386815"/>
                <a:ext cx="2116429" cy="964360"/>
              </a:xfrm>
              <a:prstGeom prst="rect">
                <a:avLst/>
              </a:prstGeom>
              <a:noFill/>
            </p:spPr>
            <p:txBody>
              <a:bodyPr wrap="square" rtlCol="0">
                <a:spAutoFit/>
              </a:bodyPr>
              <a:lstStyle/>
              <a:p>
                <a:r>
                  <a:rPr lang="en-US" sz="2519" dirty="0" err="1"/>
                  <a:t>v-bind:value</a:t>
                </a:r>
                <a:endParaRPr lang="en-US" sz="2519" dirty="0"/>
              </a:p>
            </p:txBody>
          </p:sp>
          <p:sp>
            <p:nvSpPr>
              <p:cNvPr id="32" name="Arrow: Left-Right 31">
                <a:extLst>
                  <a:ext uri="{FF2B5EF4-FFF2-40B4-BE49-F238E27FC236}">
                    <a16:creationId xmlns:a16="http://schemas.microsoft.com/office/drawing/2014/main" id="{D71EA964-11A9-4705-8580-6CCDCC0EDF69}"/>
                  </a:ext>
                </a:extLst>
              </p:cNvPr>
              <p:cNvSpPr/>
              <p:nvPr/>
            </p:nvSpPr>
            <p:spPr>
              <a:xfrm>
                <a:off x="8409396" y="1237825"/>
                <a:ext cx="579120" cy="260750"/>
              </a:xfrm>
              <a:prstGeom prst="leftRigh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17">
              <a:extLst>
                <a:ext uri="{FF2B5EF4-FFF2-40B4-BE49-F238E27FC236}">
                  <a16:creationId xmlns:a16="http://schemas.microsoft.com/office/drawing/2014/main" id="{69087DF5-4878-47F3-A198-F78DEEDC90EE}"/>
                </a:ext>
              </a:extLst>
            </p:cNvPr>
            <p:cNvSpPr/>
            <p:nvPr/>
          </p:nvSpPr>
          <p:spPr>
            <a:xfrm>
              <a:off x="5982055" y="584982"/>
              <a:ext cx="4773981" cy="135491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353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551113-8C6F-4E3E-80B8-688B0F7640D8}"/>
              </a:ext>
            </a:extLst>
          </p:cNvPr>
          <p:cNvSpPr txBox="1"/>
          <p:nvPr/>
        </p:nvSpPr>
        <p:spPr>
          <a:xfrm>
            <a:off x="1405309" y="3011092"/>
            <a:ext cx="8619895" cy="480003"/>
          </a:xfrm>
          <a:prstGeom prst="rect">
            <a:avLst/>
          </a:prstGeom>
          <a:noFill/>
        </p:spPr>
        <p:txBody>
          <a:bodyPr wrap="square" rtlCol="0">
            <a:spAutoFit/>
          </a:bodyPr>
          <a:lstStyle/>
          <a:p>
            <a:r>
              <a:rPr lang="en-US" sz="2519" dirty="0"/>
              <a:t>&lt;</a:t>
            </a:r>
            <a:r>
              <a:rPr lang="en-US" sz="2519" dirty="0" err="1"/>
              <a:t>directiveName</a:t>
            </a:r>
            <a:r>
              <a:rPr lang="en-US" sz="2519" dirty="0"/>
              <a:t>&gt;:&lt;</a:t>
            </a:r>
            <a:r>
              <a:rPr lang="en-US" sz="2519" dirty="0">
                <a:solidFill>
                  <a:srgbClr val="42B983"/>
                </a:solidFill>
              </a:rPr>
              <a:t>argument</a:t>
            </a:r>
            <a:r>
              <a:rPr lang="en-US" sz="2519" dirty="0"/>
              <a:t>&gt;.&lt;</a:t>
            </a:r>
            <a:r>
              <a:rPr lang="en-US" sz="2519" dirty="0">
                <a:solidFill>
                  <a:srgbClr val="FE4E57"/>
                </a:solidFill>
              </a:rPr>
              <a:t>specifier</a:t>
            </a:r>
            <a:r>
              <a:rPr lang="en-US" sz="2519" dirty="0"/>
              <a:t>&gt; = "&lt;expression&gt;"</a:t>
            </a:r>
          </a:p>
        </p:txBody>
      </p:sp>
      <p:sp>
        <p:nvSpPr>
          <p:cNvPr id="15" name="TextBox 14">
            <a:extLst>
              <a:ext uri="{FF2B5EF4-FFF2-40B4-BE49-F238E27FC236}">
                <a16:creationId xmlns:a16="http://schemas.microsoft.com/office/drawing/2014/main" id="{5FD02740-CCFD-4DFD-97AB-8813C312E2AB}"/>
              </a:ext>
            </a:extLst>
          </p:cNvPr>
          <p:cNvSpPr txBox="1"/>
          <p:nvPr/>
        </p:nvSpPr>
        <p:spPr>
          <a:xfrm>
            <a:off x="3457751" y="3516733"/>
            <a:ext cx="4080472" cy="2030684"/>
          </a:xfrm>
          <a:prstGeom prst="rect">
            <a:avLst/>
          </a:prstGeom>
          <a:noFill/>
        </p:spPr>
        <p:txBody>
          <a:bodyPr wrap="square" rtlCol="0">
            <a:spAutoFit/>
          </a:bodyPr>
          <a:lstStyle/>
          <a:p>
            <a:r>
              <a:rPr lang="en-US" sz="2519" dirty="0">
                <a:solidFill>
                  <a:srgbClr val="34495E"/>
                </a:solidFill>
              </a:rPr>
              <a:t>Ex:</a:t>
            </a:r>
          </a:p>
          <a:p>
            <a:r>
              <a:rPr lang="en-US" sz="2519" dirty="0">
                <a:solidFill>
                  <a:srgbClr val="34495E"/>
                </a:solidFill>
              </a:rPr>
              <a:t>	</a:t>
            </a:r>
            <a:r>
              <a:rPr lang="en-US" sz="2519" dirty="0" err="1">
                <a:solidFill>
                  <a:srgbClr val="34495E"/>
                </a:solidFill>
              </a:rPr>
              <a:t>v-on:</a:t>
            </a:r>
            <a:r>
              <a:rPr lang="en-US" sz="2519" dirty="0" err="1">
                <a:solidFill>
                  <a:srgbClr val="42B983"/>
                </a:solidFill>
              </a:rPr>
              <a:t>click.</a:t>
            </a:r>
            <a:r>
              <a:rPr lang="en-US" sz="2519" dirty="0" err="1">
                <a:solidFill>
                  <a:srgbClr val="FF0000"/>
                </a:solidFill>
              </a:rPr>
              <a:t>keyup</a:t>
            </a:r>
            <a:endParaRPr lang="en-US" sz="2519" dirty="0">
              <a:solidFill>
                <a:srgbClr val="FF0000"/>
              </a:solidFill>
            </a:endParaRPr>
          </a:p>
          <a:p>
            <a:r>
              <a:rPr lang="en-US" sz="2519" dirty="0">
                <a:solidFill>
                  <a:srgbClr val="FF0000"/>
                </a:solidFill>
              </a:rPr>
              <a:t>	</a:t>
            </a:r>
            <a:r>
              <a:rPr lang="en-US" sz="2519" dirty="0">
                <a:solidFill>
                  <a:srgbClr val="34495E"/>
                </a:solidFill>
              </a:rPr>
              <a:t>v-</a:t>
            </a:r>
            <a:r>
              <a:rPr lang="en-US" sz="2519" dirty="0" err="1">
                <a:solidFill>
                  <a:srgbClr val="34495E"/>
                </a:solidFill>
              </a:rPr>
              <a:t>model.</a:t>
            </a:r>
            <a:r>
              <a:rPr lang="en-US" sz="2519" dirty="0" err="1">
                <a:solidFill>
                  <a:srgbClr val="FF0000"/>
                </a:solidFill>
              </a:rPr>
              <a:t>lazy</a:t>
            </a:r>
            <a:endParaRPr lang="en-US" sz="2519" dirty="0">
              <a:solidFill>
                <a:srgbClr val="FF0000"/>
              </a:solidFill>
            </a:endParaRPr>
          </a:p>
          <a:p>
            <a:r>
              <a:rPr lang="en-US" sz="2519" dirty="0">
                <a:solidFill>
                  <a:srgbClr val="FF0000"/>
                </a:solidFill>
              </a:rPr>
              <a:t>	</a:t>
            </a:r>
          </a:p>
          <a:p>
            <a:endParaRPr lang="en-US" sz="2519" dirty="0">
              <a:solidFill>
                <a:srgbClr val="FF0000"/>
              </a:solidFill>
            </a:endParaRPr>
          </a:p>
        </p:txBody>
      </p:sp>
      <p:sp>
        <p:nvSpPr>
          <p:cNvPr id="17" name="TextBox 16">
            <a:extLst>
              <a:ext uri="{FF2B5EF4-FFF2-40B4-BE49-F238E27FC236}">
                <a16:creationId xmlns:a16="http://schemas.microsoft.com/office/drawing/2014/main" id="{4264D151-86AA-4046-A535-65CB234F12BB}"/>
              </a:ext>
            </a:extLst>
          </p:cNvPr>
          <p:cNvSpPr txBox="1"/>
          <p:nvPr/>
        </p:nvSpPr>
        <p:spPr>
          <a:xfrm>
            <a:off x="1527131" y="4923572"/>
            <a:ext cx="8813279" cy="461665"/>
          </a:xfrm>
          <a:prstGeom prst="rect">
            <a:avLst/>
          </a:prstGeom>
          <a:noFill/>
        </p:spPr>
        <p:txBody>
          <a:bodyPr wrap="square" rtlCol="0">
            <a:spAutoFit/>
          </a:bodyPr>
          <a:lstStyle/>
          <a:p>
            <a:r>
              <a:rPr lang="en-US" sz="2400" dirty="0">
                <a:solidFill>
                  <a:srgbClr val="FF0000"/>
                </a:solidFill>
              </a:rPr>
              <a:t>Specifier indicates the directive should be bound in special way</a:t>
            </a:r>
          </a:p>
        </p:txBody>
      </p:sp>
      <p:sp>
        <p:nvSpPr>
          <p:cNvPr id="7" name="Rectangle 6">
            <a:extLst>
              <a:ext uri="{FF2B5EF4-FFF2-40B4-BE49-F238E27FC236}">
                <a16:creationId xmlns:a16="http://schemas.microsoft.com/office/drawing/2014/main" id="{B7866861-5951-44FA-A578-2EB1A8B1B470}"/>
              </a:ext>
            </a:extLst>
          </p:cNvPr>
          <p:cNvSpPr/>
          <p:nvPr/>
        </p:nvSpPr>
        <p:spPr>
          <a:xfrm>
            <a:off x="1166025" y="272192"/>
            <a:ext cx="3252814" cy="480003"/>
          </a:xfrm>
          <a:prstGeom prst="rect">
            <a:avLst/>
          </a:prstGeom>
        </p:spPr>
        <p:txBody>
          <a:bodyPr wrap="none">
            <a:spAutoFit/>
          </a:bodyPr>
          <a:lstStyle/>
          <a:p>
            <a:r>
              <a:rPr lang="en-US" sz="2519" dirty="0"/>
              <a:t>v-on, v-bind </a:t>
            </a:r>
            <a:r>
              <a:rPr lang="en-US" sz="2519" b="1" dirty="0"/>
              <a:t>shortcut</a:t>
            </a:r>
          </a:p>
        </p:txBody>
      </p:sp>
      <p:sp>
        <p:nvSpPr>
          <p:cNvPr id="8" name="TextBox 7">
            <a:extLst>
              <a:ext uri="{FF2B5EF4-FFF2-40B4-BE49-F238E27FC236}">
                <a16:creationId xmlns:a16="http://schemas.microsoft.com/office/drawing/2014/main" id="{6B759785-0B75-4D10-8224-B48B9B1F246B}"/>
              </a:ext>
            </a:extLst>
          </p:cNvPr>
          <p:cNvSpPr txBox="1"/>
          <p:nvPr/>
        </p:nvSpPr>
        <p:spPr>
          <a:xfrm>
            <a:off x="1404905" y="857507"/>
            <a:ext cx="1889975" cy="480003"/>
          </a:xfrm>
          <a:prstGeom prst="rect">
            <a:avLst/>
          </a:prstGeom>
          <a:noFill/>
        </p:spPr>
        <p:txBody>
          <a:bodyPr wrap="square" rtlCol="0">
            <a:spAutoFit/>
          </a:bodyPr>
          <a:lstStyle/>
          <a:p>
            <a:r>
              <a:rPr lang="en-US" sz="2519" dirty="0" err="1">
                <a:solidFill>
                  <a:srgbClr val="34495E"/>
                </a:solidFill>
              </a:rPr>
              <a:t>v-on:</a:t>
            </a:r>
            <a:r>
              <a:rPr lang="en-US" sz="2519" dirty="0" err="1">
                <a:solidFill>
                  <a:srgbClr val="42B983"/>
                </a:solidFill>
              </a:rPr>
              <a:t>click</a:t>
            </a:r>
            <a:endParaRPr lang="en-US" sz="2519" dirty="0">
              <a:solidFill>
                <a:srgbClr val="42B983"/>
              </a:solidFill>
            </a:endParaRPr>
          </a:p>
        </p:txBody>
      </p:sp>
      <p:sp>
        <p:nvSpPr>
          <p:cNvPr id="9" name="TextBox 8">
            <a:extLst>
              <a:ext uri="{FF2B5EF4-FFF2-40B4-BE49-F238E27FC236}">
                <a16:creationId xmlns:a16="http://schemas.microsoft.com/office/drawing/2014/main" id="{DFF4903E-49CD-4833-BDD7-DA2C92710BDB}"/>
              </a:ext>
            </a:extLst>
          </p:cNvPr>
          <p:cNvSpPr txBox="1"/>
          <p:nvPr/>
        </p:nvSpPr>
        <p:spPr>
          <a:xfrm>
            <a:off x="1379766" y="1584244"/>
            <a:ext cx="1889975" cy="480003"/>
          </a:xfrm>
          <a:prstGeom prst="rect">
            <a:avLst/>
          </a:prstGeom>
          <a:noFill/>
        </p:spPr>
        <p:txBody>
          <a:bodyPr wrap="square" rtlCol="0">
            <a:spAutoFit/>
          </a:bodyPr>
          <a:lstStyle/>
          <a:p>
            <a:r>
              <a:rPr lang="en-US" sz="2519" dirty="0" err="1">
                <a:solidFill>
                  <a:srgbClr val="34495E"/>
                </a:solidFill>
              </a:rPr>
              <a:t>v-bind:</a:t>
            </a:r>
            <a:r>
              <a:rPr lang="en-US" sz="2519" dirty="0" err="1">
                <a:solidFill>
                  <a:srgbClr val="42B983"/>
                </a:solidFill>
              </a:rPr>
              <a:t>style</a:t>
            </a:r>
            <a:endParaRPr lang="en-US" sz="2519" dirty="0">
              <a:solidFill>
                <a:srgbClr val="42B983"/>
              </a:solidFill>
            </a:endParaRPr>
          </a:p>
        </p:txBody>
      </p:sp>
      <p:sp>
        <p:nvSpPr>
          <p:cNvPr id="10" name="TextBox 9">
            <a:extLst>
              <a:ext uri="{FF2B5EF4-FFF2-40B4-BE49-F238E27FC236}">
                <a16:creationId xmlns:a16="http://schemas.microsoft.com/office/drawing/2014/main" id="{E2D1375C-15EE-4604-BB74-1AAB9CFD7F34}"/>
              </a:ext>
            </a:extLst>
          </p:cNvPr>
          <p:cNvSpPr txBox="1"/>
          <p:nvPr/>
        </p:nvSpPr>
        <p:spPr>
          <a:xfrm>
            <a:off x="6405226" y="857507"/>
            <a:ext cx="1889975" cy="480003"/>
          </a:xfrm>
          <a:prstGeom prst="rect">
            <a:avLst/>
          </a:prstGeom>
          <a:noFill/>
        </p:spPr>
        <p:txBody>
          <a:bodyPr wrap="square" rtlCol="0">
            <a:spAutoFit/>
          </a:bodyPr>
          <a:lstStyle/>
          <a:p>
            <a:r>
              <a:rPr lang="en-US" sz="2519" dirty="0">
                <a:solidFill>
                  <a:srgbClr val="34495E"/>
                </a:solidFill>
              </a:rPr>
              <a:t>@</a:t>
            </a:r>
            <a:r>
              <a:rPr lang="en-US" sz="2519" dirty="0">
                <a:solidFill>
                  <a:srgbClr val="42B983"/>
                </a:solidFill>
              </a:rPr>
              <a:t>click</a:t>
            </a:r>
          </a:p>
        </p:txBody>
      </p:sp>
      <p:sp>
        <p:nvSpPr>
          <p:cNvPr id="11" name="TextBox 10">
            <a:extLst>
              <a:ext uri="{FF2B5EF4-FFF2-40B4-BE49-F238E27FC236}">
                <a16:creationId xmlns:a16="http://schemas.microsoft.com/office/drawing/2014/main" id="{C288919B-117C-4273-B378-6C3412701782}"/>
              </a:ext>
            </a:extLst>
          </p:cNvPr>
          <p:cNvSpPr txBox="1"/>
          <p:nvPr/>
        </p:nvSpPr>
        <p:spPr>
          <a:xfrm>
            <a:off x="6380087" y="1584244"/>
            <a:ext cx="1889975" cy="480003"/>
          </a:xfrm>
          <a:prstGeom prst="rect">
            <a:avLst/>
          </a:prstGeom>
          <a:noFill/>
        </p:spPr>
        <p:txBody>
          <a:bodyPr wrap="square" rtlCol="0">
            <a:spAutoFit/>
          </a:bodyPr>
          <a:lstStyle/>
          <a:p>
            <a:r>
              <a:rPr lang="en-US" sz="2519" dirty="0">
                <a:solidFill>
                  <a:srgbClr val="34495E"/>
                </a:solidFill>
              </a:rPr>
              <a:t>:</a:t>
            </a:r>
            <a:r>
              <a:rPr lang="en-US" sz="2519" dirty="0">
                <a:solidFill>
                  <a:srgbClr val="42B983"/>
                </a:solidFill>
              </a:rPr>
              <a:t>style</a:t>
            </a:r>
          </a:p>
        </p:txBody>
      </p:sp>
      <p:sp>
        <p:nvSpPr>
          <p:cNvPr id="12" name="Arrow: Left 11">
            <a:extLst>
              <a:ext uri="{FF2B5EF4-FFF2-40B4-BE49-F238E27FC236}">
                <a16:creationId xmlns:a16="http://schemas.microsoft.com/office/drawing/2014/main" id="{165BDEBA-F073-44EC-A10E-9D06294B2E87}"/>
              </a:ext>
            </a:extLst>
          </p:cNvPr>
          <p:cNvSpPr/>
          <p:nvPr/>
        </p:nvSpPr>
        <p:spPr>
          <a:xfrm rot="10800000">
            <a:off x="4316151" y="1812759"/>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9A8F95D3-C4E6-4564-88F0-64584EDFD602}"/>
              </a:ext>
            </a:extLst>
          </p:cNvPr>
          <p:cNvSpPr/>
          <p:nvPr/>
        </p:nvSpPr>
        <p:spPr>
          <a:xfrm rot="10800000">
            <a:off x="4316151" y="992485"/>
            <a:ext cx="805795" cy="200804"/>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9087DF5-4878-47F3-A198-F78DEEDC90EE}"/>
              </a:ext>
            </a:extLst>
          </p:cNvPr>
          <p:cNvSpPr/>
          <p:nvPr/>
        </p:nvSpPr>
        <p:spPr>
          <a:xfrm>
            <a:off x="1166025" y="714312"/>
            <a:ext cx="6526927" cy="15363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8B9CF2CA-CF29-49DC-B121-9103767B8363}"/>
              </a:ext>
            </a:extLst>
          </p:cNvPr>
          <p:cNvSpPr/>
          <p:nvPr/>
        </p:nvSpPr>
        <p:spPr>
          <a:xfrm>
            <a:off x="1232026" y="2915326"/>
            <a:ext cx="9232364" cy="2588166"/>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A78DA1-A59A-4F89-9BBF-D0BA4CFB9038}"/>
              </a:ext>
            </a:extLst>
          </p:cNvPr>
          <p:cNvSpPr/>
          <p:nvPr/>
        </p:nvSpPr>
        <p:spPr>
          <a:xfrm>
            <a:off x="1405309" y="2469626"/>
            <a:ext cx="1388522" cy="480003"/>
          </a:xfrm>
          <a:prstGeom prst="rect">
            <a:avLst/>
          </a:prstGeom>
        </p:spPr>
        <p:txBody>
          <a:bodyPr wrap="none">
            <a:spAutoFit/>
          </a:bodyPr>
          <a:lstStyle/>
          <a:p>
            <a:r>
              <a:rPr lang="en-US" sz="2519" dirty="0"/>
              <a:t>specifier</a:t>
            </a:r>
          </a:p>
        </p:txBody>
      </p:sp>
      <p:sp>
        <p:nvSpPr>
          <p:cNvPr id="19" name="Title 1">
            <a:extLst>
              <a:ext uri="{FF2B5EF4-FFF2-40B4-BE49-F238E27FC236}">
                <a16:creationId xmlns:a16="http://schemas.microsoft.com/office/drawing/2014/main" id="{8C143711-25E7-4CF1-AC8A-776D60FB142D}"/>
              </a:ext>
            </a:extLst>
          </p:cNvPr>
          <p:cNvSpPr>
            <a:spLocks noGrp="1"/>
          </p:cNvSpPr>
          <p:nvPr>
            <p:ph type="title" idx="4294967295"/>
          </p:nvPr>
        </p:nvSpPr>
        <p:spPr>
          <a:xfrm>
            <a:off x="0" y="0"/>
            <a:ext cx="2678113" cy="639763"/>
          </a:xfrm>
        </p:spPr>
        <p:txBody>
          <a:bodyPr>
            <a:normAutofit/>
          </a:bodyPr>
          <a:lstStyle/>
          <a:p>
            <a:r>
              <a:rPr lang="en-US" sz="2879" dirty="0"/>
              <a:t>Notes</a:t>
            </a:r>
          </a:p>
        </p:txBody>
      </p:sp>
    </p:spTree>
    <p:extLst>
      <p:ext uri="{BB962C8B-B14F-4D97-AF65-F5344CB8AC3E}">
        <p14:creationId xmlns:p14="http://schemas.microsoft.com/office/powerpoint/2010/main" val="3590570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67BFC-B9DD-4241-82AC-C50D21088323}"/>
              </a:ext>
            </a:extLst>
          </p:cNvPr>
          <p:cNvSpPr txBox="1"/>
          <p:nvPr/>
        </p:nvSpPr>
        <p:spPr>
          <a:xfrm>
            <a:off x="5851558" y="876104"/>
            <a:ext cx="4971864" cy="867673"/>
          </a:xfrm>
          <a:prstGeom prst="rect">
            <a:avLst/>
          </a:prstGeom>
          <a:noFill/>
        </p:spPr>
        <p:txBody>
          <a:bodyPr wrap="square" rtlCol="0">
            <a:spAutoFit/>
          </a:bodyPr>
          <a:lstStyle/>
          <a:p>
            <a:r>
              <a:rPr lang="en-US" sz="2519" dirty="0"/>
              <a:t>v-show = “conditional expression”</a:t>
            </a:r>
          </a:p>
          <a:p>
            <a:endParaRPr lang="en-US" sz="2519" dirty="0"/>
          </a:p>
        </p:txBody>
      </p:sp>
      <p:sp>
        <p:nvSpPr>
          <p:cNvPr id="4" name="TextBox 3">
            <a:extLst>
              <a:ext uri="{FF2B5EF4-FFF2-40B4-BE49-F238E27FC236}">
                <a16:creationId xmlns:a16="http://schemas.microsoft.com/office/drawing/2014/main" id="{F86345EF-578F-4681-BF2D-70781C13069D}"/>
              </a:ext>
            </a:extLst>
          </p:cNvPr>
          <p:cNvSpPr txBox="1"/>
          <p:nvPr/>
        </p:nvSpPr>
        <p:spPr>
          <a:xfrm>
            <a:off x="134286" y="876104"/>
            <a:ext cx="5475681" cy="1255344"/>
          </a:xfrm>
          <a:prstGeom prst="rect">
            <a:avLst/>
          </a:prstGeom>
          <a:noFill/>
        </p:spPr>
        <p:txBody>
          <a:bodyPr wrap="square" rtlCol="0">
            <a:spAutoFit/>
          </a:bodyPr>
          <a:lstStyle/>
          <a:p>
            <a:pPr marL="411343" indent="-411343">
              <a:buFont typeface="Arial" panose="020B0604020202020204" pitchFamily="34" charset="0"/>
              <a:buChar char="•"/>
            </a:pPr>
            <a:r>
              <a:rPr lang="en-US" sz="2519" dirty="0"/>
              <a:t>v-if = “conditional expression”</a:t>
            </a:r>
          </a:p>
          <a:p>
            <a:pPr marL="411343" indent="-411343">
              <a:buFont typeface="Arial" panose="020B0604020202020204" pitchFamily="34" charset="0"/>
              <a:buChar char="•"/>
            </a:pPr>
            <a:r>
              <a:rPr lang="en-US" sz="2519" dirty="0"/>
              <a:t>v-else-if = “conditional expression”</a:t>
            </a:r>
          </a:p>
          <a:p>
            <a:pPr marL="411343" indent="-411343">
              <a:buFont typeface="Arial" panose="020B0604020202020204" pitchFamily="34" charset="0"/>
              <a:buChar char="•"/>
            </a:pPr>
            <a:r>
              <a:rPr lang="en-US" sz="2519" dirty="0"/>
              <a:t>v-else</a:t>
            </a:r>
          </a:p>
        </p:txBody>
      </p:sp>
      <p:sp>
        <p:nvSpPr>
          <p:cNvPr id="8" name="TextBox 7">
            <a:extLst>
              <a:ext uri="{FF2B5EF4-FFF2-40B4-BE49-F238E27FC236}">
                <a16:creationId xmlns:a16="http://schemas.microsoft.com/office/drawing/2014/main" id="{26257F6D-EAA0-457E-AAA2-371D017AEE94}"/>
              </a:ext>
            </a:extLst>
          </p:cNvPr>
          <p:cNvSpPr txBox="1"/>
          <p:nvPr/>
        </p:nvSpPr>
        <p:spPr>
          <a:xfrm>
            <a:off x="0" y="100"/>
            <a:ext cx="3871245" cy="535403"/>
          </a:xfrm>
          <a:prstGeom prst="rect">
            <a:avLst/>
          </a:prstGeom>
          <a:noFill/>
        </p:spPr>
        <p:txBody>
          <a:bodyPr wrap="square" rtlCol="0">
            <a:spAutoFit/>
          </a:bodyPr>
          <a:lstStyle/>
          <a:p>
            <a:r>
              <a:rPr lang="en-US" sz="2800" dirty="0">
                <a:solidFill>
                  <a:schemeClr val="accent1"/>
                </a:solidFill>
                <a:latin typeface="+mj-lt"/>
              </a:rPr>
              <a:t>Conditional rendering</a:t>
            </a:r>
          </a:p>
        </p:txBody>
      </p:sp>
      <p:cxnSp>
        <p:nvCxnSpPr>
          <p:cNvPr id="9" name="Straight Connector 8">
            <a:extLst>
              <a:ext uri="{FF2B5EF4-FFF2-40B4-BE49-F238E27FC236}">
                <a16:creationId xmlns:a16="http://schemas.microsoft.com/office/drawing/2014/main" id="{B5B56C9E-B977-450C-B3DF-0B2772288E31}"/>
              </a:ext>
            </a:extLst>
          </p:cNvPr>
          <p:cNvCxnSpPr>
            <a:cxnSpLocks/>
          </p:cNvCxnSpPr>
          <p:nvPr/>
        </p:nvCxnSpPr>
        <p:spPr>
          <a:xfrm>
            <a:off x="5782964" y="779681"/>
            <a:ext cx="0" cy="3555177"/>
          </a:xfrm>
          <a:prstGeom prst="line">
            <a:avLst/>
          </a:prstGeom>
          <a:ln w="25400">
            <a:solidFill>
              <a:srgbClr val="42B983"/>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DC92C3-C865-4E3A-87AE-A8E20C87CD0E}"/>
              </a:ext>
            </a:extLst>
          </p:cNvPr>
          <p:cNvSpPr txBox="1"/>
          <p:nvPr/>
        </p:nvSpPr>
        <p:spPr>
          <a:xfrm>
            <a:off x="6020169" y="2546281"/>
            <a:ext cx="4634643" cy="480003"/>
          </a:xfrm>
          <a:prstGeom prst="rect">
            <a:avLst/>
          </a:prstGeom>
          <a:noFill/>
        </p:spPr>
        <p:txBody>
          <a:bodyPr wrap="square" rtlCol="0">
            <a:spAutoFit/>
          </a:bodyPr>
          <a:lstStyle/>
          <a:p>
            <a:r>
              <a:rPr lang="en-US" sz="2519" dirty="0"/>
              <a:t>Toggle CSS property </a:t>
            </a:r>
            <a:r>
              <a:rPr lang="en-US" sz="2519" dirty="0">
                <a:solidFill>
                  <a:srgbClr val="42B983"/>
                </a:solidFill>
              </a:rPr>
              <a:t>display </a:t>
            </a:r>
          </a:p>
        </p:txBody>
      </p:sp>
      <p:cxnSp>
        <p:nvCxnSpPr>
          <p:cNvPr id="14" name="Straight Arrow Connector 13">
            <a:extLst>
              <a:ext uri="{FF2B5EF4-FFF2-40B4-BE49-F238E27FC236}">
                <a16:creationId xmlns:a16="http://schemas.microsoft.com/office/drawing/2014/main" id="{1C256CE3-8EED-49BE-A76F-C5F0CE462FD8}"/>
              </a:ext>
            </a:extLst>
          </p:cNvPr>
          <p:cNvCxnSpPr>
            <a:cxnSpLocks/>
            <a:endCxn id="12" idx="0"/>
          </p:cNvCxnSpPr>
          <p:nvPr/>
        </p:nvCxnSpPr>
        <p:spPr>
          <a:xfrm>
            <a:off x="8337491" y="1638158"/>
            <a:ext cx="0" cy="908122"/>
          </a:xfrm>
          <a:prstGeom prst="straightConnector1">
            <a:avLst/>
          </a:prstGeom>
          <a:ln>
            <a:solidFill>
              <a:srgbClr val="42B98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0C4AA2-7E7E-48E3-BE59-676CDBB2A373}"/>
              </a:ext>
            </a:extLst>
          </p:cNvPr>
          <p:cNvSpPr txBox="1"/>
          <p:nvPr/>
        </p:nvSpPr>
        <p:spPr>
          <a:xfrm>
            <a:off x="544487" y="3030351"/>
            <a:ext cx="4634643" cy="480003"/>
          </a:xfrm>
          <a:prstGeom prst="rect">
            <a:avLst/>
          </a:prstGeom>
          <a:noFill/>
        </p:spPr>
        <p:txBody>
          <a:bodyPr wrap="square" rtlCol="0">
            <a:spAutoFit/>
          </a:bodyPr>
          <a:lstStyle/>
          <a:p>
            <a:r>
              <a:rPr lang="en-US" sz="2519" dirty="0"/>
              <a:t>Toggle </a:t>
            </a:r>
            <a:r>
              <a:rPr lang="en-US" sz="2519" dirty="0">
                <a:solidFill>
                  <a:srgbClr val="42B983"/>
                </a:solidFill>
              </a:rPr>
              <a:t>real rendering process </a:t>
            </a:r>
          </a:p>
        </p:txBody>
      </p:sp>
      <p:cxnSp>
        <p:nvCxnSpPr>
          <p:cNvPr id="17" name="Straight Arrow Connector 16">
            <a:extLst>
              <a:ext uri="{FF2B5EF4-FFF2-40B4-BE49-F238E27FC236}">
                <a16:creationId xmlns:a16="http://schemas.microsoft.com/office/drawing/2014/main" id="{26CBDF3F-ABDD-4949-875E-4D3B5758E817}"/>
              </a:ext>
            </a:extLst>
          </p:cNvPr>
          <p:cNvCxnSpPr>
            <a:cxnSpLocks/>
          </p:cNvCxnSpPr>
          <p:nvPr/>
        </p:nvCxnSpPr>
        <p:spPr>
          <a:xfrm>
            <a:off x="2797830" y="1928395"/>
            <a:ext cx="0" cy="1123787"/>
          </a:xfrm>
          <a:prstGeom prst="straightConnector1">
            <a:avLst/>
          </a:prstGeom>
          <a:ln>
            <a:solidFill>
              <a:srgbClr val="42B98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8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DFCAB-E1F2-4A60-B9AE-D4AB9A757A76}"/>
              </a:ext>
            </a:extLst>
          </p:cNvPr>
          <p:cNvSpPr txBox="1"/>
          <p:nvPr/>
        </p:nvSpPr>
        <p:spPr>
          <a:xfrm>
            <a:off x="0" y="100"/>
            <a:ext cx="3487493" cy="535403"/>
          </a:xfrm>
          <a:prstGeom prst="rect">
            <a:avLst/>
          </a:prstGeom>
          <a:noFill/>
        </p:spPr>
        <p:txBody>
          <a:bodyPr wrap="square" rtlCol="0">
            <a:spAutoFit/>
          </a:bodyPr>
          <a:lstStyle/>
          <a:p>
            <a:r>
              <a:rPr lang="en-US" sz="2879" dirty="0">
                <a:solidFill>
                  <a:schemeClr val="accent1"/>
                </a:solidFill>
                <a:latin typeface="+mj-lt"/>
              </a:rPr>
              <a:t>List rendering</a:t>
            </a:r>
          </a:p>
        </p:txBody>
      </p:sp>
      <p:sp>
        <p:nvSpPr>
          <p:cNvPr id="4" name="TextBox 3">
            <a:extLst>
              <a:ext uri="{FF2B5EF4-FFF2-40B4-BE49-F238E27FC236}">
                <a16:creationId xmlns:a16="http://schemas.microsoft.com/office/drawing/2014/main" id="{4899C52B-202D-4ABF-9AB3-AD23C492B297}"/>
              </a:ext>
            </a:extLst>
          </p:cNvPr>
          <p:cNvSpPr txBox="1"/>
          <p:nvPr/>
        </p:nvSpPr>
        <p:spPr>
          <a:xfrm>
            <a:off x="726153" y="645973"/>
            <a:ext cx="7603881" cy="867673"/>
          </a:xfrm>
          <a:prstGeom prst="rect">
            <a:avLst/>
          </a:prstGeom>
          <a:noFill/>
        </p:spPr>
        <p:txBody>
          <a:bodyPr wrap="square" rtlCol="0">
            <a:spAutoFit/>
          </a:bodyPr>
          <a:lstStyle/>
          <a:p>
            <a:r>
              <a:rPr lang="en-US" sz="2519" dirty="0"/>
              <a:t>v-for = “(value, key, index) in object”</a:t>
            </a:r>
          </a:p>
          <a:p>
            <a:endParaRPr lang="en-US" sz="2519" dirty="0"/>
          </a:p>
        </p:txBody>
      </p:sp>
      <p:sp>
        <p:nvSpPr>
          <p:cNvPr id="5" name="TextBox 4">
            <a:extLst>
              <a:ext uri="{FF2B5EF4-FFF2-40B4-BE49-F238E27FC236}">
                <a16:creationId xmlns:a16="http://schemas.microsoft.com/office/drawing/2014/main" id="{E805B272-5038-4852-A725-B8A563932718}"/>
              </a:ext>
            </a:extLst>
          </p:cNvPr>
          <p:cNvSpPr txBox="1"/>
          <p:nvPr/>
        </p:nvSpPr>
        <p:spPr>
          <a:xfrm>
            <a:off x="726153" y="1288724"/>
            <a:ext cx="7603881" cy="867673"/>
          </a:xfrm>
          <a:prstGeom prst="rect">
            <a:avLst/>
          </a:prstGeom>
          <a:noFill/>
        </p:spPr>
        <p:txBody>
          <a:bodyPr wrap="square" rtlCol="0">
            <a:spAutoFit/>
          </a:bodyPr>
          <a:lstStyle/>
          <a:p>
            <a:r>
              <a:rPr lang="en-US" sz="2519" dirty="0"/>
              <a:t>v-for = “(item, index) in array”</a:t>
            </a:r>
          </a:p>
          <a:p>
            <a:endParaRPr lang="en-US" sz="2519" dirty="0"/>
          </a:p>
        </p:txBody>
      </p:sp>
      <p:sp>
        <p:nvSpPr>
          <p:cNvPr id="6" name="TextBox 5">
            <a:extLst>
              <a:ext uri="{FF2B5EF4-FFF2-40B4-BE49-F238E27FC236}">
                <a16:creationId xmlns:a16="http://schemas.microsoft.com/office/drawing/2014/main" id="{949362A7-DE84-4652-B2A9-5FD8FBF70601}"/>
              </a:ext>
            </a:extLst>
          </p:cNvPr>
          <p:cNvSpPr txBox="1"/>
          <p:nvPr/>
        </p:nvSpPr>
        <p:spPr>
          <a:xfrm>
            <a:off x="940404" y="2560734"/>
            <a:ext cx="8109512" cy="2806025"/>
          </a:xfrm>
          <a:prstGeom prst="rect">
            <a:avLst/>
          </a:prstGeom>
          <a:noFill/>
        </p:spPr>
        <p:txBody>
          <a:bodyPr wrap="square" rtlCol="0">
            <a:spAutoFit/>
          </a:bodyPr>
          <a:lstStyle/>
          <a:p>
            <a:r>
              <a:rPr lang="en-US" sz="2519" dirty="0"/>
              <a:t>&lt;ul v-for = “(</a:t>
            </a:r>
            <a:r>
              <a:rPr lang="en-US" sz="2519" dirty="0">
                <a:solidFill>
                  <a:srgbClr val="42B983"/>
                </a:solidFill>
              </a:rPr>
              <a:t>item</a:t>
            </a:r>
            <a:r>
              <a:rPr lang="en-US" sz="2519" dirty="0"/>
              <a:t>, index) in array” :key=“</a:t>
            </a:r>
            <a:r>
              <a:rPr lang="en-US" sz="2519" dirty="0" err="1"/>
              <a:t>item.</a:t>
            </a:r>
            <a:r>
              <a:rPr lang="en-US" sz="2519" dirty="0" err="1">
                <a:solidFill>
                  <a:srgbClr val="FF0000"/>
                </a:solidFill>
              </a:rPr>
              <a:t>uniqueId</a:t>
            </a:r>
            <a:r>
              <a:rPr lang="en-US" sz="2519" dirty="0"/>
              <a:t>”&gt;</a:t>
            </a:r>
          </a:p>
          <a:p>
            <a:r>
              <a:rPr lang="en-US" sz="2519" dirty="0"/>
              <a:t>// below block of code will have access to </a:t>
            </a:r>
            <a:r>
              <a:rPr lang="en-US" sz="2519" dirty="0">
                <a:solidFill>
                  <a:srgbClr val="42B983"/>
                </a:solidFill>
              </a:rPr>
              <a:t>item, </a:t>
            </a:r>
            <a:r>
              <a:rPr lang="en-US" sz="2519" dirty="0"/>
              <a:t>index</a:t>
            </a:r>
          </a:p>
          <a:p>
            <a:r>
              <a:rPr lang="en-US" sz="2519" dirty="0"/>
              <a:t>	&lt;li&gt;</a:t>
            </a:r>
          </a:p>
          <a:p>
            <a:r>
              <a:rPr lang="en-US" sz="2519" dirty="0"/>
              <a:t>		…</a:t>
            </a:r>
          </a:p>
          <a:p>
            <a:r>
              <a:rPr lang="en-US" sz="2519" dirty="0"/>
              <a:t>	&lt;/li&gt;</a:t>
            </a:r>
          </a:p>
          <a:p>
            <a:r>
              <a:rPr lang="en-US" sz="2519" dirty="0"/>
              <a:t>&lt;/ul&gt;</a:t>
            </a:r>
          </a:p>
          <a:p>
            <a:endParaRPr lang="en-US" sz="2519" dirty="0"/>
          </a:p>
        </p:txBody>
      </p:sp>
      <p:sp>
        <p:nvSpPr>
          <p:cNvPr id="7" name="Rectangle: Rounded Corners 6">
            <a:extLst>
              <a:ext uri="{FF2B5EF4-FFF2-40B4-BE49-F238E27FC236}">
                <a16:creationId xmlns:a16="http://schemas.microsoft.com/office/drawing/2014/main" id="{D275801B-7434-4508-846F-DA6F9C2B0BC5}"/>
              </a:ext>
            </a:extLst>
          </p:cNvPr>
          <p:cNvSpPr/>
          <p:nvPr/>
        </p:nvSpPr>
        <p:spPr>
          <a:xfrm>
            <a:off x="442044" y="2276176"/>
            <a:ext cx="8976408" cy="309058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753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EB246-4291-481B-AE5D-FB35D0002B44}"/>
              </a:ext>
            </a:extLst>
          </p:cNvPr>
          <p:cNvSpPr txBox="1"/>
          <p:nvPr/>
        </p:nvSpPr>
        <p:spPr>
          <a:xfrm>
            <a:off x="3599022" y="1863133"/>
            <a:ext cx="3799312" cy="590803"/>
          </a:xfrm>
          <a:prstGeom prst="rect">
            <a:avLst/>
          </a:prstGeom>
          <a:noFill/>
        </p:spPr>
        <p:txBody>
          <a:bodyPr wrap="square" rtlCol="0">
            <a:spAutoFit/>
          </a:bodyPr>
          <a:lstStyle/>
          <a:p>
            <a:pPr algn="ctr"/>
            <a:r>
              <a:rPr lang="en-US" sz="3239" b="1" dirty="0">
                <a:solidFill>
                  <a:srgbClr val="42B983"/>
                </a:solidFill>
              </a:rPr>
              <a:t>Instance lifecycle</a:t>
            </a:r>
          </a:p>
        </p:txBody>
      </p:sp>
    </p:spTree>
    <p:extLst>
      <p:ext uri="{BB962C8B-B14F-4D97-AF65-F5344CB8AC3E}">
        <p14:creationId xmlns:p14="http://schemas.microsoft.com/office/powerpoint/2010/main" val="46324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957" y="2093715"/>
            <a:ext cx="2466975" cy="1847850"/>
          </a:xfrm>
          <a:prstGeom prst="rect">
            <a:avLst/>
          </a:prstGeom>
          <a:solidFill>
            <a:srgbClr val="34495E"/>
          </a:solidFill>
        </p:spPr>
      </p:pic>
      <p:sp>
        <p:nvSpPr>
          <p:cNvPr id="6" name="Rectangle 5"/>
          <p:cNvSpPr/>
          <p:nvPr/>
        </p:nvSpPr>
        <p:spPr>
          <a:xfrm>
            <a:off x="2241252" y="846033"/>
            <a:ext cx="6740377" cy="2785929"/>
          </a:xfrm>
          <a:prstGeom prst="rect">
            <a:avLst/>
          </a:prstGeom>
          <a:noFill/>
          <a:ln w="38100" cap="flat" cmpd="sng" algn="ctr">
            <a:solidFill>
              <a:srgbClr val="34495E"/>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 name="TextBox 4">
            <a:extLst>
              <a:ext uri="{FF2B5EF4-FFF2-40B4-BE49-F238E27FC236}">
                <a16:creationId xmlns:a16="http://schemas.microsoft.com/office/drawing/2014/main" id="{3CB4D14F-DB4C-431C-BFEF-50E487BF1761}"/>
              </a:ext>
            </a:extLst>
          </p:cNvPr>
          <p:cNvSpPr txBox="1"/>
          <p:nvPr/>
        </p:nvSpPr>
        <p:spPr>
          <a:xfrm>
            <a:off x="2292528" y="989214"/>
            <a:ext cx="6572531" cy="1310872"/>
          </a:xfrm>
          <a:prstGeom prst="rect">
            <a:avLst/>
          </a:prstGeom>
          <a:noFill/>
        </p:spPr>
        <p:txBody>
          <a:bodyPr wrap="square" rtlCol="0">
            <a:spAutoFit/>
          </a:bodyPr>
          <a:lstStyle/>
          <a:p>
            <a:pPr algn="ctr"/>
            <a:r>
              <a:rPr lang="en-US" sz="3959" dirty="0">
                <a:solidFill>
                  <a:srgbClr val="42B983"/>
                </a:solidFill>
                <a:latin typeface="+mj-lt"/>
              </a:rPr>
              <a:t>Vue introduction</a:t>
            </a:r>
          </a:p>
          <a:p>
            <a:pPr algn="ctr"/>
            <a:r>
              <a:rPr lang="en-US" sz="3959" dirty="0">
                <a:solidFill>
                  <a:srgbClr val="42B983"/>
                </a:solidFill>
                <a:latin typeface="+mj-lt"/>
              </a:rPr>
              <a:t>The progressive framework</a:t>
            </a:r>
          </a:p>
        </p:txBody>
      </p:sp>
    </p:spTree>
    <p:extLst>
      <p:ext uri="{BB962C8B-B14F-4D97-AF65-F5344CB8AC3E}">
        <p14:creationId xmlns:p14="http://schemas.microsoft.com/office/powerpoint/2010/main" val="460071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13C48C-4863-4EB0-8F76-582940BA3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163" y="-2"/>
            <a:ext cx="8580659" cy="5657317"/>
          </a:xfrm>
          <a:prstGeom prst="rect">
            <a:avLst/>
          </a:prstGeom>
        </p:spPr>
      </p:pic>
    </p:spTree>
    <p:extLst>
      <p:ext uri="{BB962C8B-B14F-4D97-AF65-F5344CB8AC3E}">
        <p14:creationId xmlns:p14="http://schemas.microsoft.com/office/powerpoint/2010/main" val="3524591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Vue component system</a:t>
            </a:r>
          </a:p>
        </p:txBody>
      </p:sp>
      <p:sp>
        <p:nvSpPr>
          <p:cNvPr id="4" name="TextBox 3">
            <a:extLst>
              <a:ext uri="{FF2B5EF4-FFF2-40B4-BE49-F238E27FC236}">
                <a16:creationId xmlns:a16="http://schemas.microsoft.com/office/drawing/2014/main" id="{9D2EB246-4291-481B-AE5D-FB35D0002B44}"/>
              </a:ext>
            </a:extLst>
          </p:cNvPr>
          <p:cNvSpPr txBox="1"/>
          <p:nvPr/>
        </p:nvSpPr>
        <p:spPr>
          <a:xfrm>
            <a:off x="3856542" y="1863133"/>
            <a:ext cx="3799312" cy="590803"/>
          </a:xfrm>
          <a:prstGeom prst="rect">
            <a:avLst/>
          </a:prstGeom>
          <a:noFill/>
        </p:spPr>
        <p:txBody>
          <a:bodyPr wrap="square" rtlCol="0">
            <a:spAutoFit/>
          </a:bodyPr>
          <a:lstStyle/>
          <a:p>
            <a:pPr algn="ctr"/>
            <a:r>
              <a:rPr lang="en-US" sz="3200" dirty="0">
                <a:solidFill>
                  <a:srgbClr val="42B983"/>
                </a:solidFill>
              </a:rPr>
              <a:t>Vue component</a:t>
            </a:r>
          </a:p>
        </p:txBody>
      </p:sp>
      <p:sp>
        <p:nvSpPr>
          <p:cNvPr id="5" name="TextBox 4">
            <a:extLst>
              <a:ext uri="{FF2B5EF4-FFF2-40B4-BE49-F238E27FC236}">
                <a16:creationId xmlns:a16="http://schemas.microsoft.com/office/drawing/2014/main" id="{BF99DAED-1F4B-45A5-B17B-818A014F2FE3}"/>
              </a:ext>
            </a:extLst>
          </p:cNvPr>
          <p:cNvSpPr txBox="1"/>
          <p:nvPr/>
        </p:nvSpPr>
        <p:spPr>
          <a:xfrm>
            <a:off x="2688500" y="2660757"/>
            <a:ext cx="6135397" cy="590803"/>
          </a:xfrm>
          <a:prstGeom prst="rect">
            <a:avLst/>
          </a:prstGeom>
          <a:noFill/>
        </p:spPr>
        <p:txBody>
          <a:bodyPr wrap="square" rtlCol="0">
            <a:spAutoFit/>
          </a:bodyPr>
          <a:lstStyle/>
          <a:p>
            <a:pPr algn="ctr"/>
            <a:r>
              <a:rPr lang="en-US" sz="3200" dirty="0">
                <a:solidFill>
                  <a:srgbClr val="42B983"/>
                </a:solidFill>
              </a:rPr>
              <a:t>Component communication</a:t>
            </a:r>
          </a:p>
        </p:txBody>
      </p:sp>
      <p:sp>
        <p:nvSpPr>
          <p:cNvPr id="6" name="TextBox 5">
            <a:extLst>
              <a:ext uri="{FF2B5EF4-FFF2-40B4-BE49-F238E27FC236}">
                <a16:creationId xmlns:a16="http://schemas.microsoft.com/office/drawing/2014/main" id="{37E314A2-7E68-4A3F-81C1-22209C25B4DF}"/>
              </a:ext>
            </a:extLst>
          </p:cNvPr>
          <p:cNvSpPr txBox="1"/>
          <p:nvPr/>
        </p:nvSpPr>
        <p:spPr>
          <a:xfrm>
            <a:off x="3036032" y="3458380"/>
            <a:ext cx="5440332" cy="590803"/>
          </a:xfrm>
          <a:prstGeom prst="rect">
            <a:avLst/>
          </a:prstGeom>
          <a:noFill/>
        </p:spPr>
        <p:txBody>
          <a:bodyPr wrap="square" rtlCol="0">
            <a:spAutoFit/>
          </a:bodyPr>
          <a:lstStyle/>
          <a:p>
            <a:pPr algn="ctr"/>
            <a:r>
              <a:rPr lang="en-US" sz="3200" dirty="0">
                <a:solidFill>
                  <a:srgbClr val="42B983"/>
                </a:solidFill>
              </a:rPr>
              <a:t>Single File Component</a:t>
            </a:r>
          </a:p>
        </p:txBody>
      </p:sp>
    </p:spTree>
    <p:extLst>
      <p:ext uri="{BB962C8B-B14F-4D97-AF65-F5344CB8AC3E}">
        <p14:creationId xmlns:p14="http://schemas.microsoft.com/office/powerpoint/2010/main" val="3491640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E0071F-CD15-4ABD-B748-8A27A51C3415}"/>
              </a:ext>
            </a:extLst>
          </p:cNvPr>
          <p:cNvGrpSpPr/>
          <p:nvPr/>
        </p:nvGrpSpPr>
        <p:grpSpPr>
          <a:xfrm>
            <a:off x="-333286" y="136733"/>
            <a:ext cx="11556351" cy="4984969"/>
            <a:chOff x="0" y="1456457"/>
            <a:chExt cx="12192000" cy="4717246"/>
          </a:xfrm>
        </p:grpSpPr>
        <p:pic>
          <p:nvPicPr>
            <p:cNvPr id="8" name="Picture 7">
              <a:extLst>
                <a:ext uri="{FF2B5EF4-FFF2-40B4-BE49-F238E27FC236}">
                  <a16:creationId xmlns:a16="http://schemas.microsoft.com/office/drawing/2014/main" id="{CE31AD31-C56F-4E11-B6EA-8990E177E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6457"/>
              <a:ext cx="12192000" cy="4717246"/>
            </a:xfrm>
            <a:prstGeom prst="rect">
              <a:avLst/>
            </a:prstGeom>
          </p:spPr>
        </p:pic>
        <p:sp>
          <p:nvSpPr>
            <p:cNvPr id="9" name="TextBox 8">
              <a:extLst>
                <a:ext uri="{FF2B5EF4-FFF2-40B4-BE49-F238E27FC236}">
                  <a16:creationId xmlns:a16="http://schemas.microsoft.com/office/drawing/2014/main" id="{E1676B1C-3842-4A28-97C2-74366E727B4D}"/>
                </a:ext>
              </a:extLst>
            </p:cNvPr>
            <p:cNvSpPr txBox="1"/>
            <p:nvPr/>
          </p:nvSpPr>
          <p:spPr>
            <a:xfrm>
              <a:off x="538480" y="2003306"/>
              <a:ext cx="1239519" cy="352589"/>
            </a:xfrm>
            <a:prstGeom prst="rect">
              <a:avLst/>
            </a:prstGeom>
            <a:noFill/>
          </p:spPr>
          <p:txBody>
            <a:bodyPr wrap="square" rtlCol="0">
              <a:spAutoFit/>
            </a:bodyPr>
            <a:lstStyle/>
            <a:p>
              <a:r>
                <a:rPr lang="en-US" dirty="0"/>
                <a:t>App root</a:t>
              </a:r>
            </a:p>
          </p:txBody>
        </p:sp>
        <p:sp>
          <p:nvSpPr>
            <p:cNvPr id="10" name="TextBox 9">
              <a:extLst>
                <a:ext uri="{FF2B5EF4-FFF2-40B4-BE49-F238E27FC236}">
                  <a16:creationId xmlns:a16="http://schemas.microsoft.com/office/drawing/2014/main" id="{83400C78-FE98-4DF0-80F5-E9A57B554C4D}"/>
                </a:ext>
              </a:extLst>
            </p:cNvPr>
            <p:cNvSpPr txBox="1"/>
            <p:nvPr/>
          </p:nvSpPr>
          <p:spPr>
            <a:xfrm>
              <a:off x="8260080" y="2449315"/>
              <a:ext cx="1239519" cy="352589"/>
            </a:xfrm>
            <a:prstGeom prst="rect">
              <a:avLst/>
            </a:prstGeom>
            <a:noFill/>
          </p:spPr>
          <p:txBody>
            <a:bodyPr wrap="square" rtlCol="0">
              <a:spAutoFit/>
            </a:bodyPr>
            <a:lstStyle/>
            <a:p>
              <a:r>
                <a:rPr lang="en-US" dirty="0"/>
                <a:t>App root</a:t>
              </a:r>
            </a:p>
          </p:txBody>
        </p:sp>
        <p:sp>
          <p:nvSpPr>
            <p:cNvPr id="11" name="TextBox 10">
              <a:extLst>
                <a:ext uri="{FF2B5EF4-FFF2-40B4-BE49-F238E27FC236}">
                  <a16:creationId xmlns:a16="http://schemas.microsoft.com/office/drawing/2014/main" id="{EB933554-65AB-4FF4-AC15-B67ED7032E83}"/>
                </a:ext>
              </a:extLst>
            </p:cNvPr>
            <p:cNvSpPr txBox="1"/>
            <p:nvPr/>
          </p:nvSpPr>
          <p:spPr>
            <a:xfrm>
              <a:off x="1778000" y="2697202"/>
              <a:ext cx="1239519" cy="352589"/>
            </a:xfrm>
            <a:prstGeom prst="rect">
              <a:avLst/>
            </a:prstGeom>
            <a:noFill/>
          </p:spPr>
          <p:txBody>
            <a:bodyPr wrap="square" rtlCol="0">
              <a:spAutoFit/>
            </a:bodyPr>
            <a:lstStyle/>
            <a:p>
              <a:r>
                <a:rPr lang="en-US" dirty="0"/>
                <a:t>Header</a:t>
              </a:r>
            </a:p>
          </p:txBody>
        </p:sp>
        <p:sp>
          <p:nvSpPr>
            <p:cNvPr id="12" name="TextBox 11">
              <a:extLst>
                <a:ext uri="{FF2B5EF4-FFF2-40B4-BE49-F238E27FC236}">
                  <a16:creationId xmlns:a16="http://schemas.microsoft.com/office/drawing/2014/main" id="{E9515FE2-B9F4-415C-8323-2B4120DC68EE}"/>
                </a:ext>
              </a:extLst>
            </p:cNvPr>
            <p:cNvSpPr txBox="1"/>
            <p:nvPr/>
          </p:nvSpPr>
          <p:spPr>
            <a:xfrm>
              <a:off x="1402080" y="3279304"/>
              <a:ext cx="1239519" cy="352589"/>
            </a:xfrm>
            <a:prstGeom prst="rect">
              <a:avLst/>
            </a:prstGeom>
            <a:noFill/>
          </p:spPr>
          <p:txBody>
            <a:bodyPr wrap="square" rtlCol="0">
              <a:spAutoFit/>
            </a:bodyPr>
            <a:lstStyle/>
            <a:p>
              <a:r>
                <a:rPr lang="en-US" dirty="0"/>
                <a:t>Body</a:t>
              </a:r>
            </a:p>
          </p:txBody>
        </p:sp>
        <p:sp>
          <p:nvSpPr>
            <p:cNvPr id="13" name="TextBox 12">
              <a:extLst>
                <a:ext uri="{FF2B5EF4-FFF2-40B4-BE49-F238E27FC236}">
                  <a16:creationId xmlns:a16="http://schemas.microsoft.com/office/drawing/2014/main" id="{96324A66-6740-4185-9D9B-74EA0CA098C9}"/>
                </a:ext>
              </a:extLst>
            </p:cNvPr>
            <p:cNvSpPr txBox="1"/>
            <p:nvPr/>
          </p:nvSpPr>
          <p:spPr>
            <a:xfrm>
              <a:off x="3601720" y="4273170"/>
              <a:ext cx="1239519" cy="352589"/>
            </a:xfrm>
            <a:prstGeom prst="rect">
              <a:avLst/>
            </a:prstGeom>
            <a:noFill/>
          </p:spPr>
          <p:txBody>
            <a:bodyPr wrap="square" rtlCol="0">
              <a:spAutoFit/>
            </a:bodyPr>
            <a:lstStyle/>
            <a:p>
              <a:r>
                <a:rPr lang="en-US" dirty="0"/>
                <a:t>Drawer</a:t>
              </a:r>
            </a:p>
          </p:txBody>
        </p:sp>
        <p:sp>
          <p:nvSpPr>
            <p:cNvPr id="14" name="TextBox 13">
              <a:extLst>
                <a:ext uri="{FF2B5EF4-FFF2-40B4-BE49-F238E27FC236}">
                  <a16:creationId xmlns:a16="http://schemas.microsoft.com/office/drawing/2014/main" id="{7BD50EE1-513D-47CB-855A-4B8D1745E9E7}"/>
                </a:ext>
              </a:extLst>
            </p:cNvPr>
            <p:cNvSpPr txBox="1"/>
            <p:nvPr/>
          </p:nvSpPr>
          <p:spPr>
            <a:xfrm>
              <a:off x="1402080" y="3903838"/>
              <a:ext cx="1239519" cy="352589"/>
            </a:xfrm>
            <a:prstGeom prst="rect">
              <a:avLst/>
            </a:prstGeom>
            <a:noFill/>
          </p:spPr>
          <p:txBody>
            <a:bodyPr wrap="square" rtlCol="0">
              <a:spAutoFit/>
            </a:bodyPr>
            <a:lstStyle/>
            <a:p>
              <a:r>
                <a:rPr lang="en-US" dirty="0"/>
                <a:t>A</a:t>
              </a:r>
            </a:p>
          </p:txBody>
        </p:sp>
        <p:sp>
          <p:nvSpPr>
            <p:cNvPr id="15" name="TextBox 14">
              <a:extLst>
                <a:ext uri="{FF2B5EF4-FFF2-40B4-BE49-F238E27FC236}">
                  <a16:creationId xmlns:a16="http://schemas.microsoft.com/office/drawing/2014/main" id="{12925628-88C5-4DAC-A1DA-499916BB9AB0}"/>
                </a:ext>
              </a:extLst>
            </p:cNvPr>
            <p:cNvSpPr txBox="1"/>
            <p:nvPr/>
          </p:nvSpPr>
          <p:spPr>
            <a:xfrm>
              <a:off x="1402080" y="4634156"/>
              <a:ext cx="1239519" cy="352589"/>
            </a:xfrm>
            <a:prstGeom prst="rect">
              <a:avLst/>
            </a:prstGeom>
            <a:noFill/>
          </p:spPr>
          <p:txBody>
            <a:bodyPr wrap="square" rtlCol="0">
              <a:spAutoFit/>
            </a:bodyPr>
            <a:lstStyle/>
            <a:p>
              <a:r>
                <a:rPr lang="en-US" dirty="0"/>
                <a:t>B</a:t>
              </a:r>
            </a:p>
          </p:txBody>
        </p:sp>
        <p:sp>
          <p:nvSpPr>
            <p:cNvPr id="16" name="TextBox 15">
              <a:extLst>
                <a:ext uri="{FF2B5EF4-FFF2-40B4-BE49-F238E27FC236}">
                  <a16:creationId xmlns:a16="http://schemas.microsoft.com/office/drawing/2014/main" id="{7A6AE1AF-A4A0-4143-958E-1979E386AC6E}"/>
                </a:ext>
              </a:extLst>
            </p:cNvPr>
            <p:cNvSpPr txBox="1"/>
            <p:nvPr/>
          </p:nvSpPr>
          <p:spPr>
            <a:xfrm>
              <a:off x="3423919" y="3534492"/>
              <a:ext cx="355600" cy="352589"/>
            </a:xfrm>
            <a:prstGeom prst="rect">
              <a:avLst/>
            </a:prstGeom>
            <a:noFill/>
          </p:spPr>
          <p:txBody>
            <a:bodyPr wrap="square" rtlCol="0">
              <a:spAutoFit/>
            </a:bodyPr>
            <a:lstStyle/>
            <a:p>
              <a:r>
                <a:rPr lang="en-US" dirty="0"/>
                <a:t>C</a:t>
              </a:r>
            </a:p>
          </p:txBody>
        </p:sp>
        <p:sp>
          <p:nvSpPr>
            <p:cNvPr id="19" name="TextBox 18">
              <a:extLst>
                <a:ext uri="{FF2B5EF4-FFF2-40B4-BE49-F238E27FC236}">
                  <a16:creationId xmlns:a16="http://schemas.microsoft.com/office/drawing/2014/main" id="{3A3B5C80-D2A4-4183-AD06-9FB838506432}"/>
                </a:ext>
              </a:extLst>
            </p:cNvPr>
            <p:cNvSpPr txBox="1"/>
            <p:nvPr/>
          </p:nvSpPr>
          <p:spPr>
            <a:xfrm>
              <a:off x="3865880" y="3534492"/>
              <a:ext cx="355600" cy="352589"/>
            </a:xfrm>
            <a:prstGeom prst="rect">
              <a:avLst/>
            </a:prstGeom>
            <a:noFill/>
          </p:spPr>
          <p:txBody>
            <a:bodyPr wrap="square" rtlCol="0">
              <a:spAutoFit/>
            </a:bodyPr>
            <a:lstStyle/>
            <a:p>
              <a:r>
                <a:rPr lang="en-US" dirty="0"/>
                <a:t>D</a:t>
              </a:r>
            </a:p>
          </p:txBody>
        </p:sp>
        <p:sp>
          <p:nvSpPr>
            <p:cNvPr id="20" name="TextBox 19">
              <a:extLst>
                <a:ext uri="{FF2B5EF4-FFF2-40B4-BE49-F238E27FC236}">
                  <a16:creationId xmlns:a16="http://schemas.microsoft.com/office/drawing/2014/main" id="{32F57A11-5625-4252-8380-AB9F53C783E3}"/>
                </a:ext>
              </a:extLst>
            </p:cNvPr>
            <p:cNvSpPr txBox="1"/>
            <p:nvPr/>
          </p:nvSpPr>
          <p:spPr>
            <a:xfrm>
              <a:off x="4318000" y="3530326"/>
              <a:ext cx="355600" cy="352589"/>
            </a:xfrm>
            <a:prstGeom prst="rect">
              <a:avLst/>
            </a:prstGeom>
            <a:noFill/>
          </p:spPr>
          <p:txBody>
            <a:bodyPr wrap="square" rtlCol="0">
              <a:spAutoFit/>
            </a:bodyPr>
            <a:lstStyle/>
            <a:p>
              <a:r>
                <a:rPr lang="en-US" dirty="0"/>
                <a:t>E</a:t>
              </a:r>
            </a:p>
          </p:txBody>
        </p:sp>
        <p:sp>
          <p:nvSpPr>
            <p:cNvPr id="21" name="TextBox 20">
              <a:extLst>
                <a:ext uri="{FF2B5EF4-FFF2-40B4-BE49-F238E27FC236}">
                  <a16:creationId xmlns:a16="http://schemas.microsoft.com/office/drawing/2014/main" id="{C6748061-AD1B-40BA-A2BD-03460868DF20}"/>
                </a:ext>
              </a:extLst>
            </p:cNvPr>
            <p:cNvSpPr txBox="1"/>
            <p:nvPr/>
          </p:nvSpPr>
          <p:spPr>
            <a:xfrm>
              <a:off x="6918960" y="3815080"/>
              <a:ext cx="1239519" cy="352589"/>
            </a:xfrm>
            <a:prstGeom prst="rect">
              <a:avLst/>
            </a:prstGeom>
            <a:noFill/>
          </p:spPr>
          <p:txBody>
            <a:bodyPr wrap="square" rtlCol="0">
              <a:spAutoFit/>
            </a:bodyPr>
            <a:lstStyle/>
            <a:p>
              <a:r>
                <a:rPr lang="en-US" dirty="0"/>
                <a:t>Header</a:t>
              </a:r>
            </a:p>
          </p:txBody>
        </p:sp>
        <p:sp>
          <p:nvSpPr>
            <p:cNvPr id="22" name="TextBox 21">
              <a:extLst>
                <a:ext uri="{FF2B5EF4-FFF2-40B4-BE49-F238E27FC236}">
                  <a16:creationId xmlns:a16="http://schemas.microsoft.com/office/drawing/2014/main" id="{2A7ED5C5-A1BC-48DB-B3A2-EDA970F099A7}"/>
                </a:ext>
              </a:extLst>
            </p:cNvPr>
            <p:cNvSpPr txBox="1"/>
            <p:nvPr/>
          </p:nvSpPr>
          <p:spPr>
            <a:xfrm>
              <a:off x="8331200" y="3811505"/>
              <a:ext cx="762000" cy="617030"/>
            </a:xfrm>
            <a:prstGeom prst="rect">
              <a:avLst/>
            </a:prstGeom>
            <a:noFill/>
          </p:spPr>
          <p:txBody>
            <a:bodyPr wrap="square" rtlCol="0">
              <a:spAutoFit/>
            </a:bodyPr>
            <a:lstStyle/>
            <a:p>
              <a:r>
                <a:rPr lang="en-US" dirty="0"/>
                <a:t>Body</a:t>
              </a:r>
            </a:p>
          </p:txBody>
        </p:sp>
        <p:sp>
          <p:nvSpPr>
            <p:cNvPr id="23" name="TextBox 22">
              <a:extLst>
                <a:ext uri="{FF2B5EF4-FFF2-40B4-BE49-F238E27FC236}">
                  <a16:creationId xmlns:a16="http://schemas.microsoft.com/office/drawing/2014/main" id="{EBFBB0F1-194C-4DDA-B6B6-7FD47DDB9C5F}"/>
                </a:ext>
              </a:extLst>
            </p:cNvPr>
            <p:cNvSpPr txBox="1"/>
            <p:nvPr/>
          </p:nvSpPr>
          <p:spPr>
            <a:xfrm>
              <a:off x="9494520" y="3811505"/>
              <a:ext cx="1239519" cy="352589"/>
            </a:xfrm>
            <a:prstGeom prst="rect">
              <a:avLst/>
            </a:prstGeom>
            <a:noFill/>
          </p:spPr>
          <p:txBody>
            <a:bodyPr wrap="square" rtlCol="0">
              <a:spAutoFit/>
            </a:bodyPr>
            <a:lstStyle/>
            <a:p>
              <a:r>
                <a:rPr lang="en-US" dirty="0"/>
                <a:t>Drawer</a:t>
              </a:r>
            </a:p>
          </p:txBody>
        </p:sp>
        <p:sp>
          <p:nvSpPr>
            <p:cNvPr id="24" name="TextBox 23">
              <a:extLst>
                <a:ext uri="{FF2B5EF4-FFF2-40B4-BE49-F238E27FC236}">
                  <a16:creationId xmlns:a16="http://schemas.microsoft.com/office/drawing/2014/main" id="{3564ACC5-57A4-446F-AC89-48410FF0D86A}"/>
                </a:ext>
              </a:extLst>
            </p:cNvPr>
            <p:cNvSpPr txBox="1"/>
            <p:nvPr/>
          </p:nvSpPr>
          <p:spPr>
            <a:xfrm>
              <a:off x="7853680" y="5001706"/>
              <a:ext cx="406400" cy="352589"/>
            </a:xfrm>
            <a:prstGeom prst="rect">
              <a:avLst/>
            </a:prstGeom>
            <a:noFill/>
          </p:spPr>
          <p:txBody>
            <a:bodyPr wrap="square" rtlCol="0">
              <a:spAutoFit/>
            </a:bodyPr>
            <a:lstStyle/>
            <a:p>
              <a:r>
                <a:rPr lang="en-US" dirty="0"/>
                <a:t>A</a:t>
              </a:r>
            </a:p>
          </p:txBody>
        </p:sp>
        <p:sp>
          <p:nvSpPr>
            <p:cNvPr id="25" name="TextBox 24">
              <a:extLst>
                <a:ext uri="{FF2B5EF4-FFF2-40B4-BE49-F238E27FC236}">
                  <a16:creationId xmlns:a16="http://schemas.microsoft.com/office/drawing/2014/main" id="{BDFE522D-ABE3-4A52-B097-A4428FA7DA29}"/>
                </a:ext>
              </a:extLst>
            </p:cNvPr>
            <p:cNvSpPr txBox="1"/>
            <p:nvPr/>
          </p:nvSpPr>
          <p:spPr>
            <a:xfrm>
              <a:off x="8473440" y="4992604"/>
              <a:ext cx="406400" cy="352589"/>
            </a:xfrm>
            <a:prstGeom prst="rect">
              <a:avLst/>
            </a:prstGeom>
            <a:noFill/>
          </p:spPr>
          <p:txBody>
            <a:bodyPr wrap="square" rtlCol="0">
              <a:spAutoFit/>
            </a:bodyPr>
            <a:lstStyle/>
            <a:p>
              <a:r>
                <a:rPr lang="en-US" dirty="0"/>
                <a:t>B</a:t>
              </a:r>
            </a:p>
          </p:txBody>
        </p:sp>
        <p:sp>
          <p:nvSpPr>
            <p:cNvPr id="26" name="TextBox 25">
              <a:extLst>
                <a:ext uri="{FF2B5EF4-FFF2-40B4-BE49-F238E27FC236}">
                  <a16:creationId xmlns:a16="http://schemas.microsoft.com/office/drawing/2014/main" id="{A7C076F4-9C52-4B59-8FEA-9A3A354EE4B9}"/>
                </a:ext>
              </a:extLst>
            </p:cNvPr>
            <p:cNvSpPr txBox="1"/>
            <p:nvPr/>
          </p:nvSpPr>
          <p:spPr>
            <a:xfrm>
              <a:off x="9578340" y="4992604"/>
              <a:ext cx="355600" cy="352589"/>
            </a:xfrm>
            <a:prstGeom prst="rect">
              <a:avLst/>
            </a:prstGeom>
            <a:noFill/>
          </p:spPr>
          <p:txBody>
            <a:bodyPr wrap="square" rtlCol="0">
              <a:spAutoFit/>
            </a:bodyPr>
            <a:lstStyle/>
            <a:p>
              <a:r>
                <a:rPr lang="en-US" dirty="0"/>
                <a:t>C</a:t>
              </a:r>
            </a:p>
          </p:txBody>
        </p:sp>
        <p:sp>
          <p:nvSpPr>
            <p:cNvPr id="27" name="TextBox 26">
              <a:extLst>
                <a:ext uri="{FF2B5EF4-FFF2-40B4-BE49-F238E27FC236}">
                  <a16:creationId xmlns:a16="http://schemas.microsoft.com/office/drawing/2014/main" id="{DC72EC7C-54BA-4028-92E5-916D65D9FF8E}"/>
                </a:ext>
              </a:extLst>
            </p:cNvPr>
            <p:cNvSpPr txBox="1"/>
            <p:nvPr/>
          </p:nvSpPr>
          <p:spPr>
            <a:xfrm>
              <a:off x="10210800" y="5004692"/>
              <a:ext cx="355600" cy="352589"/>
            </a:xfrm>
            <a:prstGeom prst="rect">
              <a:avLst/>
            </a:prstGeom>
            <a:noFill/>
          </p:spPr>
          <p:txBody>
            <a:bodyPr wrap="square" rtlCol="0">
              <a:spAutoFit/>
            </a:bodyPr>
            <a:lstStyle/>
            <a:p>
              <a:r>
                <a:rPr lang="en-US" dirty="0"/>
                <a:t>D</a:t>
              </a:r>
            </a:p>
          </p:txBody>
        </p:sp>
        <p:sp>
          <p:nvSpPr>
            <p:cNvPr id="28" name="TextBox 27">
              <a:extLst>
                <a:ext uri="{FF2B5EF4-FFF2-40B4-BE49-F238E27FC236}">
                  <a16:creationId xmlns:a16="http://schemas.microsoft.com/office/drawing/2014/main" id="{4D874616-6066-413B-A45E-8C2855604CEB}"/>
                </a:ext>
              </a:extLst>
            </p:cNvPr>
            <p:cNvSpPr txBox="1"/>
            <p:nvPr/>
          </p:nvSpPr>
          <p:spPr>
            <a:xfrm flipH="1">
              <a:off x="10967719" y="5001706"/>
              <a:ext cx="45719" cy="352589"/>
            </a:xfrm>
            <a:prstGeom prst="rect">
              <a:avLst/>
            </a:prstGeom>
            <a:noFill/>
          </p:spPr>
          <p:txBody>
            <a:bodyPr wrap="square" rtlCol="0">
              <a:spAutoFit/>
            </a:bodyPr>
            <a:lstStyle/>
            <a:p>
              <a:r>
                <a:rPr lang="en-US" dirty="0"/>
                <a:t>E</a:t>
              </a:r>
            </a:p>
          </p:txBody>
        </p:sp>
      </p:grpSp>
    </p:spTree>
    <p:extLst>
      <p:ext uri="{BB962C8B-B14F-4D97-AF65-F5344CB8AC3E}">
        <p14:creationId xmlns:p14="http://schemas.microsoft.com/office/powerpoint/2010/main" val="3421606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6833-D7D7-4D1E-8C34-88738709B874}"/>
              </a:ext>
            </a:extLst>
          </p:cNvPr>
          <p:cNvSpPr>
            <a:spLocks noGrp="1"/>
          </p:cNvSpPr>
          <p:nvPr>
            <p:ph type="title" idx="4294967295"/>
          </p:nvPr>
        </p:nvSpPr>
        <p:spPr>
          <a:xfrm>
            <a:off x="0" y="0"/>
            <a:ext cx="3994150" cy="481013"/>
          </a:xfrm>
        </p:spPr>
        <p:txBody>
          <a:bodyPr>
            <a:noAutofit/>
          </a:bodyPr>
          <a:lstStyle/>
          <a:p>
            <a:r>
              <a:rPr lang="en-US" sz="2879" dirty="0">
                <a:solidFill>
                  <a:schemeClr val="tx1"/>
                </a:solidFill>
              </a:rPr>
              <a:t>Component creation</a:t>
            </a:r>
          </a:p>
        </p:txBody>
      </p:sp>
      <p:grpSp>
        <p:nvGrpSpPr>
          <p:cNvPr id="10" name="Group 9">
            <a:extLst>
              <a:ext uri="{FF2B5EF4-FFF2-40B4-BE49-F238E27FC236}">
                <a16:creationId xmlns:a16="http://schemas.microsoft.com/office/drawing/2014/main" id="{1C70A5C9-C530-4915-BD40-218B9BEBE5C6}"/>
              </a:ext>
            </a:extLst>
          </p:cNvPr>
          <p:cNvGrpSpPr/>
          <p:nvPr/>
        </p:nvGrpSpPr>
        <p:grpSpPr>
          <a:xfrm>
            <a:off x="5945881" y="2872193"/>
            <a:ext cx="3076637" cy="1304698"/>
            <a:chOff x="6608447" y="3922168"/>
            <a:chExt cx="3419475" cy="1450084"/>
          </a:xfrm>
        </p:grpSpPr>
        <p:pic>
          <p:nvPicPr>
            <p:cNvPr id="9" name="Picture 8">
              <a:extLst>
                <a:ext uri="{FF2B5EF4-FFF2-40B4-BE49-F238E27FC236}">
                  <a16:creationId xmlns:a16="http://schemas.microsoft.com/office/drawing/2014/main" id="{BE325A30-EEF7-4B7E-AD95-AAB7C4306F9E}"/>
                </a:ext>
              </a:extLst>
            </p:cNvPr>
            <p:cNvPicPr>
              <a:picLocks noChangeAspect="1"/>
            </p:cNvPicPr>
            <p:nvPr/>
          </p:nvPicPr>
          <p:blipFill>
            <a:blip r:embed="rId3"/>
            <a:stretch>
              <a:fillRect/>
            </a:stretch>
          </p:blipFill>
          <p:spPr>
            <a:xfrm>
              <a:off x="6608447" y="4534052"/>
              <a:ext cx="2095500" cy="838200"/>
            </a:xfrm>
            <a:prstGeom prst="rect">
              <a:avLst/>
            </a:prstGeom>
          </p:spPr>
        </p:pic>
        <p:sp>
          <p:nvSpPr>
            <p:cNvPr id="16" name="Title 1">
              <a:extLst>
                <a:ext uri="{FF2B5EF4-FFF2-40B4-BE49-F238E27FC236}">
                  <a16:creationId xmlns:a16="http://schemas.microsoft.com/office/drawing/2014/main" id="{86014F01-992A-47D4-BC14-D797E2D72C09}"/>
                </a:ext>
              </a:extLst>
            </p:cNvPr>
            <p:cNvSpPr txBox="1">
              <a:spLocks/>
            </p:cNvSpPr>
            <p:nvPr/>
          </p:nvSpPr>
          <p:spPr>
            <a:xfrm>
              <a:off x="6608447" y="3922168"/>
              <a:ext cx="3419475" cy="504251"/>
            </a:xfrm>
            <a:prstGeom prst="rect">
              <a:avLst/>
            </a:prstGeom>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59" dirty="0">
                  <a:solidFill>
                    <a:srgbClr val="42B983"/>
                  </a:solidFill>
                </a:rPr>
                <a:t>Usage</a:t>
              </a:r>
            </a:p>
          </p:txBody>
        </p:sp>
      </p:grpSp>
      <p:grpSp>
        <p:nvGrpSpPr>
          <p:cNvPr id="4" name="Group 3">
            <a:extLst>
              <a:ext uri="{FF2B5EF4-FFF2-40B4-BE49-F238E27FC236}">
                <a16:creationId xmlns:a16="http://schemas.microsoft.com/office/drawing/2014/main" id="{8BA0BCD0-C317-4188-9F24-ECA96D4E10A6}"/>
              </a:ext>
            </a:extLst>
          </p:cNvPr>
          <p:cNvGrpSpPr/>
          <p:nvPr/>
        </p:nvGrpSpPr>
        <p:grpSpPr>
          <a:xfrm>
            <a:off x="200252" y="480877"/>
            <a:ext cx="5447616" cy="5201145"/>
            <a:chOff x="200252" y="480877"/>
            <a:chExt cx="5447616" cy="5201145"/>
          </a:xfrm>
        </p:grpSpPr>
        <p:pic>
          <p:nvPicPr>
            <p:cNvPr id="6" name="Picture 5">
              <a:extLst>
                <a:ext uri="{FF2B5EF4-FFF2-40B4-BE49-F238E27FC236}">
                  <a16:creationId xmlns:a16="http://schemas.microsoft.com/office/drawing/2014/main" id="{0FAB462E-4024-4C8B-BBCA-EA92CB232149}"/>
                </a:ext>
              </a:extLst>
            </p:cNvPr>
            <p:cNvPicPr>
              <a:picLocks noChangeAspect="1"/>
            </p:cNvPicPr>
            <p:nvPr/>
          </p:nvPicPr>
          <p:blipFill>
            <a:blip r:embed="rId4"/>
            <a:stretch>
              <a:fillRect/>
            </a:stretch>
          </p:blipFill>
          <p:spPr>
            <a:xfrm>
              <a:off x="200252" y="480877"/>
              <a:ext cx="2706421" cy="2490448"/>
            </a:xfrm>
            <a:prstGeom prst="rect">
              <a:avLst/>
            </a:prstGeom>
          </p:spPr>
        </p:pic>
        <p:sp>
          <p:nvSpPr>
            <p:cNvPr id="13" name="TextBox 12">
              <a:extLst>
                <a:ext uri="{FF2B5EF4-FFF2-40B4-BE49-F238E27FC236}">
                  <a16:creationId xmlns:a16="http://schemas.microsoft.com/office/drawing/2014/main" id="{B3814DF3-70F8-49D5-BF14-54E4F7A2F2BB}"/>
                </a:ext>
              </a:extLst>
            </p:cNvPr>
            <p:cNvSpPr txBox="1"/>
            <p:nvPr/>
          </p:nvSpPr>
          <p:spPr>
            <a:xfrm>
              <a:off x="1657974" y="525167"/>
              <a:ext cx="1325701" cy="707886"/>
            </a:xfrm>
            <a:prstGeom prst="rect">
              <a:avLst/>
            </a:prstGeom>
            <a:noFill/>
          </p:spPr>
          <p:txBody>
            <a:bodyPr wrap="square" rtlCol="0">
              <a:spAutoFit/>
            </a:bodyPr>
            <a:lstStyle/>
            <a:p>
              <a:r>
                <a:rPr lang="en-US" sz="2000" dirty="0">
                  <a:solidFill>
                    <a:srgbClr val="FF0000"/>
                  </a:solidFill>
                </a:rPr>
                <a:t>Literal Template</a:t>
              </a:r>
            </a:p>
          </p:txBody>
        </p:sp>
        <p:cxnSp>
          <p:nvCxnSpPr>
            <p:cNvPr id="19" name="Straight Connector 18">
              <a:extLst>
                <a:ext uri="{FF2B5EF4-FFF2-40B4-BE49-F238E27FC236}">
                  <a16:creationId xmlns:a16="http://schemas.microsoft.com/office/drawing/2014/main" id="{E43E6EEF-3A9C-485E-A591-B60653ABAFBB}"/>
                </a:ext>
              </a:extLst>
            </p:cNvPr>
            <p:cNvCxnSpPr>
              <a:cxnSpLocks/>
            </p:cNvCxnSpPr>
            <p:nvPr/>
          </p:nvCxnSpPr>
          <p:spPr>
            <a:xfrm>
              <a:off x="5475789" y="574290"/>
              <a:ext cx="0" cy="5107732"/>
            </a:xfrm>
            <a:prstGeom prst="line">
              <a:avLst/>
            </a:prstGeom>
            <a:ln w="25400">
              <a:solidFill>
                <a:srgbClr val="42B983"/>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0466902A-E32E-4EA8-8729-E6C1000B3827}"/>
                </a:ext>
              </a:extLst>
            </p:cNvPr>
            <p:cNvPicPr>
              <a:picLocks noChangeAspect="1"/>
            </p:cNvPicPr>
            <p:nvPr/>
          </p:nvPicPr>
          <p:blipFill>
            <a:blip r:embed="rId5"/>
            <a:stretch>
              <a:fillRect/>
            </a:stretch>
          </p:blipFill>
          <p:spPr>
            <a:xfrm>
              <a:off x="2470978" y="1500328"/>
              <a:ext cx="2932938" cy="3903747"/>
            </a:xfrm>
            <a:prstGeom prst="rect">
              <a:avLst/>
            </a:prstGeom>
          </p:spPr>
        </p:pic>
        <p:sp>
          <p:nvSpPr>
            <p:cNvPr id="14" name="TextBox 13">
              <a:extLst>
                <a:ext uri="{FF2B5EF4-FFF2-40B4-BE49-F238E27FC236}">
                  <a16:creationId xmlns:a16="http://schemas.microsoft.com/office/drawing/2014/main" id="{A2CB10D9-2DBA-4F52-8D49-058AF58659E6}"/>
                </a:ext>
              </a:extLst>
            </p:cNvPr>
            <p:cNvSpPr txBox="1"/>
            <p:nvPr/>
          </p:nvSpPr>
          <p:spPr>
            <a:xfrm>
              <a:off x="4030549" y="2971325"/>
              <a:ext cx="1617319" cy="707886"/>
            </a:xfrm>
            <a:prstGeom prst="rect">
              <a:avLst/>
            </a:prstGeom>
            <a:noFill/>
          </p:spPr>
          <p:txBody>
            <a:bodyPr wrap="square" rtlCol="0">
              <a:spAutoFit/>
            </a:bodyPr>
            <a:lstStyle/>
            <a:p>
              <a:r>
                <a:rPr lang="en-US" sz="2000" dirty="0">
                  <a:solidFill>
                    <a:srgbClr val="FF0000"/>
                  </a:solidFill>
                </a:rPr>
                <a:t>Single File Component</a:t>
              </a:r>
            </a:p>
          </p:txBody>
        </p:sp>
      </p:grpSp>
      <p:grpSp>
        <p:nvGrpSpPr>
          <p:cNvPr id="5" name="Group 4">
            <a:extLst>
              <a:ext uri="{FF2B5EF4-FFF2-40B4-BE49-F238E27FC236}">
                <a16:creationId xmlns:a16="http://schemas.microsoft.com/office/drawing/2014/main" id="{A475BDAE-C58B-479F-A361-5C4753A50D97}"/>
              </a:ext>
            </a:extLst>
          </p:cNvPr>
          <p:cNvGrpSpPr/>
          <p:nvPr/>
        </p:nvGrpSpPr>
        <p:grpSpPr>
          <a:xfrm>
            <a:off x="5915029" y="27182"/>
            <a:ext cx="4051711" cy="2505824"/>
            <a:chOff x="5915029" y="27182"/>
            <a:chExt cx="4051711" cy="2505824"/>
          </a:xfrm>
        </p:grpSpPr>
        <p:grpSp>
          <p:nvGrpSpPr>
            <p:cNvPr id="18" name="Group 17">
              <a:extLst>
                <a:ext uri="{FF2B5EF4-FFF2-40B4-BE49-F238E27FC236}">
                  <a16:creationId xmlns:a16="http://schemas.microsoft.com/office/drawing/2014/main" id="{2C367AE0-8D13-422E-B561-3F01E2EC11B5}"/>
                </a:ext>
              </a:extLst>
            </p:cNvPr>
            <p:cNvGrpSpPr/>
            <p:nvPr/>
          </p:nvGrpSpPr>
          <p:grpSpPr>
            <a:xfrm>
              <a:off x="5915029" y="27182"/>
              <a:ext cx="4051711" cy="2120827"/>
              <a:chOff x="6574157" y="30101"/>
              <a:chExt cx="4503204" cy="2357157"/>
            </a:xfrm>
          </p:grpSpPr>
          <p:pic>
            <p:nvPicPr>
              <p:cNvPr id="7" name="Picture 6">
                <a:extLst>
                  <a:ext uri="{FF2B5EF4-FFF2-40B4-BE49-F238E27FC236}">
                    <a16:creationId xmlns:a16="http://schemas.microsoft.com/office/drawing/2014/main" id="{662656F1-B641-4181-BCCD-005683F2EAA5}"/>
                  </a:ext>
                </a:extLst>
              </p:cNvPr>
              <p:cNvPicPr>
                <a:picLocks noChangeAspect="1"/>
              </p:cNvPicPr>
              <p:nvPr/>
            </p:nvPicPr>
            <p:blipFill>
              <a:blip r:embed="rId6"/>
              <a:stretch>
                <a:fillRect/>
              </a:stretch>
            </p:blipFill>
            <p:spPr>
              <a:xfrm>
                <a:off x="6638925" y="896414"/>
                <a:ext cx="2686050" cy="828675"/>
              </a:xfrm>
              <a:prstGeom prst="rect">
                <a:avLst/>
              </a:prstGeom>
            </p:spPr>
          </p:pic>
          <p:sp>
            <p:nvSpPr>
              <p:cNvPr id="11" name="Title 1">
                <a:extLst>
                  <a:ext uri="{FF2B5EF4-FFF2-40B4-BE49-F238E27FC236}">
                    <a16:creationId xmlns:a16="http://schemas.microsoft.com/office/drawing/2014/main" id="{A52F8D7F-4617-4ADC-BA4A-A91AE1F0C505}"/>
                  </a:ext>
                </a:extLst>
              </p:cNvPr>
              <p:cNvSpPr txBox="1">
                <a:spLocks/>
              </p:cNvSpPr>
              <p:nvPr/>
            </p:nvSpPr>
            <p:spPr>
              <a:xfrm>
                <a:off x="6638925" y="30101"/>
                <a:ext cx="4438436" cy="504251"/>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79" dirty="0"/>
                  <a:t>Component</a:t>
                </a:r>
                <a:r>
                  <a:rPr lang="en-US" sz="2879" dirty="0">
                    <a:solidFill>
                      <a:schemeClr val="accent1"/>
                    </a:solidFill>
                  </a:rPr>
                  <a:t> </a:t>
                </a:r>
                <a:r>
                  <a:rPr lang="en-US" sz="2879" dirty="0"/>
                  <a:t>registration</a:t>
                </a:r>
              </a:p>
            </p:txBody>
          </p:sp>
          <p:sp>
            <p:nvSpPr>
              <p:cNvPr id="12" name="TextBox 11">
                <a:extLst>
                  <a:ext uri="{FF2B5EF4-FFF2-40B4-BE49-F238E27FC236}">
                    <a16:creationId xmlns:a16="http://schemas.microsoft.com/office/drawing/2014/main" id="{AB7572BB-0DE3-4BB2-8232-56EBF36CE92C}"/>
                  </a:ext>
                </a:extLst>
              </p:cNvPr>
              <p:cNvSpPr txBox="1"/>
              <p:nvPr/>
            </p:nvSpPr>
            <p:spPr>
              <a:xfrm>
                <a:off x="6608447" y="453729"/>
                <a:ext cx="2164079" cy="471918"/>
              </a:xfrm>
              <a:prstGeom prst="rect">
                <a:avLst/>
              </a:prstGeom>
              <a:noFill/>
            </p:spPr>
            <p:txBody>
              <a:bodyPr wrap="square" rtlCol="0">
                <a:spAutoFit/>
              </a:bodyPr>
              <a:lstStyle/>
              <a:p>
                <a:r>
                  <a:rPr lang="en-US" sz="2159" dirty="0">
                    <a:solidFill>
                      <a:srgbClr val="42B983"/>
                    </a:solidFill>
                  </a:rPr>
                  <a:t>Local</a:t>
                </a:r>
              </a:p>
            </p:txBody>
          </p:sp>
          <p:sp>
            <p:nvSpPr>
              <p:cNvPr id="15" name="TextBox 14">
                <a:extLst>
                  <a:ext uri="{FF2B5EF4-FFF2-40B4-BE49-F238E27FC236}">
                    <a16:creationId xmlns:a16="http://schemas.microsoft.com/office/drawing/2014/main" id="{85ED1686-A7C6-46EB-BD9C-55AAAF3BE5C2}"/>
                  </a:ext>
                </a:extLst>
              </p:cNvPr>
              <p:cNvSpPr txBox="1"/>
              <p:nvPr/>
            </p:nvSpPr>
            <p:spPr>
              <a:xfrm>
                <a:off x="6574157" y="1915340"/>
                <a:ext cx="2164079" cy="471918"/>
              </a:xfrm>
              <a:prstGeom prst="rect">
                <a:avLst/>
              </a:prstGeom>
              <a:noFill/>
            </p:spPr>
            <p:txBody>
              <a:bodyPr wrap="square" rtlCol="0">
                <a:spAutoFit/>
              </a:bodyPr>
              <a:lstStyle/>
              <a:p>
                <a:r>
                  <a:rPr lang="en-US" sz="2159" dirty="0">
                    <a:solidFill>
                      <a:srgbClr val="42B983"/>
                    </a:solidFill>
                  </a:rPr>
                  <a:t>Global</a:t>
                </a:r>
              </a:p>
            </p:txBody>
          </p:sp>
        </p:grpSp>
        <p:pic>
          <p:nvPicPr>
            <p:cNvPr id="3" name="Picture 2">
              <a:extLst>
                <a:ext uri="{FF2B5EF4-FFF2-40B4-BE49-F238E27FC236}">
                  <a16:creationId xmlns:a16="http://schemas.microsoft.com/office/drawing/2014/main" id="{87619250-ED50-4ACB-998E-8CD18704E93C}"/>
                </a:ext>
              </a:extLst>
            </p:cNvPr>
            <p:cNvPicPr>
              <a:picLocks noChangeAspect="1"/>
            </p:cNvPicPr>
            <p:nvPr/>
          </p:nvPicPr>
          <p:blipFill>
            <a:blip r:embed="rId7"/>
            <a:stretch>
              <a:fillRect/>
            </a:stretch>
          </p:blipFill>
          <p:spPr>
            <a:xfrm>
              <a:off x="5973304" y="2147355"/>
              <a:ext cx="3659398" cy="385651"/>
            </a:xfrm>
            <a:prstGeom prst="rect">
              <a:avLst/>
            </a:prstGeom>
          </p:spPr>
        </p:pic>
      </p:grpSp>
    </p:spTree>
    <p:extLst>
      <p:ext uri="{BB962C8B-B14F-4D97-AF65-F5344CB8AC3E}">
        <p14:creationId xmlns:p14="http://schemas.microsoft.com/office/powerpoint/2010/main" val="38464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B8E7-3021-4294-9A94-4F922CC78E64}"/>
              </a:ext>
            </a:extLst>
          </p:cNvPr>
          <p:cNvSpPr>
            <a:spLocks noGrp="1"/>
          </p:cNvSpPr>
          <p:nvPr>
            <p:ph type="title" idx="4294967295"/>
          </p:nvPr>
        </p:nvSpPr>
        <p:spPr>
          <a:xfrm>
            <a:off x="0" y="0"/>
            <a:ext cx="7386638" cy="401638"/>
          </a:xfrm>
        </p:spPr>
        <p:txBody>
          <a:bodyPr>
            <a:noAutofit/>
          </a:bodyPr>
          <a:lstStyle/>
          <a:p>
            <a:r>
              <a:rPr lang="en-US" sz="2879" dirty="0"/>
              <a:t>Components communication</a:t>
            </a:r>
          </a:p>
        </p:txBody>
      </p:sp>
      <p:grpSp>
        <p:nvGrpSpPr>
          <p:cNvPr id="7" name="Group 6">
            <a:extLst>
              <a:ext uri="{FF2B5EF4-FFF2-40B4-BE49-F238E27FC236}">
                <a16:creationId xmlns:a16="http://schemas.microsoft.com/office/drawing/2014/main" id="{10CA6E15-2E73-41F6-AAAB-D65E3027F6BB}"/>
              </a:ext>
            </a:extLst>
          </p:cNvPr>
          <p:cNvGrpSpPr/>
          <p:nvPr/>
        </p:nvGrpSpPr>
        <p:grpSpPr>
          <a:xfrm>
            <a:off x="2418460" y="401638"/>
            <a:ext cx="6225026" cy="4882164"/>
            <a:chOff x="2418460" y="886810"/>
            <a:chExt cx="5725682" cy="4396992"/>
          </a:xfrm>
        </p:grpSpPr>
        <p:sp>
          <p:nvSpPr>
            <p:cNvPr id="3" name="Flowchart: Connector 2">
              <a:extLst>
                <a:ext uri="{FF2B5EF4-FFF2-40B4-BE49-F238E27FC236}">
                  <a16:creationId xmlns:a16="http://schemas.microsoft.com/office/drawing/2014/main" id="{9C27D8A9-020A-4907-8005-7959F3D5C356}"/>
                </a:ext>
              </a:extLst>
            </p:cNvPr>
            <p:cNvSpPr/>
            <p:nvPr/>
          </p:nvSpPr>
          <p:spPr>
            <a:xfrm>
              <a:off x="4616383" y="886810"/>
              <a:ext cx="1371203" cy="1307214"/>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4" name="Flowchart: Connector 3">
              <a:extLst>
                <a:ext uri="{FF2B5EF4-FFF2-40B4-BE49-F238E27FC236}">
                  <a16:creationId xmlns:a16="http://schemas.microsoft.com/office/drawing/2014/main" id="{7EAD1B36-C03F-4FC2-A69C-0887CAB6379D}"/>
                </a:ext>
              </a:extLst>
            </p:cNvPr>
            <p:cNvSpPr/>
            <p:nvPr/>
          </p:nvSpPr>
          <p:spPr>
            <a:xfrm>
              <a:off x="4616383" y="3976588"/>
              <a:ext cx="1371203" cy="1307214"/>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5" name="Arc 4">
              <a:extLst>
                <a:ext uri="{FF2B5EF4-FFF2-40B4-BE49-F238E27FC236}">
                  <a16:creationId xmlns:a16="http://schemas.microsoft.com/office/drawing/2014/main" id="{32577C73-395C-4FFE-8C0C-89DC6026B31C}"/>
                </a:ext>
              </a:extLst>
            </p:cNvPr>
            <p:cNvSpPr/>
            <p:nvPr/>
          </p:nvSpPr>
          <p:spPr>
            <a:xfrm>
              <a:off x="5046027" y="1613548"/>
              <a:ext cx="1883119" cy="3185762"/>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57127803-AAFB-444E-804B-D2843FAC7B1A}"/>
                </a:ext>
              </a:extLst>
            </p:cNvPr>
            <p:cNvSpPr/>
            <p:nvPr/>
          </p:nvSpPr>
          <p:spPr>
            <a:xfrm rot="10800000">
              <a:off x="3674824" y="1613548"/>
              <a:ext cx="1883119" cy="3185762"/>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97C34B5-8C21-463C-9AE7-97180AB84096}"/>
                </a:ext>
              </a:extLst>
            </p:cNvPr>
            <p:cNvSpPr txBox="1"/>
            <p:nvPr/>
          </p:nvSpPr>
          <p:spPr>
            <a:xfrm>
              <a:off x="7075408" y="2624900"/>
              <a:ext cx="1068734" cy="867673"/>
            </a:xfrm>
            <a:prstGeom prst="rect">
              <a:avLst/>
            </a:prstGeom>
            <a:noFill/>
          </p:spPr>
          <p:txBody>
            <a:bodyPr wrap="square" rtlCol="0">
              <a:spAutoFit/>
            </a:bodyPr>
            <a:lstStyle/>
            <a:p>
              <a:r>
                <a:rPr lang="en-US" sz="2519" dirty="0"/>
                <a:t>Pass Props</a:t>
              </a:r>
            </a:p>
          </p:txBody>
        </p:sp>
        <p:sp>
          <p:nvSpPr>
            <p:cNvPr id="10" name="TextBox 9">
              <a:extLst>
                <a:ext uri="{FF2B5EF4-FFF2-40B4-BE49-F238E27FC236}">
                  <a16:creationId xmlns:a16="http://schemas.microsoft.com/office/drawing/2014/main" id="{EAD96E51-A02D-41B2-9810-C4CAEB17A629}"/>
                </a:ext>
              </a:extLst>
            </p:cNvPr>
            <p:cNvSpPr txBox="1"/>
            <p:nvPr/>
          </p:nvSpPr>
          <p:spPr>
            <a:xfrm>
              <a:off x="2418460" y="2673945"/>
              <a:ext cx="1214423" cy="867673"/>
            </a:xfrm>
            <a:prstGeom prst="rect">
              <a:avLst/>
            </a:prstGeom>
            <a:noFill/>
          </p:spPr>
          <p:txBody>
            <a:bodyPr wrap="square" rtlCol="0">
              <a:spAutoFit/>
            </a:bodyPr>
            <a:lstStyle/>
            <a:p>
              <a:r>
                <a:rPr lang="en-US" sz="2519" dirty="0"/>
                <a:t>Emit</a:t>
              </a:r>
            </a:p>
            <a:p>
              <a:r>
                <a:rPr lang="en-US" sz="2519" dirty="0"/>
                <a:t>Events</a:t>
              </a:r>
            </a:p>
          </p:txBody>
        </p:sp>
      </p:grpSp>
    </p:spTree>
    <p:extLst>
      <p:ext uri="{BB962C8B-B14F-4D97-AF65-F5344CB8AC3E}">
        <p14:creationId xmlns:p14="http://schemas.microsoft.com/office/powerpoint/2010/main" val="289603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299E449-2F2B-4D9B-8C47-313A63E84EDB}"/>
              </a:ext>
            </a:extLst>
          </p:cNvPr>
          <p:cNvGrpSpPr/>
          <p:nvPr/>
        </p:nvGrpSpPr>
        <p:grpSpPr>
          <a:xfrm>
            <a:off x="1639331" y="2256089"/>
            <a:ext cx="3060856" cy="3393995"/>
            <a:chOff x="5055125" y="985520"/>
            <a:chExt cx="4028923" cy="4920944"/>
          </a:xfrm>
        </p:grpSpPr>
        <p:sp>
          <p:nvSpPr>
            <p:cNvPr id="3" name="Flowchart: Connector 2">
              <a:extLst>
                <a:ext uri="{FF2B5EF4-FFF2-40B4-BE49-F238E27FC236}">
                  <a16:creationId xmlns:a16="http://schemas.microsoft.com/office/drawing/2014/main" id="{1036AB2C-1CFE-4D04-8F76-A107C4001F2E}"/>
                </a:ext>
              </a:extLst>
            </p:cNvPr>
            <p:cNvSpPr/>
            <p:nvPr/>
          </p:nvSpPr>
          <p:spPr>
            <a:xfrm>
              <a:off x="5055125" y="985520"/>
              <a:ext cx="1599675" cy="1486864"/>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4" name="Flowchart: Connector 3">
              <a:extLst>
                <a:ext uri="{FF2B5EF4-FFF2-40B4-BE49-F238E27FC236}">
                  <a16:creationId xmlns:a16="http://schemas.microsoft.com/office/drawing/2014/main" id="{F722F9A8-F841-4113-A09F-1A232D3CC632}"/>
                </a:ext>
              </a:extLst>
            </p:cNvPr>
            <p:cNvSpPr/>
            <p:nvPr/>
          </p:nvSpPr>
          <p:spPr>
            <a:xfrm>
              <a:off x="5055125" y="4419600"/>
              <a:ext cx="1599675" cy="1486864"/>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5" name="Arc 4">
              <a:extLst>
                <a:ext uri="{FF2B5EF4-FFF2-40B4-BE49-F238E27FC236}">
                  <a16:creationId xmlns:a16="http://schemas.microsoft.com/office/drawing/2014/main" id="{B95D74F5-06CB-466B-97AB-4449077024AF}"/>
                </a:ext>
              </a:extLst>
            </p:cNvPr>
            <p:cNvSpPr/>
            <p:nvPr/>
          </p:nvSpPr>
          <p:spPr>
            <a:xfrm>
              <a:off x="5608320" y="1793240"/>
              <a:ext cx="2092960" cy="3540760"/>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E3E336D8-C0CF-45C5-BF26-DBBE24ED8623}"/>
                </a:ext>
              </a:extLst>
            </p:cNvPr>
            <p:cNvSpPr txBox="1"/>
            <p:nvPr/>
          </p:nvSpPr>
          <p:spPr>
            <a:xfrm>
              <a:off x="7715994" y="2850445"/>
              <a:ext cx="1368054" cy="1261893"/>
            </a:xfrm>
            <a:prstGeom prst="rect">
              <a:avLst/>
            </a:prstGeom>
            <a:noFill/>
          </p:spPr>
          <p:txBody>
            <a:bodyPr wrap="square" rtlCol="0">
              <a:spAutoFit/>
            </a:bodyPr>
            <a:lstStyle/>
            <a:p>
              <a:r>
                <a:rPr lang="en-US" sz="2519" dirty="0"/>
                <a:t>Pass Props</a:t>
              </a:r>
            </a:p>
          </p:txBody>
        </p:sp>
      </p:grpSp>
      <p:sp>
        <p:nvSpPr>
          <p:cNvPr id="8" name="Title 1">
            <a:extLst>
              <a:ext uri="{FF2B5EF4-FFF2-40B4-BE49-F238E27FC236}">
                <a16:creationId xmlns:a16="http://schemas.microsoft.com/office/drawing/2014/main" id="{98F78267-DDF9-4998-8E46-D3ECD83763CC}"/>
              </a:ext>
            </a:extLst>
          </p:cNvPr>
          <p:cNvSpPr>
            <a:spLocks noGrp="1"/>
          </p:cNvSpPr>
          <p:nvPr>
            <p:ph type="title" idx="4294967295"/>
          </p:nvPr>
        </p:nvSpPr>
        <p:spPr>
          <a:xfrm>
            <a:off x="1640797" y="17197"/>
            <a:ext cx="5513388" cy="454026"/>
          </a:xfrm>
        </p:spPr>
        <p:txBody>
          <a:bodyPr>
            <a:noAutofit/>
          </a:bodyPr>
          <a:lstStyle/>
          <a:p>
            <a:r>
              <a:rPr lang="en-US" sz="2000" dirty="0">
                <a:solidFill>
                  <a:schemeClr val="tx1"/>
                </a:solidFill>
              </a:rPr>
              <a:t>1. Define props inside child component</a:t>
            </a:r>
          </a:p>
        </p:txBody>
      </p:sp>
      <p:sp>
        <p:nvSpPr>
          <p:cNvPr id="10" name="Title 1">
            <a:extLst>
              <a:ext uri="{FF2B5EF4-FFF2-40B4-BE49-F238E27FC236}">
                <a16:creationId xmlns:a16="http://schemas.microsoft.com/office/drawing/2014/main" id="{F76279C4-A75A-42E9-904F-24BEBD24B6E2}"/>
              </a:ext>
            </a:extLst>
          </p:cNvPr>
          <p:cNvSpPr txBox="1">
            <a:spLocks/>
          </p:cNvSpPr>
          <p:nvPr/>
        </p:nvSpPr>
        <p:spPr>
          <a:xfrm>
            <a:off x="6888170" y="1431267"/>
            <a:ext cx="4980894" cy="333687"/>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2. Pass data from parent to child</a:t>
            </a:r>
          </a:p>
        </p:txBody>
      </p:sp>
      <p:pic>
        <p:nvPicPr>
          <p:cNvPr id="13" name="Picture 12">
            <a:extLst>
              <a:ext uri="{FF2B5EF4-FFF2-40B4-BE49-F238E27FC236}">
                <a16:creationId xmlns:a16="http://schemas.microsoft.com/office/drawing/2014/main" id="{6D335A87-2B96-4B6A-94A4-663169D1F993}"/>
              </a:ext>
            </a:extLst>
          </p:cNvPr>
          <p:cNvPicPr>
            <a:picLocks noChangeAspect="1"/>
          </p:cNvPicPr>
          <p:nvPr/>
        </p:nvPicPr>
        <p:blipFill>
          <a:blip r:embed="rId3"/>
          <a:stretch>
            <a:fillRect/>
          </a:stretch>
        </p:blipFill>
        <p:spPr>
          <a:xfrm>
            <a:off x="1639331" y="304247"/>
            <a:ext cx="5165295" cy="1838357"/>
          </a:xfrm>
          <a:prstGeom prst="rect">
            <a:avLst/>
          </a:prstGeom>
        </p:spPr>
      </p:pic>
      <p:pic>
        <p:nvPicPr>
          <p:cNvPr id="14" name="Picture 13">
            <a:extLst>
              <a:ext uri="{FF2B5EF4-FFF2-40B4-BE49-F238E27FC236}">
                <a16:creationId xmlns:a16="http://schemas.microsoft.com/office/drawing/2014/main" id="{409EE632-41F6-4DA6-94F1-A0DAD246B9E1}"/>
              </a:ext>
            </a:extLst>
          </p:cNvPr>
          <p:cNvPicPr>
            <a:picLocks noChangeAspect="1"/>
          </p:cNvPicPr>
          <p:nvPr/>
        </p:nvPicPr>
        <p:blipFill>
          <a:blip r:embed="rId4"/>
          <a:stretch>
            <a:fillRect/>
          </a:stretch>
        </p:blipFill>
        <p:spPr>
          <a:xfrm>
            <a:off x="5457389" y="1764954"/>
            <a:ext cx="4831748" cy="3861691"/>
          </a:xfrm>
          <a:prstGeom prst="rect">
            <a:avLst/>
          </a:prstGeom>
        </p:spPr>
      </p:pic>
    </p:spTree>
    <p:extLst>
      <p:ext uri="{BB962C8B-B14F-4D97-AF65-F5344CB8AC3E}">
        <p14:creationId xmlns:p14="http://schemas.microsoft.com/office/powerpoint/2010/main" val="66868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25B823E-B58C-495C-AC71-AFE62AF8E84A}"/>
              </a:ext>
            </a:extLst>
          </p:cNvPr>
          <p:cNvGrpSpPr/>
          <p:nvPr/>
        </p:nvGrpSpPr>
        <p:grpSpPr>
          <a:xfrm>
            <a:off x="254647" y="610419"/>
            <a:ext cx="3479432" cy="4764931"/>
            <a:chOff x="2849878" y="985520"/>
            <a:chExt cx="3804922" cy="4886960"/>
          </a:xfrm>
        </p:grpSpPr>
        <p:sp>
          <p:nvSpPr>
            <p:cNvPr id="3" name="Flowchart: Connector 2">
              <a:extLst>
                <a:ext uri="{FF2B5EF4-FFF2-40B4-BE49-F238E27FC236}">
                  <a16:creationId xmlns:a16="http://schemas.microsoft.com/office/drawing/2014/main" id="{7997F97B-2827-451E-BD77-F82653CC7077}"/>
                </a:ext>
              </a:extLst>
            </p:cNvPr>
            <p:cNvSpPr/>
            <p:nvPr/>
          </p:nvSpPr>
          <p:spPr>
            <a:xfrm>
              <a:off x="5130800" y="985520"/>
              <a:ext cx="1524000" cy="1452880"/>
            </a:xfrm>
            <a:prstGeom prst="flowChartConnec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Parent</a:t>
              </a:r>
            </a:p>
          </p:txBody>
        </p:sp>
        <p:sp>
          <p:nvSpPr>
            <p:cNvPr id="4" name="Flowchart: Connector 3">
              <a:extLst>
                <a:ext uri="{FF2B5EF4-FFF2-40B4-BE49-F238E27FC236}">
                  <a16:creationId xmlns:a16="http://schemas.microsoft.com/office/drawing/2014/main" id="{22D3B149-53A9-4F44-A6D6-E15267D1C258}"/>
                </a:ext>
              </a:extLst>
            </p:cNvPr>
            <p:cNvSpPr/>
            <p:nvPr/>
          </p:nvSpPr>
          <p:spPr>
            <a:xfrm>
              <a:off x="5130800" y="4419600"/>
              <a:ext cx="1524000" cy="145288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a:t>
              </a:r>
            </a:p>
          </p:txBody>
        </p:sp>
        <p:sp>
          <p:nvSpPr>
            <p:cNvPr id="5" name="Arc 4">
              <a:extLst>
                <a:ext uri="{FF2B5EF4-FFF2-40B4-BE49-F238E27FC236}">
                  <a16:creationId xmlns:a16="http://schemas.microsoft.com/office/drawing/2014/main" id="{0A58C231-2DD7-4F7D-8E7D-A5B7452EA1B5}"/>
                </a:ext>
              </a:extLst>
            </p:cNvPr>
            <p:cNvSpPr/>
            <p:nvPr/>
          </p:nvSpPr>
          <p:spPr>
            <a:xfrm rot="10800000">
              <a:off x="4084320" y="1793240"/>
              <a:ext cx="2092960" cy="3540760"/>
            </a:xfrm>
            <a:prstGeom prst="arc">
              <a:avLst>
                <a:gd name="adj1" fmla="val 16200000"/>
                <a:gd name="adj2" fmla="val 5447143"/>
              </a:avLst>
            </a:prstGeom>
            <a:ln>
              <a:prstDash val="lg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95144DE-DF5A-4959-AF67-C86CB6F97CE6}"/>
                </a:ext>
              </a:extLst>
            </p:cNvPr>
            <p:cNvSpPr txBox="1"/>
            <p:nvPr/>
          </p:nvSpPr>
          <p:spPr>
            <a:xfrm>
              <a:off x="2849878" y="2971800"/>
              <a:ext cx="1310219" cy="889894"/>
            </a:xfrm>
            <a:prstGeom prst="rect">
              <a:avLst/>
            </a:prstGeom>
            <a:noFill/>
          </p:spPr>
          <p:txBody>
            <a:bodyPr wrap="square" rtlCol="0">
              <a:spAutoFit/>
            </a:bodyPr>
            <a:lstStyle/>
            <a:p>
              <a:r>
                <a:rPr lang="en-US" sz="2519" dirty="0"/>
                <a:t>Emit</a:t>
              </a:r>
            </a:p>
            <a:p>
              <a:r>
                <a:rPr lang="en-US" sz="2519" dirty="0"/>
                <a:t>Events</a:t>
              </a:r>
            </a:p>
          </p:txBody>
        </p:sp>
      </p:grpSp>
      <p:sp>
        <p:nvSpPr>
          <p:cNvPr id="8" name="Title 1">
            <a:extLst>
              <a:ext uri="{FF2B5EF4-FFF2-40B4-BE49-F238E27FC236}">
                <a16:creationId xmlns:a16="http://schemas.microsoft.com/office/drawing/2014/main" id="{9A5F10E5-90BD-4E4A-8536-98F2BD827FB4}"/>
              </a:ext>
            </a:extLst>
          </p:cNvPr>
          <p:cNvSpPr>
            <a:spLocks noGrp="1"/>
          </p:cNvSpPr>
          <p:nvPr>
            <p:ph type="title" idx="4294967295"/>
          </p:nvPr>
        </p:nvSpPr>
        <p:spPr>
          <a:xfrm>
            <a:off x="5457825" y="74613"/>
            <a:ext cx="5511800" cy="454025"/>
          </a:xfrm>
        </p:spPr>
        <p:txBody>
          <a:bodyPr>
            <a:noAutofit/>
          </a:bodyPr>
          <a:lstStyle/>
          <a:p>
            <a:r>
              <a:rPr lang="en-US" sz="2519" dirty="0">
                <a:solidFill>
                  <a:schemeClr val="tx1"/>
                </a:solidFill>
              </a:rPr>
              <a:t>1. Define child component event</a:t>
            </a:r>
          </a:p>
        </p:txBody>
      </p:sp>
      <p:sp>
        <p:nvSpPr>
          <p:cNvPr id="9" name="Title 1">
            <a:extLst>
              <a:ext uri="{FF2B5EF4-FFF2-40B4-BE49-F238E27FC236}">
                <a16:creationId xmlns:a16="http://schemas.microsoft.com/office/drawing/2014/main" id="{3CF292B5-3127-4ABA-82AB-3FD6E07D3AAC}"/>
              </a:ext>
            </a:extLst>
          </p:cNvPr>
          <p:cNvSpPr txBox="1">
            <a:spLocks/>
          </p:cNvSpPr>
          <p:nvPr/>
        </p:nvSpPr>
        <p:spPr>
          <a:xfrm>
            <a:off x="4424454" y="1972918"/>
            <a:ext cx="4283709" cy="360084"/>
          </a:xfrm>
          <a:prstGeom prst="rect">
            <a:avLst/>
          </a:prstGeom>
        </p:spPr>
        <p:txBody>
          <a:bodyPr vert="horz" lIns="82272" tIns="41136" rIns="82272" bIns="41136"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19" dirty="0"/>
              <a:t>2. Listen to child event</a:t>
            </a:r>
          </a:p>
        </p:txBody>
      </p:sp>
      <p:sp>
        <p:nvSpPr>
          <p:cNvPr id="11" name="Right Brace 10">
            <a:extLst>
              <a:ext uri="{FF2B5EF4-FFF2-40B4-BE49-F238E27FC236}">
                <a16:creationId xmlns:a16="http://schemas.microsoft.com/office/drawing/2014/main" id="{2AE4B3AC-B114-41AB-9C32-B8741F8903B0}"/>
              </a:ext>
            </a:extLst>
          </p:cNvPr>
          <p:cNvSpPr/>
          <p:nvPr/>
        </p:nvSpPr>
        <p:spPr>
          <a:xfrm rot="5400000">
            <a:off x="8009985" y="348242"/>
            <a:ext cx="258660" cy="1409888"/>
          </a:xfrm>
          <a:prstGeom prst="rightBrace">
            <a:avLst/>
          </a:prstGeom>
          <a:ln>
            <a:solidFill>
              <a:srgbClr val="42B9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42B983"/>
              </a:solidFill>
            </a:endParaRPr>
          </a:p>
        </p:txBody>
      </p:sp>
      <p:sp>
        <p:nvSpPr>
          <p:cNvPr id="12" name="TextBox 11">
            <a:extLst>
              <a:ext uri="{FF2B5EF4-FFF2-40B4-BE49-F238E27FC236}">
                <a16:creationId xmlns:a16="http://schemas.microsoft.com/office/drawing/2014/main" id="{ACA2D050-FEE4-4E33-A4E1-7646A6545914}"/>
              </a:ext>
            </a:extLst>
          </p:cNvPr>
          <p:cNvSpPr txBox="1"/>
          <p:nvPr/>
        </p:nvSpPr>
        <p:spPr>
          <a:xfrm>
            <a:off x="7235548" y="1188796"/>
            <a:ext cx="2002456" cy="369204"/>
          </a:xfrm>
          <a:prstGeom prst="rect">
            <a:avLst/>
          </a:prstGeom>
          <a:noFill/>
        </p:spPr>
        <p:txBody>
          <a:bodyPr wrap="square" rtlCol="0">
            <a:spAutoFit/>
          </a:bodyPr>
          <a:lstStyle/>
          <a:p>
            <a:r>
              <a:rPr lang="en-US" sz="1799" dirty="0"/>
              <a:t>Child event name</a:t>
            </a:r>
          </a:p>
        </p:txBody>
      </p:sp>
      <p:pic>
        <p:nvPicPr>
          <p:cNvPr id="13" name="Picture 12">
            <a:extLst>
              <a:ext uri="{FF2B5EF4-FFF2-40B4-BE49-F238E27FC236}">
                <a16:creationId xmlns:a16="http://schemas.microsoft.com/office/drawing/2014/main" id="{3814DFCD-BE1B-475B-9487-2DB8A1B0C94F}"/>
              </a:ext>
            </a:extLst>
          </p:cNvPr>
          <p:cNvPicPr>
            <a:picLocks noChangeAspect="1"/>
          </p:cNvPicPr>
          <p:nvPr/>
        </p:nvPicPr>
        <p:blipFill>
          <a:blip r:embed="rId3"/>
          <a:stretch>
            <a:fillRect/>
          </a:stretch>
        </p:blipFill>
        <p:spPr>
          <a:xfrm>
            <a:off x="4186454" y="2421385"/>
            <a:ext cx="5827613" cy="745592"/>
          </a:xfrm>
          <a:prstGeom prst="rect">
            <a:avLst/>
          </a:prstGeom>
        </p:spPr>
      </p:pic>
      <p:pic>
        <p:nvPicPr>
          <p:cNvPr id="14" name="Picture 13">
            <a:extLst>
              <a:ext uri="{FF2B5EF4-FFF2-40B4-BE49-F238E27FC236}">
                <a16:creationId xmlns:a16="http://schemas.microsoft.com/office/drawing/2014/main" id="{08053FE3-CAA4-4DBB-819D-C041A49A1413}"/>
              </a:ext>
            </a:extLst>
          </p:cNvPr>
          <p:cNvPicPr>
            <a:picLocks noChangeAspect="1"/>
          </p:cNvPicPr>
          <p:nvPr/>
        </p:nvPicPr>
        <p:blipFill>
          <a:blip r:embed="rId4"/>
          <a:stretch>
            <a:fillRect/>
          </a:stretch>
        </p:blipFill>
        <p:spPr>
          <a:xfrm>
            <a:off x="4186454" y="610420"/>
            <a:ext cx="6144704" cy="248531"/>
          </a:xfrm>
          <a:prstGeom prst="rect">
            <a:avLst/>
          </a:prstGeom>
        </p:spPr>
      </p:pic>
      <p:pic>
        <p:nvPicPr>
          <p:cNvPr id="15" name="Picture 14">
            <a:extLst>
              <a:ext uri="{FF2B5EF4-FFF2-40B4-BE49-F238E27FC236}">
                <a16:creationId xmlns:a16="http://schemas.microsoft.com/office/drawing/2014/main" id="{F907D476-FB7C-4501-BB34-5C7E1351D11F}"/>
              </a:ext>
            </a:extLst>
          </p:cNvPr>
          <p:cNvPicPr>
            <a:picLocks noChangeAspect="1"/>
          </p:cNvPicPr>
          <p:nvPr/>
        </p:nvPicPr>
        <p:blipFill>
          <a:blip r:embed="rId5"/>
          <a:stretch>
            <a:fillRect/>
          </a:stretch>
        </p:blipFill>
        <p:spPr>
          <a:xfrm>
            <a:off x="4186454" y="3541178"/>
            <a:ext cx="3762239" cy="1482613"/>
          </a:xfrm>
          <a:prstGeom prst="rect">
            <a:avLst/>
          </a:prstGeom>
        </p:spPr>
      </p:pic>
    </p:spTree>
    <p:extLst>
      <p:ext uri="{BB962C8B-B14F-4D97-AF65-F5344CB8AC3E}">
        <p14:creationId xmlns:p14="http://schemas.microsoft.com/office/powerpoint/2010/main" val="358907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B48C5E-C3D2-4E93-BCE8-45E3B0D59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5" y="76645"/>
            <a:ext cx="10813315" cy="5821168"/>
          </a:xfrm>
          <a:prstGeom prst="rect">
            <a:avLst/>
          </a:prstGeom>
        </p:spPr>
      </p:pic>
    </p:spTree>
    <p:extLst>
      <p:ext uri="{BB962C8B-B14F-4D97-AF65-F5344CB8AC3E}">
        <p14:creationId xmlns:p14="http://schemas.microsoft.com/office/powerpoint/2010/main" val="104706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9E76-4786-443D-976B-C27D482D804F}"/>
              </a:ext>
            </a:extLst>
          </p:cNvPr>
          <p:cNvSpPr>
            <a:spLocks noGrp="1"/>
          </p:cNvSpPr>
          <p:nvPr>
            <p:ph type="title" idx="4294967295"/>
          </p:nvPr>
        </p:nvSpPr>
        <p:spPr>
          <a:xfrm>
            <a:off x="0" y="0"/>
            <a:ext cx="2357438" cy="466725"/>
          </a:xfrm>
        </p:spPr>
        <p:txBody>
          <a:bodyPr>
            <a:normAutofit/>
          </a:bodyPr>
          <a:lstStyle/>
          <a:p>
            <a:r>
              <a:rPr lang="en-US" sz="3239" dirty="0"/>
              <a:t>Slot element </a:t>
            </a:r>
          </a:p>
        </p:txBody>
      </p:sp>
      <p:sp>
        <p:nvSpPr>
          <p:cNvPr id="7" name="Title 1">
            <a:extLst>
              <a:ext uri="{FF2B5EF4-FFF2-40B4-BE49-F238E27FC236}">
                <a16:creationId xmlns:a16="http://schemas.microsoft.com/office/drawing/2014/main" id="{568C54BD-7FC0-4C92-9C25-C4353E36F4C5}"/>
              </a:ext>
            </a:extLst>
          </p:cNvPr>
          <p:cNvSpPr txBox="1">
            <a:spLocks/>
          </p:cNvSpPr>
          <p:nvPr/>
        </p:nvSpPr>
        <p:spPr>
          <a:xfrm>
            <a:off x="-1" y="591719"/>
            <a:ext cx="8208731" cy="466473"/>
          </a:xfrm>
          <a:prstGeom prst="rect">
            <a:avLst/>
          </a:prstGeom>
        </p:spPr>
        <p:txBody>
          <a:bodyPr vert="horz" lIns="82272" tIns="41136" rIns="82272" bIns="41136"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39" dirty="0">
                <a:solidFill>
                  <a:srgbClr val="FF0000"/>
                </a:solidFill>
              </a:rPr>
              <a:t>How to pass content inside component tags ? </a:t>
            </a:r>
          </a:p>
        </p:txBody>
      </p:sp>
      <p:pic>
        <p:nvPicPr>
          <p:cNvPr id="9" name="Picture 8">
            <a:extLst>
              <a:ext uri="{FF2B5EF4-FFF2-40B4-BE49-F238E27FC236}">
                <a16:creationId xmlns:a16="http://schemas.microsoft.com/office/drawing/2014/main" id="{B2F806A9-6D4E-42D3-A7FE-D02B77E020A1}"/>
              </a:ext>
            </a:extLst>
          </p:cNvPr>
          <p:cNvPicPr>
            <a:picLocks noChangeAspect="1"/>
          </p:cNvPicPr>
          <p:nvPr/>
        </p:nvPicPr>
        <p:blipFill>
          <a:blip r:embed="rId3"/>
          <a:stretch>
            <a:fillRect/>
          </a:stretch>
        </p:blipFill>
        <p:spPr>
          <a:xfrm>
            <a:off x="459507" y="1183340"/>
            <a:ext cx="5527663" cy="968412"/>
          </a:xfrm>
          <a:prstGeom prst="rect">
            <a:avLst/>
          </a:prstGeom>
        </p:spPr>
      </p:pic>
      <p:sp>
        <p:nvSpPr>
          <p:cNvPr id="11" name="Title 1">
            <a:extLst>
              <a:ext uri="{FF2B5EF4-FFF2-40B4-BE49-F238E27FC236}">
                <a16:creationId xmlns:a16="http://schemas.microsoft.com/office/drawing/2014/main" id="{B4696606-F31D-4F2A-9C75-F7881CF800EE}"/>
              </a:ext>
            </a:extLst>
          </p:cNvPr>
          <p:cNvSpPr txBox="1">
            <a:spLocks/>
          </p:cNvSpPr>
          <p:nvPr/>
        </p:nvSpPr>
        <p:spPr>
          <a:xfrm>
            <a:off x="3982340" y="2567130"/>
            <a:ext cx="7184491" cy="2022525"/>
          </a:xfrm>
          <a:prstGeom prst="rect">
            <a:avLst/>
          </a:prstGeom>
        </p:spPr>
        <p:txBody>
          <a:bodyPr vert="horz" lIns="82272" tIns="41136" rIns="82272" bIns="41136"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11343" indent="-411343">
              <a:lnSpc>
                <a:spcPct val="150000"/>
              </a:lnSpc>
              <a:buFont typeface="Arial" panose="020B0604020202020204" pitchFamily="34" charset="0"/>
              <a:buChar char="•"/>
            </a:pPr>
            <a:r>
              <a:rPr lang="en-US" sz="2519" dirty="0">
                <a:latin typeface="+mn-lt"/>
              </a:rPr>
              <a:t>Slots can be separated by </a:t>
            </a:r>
            <a:r>
              <a:rPr lang="en-US" sz="2519" dirty="0">
                <a:solidFill>
                  <a:srgbClr val="42B983"/>
                </a:solidFill>
                <a:latin typeface="+mn-lt"/>
              </a:rPr>
              <a:t>slot name</a:t>
            </a:r>
          </a:p>
          <a:p>
            <a:pPr marL="411343" indent="-411343">
              <a:lnSpc>
                <a:spcPct val="150000"/>
              </a:lnSpc>
              <a:buFont typeface="Arial" panose="020B0604020202020204" pitchFamily="34" charset="0"/>
              <a:buChar char="•"/>
            </a:pPr>
            <a:r>
              <a:rPr lang="en-US" sz="2519" dirty="0">
                <a:latin typeface="+mn-lt"/>
              </a:rPr>
              <a:t>Parent can access child’s data via </a:t>
            </a:r>
            <a:r>
              <a:rPr lang="en-US" sz="2519" dirty="0">
                <a:solidFill>
                  <a:srgbClr val="42B983"/>
                </a:solidFill>
                <a:latin typeface="+mn-lt"/>
              </a:rPr>
              <a:t>slot-scoped</a:t>
            </a:r>
          </a:p>
          <a:p>
            <a:pPr marL="411343" indent="-411343">
              <a:lnSpc>
                <a:spcPct val="150000"/>
              </a:lnSpc>
              <a:buFont typeface="Arial" panose="020B0604020202020204" pitchFamily="34" charset="0"/>
              <a:buChar char="•"/>
            </a:pPr>
            <a:endParaRPr lang="en-US" sz="2519" dirty="0">
              <a:latin typeface="+mn-lt"/>
            </a:endParaRPr>
          </a:p>
          <a:p>
            <a:pPr marL="411343" indent="-411343">
              <a:lnSpc>
                <a:spcPct val="150000"/>
              </a:lnSpc>
              <a:buFont typeface="Arial" panose="020B0604020202020204" pitchFamily="34" charset="0"/>
              <a:buChar char="•"/>
            </a:pPr>
            <a:endParaRPr lang="en-US" sz="2519" dirty="0">
              <a:latin typeface="+mn-lt"/>
            </a:endParaRPr>
          </a:p>
        </p:txBody>
      </p:sp>
      <p:pic>
        <p:nvPicPr>
          <p:cNvPr id="12" name="Picture 11">
            <a:extLst>
              <a:ext uri="{FF2B5EF4-FFF2-40B4-BE49-F238E27FC236}">
                <a16:creationId xmlns:a16="http://schemas.microsoft.com/office/drawing/2014/main" id="{5DC97AC0-1BD3-4452-8C47-C408D4F60041}"/>
              </a:ext>
            </a:extLst>
          </p:cNvPr>
          <p:cNvPicPr>
            <a:picLocks noChangeAspect="1"/>
          </p:cNvPicPr>
          <p:nvPr/>
        </p:nvPicPr>
        <p:blipFill>
          <a:blip r:embed="rId4"/>
          <a:stretch>
            <a:fillRect/>
          </a:stretch>
        </p:blipFill>
        <p:spPr>
          <a:xfrm>
            <a:off x="459507" y="2383351"/>
            <a:ext cx="3128057" cy="2022525"/>
          </a:xfrm>
          <a:prstGeom prst="rect">
            <a:avLst/>
          </a:prstGeom>
        </p:spPr>
      </p:pic>
      <p:sp>
        <p:nvSpPr>
          <p:cNvPr id="13" name="TextBox 12">
            <a:extLst>
              <a:ext uri="{FF2B5EF4-FFF2-40B4-BE49-F238E27FC236}">
                <a16:creationId xmlns:a16="http://schemas.microsoft.com/office/drawing/2014/main" id="{3369591A-87CF-4B49-B450-967D905236DF}"/>
              </a:ext>
            </a:extLst>
          </p:cNvPr>
          <p:cNvSpPr txBox="1"/>
          <p:nvPr/>
        </p:nvSpPr>
        <p:spPr>
          <a:xfrm>
            <a:off x="3982340" y="4440060"/>
            <a:ext cx="4535038" cy="1836850"/>
          </a:xfrm>
          <a:prstGeom prst="rect">
            <a:avLst/>
          </a:prstGeom>
          <a:noFill/>
        </p:spPr>
        <p:txBody>
          <a:bodyPr wrap="square" rtlCol="0">
            <a:spAutoFit/>
          </a:bodyPr>
          <a:lstStyle/>
          <a:p>
            <a:pPr marL="411343" indent="-411343">
              <a:lnSpc>
                <a:spcPct val="150000"/>
              </a:lnSpc>
              <a:buFont typeface="Arial" panose="020B0604020202020204" pitchFamily="34" charset="0"/>
              <a:buChar char="•"/>
            </a:pPr>
            <a:r>
              <a:rPr lang="en-US" sz="2519" dirty="0"/>
              <a:t>Create generic component</a:t>
            </a:r>
          </a:p>
          <a:p>
            <a:pPr marL="411343" indent="-411343">
              <a:lnSpc>
                <a:spcPct val="150000"/>
              </a:lnSpc>
              <a:buFont typeface="Arial" panose="020B0604020202020204" pitchFamily="34" charset="0"/>
              <a:buChar char="•"/>
            </a:pPr>
            <a:r>
              <a:rPr lang="en-US" sz="2519" dirty="0"/>
              <a:t>Reduce the use of props</a:t>
            </a:r>
          </a:p>
          <a:p>
            <a:pPr marL="411343" indent="-411343">
              <a:lnSpc>
                <a:spcPct val="150000"/>
              </a:lnSpc>
              <a:buFont typeface="Arial" panose="020B0604020202020204" pitchFamily="34" charset="0"/>
              <a:buChar char="•"/>
            </a:pPr>
            <a:endParaRPr lang="en-US" sz="2519" dirty="0"/>
          </a:p>
        </p:txBody>
      </p:sp>
      <p:sp>
        <p:nvSpPr>
          <p:cNvPr id="14" name="Arrow: Down 13">
            <a:extLst>
              <a:ext uri="{FF2B5EF4-FFF2-40B4-BE49-F238E27FC236}">
                <a16:creationId xmlns:a16="http://schemas.microsoft.com/office/drawing/2014/main" id="{22A11D21-FC7F-4FD4-8463-57430A84D6D4}"/>
              </a:ext>
            </a:extLst>
          </p:cNvPr>
          <p:cNvSpPr/>
          <p:nvPr/>
        </p:nvSpPr>
        <p:spPr>
          <a:xfrm>
            <a:off x="6073580" y="3775802"/>
            <a:ext cx="378493" cy="621528"/>
          </a:xfrm>
          <a:prstGeom prst="down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728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7C84-2785-441D-B9AC-9E6E82DE6AC7}"/>
              </a:ext>
            </a:extLst>
          </p:cNvPr>
          <p:cNvSpPr>
            <a:spLocks noGrp="1"/>
          </p:cNvSpPr>
          <p:nvPr>
            <p:ph type="title" idx="4294967295"/>
          </p:nvPr>
        </p:nvSpPr>
        <p:spPr>
          <a:xfrm>
            <a:off x="0" y="0"/>
            <a:ext cx="4413250" cy="642938"/>
          </a:xfrm>
        </p:spPr>
        <p:txBody>
          <a:bodyPr>
            <a:normAutofit/>
          </a:bodyPr>
          <a:lstStyle/>
          <a:p>
            <a:r>
              <a:rPr lang="en-US" sz="2879" dirty="0"/>
              <a:t>Single File Component (SFC)</a:t>
            </a:r>
          </a:p>
        </p:txBody>
      </p:sp>
      <p:pic>
        <p:nvPicPr>
          <p:cNvPr id="3" name="Picture 2">
            <a:extLst>
              <a:ext uri="{FF2B5EF4-FFF2-40B4-BE49-F238E27FC236}">
                <a16:creationId xmlns:a16="http://schemas.microsoft.com/office/drawing/2014/main" id="{709DAC8F-4F03-491C-9E70-486DFC163C98}"/>
              </a:ext>
            </a:extLst>
          </p:cNvPr>
          <p:cNvPicPr>
            <a:picLocks noChangeAspect="1"/>
          </p:cNvPicPr>
          <p:nvPr/>
        </p:nvPicPr>
        <p:blipFill>
          <a:blip r:embed="rId3"/>
          <a:stretch>
            <a:fillRect/>
          </a:stretch>
        </p:blipFill>
        <p:spPr>
          <a:xfrm>
            <a:off x="187385" y="771628"/>
            <a:ext cx="5399112" cy="4644951"/>
          </a:xfrm>
          <a:prstGeom prst="rect">
            <a:avLst/>
          </a:prstGeom>
        </p:spPr>
      </p:pic>
      <p:sp>
        <p:nvSpPr>
          <p:cNvPr id="4" name="TextBox 3">
            <a:extLst>
              <a:ext uri="{FF2B5EF4-FFF2-40B4-BE49-F238E27FC236}">
                <a16:creationId xmlns:a16="http://schemas.microsoft.com/office/drawing/2014/main" id="{1BFB0611-235E-4F7F-80E5-DD58F0C9AFC0}"/>
              </a:ext>
            </a:extLst>
          </p:cNvPr>
          <p:cNvSpPr txBox="1"/>
          <p:nvPr/>
        </p:nvSpPr>
        <p:spPr>
          <a:xfrm>
            <a:off x="6154429" y="563987"/>
            <a:ext cx="4627811" cy="3581173"/>
          </a:xfrm>
          <a:prstGeom prst="rect">
            <a:avLst/>
          </a:prstGeom>
          <a:noFill/>
        </p:spPr>
        <p:txBody>
          <a:bodyPr wrap="square" rtlCol="0">
            <a:spAutoFit/>
          </a:bodyPr>
          <a:lstStyle/>
          <a:p>
            <a:pPr marL="308507" indent="-308507">
              <a:lnSpc>
                <a:spcPct val="150000"/>
              </a:lnSpc>
              <a:buFont typeface="Arial" panose="020B0604020202020204" pitchFamily="34" charset="0"/>
              <a:buChar char="•"/>
            </a:pPr>
            <a:r>
              <a:rPr lang="en-US" sz="2159" dirty="0"/>
              <a:t>Better </a:t>
            </a:r>
            <a:r>
              <a:rPr lang="en-US" sz="2159" dirty="0">
                <a:solidFill>
                  <a:srgbClr val="42B983"/>
                </a:solidFill>
              </a:rPr>
              <a:t>syntax highlight</a:t>
            </a:r>
          </a:p>
          <a:p>
            <a:pPr marL="308507" indent="-308507">
              <a:lnSpc>
                <a:spcPct val="150000"/>
              </a:lnSpc>
              <a:buFont typeface="Arial" panose="020B0604020202020204" pitchFamily="34" charset="0"/>
              <a:buChar char="•"/>
            </a:pPr>
            <a:r>
              <a:rPr lang="en-US" sz="2159" dirty="0" err="1">
                <a:solidFill>
                  <a:srgbClr val="42B983"/>
                </a:solidFill>
              </a:rPr>
              <a:t>CommonJS</a:t>
            </a:r>
            <a:r>
              <a:rPr lang="en-US" sz="2159" dirty="0"/>
              <a:t> modules</a:t>
            </a:r>
          </a:p>
          <a:p>
            <a:pPr marL="308507" indent="-308507">
              <a:lnSpc>
                <a:spcPct val="150000"/>
              </a:lnSpc>
              <a:buFont typeface="Arial" panose="020B0604020202020204" pitchFamily="34" charset="0"/>
              <a:buChar char="•"/>
            </a:pPr>
            <a:r>
              <a:rPr lang="en-US" sz="2159" dirty="0"/>
              <a:t>Codebase is more </a:t>
            </a:r>
            <a:r>
              <a:rPr lang="en-US" sz="2159" dirty="0">
                <a:solidFill>
                  <a:srgbClr val="42B983"/>
                </a:solidFill>
              </a:rPr>
              <a:t>modularized</a:t>
            </a:r>
          </a:p>
          <a:p>
            <a:pPr marL="308507" indent="-308507">
              <a:lnSpc>
                <a:spcPct val="150000"/>
              </a:lnSpc>
              <a:buFont typeface="Arial" panose="020B0604020202020204" pitchFamily="34" charset="0"/>
              <a:buChar char="•"/>
            </a:pPr>
            <a:r>
              <a:rPr lang="en-US" sz="2159" dirty="0">
                <a:solidFill>
                  <a:srgbClr val="42B983"/>
                </a:solidFill>
              </a:rPr>
              <a:t>Component-scoped</a:t>
            </a:r>
            <a:r>
              <a:rPr lang="en-US" sz="2159" dirty="0"/>
              <a:t> CSS</a:t>
            </a:r>
          </a:p>
          <a:p>
            <a:pPr marL="308507" indent="-308507">
              <a:lnSpc>
                <a:spcPct val="150000"/>
              </a:lnSpc>
              <a:buFont typeface="Arial" panose="020B0604020202020204" pitchFamily="34" charset="0"/>
              <a:buChar char="•"/>
            </a:pPr>
            <a:r>
              <a:rPr lang="en-US" sz="2159" dirty="0"/>
              <a:t>Project configuration is supported by </a:t>
            </a:r>
            <a:r>
              <a:rPr lang="en-US" sz="2159" dirty="0">
                <a:solidFill>
                  <a:srgbClr val="42B983"/>
                </a:solidFill>
              </a:rPr>
              <a:t>Vue-CLI</a:t>
            </a:r>
          </a:p>
          <a:p>
            <a:pPr marL="308507" indent="-308507">
              <a:lnSpc>
                <a:spcPct val="150000"/>
              </a:lnSpc>
              <a:buFont typeface="Arial" panose="020B0604020202020204" pitchFamily="34" charset="0"/>
              <a:buChar char="•"/>
            </a:pPr>
            <a:r>
              <a:rPr lang="en-US" sz="2159" dirty="0" err="1"/>
              <a:t>Corporated</a:t>
            </a:r>
            <a:r>
              <a:rPr lang="en-US" sz="2159" dirty="0"/>
              <a:t> with </a:t>
            </a:r>
            <a:r>
              <a:rPr lang="en-US" sz="2159" dirty="0">
                <a:solidFill>
                  <a:srgbClr val="42B983"/>
                </a:solidFill>
              </a:rPr>
              <a:t>build system</a:t>
            </a:r>
          </a:p>
        </p:txBody>
      </p:sp>
      <p:pic>
        <p:nvPicPr>
          <p:cNvPr id="5" name="Picture 4">
            <a:extLst>
              <a:ext uri="{FF2B5EF4-FFF2-40B4-BE49-F238E27FC236}">
                <a16:creationId xmlns:a16="http://schemas.microsoft.com/office/drawing/2014/main" id="{04B3257A-877D-4ADB-ACF9-80303D452CA5}"/>
              </a:ext>
            </a:extLst>
          </p:cNvPr>
          <p:cNvPicPr>
            <a:picLocks noChangeAspect="1"/>
          </p:cNvPicPr>
          <p:nvPr/>
        </p:nvPicPr>
        <p:blipFill>
          <a:blip r:embed="rId4"/>
          <a:stretch>
            <a:fillRect/>
          </a:stretch>
        </p:blipFill>
        <p:spPr>
          <a:xfrm>
            <a:off x="2348185" y="5010739"/>
            <a:ext cx="4627811" cy="805582"/>
          </a:xfrm>
          <a:prstGeom prst="rect">
            <a:avLst/>
          </a:prstGeom>
        </p:spPr>
      </p:pic>
    </p:spTree>
    <p:extLst>
      <p:ext uri="{BB962C8B-B14F-4D97-AF65-F5344CB8AC3E}">
        <p14:creationId xmlns:p14="http://schemas.microsoft.com/office/powerpoint/2010/main" val="280368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6414E-36F5-4EA2-9105-117B1C4442B9}"/>
              </a:ext>
            </a:extLst>
          </p:cNvPr>
          <p:cNvSpPr txBox="1"/>
          <p:nvPr/>
        </p:nvSpPr>
        <p:spPr>
          <a:xfrm>
            <a:off x="607090" y="621495"/>
            <a:ext cx="7819063" cy="4190891"/>
          </a:xfrm>
          <a:prstGeom prst="rect">
            <a:avLst/>
          </a:prstGeom>
          <a:noFill/>
        </p:spPr>
        <p:txBody>
          <a:bodyPr wrap="square" rtlCol="0">
            <a:spAutoFit/>
          </a:bodyPr>
          <a:lstStyle/>
          <a:p>
            <a:endParaRPr lang="en-US" sz="3959" b="1" dirty="0">
              <a:solidFill>
                <a:srgbClr val="42B983"/>
              </a:solidFill>
              <a:latin typeface="+mj-lt"/>
            </a:endParaRPr>
          </a:p>
          <a:p>
            <a:r>
              <a:rPr lang="en-US" sz="3239" dirty="0">
                <a:solidFill>
                  <a:srgbClr val="42B983"/>
                </a:solidFill>
              </a:rPr>
              <a:t>What is Single Page Application (SPA)?</a:t>
            </a:r>
          </a:p>
          <a:p>
            <a:r>
              <a:rPr lang="en-US" sz="3239" dirty="0">
                <a:solidFill>
                  <a:srgbClr val="42B983"/>
                </a:solidFill>
              </a:rPr>
              <a:t>What is Vue?</a:t>
            </a:r>
          </a:p>
          <a:p>
            <a:r>
              <a:rPr lang="en-US" sz="3239" dirty="0">
                <a:solidFill>
                  <a:srgbClr val="42B983"/>
                </a:solidFill>
              </a:rPr>
              <a:t>The Vue instance</a:t>
            </a:r>
          </a:p>
          <a:p>
            <a:r>
              <a:rPr lang="en-US" sz="3239" dirty="0">
                <a:solidFill>
                  <a:srgbClr val="42B983"/>
                </a:solidFill>
              </a:rPr>
              <a:t>The component system</a:t>
            </a:r>
          </a:p>
          <a:p>
            <a:r>
              <a:rPr lang="en-US" sz="3239" dirty="0">
                <a:solidFill>
                  <a:srgbClr val="42B983"/>
                </a:solidFill>
              </a:rPr>
              <a:t>The rest of Vue ecosystem</a:t>
            </a:r>
          </a:p>
          <a:p>
            <a:r>
              <a:rPr lang="en-US" sz="3239" dirty="0">
                <a:solidFill>
                  <a:srgbClr val="42B983"/>
                </a:solidFill>
              </a:rPr>
              <a:t>Live code</a:t>
            </a:r>
          </a:p>
          <a:p>
            <a:r>
              <a:rPr lang="en-US" sz="3239" dirty="0">
                <a:solidFill>
                  <a:srgbClr val="42B983"/>
                </a:solidFill>
              </a:rPr>
              <a:t>Opinionated comparison</a:t>
            </a:r>
          </a:p>
        </p:txBody>
      </p:sp>
      <p:sp>
        <p:nvSpPr>
          <p:cNvPr id="2" name="TextBox 1">
            <a:extLst>
              <a:ext uri="{FF2B5EF4-FFF2-40B4-BE49-F238E27FC236}">
                <a16:creationId xmlns:a16="http://schemas.microsoft.com/office/drawing/2014/main" id="{BD457316-6A11-49D5-A734-0F006ED35856}"/>
              </a:ext>
            </a:extLst>
          </p:cNvPr>
          <p:cNvSpPr txBox="1"/>
          <p:nvPr/>
        </p:nvSpPr>
        <p:spPr>
          <a:xfrm>
            <a:off x="607090" y="181278"/>
            <a:ext cx="4338776" cy="1421671"/>
          </a:xfrm>
          <a:prstGeom prst="rect">
            <a:avLst/>
          </a:prstGeom>
          <a:noFill/>
        </p:spPr>
        <p:txBody>
          <a:bodyPr wrap="square" rtlCol="0">
            <a:spAutoFit/>
          </a:bodyPr>
          <a:lstStyle/>
          <a:p>
            <a:r>
              <a:rPr lang="en-US" sz="4319" b="1" dirty="0">
                <a:solidFill>
                  <a:srgbClr val="42B983"/>
                </a:solidFill>
                <a:latin typeface="+mj-lt"/>
              </a:rPr>
              <a:t>Agenda</a:t>
            </a:r>
          </a:p>
          <a:p>
            <a:endParaRPr lang="en-US" sz="4319" dirty="0">
              <a:solidFill>
                <a:srgbClr val="42B983"/>
              </a:solidFill>
            </a:endParaRPr>
          </a:p>
        </p:txBody>
      </p:sp>
    </p:spTree>
    <p:extLst>
      <p:ext uri="{BB962C8B-B14F-4D97-AF65-F5344CB8AC3E}">
        <p14:creationId xmlns:p14="http://schemas.microsoft.com/office/powerpoint/2010/main" val="32436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The rest of Vue ecosystem</a:t>
            </a:r>
          </a:p>
        </p:txBody>
      </p:sp>
      <p:sp>
        <p:nvSpPr>
          <p:cNvPr id="4" name="TextBox 3">
            <a:extLst>
              <a:ext uri="{FF2B5EF4-FFF2-40B4-BE49-F238E27FC236}">
                <a16:creationId xmlns:a16="http://schemas.microsoft.com/office/drawing/2014/main" id="{9D2EB246-4291-481B-AE5D-FB35D0002B44}"/>
              </a:ext>
            </a:extLst>
          </p:cNvPr>
          <p:cNvSpPr txBox="1"/>
          <p:nvPr/>
        </p:nvSpPr>
        <p:spPr>
          <a:xfrm>
            <a:off x="3713031" y="1863133"/>
            <a:ext cx="3799312" cy="584775"/>
          </a:xfrm>
          <a:prstGeom prst="rect">
            <a:avLst/>
          </a:prstGeom>
          <a:noFill/>
        </p:spPr>
        <p:txBody>
          <a:bodyPr wrap="square" rtlCol="0">
            <a:spAutoFit/>
          </a:bodyPr>
          <a:lstStyle/>
          <a:p>
            <a:pPr algn="ctr"/>
            <a:r>
              <a:rPr lang="en-US" sz="3200" dirty="0">
                <a:solidFill>
                  <a:srgbClr val="42B983"/>
                </a:solidFill>
              </a:rPr>
              <a:t>Vue router</a:t>
            </a:r>
          </a:p>
        </p:txBody>
      </p:sp>
      <p:sp>
        <p:nvSpPr>
          <p:cNvPr id="5" name="TextBox 4">
            <a:extLst>
              <a:ext uri="{FF2B5EF4-FFF2-40B4-BE49-F238E27FC236}">
                <a16:creationId xmlns:a16="http://schemas.microsoft.com/office/drawing/2014/main" id="{BF99DAED-1F4B-45A5-B17B-818A014F2FE3}"/>
              </a:ext>
            </a:extLst>
          </p:cNvPr>
          <p:cNvSpPr txBox="1"/>
          <p:nvPr/>
        </p:nvSpPr>
        <p:spPr>
          <a:xfrm>
            <a:off x="3118331" y="2453906"/>
            <a:ext cx="4988715" cy="584775"/>
          </a:xfrm>
          <a:prstGeom prst="rect">
            <a:avLst/>
          </a:prstGeom>
          <a:noFill/>
        </p:spPr>
        <p:txBody>
          <a:bodyPr wrap="square" rtlCol="0">
            <a:spAutoFit/>
          </a:bodyPr>
          <a:lstStyle/>
          <a:p>
            <a:pPr algn="ctr"/>
            <a:r>
              <a:rPr lang="en-US" sz="3200" dirty="0" err="1">
                <a:solidFill>
                  <a:srgbClr val="42B983"/>
                </a:solidFill>
              </a:rPr>
              <a:t>Vuex</a:t>
            </a:r>
            <a:endParaRPr lang="en-US" sz="3200" dirty="0">
              <a:solidFill>
                <a:srgbClr val="42B983"/>
              </a:solidFill>
            </a:endParaRPr>
          </a:p>
        </p:txBody>
      </p:sp>
      <p:sp>
        <p:nvSpPr>
          <p:cNvPr id="6" name="TextBox 5">
            <a:extLst>
              <a:ext uri="{FF2B5EF4-FFF2-40B4-BE49-F238E27FC236}">
                <a16:creationId xmlns:a16="http://schemas.microsoft.com/office/drawing/2014/main" id="{37E314A2-7E68-4A3F-81C1-22209C25B4DF}"/>
              </a:ext>
            </a:extLst>
          </p:cNvPr>
          <p:cNvSpPr txBox="1"/>
          <p:nvPr/>
        </p:nvSpPr>
        <p:spPr>
          <a:xfrm>
            <a:off x="-1" y="3085306"/>
            <a:ext cx="10969625" cy="584775"/>
          </a:xfrm>
          <a:prstGeom prst="rect">
            <a:avLst/>
          </a:prstGeom>
          <a:noFill/>
        </p:spPr>
        <p:txBody>
          <a:bodyPr wrap="square" rtlCol="0">
            <a:spAutoFit/>
          </a:bodyPr>
          <a:lstStyle/>
          <a:p>
            <a:pPr algn="ctr"/>
            <a:r>
              <a:rPr lang="en-US" sz="3200" dirty="0">
                <a:solidFill>
                  <a:srgbClr val="42B983"/>
                </a:solidFill>
              </a:rPr>
              <a:t>Build system: Vue CLI + </a:t>
            </a:r>
            <a:r>
              <a:rPr lang="en-US" sz="3200" dirty="0" err="1">
                <a:solidFill>
                  <a:srgbClr val="42B983"/>
                </a:solidFill>
              </a:rPr>
              <a:t>vue</a:t>
            </a:r>
            <a:r>
              <a:rPr lang="en-US" sz="3200" dirty="0">
                <a:solidFill>
                  <a:srgbClr val="42B983"/>
                </a:solidFill>
              </a:rPr>
              <a:t>-loader</a:t>
            </a:r>
          </a:p>
        </p:txBody>
      </p:sp>
      <p:sp>
        <p:nvSpPr>
          <p:cNvPr id="7" name="TextBox 6">
            <a:extLst>
              <a:ext uri="{FF2B5EF4-FFF2-40B4-BE49-F238E27FC236}">
                <a16:creationId xmlns:a16="http://schemas.microsoft.com/office/drawing/2014/main" id="{8C2E3483-6070-4AC8-AC17-B4D63A4EADD8}"/>
              </a:ext>
            </a:extLst>
          </p:cNvPr>
          <p:cNvSpPr txBox="1"/>
          <p:nvPr/>
        </p:nvSpPr>
        <p:spPr>
          <a:xfrm>
            <a:off x="-1" y="3716707"/>
            <a:ext cx="10969625" cy="584775"/>
          </a:xfrm>
          <a:prstGeom prst="rect">
            <a:avLst/>
          </a:prstGeom>
          <a:noFill/>
        </p:spPr>
        <p:txBody>
          <a:bodyPr wrap="square" rtlCol="0">
            <a:spAutoFit/>
          </a:bodyPr>
          <a:lstStyle/>
          <a:p>
            <a:pPr algn="ctr"/>
            <a:r>
              <a:rPr lang="en-US" sz="3200" dirty="0">
                <a:solidFill>
                  <a:srgbClr val="42B983"/>
                </a:solidFill>
              </a:rPr>
              <a:t>Rendering process</a:t>
            </a:r>
          </a:p>
        </p:txBody>
      </p:sp>
    </p:spTree>
    <p:extLst>
      <p:ext uri="{BB962C8B-B14F-4D97-AF65-F5344CB8AC3E}">
        <p14:creationId xmlns:p14="http://schemas.microsoft.com/office/powerpoint/2010/main" val="3333378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FA95-5EC5-49CF-A739-26133D0E67D1}"/>
              </a:ext>
            </a:extLst>
          </p:cNvPr>
          <p:cNvSpPr>
            <a:spLocks noGrp="1"/>
          </p:cNvSpPr>
          <p:nvPr>
            <p:ph type="title" idx="4294967295"/>
          </p:nvPr>
        </p:nvSpPr>
        <p:spPr>
          <a:xfrm>
            <a:off x="0" y="0"/>
            <a:ext cx="2019300" cy="771525"/>
          </a:xfrm>
        </p:spPr>
        <p:txBody>
          <a:bodyPr>
            <a:normAutofit/>
          </a:bodyPr>
          <a:lstStyle/>
          <a:p>
            <a:r>
              <a:rPr lang="en-US" sz="2879" dirty="0"/>
              <a:t>Vue router</a:t>
            </a:r>
          </a:p>
        </p:txBody>
      </p:sp>
      <p:pic>
        <p:nvPicPr>
          <p:cNvPr id="4" name="Picture 3">
            <a:extLst>
              <a:ext uri="{FF2B5EF4-FFF2-40B4-BE49-F238E27FC236}">
                <a16:creationId xmlns:a16="http://schemas.microsoft.com/office/drawing/2014/main" id="{BF8167CB-1DDD-49B3-80A1-3ACE133B59E7}"/>
              </a:ext>
            </a:extLst>
          </p:cNvPr>
          <p:cNvPicPr>
            <a:picLocks noChangeAspect="1"/>
          </p:cNvPicPr>
          <p:nvPr/>
        </p:nvPicPr>
        <p:blipFill>
          <a:blip r:embed="rId3"/>
          <a:stretch>
            <a:fillRect/>
          </a:stretch>
        </p:blipFill>
        <p:spPr>
          <a:xfrm>
            <a:off x="5792191" y="99"/>
            <a:ext cx="4548838" cy="6170414"/>
          </a:xfrm>
          <a:prstGeom prst="rect">
            <a:avLst/>
          </a:prstGeom>
        </p:spPr>
      </p:pic>
      <p:pic>
        <p:nvPicPr>
          <p:cNvPr id="5" name="Picture 4">
            <a:extLst>
              <a:ext uri="{FF2B5EF4-FFF2-40B4-BE49-F238E27FC236}">
                <a16:creationId xmlns:a16="http://schemas.microsoft.com/office/drawing/2014/main" id="{704E90B9-E684-4DF3-9505-C40AE6FB8060}"/>
              </a:ext>
            </a:extLst>
          </p:cNvPr>
          <p:cNvPicPr>
            <a:picLocks noChangeAspect="1"/>
          </p:cNvPicPr>
          <p:nvPr/>
        </p:nvPicPr>
        <p:blipFill>
          <a:blip r:embed="rId4"/>
          <a:stretch>
            <a:fillRect/>
          </a:stretch>
        </p:blipFill>
        <p:spPr>
          <a:xfrm>
            <a:off x="729204" y="657349"/>
            <a:ext cx="4259300" cy="2785256"/>
          </a:xfrm>
          <a:prstGeom prst="rect">
            <a:avLst/>
          </a:prstGeom>
        </p:spPr>
      </p:pic>
      <p:pic>
        <p:nvPicPr>
          <p:cNvPr id="6" name="Picture 5">
            <a:extLst>
              <a:ext uri="{FF2B5EF4-FFF2-40B4-BE49-F238E27FC236}">
                <a16:creationId xmlns:a16="http://schemas.microsoft.com/office/drawing/2014/main" id="{78719A68-70F1-4E91-AC4D-706F3BAB4155}"/>
              </a:ext>
            </a:extLst>
          </p:cNvPr>
          <p:cNvPicPr>
            <a:picLocks noChangeAspect="1"/>
          </p:cNvPicPr>
          <p:nvPr/>
        </p:nvPicPr>
        <p:blipFill>
          <a:blip r:embed="rId5"/>
          <a:stretch>
            <a:fillRect/>
          </a:stretch>
        </p:blipFill>
        <p:spPr>
          <a:xfrm>
            <a:off x="675574" y="4049353"/>
            <a:ext cx="4207880" cy="1971104"/>
          </a:xfrm>
          <a:prstGeom prst="rect">
            <a:avLst/>
          </a:prstGeom>
        </p:spPr>
      </p:pic>
      <p:sp>
        <p:nvSpPr>
          <p:cNvPr id="7" name="Arrow: Down 6">
            <a:extLst>
              <a:ext uri="{FF2B5EF4-FFF2-40B4-BE49-F238E27FC236}">
                <a16:creationId xmlns:a16="http://schemas.microsoft.com/office/drawing/2014/main" id="{180CD2A9-FEC6-444F-BC44-2F72EDC24AE4}"/>
              </a:ext>
            </a:extLst>
          </p:cNvPr>
          <p:cNvSpPr/>
          <p:nvPr/>
        </p:nvSpPr>
        <p:spPr>
          <a:xfrm>
            <a:off x="2585387" y="3602695"/>
            <a:ext cx="258834" cy="298400"/>
          </a:xfrm>
          <a:prstGeom prst="down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ACA55D71-0EBA-4C2F-BF66-B780BF756641}"/>
              </a:ext>
            </a:extLst>
          </p:cNvPr>
          <p:cNvSpPr/>
          <p:nvPr/>
        </p:nvSpPr>
        <p:spPr>
          <a:xfrm>
            <a:off x="5214711" y="2121259"/>
            <a:ext cx="331729" cy="291541"/>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531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626DBD-6292-4802-994A-28FE4227E297}"/>
              </a:ext>
            </a:extLst>
          </p:cNvPr>
          <p:cNvSpPr>
            <a:spLocks noGrp="1"/>
          </p:cNvSpPr>
          <p:nvPr>
            <p:ph type="title" idx="4294967295"/>
          </p:nvPr>
        </p:nvSpPr>
        <p:spPr>
          <a:xfrm>
            <a:off x="0" y="0"/>
            <a:ext cx="928688" cy="863600"/>
          </a:xfrm>
        </p:spPr>
        <p:txBody>
          <a:bodyPr>
            <a:normAutofit/>
          </a:bodyPr>
          <a:lstStyle/>
          <a:p>
            <a:r>
              <a:rPr lang="en-US" sz="3239" dirty="0" err="1"/>
              <a:t>Vuex</a:t>
            </a:r>
            <a:endParaRPr lang="en-US" sz="3239" dirty="0"/>
          </a:p>
        </p:txBody>
      </p:sp>
      <p:pic>
        <p:nvPicPr>
          <p:cNvPr id="5" name="Picture 4">
            <a:extLst>
              <a:ext uri="{FF2B5EF4-FFF2-40B4-BE49-F238E27FC236}">
                <a16:creationId xmlns:a16="http://schemas.microsoft.com/office/drawing/2014/main" id="{E17EF11B-194A-40E9-B318-F0718295C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6680"/>
            <a:ext cx="5650289" cy="3822774"/>
          </a:xfrm>
          <a:prstGeom prst="rect">
            <a:avLst/>
          </a:prstGeom>
        </p:spPr>
      </p:pic>
      <p:pic>
        <p:nvPicPr>
          <p:cNvPr id="7" name="Picture 6">
            <a:extLst>
              <a:ext uri="{FF2B5EF4-FFF2-40B4-BE49-F238E27FC236}">
                <a16:creationId xmlns:a16="http://schemas.microsoft.com/office/drawing/2014/main" id="{87013DC6-3B9E-4342-8D25-0298FD390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666" y="99"/>
            <a:ext cx="5906959" cy="5906959"/>
          </a:xfrm>
          <a:prstGeom prst="rect">
            <a:avLst/>
          </a:prstGeom>
        </p:spPr>
      </p:pic>
    </p:spTree>
    <p:extLst>
      <p:ext uri="{BB962C8B-B14F-4D97-AF65-F5344CB8AC3E}">
        <p14:creationId xmlns:p14="http://schemas.microsoft.com/office/powerpoint/2010/main" val="2626844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DA5B3D-5DAD-465D-8F4C-FF9BB2796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914" y="-336884"/>
            <a:ext cx="6572105" cy="6572105"/>
          </a:xfrm>
          <a:prstGeom prst="rect">
            <a:avLst/>
          </a:prstGeom>
        </p:spPr>
      </p:pic>
      <p:sp>
        <p:nvSpPr>
          <p:cNvPr id="5" name="Title 1">
            <a:extLst>
              <a:ext uri="{FF2B5EF4-FFF2-40B4-BE49-F238E27FC236}">
                <a16:creationId xmlns:a16="http://schemas.microsoft.com/office/drawing/2014/main" id="{A3C7A354-EA91-404E-A374-8631283E3964}"/>
              </a:ext>
            </a:extLst>
          </p:cNvPr>
          <p:cNvSpPr>
            <a:spLocks noGrp="1"/>
          </p:cNvSpPr>
          <p:nvPr>
            <p:ph type="title" idx="4294967295"/>
          </p:nvPr>
        </p:nvSpPr>
        <p:spPr>
          <a:xfrm>
            <a:off x="0" y="0"/>
            <a:ext cx="928688" cy="863600"/>
          </a:xfrm>
        </p:spPr>
        <p:txBody>
          <a:bodyPr>
            <a:normAutofit/>
          </a:bodyPr>
          <a:lstStyle/>
          <a:p>
            <a:r>
              <a:rPr lang="en-US" sz="3239" dirty="0" err="1"/>
              <a:t>Vuex</a:t>
            </a:r>
            <a:endParaRPr lang="en-US" sz="3239" dirty="0"/>
          </a:p>
        </p:txBody>
      </p:sp>
    </p:spTree>
    <p:extLst>
      <p:ext uri="{BB962C8B-B14F-4D97-AF65-F5344CB8AC3E}">
        <p14:creationId xmlns:p14="http://schemas.microsoft.com/office/powerpoint/2010/main" val="2976766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76CB-46AD-4C8E-95A0-40E16541068D}"/>
              </a:ext>
            </a:extLst>
          </p:cNvPr>
          <p:cNvSpPr>
            <a:spLocks noGrp="1"/>
          </p:cNvSpPr>
          <p:nvPr>
            <p:ph type="title" idx="4294967295"/>
          </p:nvPr>
        </p:nvSpPr>
        <p:spPr>
          <a:xfrm>
            <a:off x="0" y="0"/>
            <a:ext cx="928688" cy="863600"/>
          </a:xfrm>
        </p:spPr>
        <p:txBody>
          <a:bodyPr>
            <a:normAutofit/>
          </a:bodyPr>
          <a:lstStyle/>
          <a:p>
            <a:r>
              <a:rPr lang="en-US" sz="3239" dirty="0" err="1"/>
              <a:t>Vuex</a:t>
            </a:r>
            <a:endParaRPr lang="en-US" sz="3239" dirty="0"/>
          </a:p>
        </p:txBody>
      </p:sp>
      <p:pic>
        <p:nvPicPr>
          <p:cNvPr id="3" name="Picture 2">
            <a:extLst>
              <a:ext uri="{FF2B5EF4-FFF2-40B4-BE49-F238E27FC236}">
                <a16:creationId xmlns:a16="http://schemas.microsoft.com/office/drawing/2014/main" id="{BF2F3D71-20EA-4217-BAD4-73419080AF3F}"/>
              </a:ext>
            </a:extLst>
          </p:cNvPr>
          <p:cNvPicPr>
            <a:picLocks noChangeAspect="1"/>
          </p:cNvPicPr>
          <p:nvPr/>
        </p:nvPicPr>
        <p:blipFill>
          <a:blip r:embed="rId3"/>
          <a:stretch>
            <a:fillRect/>
          </a:stretch>
        </p:blipFill>
        <p:spPr>
          <a:xfrm>
            <a:off x="5735797" y="561050"/>
            <a:ext cx="4619241" cy="4567820"/>
          </a:xfrm>
          <a:prstGeom prst="rect">
            <a:avLst/>
          </a:prstGeom>
        </p:spPr>
      </p:pic>
      <p:pic>
        <p:nvPicPr>
          <p:cNvPr id="4" name="Picture 3">
            <a:extLst>
              <a:ext uri="{FF2B5EF4-FFF2-40B4-BE49-F238E27FC236}">
                <a16:creationId xmlns:a16="http://schemas.microsoft.com/office/drawing/2014/main" id="{FC2C16D8-ABE0-4ADF-A19F-A998BD923F6B}"/>
              </a:ext>
            </a:extLst>
          </p:cNvPr>
          <p:cNvPicPr>
            <a:picLocks noChangeAspect="1"/>
          </p:cNvPicPr>
          <p:nvPr/>
        </p:nvPicPr>
        <p:blipFill>
          <a:blip r:embed="rId4"/>
          <a:stretch>
            <a:fillRect/>
          </a:stretch>
        </p:blipFill>
        <p:spPr>
          <a:xfrm>
            <a:off x="360036" y="743331"/>
            <a:ext cx="4610671" cy="3796519"/>
          </a:xfrm>
          <a:prstGeom prst="rect">
            <a:avLst/>
          </a:prstGeom>
        </p:spPr>
      </p:pic>
      <p:sp>
        <p:nvSpPr>
          <p:cNvPr id="6" name="Arrow: Left 5">
            <a:extLst>
              <a:ext uri="{FF2B5EF4-FFF2-40B4-BE49-F238E27FC236}">
                <a16:creationId xmlns:a16="http://schemas.microsoft.com/office/drawing/2014/main" id="{406EF306-6FAE-4B51-B1E7-5FA9454C1B56}"/>
              </a:ext>
            </a:extLst>
          </p:cNvPr>
          <p:cNvSpPr/>
          <p:nvPr/>
        </p:nvSpPr>
        <p:spPr>
          <a:xfrm>
            <a:off x="5214711" y="2121259"/>
            <a:ext cx="331729" cy="291541"/>
          </a:xfrm>
          <a:prstGeom prst="leftArrow">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56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ABD3-3738-4C13-B55B-BE78B25126C2}"/>
              </a:ext>
            </a:extLst>
          </p:cNvPr>
          <p:cNvSpPr>
            <a:spLocks noGrp="1"/>
          </p:cNvSpPr>
          <p:nvPr>
            <p:ph type="title" idx="4294967295"/>
          </p:nvPr>
        </p:nvSpPr>
        <p:spPr>
          <a:xfrm>
            <a:off x="0" y="0"/>
            <a:ext cx="1571625" cy="854075"/>
          </a:xfrm>
        </p:spPr>
        <p:txBody>
          <a:bodyPr>
            <a:normAutofit/>
          </a:bodyPr>
          <a:lstStyle/>
          <a:p>
            <a:r>
              <a:rPr lang="en-US" sz="2879" dirty="0"/>
              <a:t>Vue CLI</a:t>
            </a:r>
          </a:p>
        </p:txBody>
      </p:sp>
      <p:sp>
        <p:nvSpPr>
          <p:cNvPr id="4" name="TextBox 3">
            <a:extLst>
              <a:ext uri="{FF2B5EF4-FFF2-40B4-BE49-F238E27FC236}">
                <a16:creationId xmlns:a16="http://schemas.microsoft.com/office/drawing/2014/main" id="{5EE4C2BF-AE1E-4C06-916A-FBA16C3903E2}"/>
              </a:ext>
            </a:extLst>
          </p:cNvPr>
          <p:cNvSpPr txBox="1"/>
          <p:nvPr/>
        </p:nvSpPr>
        <p:spPr>
          <a:xfrm>
            <a:off x="120172" y="2868703"/>
            <a:ext cx="3457282" cy="2418354"/>
          </a:xfrm>
          <a:prstGeom prst="rect">
            <a:avLst/>
          </a:prstGeom>
          <a:noFill/>
        </p:spPr>
        <p:txBody>
          <a:bodyPr wrap="square" rtlCol="0">
            <a:spAutoFit/>
          </a:bodyPr>
          <a:lstStyle/>
          <a:p>
            <a:pPr marL="411343" indent="-411343">
              <a:buFont typeface="Arial" panose="020B0604020202020204" pitchFamily="34" charset="0"/>
              <a:buChar char="•"/>
            </a:pPr>
            <a:r>
              <a:rPr lang="en-US" sz="2519" dirty="0" err="1"/>
              <a:t>vue</a:t>
            </a:r>
            <a:r>
              <a:rPr lang="en-US" sz="2519" dirty="0"/>
              <a:t> </a:t>
            </a:r>
            <a:r>
              <a:rPr lang="en-US" sz="2519" b="1" dirty="0"/>
              <a:t>create</a:t>
            </a:r>
            <a:r>
              <a:rPr lang="en-US" sz="2519" dirty="0"/>
              <a:t> &lt;</a:t>
            </a:r>
            <a:r>
              <a:rPr lang="en-US" sz="2519" dirty="0" err="1"/>
              <a:t>project_name</a:t>
            </a:r>
            <a:r>
              <a:rPr lang="en-US" sz="2519" dirty="0"/>
              <a:t>&gt;</a:t>
            </a:r>
          </a:p>
          <a:p>
            <a:pPr marL="411343" indent="-411343">
              <a:buFont typeface="Arial" panose="020B0604020202020204" pitchFamily="34" charset="0"/>
              <a:buChar char="•"/>
            </a:pPr>
            <a:r>
              <a:rPr lang="en-US" sz="2519" dirty="0" err="1"/>
              <a:t>vue</a:t>
            </a:r>
            <a:r>
              <a:rPr lang="en-US" sz="2519" dirty="0"/>
              <a:t> </a:t>
            </a:r>
            <a:r>
              <a:rPr lang="en-US" sz="2519" b="1" dirty="0"/>
              <a:t>serve</a:t>
            </a:r>
          </a:p>
          <a:p>
            <a:pPr marL="411343" indent="-411343">
              <a:buFont typeface="Arial" panose="020B0604020202020204" pitchFamily="34" charset="0"/>
              <a:buChar char="•"/>
            </a:pPr>
            <a:r>
              <a:rPr lang="en-US" sz="2519" dirty="0" err="1"/>
              <a:t>vue</a:t>
            </a:r>
            <a:r>
              <a:rPr lang="en-US" sz="2519" dirty="0"/>
              <a:t> </a:t>
            </a:r>
            <a:r>
              <a:rPr lang="en-US" sz="2519" b="1" dirty="0"/>
              <a:t>build</a:t>
            </a:r>
          </a:p>
          <a:p>
            <a:pPr marL="411343" indent="-411343">
              <a:buFont typeface="Arial" panose="020B0604020202020204" pitchFamily="34" charset="0"/>
              <a:buChar char="•"/>
            </a:pPr>
            <a:r>
              <a:rPr lang="en-US" sz="2519" dirty="0" err="1"/>
              <a:t>vue</a:t>
            </a:r>
            <a:r>
              <a:rPr lang="en-US" sz="2519" dirty="0"/>
              <a:t> </a:t>
            </a:r>
            <a:r>
              <a:rPr lang="en-US" sz="2519" b="1" dirty="0"/>
              <a:t>add</a:t>
            </a:r>
          </a:p>
          <a:p>
            <a:pPr marL="411343" indent="-411343">
              <a:buFont typeface="Arial" panose="020B0604020202020204" pitchFamily="34" charset="0"/>
              <a:buChar char="•"/>
            </a:pPr>
            <a:r>
              <a:rPr lang="en-US" sz="2519" dirty="0" err="1"/>
              <a:t>vue</a:t>
            </a:r>
            <a:r>
              <a:rPr lang="en-US" sz="2519" dirty="0"/>
              <a:t> </a:t>
            </a:r>
            <a:r>
              <a:rPr lang="en-US" sz="2519" b="1" dirty="0" err="1"/>
              <a:t>ui</a:t>
            </a:r>
            <a:endParaRPr lang="en-US" sz="2519" b="1" dirty="0"/>
          </a:p>
        </p:txBody>
      </p:sp>
      <p:sp>
        <p:nvSpPr>
          <p:cNvPr id="5" name="TextBox 4">
            <a:extLst>
              <a:ext uri="{FF2B5EF4-FFF2-40B4-BE49-F238E27FC236}">
                <a16:creationId xmlns:a16="http://schemas.microsoft.com/office/drawing/2014/main" id="{AFB71C57-A0E5-46CE-B4BD-B9ED85D7906F}"/>
              </a:ext>
            </a:extLst>
          </p:cNvPr>
          <p:cNvSpPr txBox="1"/>
          <p:nvPr/>
        </p:nvSpPr>
        <p:spPr>
          <a:xfrm>
            <a:off x="293225" y="854822"/>
            <a:ext cx="2708511" cy="1255344"/>
          </a:xfrm>
          <a:prstGeom prst="rect">
            <a:avLst/>
          </a:prstGeom>
          <a:noFill/>
        </p:spPr>
        <p:txBody>
          <a:bodyPr wrap="square" rtlCol="0">
            <a:spAutoFit/>
          </a:bodyPr>
          <a:lstStyle/>
          <a:p>
            <a:pPr marL="411343" indent="-411343">
              <a:buFont typeface="Arial" panose="020B0604020202020204" pitchFamily="34" charset="0"/>
              <a:buChar char="•"/>
            </a:pPr>
            <a:r>
              <a:rPr lang="en-US" sz="2519" dirty="0"/>
              <a:t>CLI</a:t>
            </a:r>
          </a:p>
          <a:p>
            <a:pPr marL="411343" indent="-411343">
              <a:buFont typeface="Arial" panose="020B0604020202020204" pitchFamily="34" charset="0"/>
              <a:buChar char="•"/>
            </a:pPr>
            <a:r>
              <a:rPr lang="en-US" sz="2519" dirty="0"/>
              <a:t>CLI Service</a:t>
            </a:r>
          </a:p>
          <a:p>
            <a:pPr marL="411343" indent="-411343">
              <a:buFont typeface="Arial" panose="020B0604020202020204" pitchFamily="34" charset="0"/>
              <a:buChar char="•"/>
            </a:pPr>
            <a:r>
              <a:rPr lang="en-US" sz="2519" dirty="0"/>
              <a:t>CLI plugins</a:t>
            </a:r>
          </a:p>
        </p:txBody>
      </p:sp>
      <p:pic>
        <p:nvPicPr>
          <p:cNvPr id="6" name="Picture 5">
            <a:extLst>
              <a:ext uri="{FF2B5EF4-FFF2-40B4-BE49-F238E27FC236}">
                <a16:creationId xmlns:a16="http://schemas.microsoft.com/office/drawing/2014/main" id="{A4151916-3CAC-4A77-A88D-5092BE78643B}"/>
              </a:ext>
            </a:extLst>
          </p:cNvPr>
          <p:cNvPicPr>
            <a:picLocks noChangeAspect="1"/>
          </p:cNvPicPr>
          <p:nvPr/>
        </p:nvPicPr>
        <p:blipFill>
          <a:blip r:embed="rId3"/>
          <a:stretch>
            <a:fillRect/>
          </a:stretch>
        </p:blipFill>
        <p:spPr>
          <a:xfrm>
            <a:off x="3343766" y="1005789"/>
            <a:ext cx="7625858" cy="3884421"/>
          </a:xfrm>
          <a:prstGeom prst="rect">
            <a:avLst/>
          </a:prstGeom>
        </p:spPr>
      </p:pic>
    </p:spTree>
    <p:extLst>
      <p:ext uri="{BB962C8B-B14F-4D97-AF65-F5344CB8AC3E}">
        <p14:creationId xmlns:p14="http://schemas.microsoft.com/office/powerpoint/2010/main" val="3921806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C52A9F-9BF4-410D-93CE-C9CC7A8DE8EE}"/>
              </a:ext>
            </a:extLst>
          </p:cNvPr>
          <p:cNvSpPr>
            <a:spLocks noGrp="1"/>
          </p:cNvSpPr>
          <p:nvPr>
            <p:ph type="title" idx="4294967295"/>
          </p:nvPr>
        </p:nvSpPr>
        <p:spPr>
          <a:xfrm>
            <a:off x="0" y="0"/>
            <a:ext cx="6359525" cy="854075"/>
          </a:xfrm>
        </p:spPr>
        <p:txBody>
          <a:bodyPr>
            <a:normAutofit fontScale="90000"/>
          </a:bodyPr>
          <a:lstStyle/>
          <a:p>
            <a:r>
              <a:rPr lang="en-US" sz="3239" dirty="0" err="1"/>
              <a:t>vue</a:t>
            </a:r>
            <a:r>
              <a:rPr lang="en-US" sz="3239" dirty="0"/>
              <a:t>-loader and </a:t>
            </a:r>
            <a:r>
              <a:rPr lang="en-US" sz="3239" dirty="0" err="1"/>
              <a:t>vue</a:t>
            </a:r>
            <a:r>
              <a:rPr lang="en-US" sz="3239" dirty="0"/>
              <a:t>-template-compiler</a:t>
            </a:r>
          </a:p>
        </p:txBody>
      </p:sp>
      <p:sp>
        <p:nvSpPr>
          <p:cNvPr id="5" name="TextBox 4">
            <a:extLst>
              <a:ext uri="{FF2B5EF4-FFF2-40B4-BE49-F238E27FC236}">
                <a16:creationId xmlns:a16="http://schemas.microsoft.com/office/drawing/2014/main" id="{7E4E5BBE-033E-414A-BB30-258D9CFD80CB}"/>
              </a:ext>
            </a:extLst>
          </p:cNvPr>
          <p:cNvSpPr txBox="1"/>
          <p:nvPr/>
        </p:nvSpPr>
        <p:spPr>
          <a:xfrm>
            <a:off x="568509" y="1048770"/>
            <a:ext cx="13539743" cy="480003"/>
          </a:xfrm>
          <a:prstGeom prst="rect">
            <a:avLst/>
          </a:prstGeom>
          <a:noFill/>
        </p:spPr>
        <p:txBody>
          <a:bodyPr wrap="square" rtlCol="0">
            <a:spAutoFit/>
          </a:bodyPr>
          <a:lstStyle/>
          <a:p>
            <a:r>
              <a:rPr lang="en-US" sz="2519" b="1" dirty="0" err="1"/>
              <a:t>vue</a:t>
            </a:r>
            <a:r>
              <a:rPr lang="en-US" sz="2519" b="1" dirty="0"/>
              <a:t>-template-compiler</a:t>
            </a:r>
            <a:r>
              <a:rPr lang="en-US" sz="2519" dirty="0"/>
              <a:t>: Compiles Vue template into render functions</a:t>
            </a:r>
          </a:p>
        </p:txBody>
      </p:sp>
      <p:sp>
        <p:nvSpPr>
          <p:cNvPr id="6" name="TextBox 5">
            <a:extLst>
              <a:ext uri="{FF2B5EF4-FFF2-40B4-BE49-F238E27FC236}">
                <a16:creationId xmlns:a16="http://schemas.microsoft.com/office/drawing/2014/main" id="{60CBC5B7-7B40-4DE1-8F54-BD30B5D3AEF7}"/>
              </a:ext>
            </a:extLst>
          </p:cNvPr>
          <p:cNvSpPr txBox="1"/>
          <p:nvPr/>
        </p:nvSpPr>
        <p:spPr>
          <a:xfrm>
            <a:off x="568509" y="1713481"/>
            <a:ext cx="8592360" cy="867673"/>
          </a:xfrm>
          <a:prstGeom prst="rect">
            <a:avLst/>
          </a:prstGeom>
          <a:noFill/>
        </p:spPr>
        <p:txBody>
          <a:bodyPr wrap="square" rtlCol="0">
            <a:spAutoFit/>
          </a:bodyPr>
          <a:lstStyle/>
          <a:p>
            <a:r>
              <a:rPr lang="en-US" sz="2519" b="1" dirty="0" err="1"/>
              <a:t>vue</a:t>
            </a:r>
            <a:r>
              <a:rPr lang="en-US" sz="2519" b="1" dirty="0"/>
              <a:t>-loader</a:t>
            </a:r>
            <a:r>
              <a:rPr lang="en-US" sz="2519" dirty="0"/>
              <a:t>: A webpack loader which helps user author SFC</a:t>
            </a:r>
          </a:p>
        </p:txBody>
      </p:sp>
    </p:spTree>
    <p:extLst>
      <p:ext uri="{BB962C8B-B14F-4D97-AF65-F5344CB8AC3E}">
        <p14:creationId xmlns:p14="http://schemas.microsoft.com/office/powerpoint/2010/main" val="2642828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4451-A4C3-4EB1-8DA7-A9BFE872486D}"/>
              </a:ext>
            </a:extLst>
          </p:cNvPr>
          <p:cNvSpPr>
            <a:spLocks noGrp="1"/>
          </p:cNvSpPr>
          <p:nvPr>
            <p:ph type="title" idx="4294967295"/>
          </p:nvPr>
        </p:nvSpPr>
        <p:spPr>
          <a:xfrm>
            <a:off x="0" y="0"/>
            <a:ext cx="5278438" cy="608013"/>
          </a:xfrm>
        </p:spPr>
        <p:txBody>
          <a:bodyPr>
            <a:normAutofit/>
          </a:bodyPr>
          <a:lstStyle/>
          <a:p>
            <a:r>
              <a:rPr lang="en-US" sz="2879" dirty="0"/>
              <a:t>Vue rendering process</a:t>
            </a:r>
          </a:p>
        </p:txBody>
      </p:sp>
      <p:sp>
        <p:nvSpPr>
          <p:cNvPr id="3" name="TextBox 2">
            <a:extLst>
              <a:ext uri="{FF2B5EF4-FFF2-40B4-BE49-F238E27FC236}">
                <a16:creationId xmlns:a16="http://schemas.microsoft.com/office/drawing/2014/main" id="{63DC9AFB-9530-4EFA-BEA1-04E03609BE8D}"/>
              </a:ext>
            </a:extLst>
          </p:cNvPr>
          <p:cNvSpPr txBox="1"/>
          <p:nvPr/>
        </p:nvSpPr>
        <p:spPr>
          <a:xfrm>
            <a:off x="587755" y="1304902"/>
            <a:ext cx="1957542" cy="386003"/>
          </a:xfrm>
          <a:prstGeom prst="rect">
            <a:avLst/>
          </a:prstGeom>
          <a:noFill/>
        </p:spPr>
        <p:txBody>
          <a:bodyPr wrap="square" rtlCol="0">
            <a:spAutoFit/>
          </a:bodyPr>
          <a:lstStyle/>
          <a:p>
            <a:r>
              <a:rPr lang="en-US" sz="2159" dirty="0" err="1"/>
              <a:t>Vue</a:t>
            </a:r>
            <a:r>
              <a:rPr lang="en-US" sz="2159" dirty="0"/>
              <a:t> Template</a:t>
            </a:r>
          </a:p>
        </p:txBody>
      </p:sp>
      <p:sp>
        <p:nvSpPr>
          <p:cNvPr id="4" name="TextBox 3">
            <a:extLst>
              <a:ext uri="{FF2B5EF4-FFF2-40B4-BE49-F238E27FC236}">
                <a16:creationId xmlns:a16="http://schemas.microsoft.com/office/drawing/2014/main" id="{8DD38917-BE45-431C-9BFF-305C0FFCBCB7}"/>
              </a:ext>
            </a:extLst>
          </p:cNvPr>
          <p:cNvSpPr txBox="1"/>
          <p:nvPr/>
        </p:nvSpPr>
        <p:spPr>
          <a:xfrm>
            <a:off x="2714535" y="1219369"/>
            <a:ext cx="2218203" cy="756874"/>
          </a:xfrm>
          <a:prstGeom prst="rect">
            <a:avLst/>
          </a:prstGeom>
          <a:noFill/>
        </p:spPr>
        <p:txBody>
          <a:bodyPr wrap="square" rtlCol="0">
            <a:spAutoFit/>
          </a:bodyPr>
          <a:lstStyle/>
          <a:p>
            <a:pPr algn="ctr"/>
            <a:r>
              <a:rPr lang="en-US" sz="2159" dirty="0"/>
              <a:t>Render functions</a:t>
            </a:r>
          </a:p>
        </p:txBody>
      </p:sp>
      <p:sp>
        <p:nvSpPr>
          <p:cNvPr id="5" name="TextBox 4">
            <a:extLst>
              <a:ext uri="{FF2B5EF4-FFF2-40B4-BE49-F238E27FC236}">
                <a16:creationId xmlns:a16="http://schemas.microsoft.com/office/drawing/2014/main" id="{F165CFA4-B847-46C0-97FB-03311EE1EA95}"/>
              </a:ext>
            </a:extLst>
          </p:cNvPr>
          <p:cNvSpPr txBox="1"/>
          <p:nvPr/>
        </p:nvSpPr>
        <p:spPr>
          <a:xfrm>
            <a:off x="5326017" y="1276377"/>
            <a:ext cx="1286925" cy="424603"/>
          </a:xfrm>
          <a:prstGeom prst="rect">
            <a:avLst/>
          </a:prstGeom>
          <a:noFill/>
        </p:spPr>
        <p:txBody>
          <a:bodyPr wrap="square" rtlCol="0">
            <a:spAutoFit/>
          </a:bodyPr>
          <a:lstStyle/>
          <a:p>
            <a:r>
              <a:rPr lang="en-US" sz="2159" dirty="0" err="1"/>
              <a:t>VNodes</a:t>
            </a:r>
            <a:endParaRPr lang="en-US" sz="2159" dirty="0"/>
          </a:p>
        </p:txBody>
      </p:sp>
      <p:sp>
        <p:nvSpPr>
          <p:cNvPr id="6" name="TextBox 5">
            <a:extLst>
              <a:ext uri="{FF2B5EF4-FFF2-40B4-BE49-F238E27FC236}">
                <a16:creationId xmlns:a16="http://schemas.microsoft.com/office/drawing/2014/main" id="{E9EBECA7-AC70-4C3C-BE10-581C97B8FCB2}"/>
              </a:ext>
            </a:extLst>
          </p:cNvPr>
          <p:cNvSpPr txBox="1"/>
          <p:nvPr/>
        </p:nvSpPr>
        <p:spPr>
          <a:xfrm>
            <a:off x="7390930" y="1208024"/>
            <a:ext cx="1341917" cy="756874"/>
          </a:xfrm>
          <a:prstGeom prst="rect">
            <a:avLst/>
          </a:prstGeom>
          <a:noFill/>
        </p:spPr>
        <p:txBody>
          <a:bodyPr wrap="square" rtlCol="0">
            <a:spAutoFit/>
          </a:bodyPr>
          <a:lstStyle/>
          <a:p>
            <a:r>
              <a:rPr lang="en-US" sz="2159" dirty="0"/>
              <a:t>Real DOM</a:t>
            </a:r>
          </a:p>
        </p:txBody>
      </p:sp>
      <p:cxnSp>
        <p:nvCxnSpPr>
          <p:cNvPr id="8" name="Straight Arrow Connector 7">
            <a:extLst>
              <a:ext uri="{FF2B5EF4-FFF2-40B4-BE49-F238E27FC236}">
                <a16:creationId xmlns:a16="http://schemas.microsoft.com/office/drawing/2014/main" id="{75E765C2-FD14-47FC-A744-4B7596F74A88}"/>
              </a:ext>
            </a:extLst>
          </p:cNvPr>
          <p:cNvCxnSpPr>
            <a:cxnSpLocks/>
          </p:cNvCxnSpPr>
          <p:nvPr/>
        </p:nvCxnSpPr>
        <p:spPr>
          <a:xfrm>
            <a:off x="2511114" y="1501837"/>
            <a:ext cx="389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4927A0-2DC2-4D67-8991-8DD819C1365D}"/>
              </a:ext>
            </a:extLst>
          </p:cNvPr>
          <p:cNvCxnSpPr/>
          <p:nvPr/>
        </p:nvCxnSpPr>
        <p:spPr>
          <a:xfrm>
            <a:off x="4592152" y="1493291"/>
            <a:ext cx="68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150D22-50CD-410C-9FBF-4B8366A129F6}"/>
              </a:ext>
            </a:extLst>
          </p:cNvPr>
          <p:cNvCxnSpPr>
            <a:cxnSpLocks/>
          </p:cNvCxnSpPr>
          <p:nvPr/>
        </p:nvCxnSpPr>
        <p:spPr>
          <a:xfrm>
            <a:off x="6740322" y="1493291"/>
            <a:ext cx="612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E0C7A3E-9063-4F0E-8999-AD7EEDC2983A}"/>
              </a:ext>
            </a:extLst>
          </p:cNvPr>
          <p:cNvSpPr/>
          <p:nvPr/>
        </p:nvSpPr>
        <p:spPr>
          <a:xfrm>
            <a:off x="581114" y="1227855"/>
            <a:ext cx="4462340" cy="895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DCB5863-85DD-4444-8841-67B7B6539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991" y="3008380"/>
            <a:ext cx="5589394" cy="2201882"/>
          </a:xfrm>
          <a:prstGeom prst="rect">
            <a:avLst/>
          </a:prstGeom>
        </p:spPr>
      </p:pic>
      <p:sp>
        <p:nvSpPr>
          <p:cNvPr id="16" name="TextBox 15">
            <a:extLst>
              <a:ext uri="{FF2B5EF4-FFF2-40B4-BE49-F238E27FC236}">
                <a16:creationId xmlns:a16="http://schemas.microsoft.com/office/drawing/2014/main" id="{FC89E77D-1841-47DB-A754-D52FCBEC1D93}"/>
              </a:ext>
            </a:extLst>
          </p:cNvPr>
          <p:cNvSpPr txBox="1"/>
          <p:nvPr/>
        </p:nvSpPr>
        <p:spPr>
          <a:xfrm>
            <a:off x="5571793" y="2265623"/>
            <a:ext cx="1088392" cy="756874"/>
          </a:xfrm>
          <a:prstGeom prst="rect">
            <a:avLst/>
          </a:prstGeom>
          <a:noFill/>
        </p:spPr>
        <p:txBody>
          <a:bodyPr wrap="square" rtlCol="0">
            <a:spAutoFit/>
          </a:bodyPr>
          <a:lstStyle/>
          <a:p>
            <a:r>
              <a:rPr lang="en-US" sz="2159" dirty="0"/>
              <a:t>Virtual DOM</a:t>
            </a:r>
          </a:p>
        </p:txBody>
      </p:sp>
      <p:cxnSp>
        <p:nvCxnSpPr>
          <p:cNvPr id="23" name="Straight Arrow Connector 22">
            <a:extLst>
              <a:ext uri="{FF2B5EF4-FFF2-40B4-BE49-F238E27FC236}">
                <a16:creationId xmlns:a16="http://schemas.microsoft.com/office/drawing/2014/main" id="{4EF2C7AB-7413-4121-ADFD-AE8D5FA0E460}"/>
              </a:ext>
            </a:extLst>
          </p:cNvPr>
          <p:cNvCxnSpPr/>
          <p:nvPr/>
        </p:nvCxnSpPr>
        <p:spPr>
          <a:xfrm>
            <a:off x="6007583" y="1700980"/>
            <a:ext cx="0" cy="47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580CEAF-17E2-4E44-A730-FCD69449409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355060" y="1177517"/>
            <a:ext cx="804469" cy="817887"/>
          </a:xfrm>
          <a:prstGeom prst="rect">
            <a:avLst/>
          </a:prstGeom>
        </p:spPr>
      </p:pic>
      <p:pic>
        <p:nvPicPr>
          <p:cNvPr id="30" name="Picture 29">
            <a:extLst>
              <a:ext uri="{FF2B5EF4-FFF2-40B4-BE49-F238E27FC236}">
                <a16:creationId xmlns:a16="http://schemas.microsoft.com/office/drawing/2014/main" id="{982D3965-55EF-4863-9F33-AC968F438E0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flipH="1">
            <a:off x="1960391" y="2945826"/>
            <a:ext cx="1559744" cy="1559744"/>
          </a:xfrm>
          <a:prstGeom prst="rect">
            <a:avLst/>
          </a:prstGeom>
        </p:spPr>
      </p:pic>
      <p:cxnSp>
        <p:nvCxnSpPr>
          <p:cNvPr id="31" name="Straight Arrow Connector 30">
            <a:extLst>
              <a:ext uri="{FF2B5EF4-FFF2-40B4-BE49-F238E27FC236}">
                <a16:creationId xmlns:a16="http://schemas.microsoft.com/office/drawing/2014/main" id="{504EF98A-C713-4DE7-A29C-EFA05043EEDD}"/>
              </a:ext>
            </a:extLst>
          </p:cNvPr>
          <p:cNvCxnSpPr>
            <a:cxnSpLocks/>
          </p:cNvCxnSpPr>
          <p:nvPr/>
        </p:nvCxnSpPr>
        <p:spPr>
          <a:xfrm>
            <a:off x="2682414" y="2178195"/>
            <a:ext cx="0" cy="547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5E250A3-B5FA-454D-826B-824283EAEA75}"/>
              </a:ext>
            </a:extLst>
          </p:cNvPr>
          <p:cNvSpPr txBox="1"/>
          <p:nvPr/>
        </p:nvSpPr>
        <p:spPr>
          <a:xfrm>
            <a:off x="2196066" y="2738138"/>
            <a:ext cx="1244799" cy="424603"/>
          </a:xfrm>
          <a:prstGeom prst="rect">
            <a:avLst/>
          </a:prstGeom>
          <a:noFill/>
        </p:spPr>
        <p:txBody>
          <a:bodyPr wrap="square" rtlCol="0">
            <a:spAutoFit/>
          </a:bodyPr>
          <a:lstStyle/>
          <a:p>
            <a:r>
              <a:rPr lang="en-US" sz="2159" dirty="0"/>
              <a:t>Pre-built</a:t>
            </a:r>
          </a:p>
        </p:txBody>
      </p:sp>
    </p:spTree>
    <p:extLst>
      <p:ext uri="{BB962C8B-B14F-4D97-AF65-F5344CB8AC3E}">
        <p14:creationId xmlns:p14="http://schemas.microsoft.com/office/powerpoint/2010/main" val="1626290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42B983"/>
                </a:solidFill>
              </a:rPr>
              <a:t>Live coding</a:t>
            </a:r>
          </a:p>
        </p:txBody>
      </p:sp>
    </p:spTree>
    <p:extLst>
      <p:ext uri="{BB962C8B-B14F-4D97-AF65-F5344CB8AC3E}">
        <p14:creationId xmlns:p14="http://schemas.microsoft.com/office/powerpoint/2010/main" val="1360281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7CC-F068-44B3-90A8-3ADA1BD2C1D4}"/>
              </a:ext>
            </a:extLst>
          </p:cNvPr>
          <p:cNvSpPr>
            <a:spLocks noGrp="1"/>
          </p:cNvSpPr>
          <p:nvPr>
            <p:ph type="title" idx="4294967295"/>
          </p:nvPr>
        </p:nvSpPr>
        <p:spPr>
          <a:xfrm>
            <a:off x="0" y="0"/>
            <a:ext cx="3636963" cy="660400"/>
          </a:xfrm>
        </p:spPr>
        <p:txBody>
          <a:bodyPr>
            <a:normAutofit/>
          </a:bodyPr>
          <a:lstStyle/>
          <a:p>
            <a:r>
              <a:rPr lang="en-US" sz="2879" dirty="0" err="1"/>
              <a:t>Todo</a:t>
            </a:r>
            <a:r>
              <a:rPr lang="en-US" sz="2879" dirty="0"/>
              <a:t> app</a:t>
            </a:r>
          </a:p>
        </p:txBody>
      </p:sp>
      <p:pic>
        <p:nvPicPr>
          <p:cNvPr id="4" name="Picture 3">
            <a:extLst>
              <a:ext uri="{FF2B5EF4-FFF2-40B4-BE49-F238E27FC236}">
                <a16:creationId xmlns:a16="http://schemas.microsoft.com/office/drawing/2014/main" id="{E183694B-F045-4E7D-9D94-DB8D9719B8D2}"/>
              </a:ext>
            </a:extLst>
          </p:cNvPr>
          <p:cNvPicPr>
            <a:picLocks noChangeAspect="1"/>
          </p:cNvPicPr>
          <p:nvPr/>
        </p:nvPicPr>
        <p:blipFill>
          <a:blip r:embed="rId3"/>
          <a:stretch>
            <a:fillRect/>
          </a:stretch>
        </p:blipFill>
        <p:spPr>
          <a:xfrm>
            <a:off x="642751" y="1144197"/>
            <a:ext cx="10326874" cy="3882219"/>
          </a:xfrm>
          <a:prstGeom prst="rect">
            <a:avLst/>
          </a:prstGeom>
        </p:spPr>
      </p:pic>
    </p:spTree>
    <p:extLst>
      <p:ext uri="{BB962C8B-B14F-4D97-AF65-F5344CB8AC3E}">
        <p14:creationId xmlns:p14="http://schemas.microsoft.com/office/powerpoint/2010/main" val="62500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6A15-E370-4C65-8FC2-F76729521FC8}"/>
              </a:ext>
            </a:extLst>
          </p:cNvPr>
          <p:cNvSpPr>
            <a:spLocks noGrp="1"/>
          </p:cNvSpPr>
          <p:nvPr>
            <p:ph type="title" idx="4294967295"/>
          </p:nvPr>
        </p:nvSpPr>
        <p:spPr>
          <a:xfrm>
            <a:off x="754856" y="309563"/>
            <a:ext cx="9459912" cy="1193800"/>
          </a:xfrm>
          <a:solidFill>
            <a:srgbClr val="34495E"/>
          </a:solidFill>
        </p:spPr>
        <p:txBody>
          <a:bodyPr anchor="ctr">
            <a:normAutofit/>
          </a:bodyPr>
          <a:lstStyle/>
          <a:p>
            <a:pPr algn="ctr"/>
            <a:r>
              <a:rPr lang="en-US" sz="3200" b="1" dirty="0">
                <a:solidFill>
                  <a:srgbClr val="42B983"/>
                </a:solidFill>
              </a:rPr>
              <a:t>What is Single Page Application?</a:t>
            </a:r>
          </a:p>
        </p:txBody>
      </p:sp>
      <p:sp>
        <p:nvSpPr>
          <p:cNvPr id="3" name="TextBox 2">
            <a:extLst>
              <a:ext uri="{FF2B5EF4-FFF2-40B4-BE49-F238E27FC236}">
                <a16:creationId xmlns:a16="http://schemas.microsoft.com/office/drawing/2014/main" id="{9FAC3651-0E79-44FB-9553-5939B06BC0CD}"/>
              </a:ext>
            </a:extLst>
          </p:cNvPr>
          <p:cNvSpPr txBox="1"/>
          <p:nvPr/>
        </p:nvSpPr>
        <p:spPr>
          <a:xfrm>
            <a:off x="3275211" y="1863133"/>
            <a:ext cx="4419202" cy="590803"/>
          </a:xfrm>
          <a:prstGeom prst="rect">
            <a:avLst/>
          </a:prstGeom>
          <a:noFill/>
        </p:spPr>
        <p:txBody>
          <a:bodyPr wrap="square" rtlCol="0">
            <a:spAutoFit/>
          </a:bodyPr>
          <a:lstStyle/>
          <a:p>
            <a:r>
              <a:rPr lang="en-US" sz="3200" dirty="0">
                <a:solidFill>
                  <a:srgbClr val="42B983"/>
                </a:solidFill>
              </a:rPr>
              <a:t>The revolution of SPA</a:t>
            </a:r>
          </a:p>
        </p:txBody>
      </p:sp>
    </p:spTree>
    <p:extLst>
      <p:ext uri="{BB962C8B-B14F-4D97-AF65-F5344CB8AC3E}">
        <p14:creationId xmlns:p14="http://schemas.microsoft.com/office/powerpoint/2010/main" val="15223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123A6F8-C0D0-4550-AFDF-4E9B7EEF4A6D}"/>
              </a:ext>
            </a:extLst>
          </p:cNvPr>
          <p:cNvSpPr txBox="1">
            <a:spLocks/>
          </p:cNvSpPr>
          <p:nvPr/>
        </p:nvSpPr>
        <p:spPr>
          <a:xfrm>
            <a:off x="891281" y="465737"/>
            <a:ext cx="9461302" cy="1192662"/>
          </a:xfrm>
          <a:prstGeom prst="rect">
            <a:avLst/>
          </a:prstGeom>
          <a:solidFill>
            <a:srgbClr val="34495E"/>
          </a:solidFill>
        </p:spPr>
        <p:txBody>
          <a:bodyPr vert="horz" lIns="82272" tIns="41136" rIns="82272" bIns="4113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959" dirty="0">
                <a:solidFill>
                  <a:srgbClr val="42B983"/>
                </a:solidFill>
              </a:rPr>
              <a:t>Opinionated comparison</a:t>
            </a:r>
          </a:p>
        </p:txBody>
      </p:sp>
    </p:spTree>
    <p:extLst>
      <p:ext uri="{BB962C8B-B14F-4D97-AF65-F5344CB8AC3E}">
        <p14:creationId xmlns:p14="http://schemas.microsoft.com/office/powerpoint/2010/main" val="2066956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5C05-7F15-4753-9EAD-2E7AA9DFA977}"/>
              </a:ext>
            </a:extLst>
          </p:cNvPr>
          <p:cNvSpPr>
            <a:spLocks noGrp="1"/>
          </p:cNvSpPr>
          <p:nvPr>
            <p:ph type="title" idx="4294967295"/>
          </p:nvPr>
        </p:nvSpPr>
        <p:spPr>
          <a:xfrm>
            <a:off x="0" y="0"/>
            <a:ext cx="4071938" cy="706438"/>
          </a:xfrm>
        </p:spPr>
        <p:txBody>
          <a:bodyPr>
            <a:noAutofit/>
          </a:bodyPr>
          <a:lstStyle/>
          <a:p>
            <a:r>
              <a:rPr lang="en-US" sz="2879" dirty="0"/>
              <a:t>Compare with ReactJS</a:t>
            </a:r>
          </a:p>
        </p:txBody>
      </p:sp>
      <p:graphicFrame>
        <p:nvGraphicFramePr>
          <p:cNvPr id="5" name="Table 5">
            <a:extLst>
              <a:ext uri="{FF2B5EF4-FFF2-40B4-BE49-F238E27FC236}">
                <a16:creationId xmlns:a16="http://schemas.microsoft.com/office/drawing/2014/main" id="{FE57DF6B-1D57-4496-BD47-38601B5461ED}"/>
              </a:ext>
            </a:extLst>
          </p:cNvPr>
          <p:cNvGraphicFramePr>
            <a:graphicFrameLocks noGrp="1"/>
          </p:cNvGraphicFramePr>
          <p:nvPr>
            <p:extLst>
              <p:ext uri="{D42A27DB-BD31-4B8C-83A1-F6EECF244321}">
                <p14:modId xmlns:p14="http://schemas.microsoft.com/office/powerpoint/2010/main" val="3589133938"/>
              </p:ext>
            </p:extLst>
          </p:nvPr>
        </p:nvGraphicFramePr>
        <p:xfrm>
          <a:off x="203368" y="706918"/>
          <a:ext cx="10565967" cy="4074675"/>
        </p:xfrm>
        <a:graphic>
          <a:graphicData uri="http://schemas.openxmlformats.org/drawingml/2006/table">
            <a:tbl>
              <a:tblPr firstRow="1" bandRow="1">
                <a:tableStyleId>{9D7B26C5-4107-4FEC-AEDC-1716B250A1EF}</a:tableStyleId>
              </a:tblPr>
              <a:tblGrid>
                <a:gridCol w="3521989">
                  <a:extLst>
                    <a:ext uri="{9D8B030D-6E8A-4147-A177-3AD203B41FA5}">
                      <a16:colId xmlns:a16="http://schemas.microsoft.com/office/drawing/2014/main" val="968791839"/>
                    </a:ext>
                  </a:extLst>
                </a:gridCol>
                <a:gridCol w="3521989">
                  <a:extLst>
                    <a:ext uri="{9D8B030D-6E8A-4147-A177-3AD203B41FA5}">
                      <a16:colId xmlns:a16="http://schemas.microsoft.com/office/drawing/2014/main" val="616789265"/>
                    </a:ext>
                  </a:extLst>
                </a:gridCol>
                <a:gridCol w="3521989">
                  <a:extLst>
                    <a:ext uri="{9D8B030D-6E8A-4147-A177-3AD203B41FA5}">
                      <a16:colId xmlns:a16="http://schemas.microsoft.com/office/drawing/2014/main" val="3761734365"/>
                    </a:ext>
                  </a:extLst>
                </a:gridCol>
              </a:tblGrid>
              <a:tr h="411361">
                <a:tc>
                  <a:txBody>
                    <a:bodyPr/>
                    <a:lstStyle/>
                    <a:p>
                      <a:endParaRPr lang="en-US" sz="2200" dirty="0"/>
                    </a:p>
                  </a:txBody>
                  <a:tcPr marL="82272" marR="82272" marT="41136" marB="41136"/>
                </a:tc>
                <a:tc>
                  <a:txBody>
                    <a:bodyPr/>
                    <a:lstStyle/>
                    <a:p>
                      <a:r>
                        <a:rPr lang="en-US" sz="2200" dirty="0"/>
                        <a:t>Vue</a:t>
                      </a:r>
                    </a:p>
                  </a:txBody>
                  <a:tcPr marL="82272" marR="82272" marT="41136" marB="41136"/>
                </a:tc>
                <a:tc>
                  <a:txBody>
                    <a:bodyPr/>
                    <a:lstStyle/>
                    <a:p>
                      <a:r>
                        <a:rPr lang="en-US" sz="2200" dirty="0"/>
                        <a:t>ReactJS</a:t>
                      </a:r>
                    </a:p>
                  </a:txBody>
                  <a:tcPr marL="82272" marR="82272" marT="41136" marB="41136"/>
                </a:tc>
                <a:extLst>
                  <a:ext uri="{0D108BD9-81ED-4DB2-BD59-A6C34878D82A}">
                    <a16:rowId xmlns:a16="http://schemas.microsoft.com/office/drawing/2014/main" val="1985893979"/>
                  </a:ext>
                </a:extLst>
              </a:tr>
              <a:tr h="1069538">
                <a:tc>
                  <a:txBody>
                    <a:bodyPr/>
                    <a:lstStyle/>
                    <a:p>
                      <a:r>
                        <a:rPr lang="en-US" sz="2200" b="1" dirty="0"/>
                        <a:t>Reactive mechanism</a:t>
                      </a:r>
                    </a:p>
                  </a:txBody>
                  <a:tcPr marL="82272" marR="82272" marT="41136" marB="41136"/>
                </a:tc>
                <a:tc>
                  <a:txBody>
                    <a:bodyPr/>
                    <a:lstStyle/>
                    <a:p>
                      <a:r>
                        <a:rPr lang="en-US" sz="2200" dirty="0"/>
                        <a:t>Be specific on component</a:t>
                      </a:r>
                    </a:p>
                  </a:txBody>
                  <a:tcPr marL="82272" marR="82272" marT="41136" marB="41136"/>
                </a:tc>
                <a:tc>
                  <a:txBody>
                    <a:bodyPr/>
                    <a:lstStyle/>
                    <a:p>
                      <a:r>
                        <a:rPr lang="en-US" sz="2200" dirty="0"/>
                        <a:t>Use </a:t>
                      </a:r>
                      <a:r>
                        <a:rPr lang="en-US" sz="2200" dirty="0" err="1"/>
                        <a:t>PureComponent</a:t>
                      </a:r>
                      <a:r>
                        <a:rPr lang="en-US" sz="2200" dirty="0"/>
                        <a:t> to prevent re-render entire subtree components</a:t>
                      </a:r>
                      <a:endParaRPr lang="en-US" sz="2200" b="1" dirty="0"/>
                    </a:p>
                  </a:txBody>
                  <a:tcPr marL="82272" marR="82272" marT="41136" marB="41136"/>
                </a:tc>
                <a:extLst>
                  <a:ext uri="{0D108BD9-81ED-4DB2-BD59-A6C34878D82A}">
                    <a16:rowId xmlns:a16="http://schemas.microsoft.com/office/drawing/2014/main" val="785056458"/>
                  </a:ext>
                </a:extLst>
              </a:tr>
              <a:tr h="411361">
                <a:tc>
                  <a:txBody>
                    <a:bodyPr/>
                    <a:lstStyle/>
                    <a:p>
                      <a:r>
                        <a:rPr lang="en-US" sz="2200" b="1" dirty="0"/>
                        <a:t>Developing style</a:t>
                      </a:r>
                    </a:p>
                  </a:txBody>
                  <a:tcPr marL="82272" marR="82272" marT="41136" marB="41136"/>
                </a:tc>
                <a:tc>
                  <a:txBody>
                    <a:bodyPr/>
                    <a:lstStyle/>
                    <a:p>
                      <a:r>
                        <a:rPr lang="en-US" sz="2200" dirty="0"/>
                        <a:t>Easier for HTML-</a:t>
                      </a:r>
                      <a:r>
                        <a:rPr lang="en-US" sz="2200" dirty="0" err="1"/>
                        <a:t>er</a:t>
                      </a:r>
                      <a:endParaRPr lang="en-US" sz="2200" b="1" dirty="0"/>
                    </a:p>
                  </a:txBody>
                  <a:tcPr marL="82272" marR="82272" marT="41136" marB="41136"/>
                </a:tc>
                <a:tc>
                  <a:txBody>
                    <a:bodyPr/>
                    <a:lstStyle/>
                    <a:p>
                      <a:r>
                        <a:rPr lang="en-US" sz="2200" dirty="0"/>
                        <a:t>Easier for </a:t>
                      </a:r>
                      <a:r>
                        <a:rPr lang="en-US" sz="2200" dirty="0" err="1"/>
                        <a:t>Javascript-er</a:t>
                      </a:r>
                      <a:endParaRPr lang="en-US" sz="2200" b="1" dirty="0"/>
                    </a:p>
                  </a:txBody>
                  <a:tcPr marL="82272" marR="82272" marT="41136" marB="41136"/>
                </a:tc>
                <a:extLst>
                  <a:ext uri="{0D108BD9-81ED-4DB2-BD59-A6C34878D82A}">
                    <a16:rowId xmlns:a16="http://schemas.microsoft.com/office/drawing/2014/main" val="1813127066"/>
                  </a:ext>
                </a:extLst>
              </a:tr>
              <a:tr h="1398627">
                <a:tc>
                  <a:txBody>
                    <a:bodyPr/>
                    <a:lstStyle/>
                    <a:p>
                      <a:r>
                        <a:rPr lang="en-US" sz="2200" b="1" dirty="0"/>
                        <a:t>Corporate libraries</a:t>
                      </a:r>
                    </a:p>
                  </a:txBody>
                  <a:tcPr marL="82272" marR="82272" marT="41136" marB="41136"/>
                </a:tc>
                <a:tc>
                  <a:txBody>
                    <a:bodyPr/>
                    <a:lstStyle/>
                    <a:p>
                      <a:r>
                        <a:rPr lang="en-US" sz="2200" dirty="0"/>
                        <a:t>Companion libraries like </a:t>
                      </a:r>
                      <a:r>
                        <a:rPr lang="en-US" sz="2200" dirty="0" err="1"/>
                        <a:t>vue</a:t>
                      </a:r>
                      <a:r>
                        <a:rPr lang="en-US" sz="2200" dirty="0"/>
                        <a:t>-router, </a:t>
                      </a:r>
                      <a:r>
                        <a:rPr lang="en-US" sz="2200" dirty="0" err="1"/>
                        <a:t>vuex</a:t>
                      </a:r>
                      <a:r>
                        <a:rPr lang="en-US" sz="2200" dirty="0"/>
                        <a:t> are officially supported by core team</a:t>
                      </a:r>
                    </a:p>
                  </a:txBody>
                  <a:tcPr marL="82272" marR="82272" marT="41136" marB="41136"/>
                </a:tc>
                <a:tc>
                  <a:txBody>
                    <a:bodyPr/>
                    <a:lstStyle/>
                    <a:p>
                      <a:r>
                        <a:rPr lang="en-US" sz="2200" dirty="0"/>
                        <a:t>React leaves these concern for community</a:t>
                      </a:r>
                      <a:endParaRPr lang="en-US" sz="2200" b="1" dirty="0"/>
                    </a:p>
                  </a:txBody>
                  <a:tcPr marL="82272" marR="82272" marT="41136" marB="41136"/>
                </a:tc>
                <a:extLst>
                  <a:ext uri="{0D108BD9-81ED-4DB2-BD59-A6C34878D82A}">
                    <a16:rowId xmlns:a16="http://schemas.microsoft.com/office/drawing/2014/main" val="172961182"/>
                  </a:ext>
                </a:extLst>
              </a:tr>
              <a:tr h="740450">
                <a:tc>
                  <a:txBody>
                    <a:bodyPr/>
                    <a:lstStyle/>
                    <a:p>
                      <a:r>
                        <a:rPr lang="en-US" sz="2200" b="1" dirty="0"/>
                        <a:t>Learning path</a:t>
                      </a:r>
                    </a:p>
                  </a:txBody>
                  <a:tcPr marL="82272" marR="82272" marT="41136" marB="41136"/>
                </a:tc>
                <a:tc>
                  <a:txBody>
                    <a:bodyPr/>
                    <a:lstStyle/>
                    <a:p>
                      <a:r>
                        <a:rPr lang="en-US" sz="2200" dirty="0"/>
                        <a:t>Easier for traditional web developer</a:t>
                      </a:r>
                      <a:endParaRPr lang="en-US" sz="2200" b="1" dirty="0"/>
                    </a:p>
                  </a:txBody>
                  <a:tcPr marL="82272" marR="82272" marT="41136" marB="41136"/>
                </a:tc>
                <a:tc>
                  <a:txBody>
                    <a:bodyPr/>
                    <a:lstStyle/>
                    <a:p>
                      <a:r>
                        <a:rPr lang="en-US" sz="2200" dirty="0"/>
                        <a:t>Need to learn JSX and build systems</a:t>
                      </a:r>
                      <a:endParaRPr lang="en-US" sz="2200" b="1" dirty="0"/>
                    </a:p>
                  </a:txBody>
                  <a:tcPr marL="82272" marR="82272" marT="41136" marB="41136"/>
                </a:tc>
                <a:extLst>
                  <a:ext uri="{0D108BD9-81ED-4DB2-BD59-A6C34878D82A}">
                    <a16:rowId xmlns:a16="http://schemas.microsoft.com/office/drawing/2014/main" val="2462368268"/>
                  </a:ext>
                </a:extLst>
              </a:tr>
            </a:tbl>
          </a:graphicData>
        </a:graphic>
      </p:graphicFrame>
    </p:spTree>
    <p:extLst>
      <p:ext uri="{BB962C8B-B14F-4D97-AF65-F5344CB8AC3E}">
        <p14:creationId xmlns:p14="http://schemas.microsoft.com/office/powerpoint/2010/main" val="2889496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EFC7A8-40C7-4A64-9C93-F4D0CA141ECE}"/>
              </a:ext>
            </a:extLst>
          </p:cNvPr>
          <p:cNvSpPr>
            <a:spLocks noGrp="1"/>
          </p:cNvSpPr>
          <p:nvPr>
            <p:ph type="title" idx="4294967295"/>
          </p:nvPr>
        </p:nvSpPr>
        <p:spPr>
          <a:xfrm>
            <a:off x="0" y="0"/>
            <a:ext cx="5999163" cy="739775"/>
          </a:xfrm>
        </p:spPr>
        <p:txBody>
          <a:bodyPr>
            <a:normAutofit/>
          </a:bodyPr>
          <a:lstStyle/>
          <a:p>
            <a:r>
              <a:rPr lang="en-US" sz="2879" dirty="0"/>
              <a:t>Comparison with Angular 2</a:t>
            </a:r>
          </a:p>
        </p:txBody>
      </p:sp>
      <p:graphicFrame>
        <p:nvGraphicFramePr>
          <p:cNvPr id="4" name="Table 5">
            <a:extLst>
              <a:ext uri="{FF2B5EF4-FFF2-40B4-BE49-F238E27FC236}">
                <a16:creationId xmlns:a16="http://schemas.microsoft.com/office/drawing/2014/main" id="{5D874638-789C-4B43-882D-59D95A5535CD}"/>
              </a:ext>
            </a:extLst>
          </p:cNvPr>
          <p:cNvGraphicFramePr>
            <a:graphicFrameLocks noGrp="1"/>
          </p:cNvGraphicFramePr>
          <p:nvPr>
            <p:extLst>
              <p:ext uri="{D42A27DB-BD31-4B8C-83A1-F6EECF244321}">
                <p14:modId xmlns:p14="http://schemas.microsoft.com/office/powerpoint/2010/main" val="4285370016"/>
              </p:ext>
            </p:extLst>
          </p:nvPr>
        </p:nvGraphicFramePr>
        <p:xfrm>
          <a:off x="754162" y="1290362"/>
          <a:ext cx="7313082" cy="2087760"/>
        </p:xfrm>
        <a:graphic>
          <a:graphicData uri="http://schemas.openxmlformats.org/drawingml/2006/table">
            <a:tbl>
              <a:tblPr firstRow="1" bandRow="1">
                <a:tableStyleId>{9D7B26C5-4107-4FEC-AEDC-1716B250A1EF}</a:tableStyleId>
              </a:tblPr>
              <a:tblGrid>
                <a:gridCol w="2437694">
                  <a:extLst>
                    <a:ext uri="{9D8B030D-6E8A-4147-A177-3AD203B41FA5}">
                      <a16:colId xmlns:a16="http://schemas.microsoft.com/office/drawing/2014/main" val="968791839"/>
                    </a:ext>
                  </a:extLst>
                </a:gridCol>
                <a:gridCol w="2437694">
                  <a:extLst>
                    <a:ext uri="{9D8B030D-6E8A-4147-A177-3AD203B41FA5}">
                      <a16:colId xmlns:a16="http://schemas.microsoft.com/office/drawing/2014/main" val="616789265"/>
                    </a:ext>
                  </a:extLst>
                </a:gridCol>
                <a:gridCol w="2437694">
                  <a:extLst>
                    <a:ext uri="{9D8B030D-6E8A-4147-A177-3AD203B41FA5}">
                      <a16:colId xmlns:a16="http://schemas.microsoft.com/office/drawing/2014/main" val="3761734365"/>
                    </a:ext>
                  </a:extLst>
                </a:gridCol>
              </a:tblGrid>
              <a:tr h="411361">
                <a:tc>
                  <a:txBody>
                    <a:bodyPr/>
                    <a:lstStyle/>
                    <a:p>
                      <a:endParaRPr lang="en-US" sz="2200" dirty="0"/>
                    </a:p>
                  </a:txBody>
                  <a:tcPr marL="82272" marR="82272" marT="41136" marB="41136"/>
                </a:tc>
                <a:tc>
                  <a:txBody>
                    <a:bodyPr/>
                    <a:lstStyle/>
                    <a:p>
                      <a:r>
                        <a:rPr lang="en-US" sz="2200" dirty="0"/>
                        <a:t>Vue</a:t>
                      </a:r>
                    </a:p>
                  </a:txBody>
                  <a:tcPr marL="82272" marR="82272" marT="41136" marB="41136"/>
                </a:tc>
                <a:tc>
                  <a:txBody>
                    <a:bodyPr/>
                    <a:lstStyle/>
                    <a:p>
                      <a:r>
                        <a:rPr lang="en-US" sz="2200" dirty="0"/>
                        <a:t>Angular 2</a:t>
                      </a:r>
                    </a:p>
                  </a:txBody>
                  <a:tcPr marL="82272" marR="82272" marT="41136" marB="41136"/>
                </a:tc>
                <a:extLst>
                  <a:ext uri="{0D108BD9-81ED-4DB2-BD59-A6C34878D82A}">
                    <a16:rowId xmlns:a16="http://schemas.microsoft.com/office/drawing/2014/main" val="1985893979"/>
                  </a:ext>
                </a:extLst>
              </a:tr>
              <a:tr h="411361">
                <a:tc>
                  <a:txBody>
                    <a:bodyPr/>
                    <a:lstStyle/>
                    <a:p>
                      <a:r>
                        <a:rPr lang="en-US" sz="2200" b="1" dirty="0"/>
                        <a:t>Typescript based</a:t>
                      </a:r>
                    </a:p>
                  </a:txBody>
                  <a:tcPr marL="82272" marR="82272" marT="41136" marB="41136"/>
                </a:tc>
                <a:tc>
                  <a:txBody>
                    <a:bodyPr/>
                    <a:lstStyle/>
                    <a:p>
                      <a:r>
                        <a:rPr lang="en-US" sz="2200" dirty="0"/>
                        <a:t>No</a:t>
                      </a:r>
                    </a:p>
                  </a:txBody>
                  <a:tcPr marL="82272" marR="82272" marT="41136" marB="41136"/>
                </a:tc>
                <a:tc>
                  <a:txBody>
                    <a:bodyPr/>
                    <a:lstStyle/>
                    <a:p>
                      <a:r>
                        <a:rPr lang="en-US" sz="2200" dirty="0"/>
                        <a:t>Yes</a:t>
                      </a:r>
                    </a:p>
                  </a:txBody>
                  <a:tcPr marL="82272" marR="82272" marT="41136" marB="41136"/>
                </a:tc>
                <a:extLst>
                  <a:ext uri="{0D108BD9-81ED-4DB2-BD59-A6C34878D82A}">
                    <a16:rowId xmlns:a16="http://schemas.microsoft.com/office/drawing/2014/main" val="785056458"/>
                  </a:ext>
                </a:extLst>
              </a:tr>
              <a:tr h="411361">
                <a:tc>
                  <a:txBody>
                    <a:bodyPr/>
                    <a:lstStyle/>
                    <a:p>
                      <a:r>
                        <a:rPr lang="en-US" sz="2200" b="1" dirty="0"/>
                        <a:t>Size</a:t>
                      </a:r>
                    </a:p>
                  </a:txBody>
                  <a:tcPr marL="82272" marR="82272" marT="41136" marB="41136"/>
                </a:tc>
                <a:tc>
                  <a:txBody>
                    <a:bodyPr/>
                    <a:lstStyle/>
                    <a:p>
                      <a:r>
                        <a:rPr lang="en-US" sz="2200" dirty="0"/>
                        <a:t>Smaller</a:t>
                      </a:r>
                    </a:p>
                  </a:txBody>
                  <a:tcPr marL="82272" marR="82272" marT="41136" marB="41136"/>
                </a:tc>
                <a:tc>
                  <a:txBody>
                    <a:bodyPr/>
                    <a:lstStyle/>
                    <a:p>
                      <a:r>
                        <a:rPr lang="en-US" sz="2200" dirty="0"/>
                        <a:t>Larger</a:t>
                      </a:r>
                    </a:p>
                  </a:txBody>
                  <a:tcPr marL="82272" marR="82272" marT="41136" marB="41136"/>
                </a:tc>
                <a:extLst>
                  <a:ext uri="{0D108BD9-81ED-4DB2-BD59-A6C34878D82A}">
                    <a16:rowId xmlns:a16="http://schemas.microsoft.com/office/drawing/2014/main" val="1813127066"/>
                  </a:ext>
                </a:extLst>
              </a:tr>
              <a:tr h="411361">
                <a:tc>
                  <a:txBody>
                    <a:bodyPr/>
                    <a:lstStyle/>
                    <a:p>
                      <a:r>
                        <a:rPr lang="en-US" sz="2200" b="1" dirty="0"/>
                        <a:t>Flexible</a:t>
                      </a:r>
                    </a:p>
                  </a:txBody>
                  <a:tcPr marL="82272" marR="82272" marT="41136" marB="41136"/>
                </a:tc>
                <a:tc>
                  <a:txBody>
                    <a:bodyPr/>
                    <a:lstStyle/>
                    <a:p>
                      <a:r>
                        <a:rPr lang="en-US" sz="2200" dirty="0"/>
                        <a:t>More</a:t>
                      </a:r>
                    </a:p>
                  </a:txBody>
                  <a:tcPr marL="82272" marR="82272" marT="41136" marB="41136"/>
                </a:tc>
                <a:tc>
                  <a:txBody>
                    <a:bodyPr/>
                    <a:lstStyle/>
                    <a:p>
                      <a:r>
                        <a:rPr lang="en-US" sz="2200" dirty="0"/>
                        <a:t>Less</a:t>
                      </a:r>
                    </a:p>
                  </a:txBody>
                  <a:tcPr marL="82272" marR="82272" marT="41136" marB="41136"/>
                </a:tc>
                <a:extLst>
                  <a:ext uri="{0D108BD9-81ED-4DB2-BD59-A6C34878D82A}">
                    <a16:rowId xmlns:a16="http://schemas.microsoft.com/office/drawing/2014/main" val="172961182"/>
                  </a:ext>
                </a:extLst>
              </a:tr>
              <a:tr h="411361">
                <a:tc>
                  <a:txBody>
                    <a:bodyPr/>
                    <a:lstStyle/>
                    <a:p>
                      <a:r>
                        <a:rPr lang="en-US" sz="2200" b="1" dirty="0"/>
                        <a:t>Learning path</a:t>
                      </a:r>
                    </a:p>
                  </a:txBody>
                  <a:tcPr marL="82272" marR="82272" marT="41136" marB="41136"/>
                </a:tc>
                <a:tc>
                  <a:txBody>
                    <a:bodyPr/>
                    <a:lstStyle/>
                    <a:p>
                      <a:r>
                        <a:rPr lang="en-US" sz="2200" dirty="0"/>
                        <a:t>…</a:t>
                      </a:r>
                    </a:p>
                  </a:txBody>
                  <a:tcPr marL="82272" marR="82272" marT="41136" marB="41136"/>
                </a:tc>
                <a:tc>
                  <a:txBody>
                    <a:bodyPr/>
                    <a:lstStyle/>
                    <a:p>
                      <a:r>
                        <a:rPr lang="en-US" sz="2200" dirty="0"/>
                        <a:t>Steeper</a:t>
                      </a:r>
                    </a:p>
                  </a:txBody>
                  <a:tcPr marL="82272" marR="82272" marT="41136" marB="41136"/>
                </a:tc>
                <a:extLst>
                  <a:ext uri="{0D108BD9-81ED-4DB2-BD59-A6C34878D82A}">
                    <a16:rowId xmlns:a16="http://schemas.microsoft.com/office/drawing/2014/main" val="2462368268"/>
                  </a:ext>
                </a:extLst>
              </a:tr>
            </a:tbl>
          </a:graphicData>
        </a:graphic>
      </p:graphicFrame>
    </p:spTree>
    <p:extLst>
      <p:ext uri="{BB962C8B-B14F-4D97-AF65-F5344CB8AC3E}">
        <p14:creationId xmlns:p14="http://schemas.microsoft.com/office/powerpoint/2010/main" val="1526578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4897" y="284837"/>
            <a:ext cx="9872980" cy="5205600"/>
          </a:xfrm>
        </p:spPr>
        <p:txBody>
          <a:bodyPr/>
          <a:lstStyle/>
          <a:p>
            <a:r>
              <a:rPr lang="en-US" dirty="0">
                <a:solidFill>
                  <a:srgbClr val="42B983"/>
                </a:solidFill>
              </a:rPr>
              <a:t>Let’s “</a:t>
            </a:r>
            <a:r>
              <a:rPr lang="en-US" dirty="0" err="1">
                <a:solidFill>
                  <a:srgbClr val="42B983"/>
                </a:solidFill>
              </a:rPr>
              <a:t>Vue</a:t>
            </a:r>
            <a:r>
              <a:rPr lang="en-US" dirty="0">
                <a:solidFill>
                  <a:srgbClr val="42B983"/>
                </a:solidFill>
              </a:rPr>
              <a:t>” it!</a:t>
            </a:r>
            <a:br>
              <a:rPr lang="en-US" dirty="0">
                <a:solidFill>
                  <a:srgbClr val="42B983"/>
                </a:solidFill>
              </a:rPr>
            </a:br>
            <a:r>
              <a:rPr lang="en-US" dirty="0">
                <a:solidFill>
                  <a:srgbClr val="42B983"/>
                </a:solidFill>
              </a:rPr>
              <a:t>Thank you!</a:t>
            </a:r>
            <a:br>
              <a:rPr lang="en-US" dirty="0">
                <a:solidFill>
                  <a:srgbClr val="42B983"/>
                </a:solidFill>
              </a:rPr>
            </a:br>
            <a:endParaRPr lang="de-DE" dirty="0"/>
          </a:p>
        </p:txBody>
      </p:sp>
    </p:spTree>
    <p:extLst>
      <p:ext uri="{BB962C8B-B14F-4D97-AF65-F5344CB8AC3E}">
        <p14:creationId xmlns:p14="http://schemas.microsoft.com/office/powerpoint/2010/main" val="26449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EAEC-57CA-4167-A35B-FA6366FAF2B7}"/>
              </a:ext>
            </a:extLst>
          </p:cNvPr>
          <p:cNvSpPr>
            <a:spLocks noGrp="1"/>
          </p:cNvSpPr>
          <p:nvPr>
            <p:ph type="title" idx="4294967295"/>
          </p:nvPr>
        </p:nvSpPr>
        <p:spPr>
          <a:xfrm>
            <a:off x="0" y="0"/>
            <a:ext cx="2405063" cy="700088"/>
          </a:xfrm>
        </p:spPr>
        <p:txBody>
          <a:bodyPr>
            <a:noAutofit/>
          </a:bodyPr>
          <a:lstStyle/>
          <a:p>
            <a:r>
              <a:rPr lang="en-US" sz="2879" dirty="0"/>
              <a:t>The ‘old’ way</a:t>
            </a:r>
          </a:p>
        </p:txBody>
      </p:sp>
      <p:sp>
        <p:nvSpPr>
          <p:cNvPr id="42" name="TextBox 41">
            <a:extLst>
              <a:ext uri="{FF2B5EF4-FFF2-40B4-BE49-F238E27FC236}">
                <a16:creationId xmlns:a16="http://schemas.microsoft.com/office/drawing/2014/main" id="{9F1DA879-7892-45D3-969C-7FA03D033CF6}"/>
              </a:ext>
            </a:extLst>
          </p:cNvPr>
          <p:cNvSpPr txBox="1"/>
          <p:nvPr/>
        </p:nvSpPr>
        <p:spPr>
          <a:xfrm>
            <a:off x="1831808" y="618049"/>
            <a:ext cx="3667438" cy="756874"/>
          </a:xfrm>
          <a:prstGeom prst="rect">
            <a:avLst/>
          </a:prstGeom>
          <a:noFill/>
        </p:spPr>
        <p:txBody>
          <a:bodyPr wrap="square" rtlCol="0">
            <a:spAutoFit/>
          </a:bodyPr>
          <a:lstStyle/>
          <a:p>
            <a:r>
              <a:rPr lang="en-US" sz="2159" dirty="0"/>
              <a:t>Multiple Page Application</a:t>
            </a:r>
          </a:p>
          <a:p>
            <a:endParaRPr lang="en-US" sz="2159" dirty="0"/>
          </a:p>
        </p:txBody>
      </p:sp>
      <p:grpSp>
        <p:nvGrpSpPr>
          <p:cNvPr id="21" name="Group 20">
            <a:extLst>
              <a:ext uri="{FF2B5EF4-FFF2-40B4-BE49-F238E27FC236}">
                <a16:creationId xmlns:a16="http://schemas.microsoft.com/office/drawing/2014/main" id="{C9716BDC-0FC9-4B99-9DE2-28670B154E1D}"/>
              </a:ext>
            </a:extLst>
          </p:cNvPr>
          <p:cNvGrpSpPr/>
          <p:nvPr/>
        </p:nvGrpSpPr>
        <p:grpSpPr>
          <a:xfrm>
            <a:off x="11947" y="1065307"/>
            <a:ext cx="6202286" cy="2053546"/>
            <a:chOff x="13278" y="1183907"/>
            <a:chExt cx="6893424" cy="2282377"/>
          </a:xfrm>
        </p:grpSpPr>
        <p:sp>
          <p:nvSpPr>
            <p:cNvPr id="43" name="TextBox 42">
              <a:extLst>
                <a:ext uri="{FF2B5EF4-FFF2-40B4-BE49-F238E27FC236}">
                  <a16:creationId xmlns:a16="http://schemas.microsoft.com/office/drawing/2014/main" id="{06A7124C-7179-4C0E-937B-24956EBBCE45}"/>
                </a:ext>
              </a:extLst>
            </p:cNvPr>
            <p:cNvSpPr txBox="1"/>
            <p:nvPr/>
          </p:nvSpPr>
          <p:spPr>
            <a:xfrm>
              <a:off x="13278" y="2747931"/>
              <a:ext cx="1721161" cy="718353"/>
            </a:xfrm>
            <a:prstGeom prst="rect">
              <a:avLst/>
            </a:prstGeom>
            <a:noFill/>
          </p:spPr>
          <p:txBody>
            <a:bodyPr wrap="square" rtlCol="0" anchor="ctr">
              <a:spAutoFit/>
            </a:bodyPr>
            <a:lstStyle/>
            <a:p>
              <a:pPr lvl="1" algn="ctr"/>
              <a:r>
                <a:rPr lang="en-US" dirty="0"/>
                <a:t>Big payload</a:t>
              </a:r>
            </a:p>
          </p:txBody>
        </p:sp>
        <p:pic>
          <p:nvPicPr>
            <p:cNvPr id="52" name="Picture 51">
              <a:extLst>
                <a:ext uri="{FF2B5EF4-FFF2-40B4-BE49-F238E27FC236}">
                  <a16:creationId xmlns:a16="http://schemas.microsoft.com/office/drawing/2014/main" id="{CBB0DD04-6E44-434A-9878-C398F3FCF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99" y="2020698"/>
              <a:ext cx="756534" cy="756534"/>
            </a:xfrm>
            <a:prstGeom prst="rect">
              <a:avLst/>
            </a:prstGeom>
            <a:noFill/>
          </p:spPr>
        </p:pic>
        <p:grpSp>
          <p:nvGrpSpPr>
            <p:cNvPr id="59" name="Group 58">
              <a:extLst>
                <a:ext uri="{FF2B5EF4-FFF2-40B4-BE49-F238E27FC236}">
                  <a16:creationId xmlns:a16="http://schemas.microsoft.com/office/drawing/2014/main" id="{B84F7118-48AF-48F2-A742-A9FA9166CBFD}"/>
                </a:ext>
              </a:extLst>
            </p:cNvPr>
            <p:cNvGrpSpPr/>
            <p:nvPr/>
          </p:nvGrpSpPr>
          <p:grpSpPr>
            <a:xfrm>
              <a:off x="2543728" y="2124345"/>
              <a:ext cx="933318" cy="668177"/>
              <a:chOff x="2543728" y="1819545"/>
              <a:chExt cx="933318" cy="668177"/>
            </a:xfrm>
            <a:noFill/>
          </p:grpSpPr>
          <p:pic>
            <p:nvPicPr>
              <p:cNvPr id="56" name="Picture 55">
                <a:extLst>
                  <a:ext uri="{FF2B5EF4-FFF2-40B4-BE49-F238E27FC236}">
                    <a16:creationId xmlns:a16="http://schemas.microsoft.com/office/drawing/2014/main" id="{A3314B61-A33F-462B-9F4D-E1810A59BBE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543728" y="1884067"/>
                <a:ext cx="507402" cy="509667"/>
              </a:xfrm>
              <a:prstGeom prst="rect">
                <a:avLst/>
              </a:prstGeom>
              <a:grpFill/>
            </p:spPr>
          </p:pic>
          <p:pic>
            <p:nvPicPr>
              <p:cNvPr id="58" name="Picture 57">
                <a:extLst>
                  <a:ext uri="{FF2B5EF4-FFF2-40B4-BE49-F238E27FC236}">
                    <a16:creationId xmlns:a16="http://schemas.microsoft.com/office/drawing/2014/main" id="{F694D95B-90E3-45E4-98C5-69A8D2F2183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86144" y="1819545"/>
                <a:ext cx="890902" cy="668177"/>
              </a:xfrm>
              <a:prstGeom prst="rect">
                <a:avLst/>
              </a:prstGeom>
              <a:grpFill/>
            </p:spPr>
          </p:pic>
        </p:grpSp>
        <p:pic>
          <p:nvPicPr>
            <p:cNvPr id="61" name="Picture 60">
              <a:extLst>
                <a:ext uri="{FF2B5EF4-FFF2-40B4-BE49-F238E27FC236}">
                  <a16:creationId xmlns:a16="http://schemas.microsoft.com/office/drawing/2014/main" id="{4974AE77-A08E-4393-BA94-9D3D6CFB67E2}"/>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185333" y="2188867"/>
              <a:ext cx="531934" cy="531934"/>
            </a:xfrm>
            <a:prstGeom prst="rect">
              <a:avLst/>
            </a:prstGeom>
            <a:noFill/>
          </p:spPr>
        </p:pic>
        <p:pic>
          <p:nvPicPr>
            <p:cNvPr id="63" name="Picture 62">
              <a:extLst>
                <a:ext uri="{FF2B5EF4-FFF2-40B4-BE49-F238E27FC236}">
                  <a16:creationId xmlns:a16="http://schemas.microsoft.com/office/drawing/2014/main" id="{290A4795-ECFB-4E53-9764-A4DA83AA59E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942014" y="2201613"/>
              <a:ext cx="531934" cy="519188"/>
            </a:xfrm>
            <a:prstGeom prst="rect">
              <a:avLst/>
            </a:prstGeom>
            <a:noFill/>
          </p:spPr>
        </p:pic>
        <p:sp>
          <p:nvSpPr>
            <p:cNvPr id="44" name="Rectangle 43">
              <a:extLst>
                <a:ext uri="{FF2B5EF4-FFF2-40B4-BE49-F238E27FC236}">
                  <a16:creationId xmlns:a16="http://schemas.microsoft.com/office/drawing/2014/main" id="{9C4B3940-38C6-4FFC-B8B2-887B9A920DD3}"/>
                </a:ext>
              </a:extLst>
            </p:cNvPr>
            <p:cNvSpPr/>
            <p:nvPr/>
          </p:nvSpPr>
          <p:spPr>
            <a:xfrm>
              <a:off x="1648567" y="2735728"/>
              <a:ext cx="1961595" cy="718353"/>
            </a:xfrm>
            <a:prstGeom prst="rect">
              <a:avLst/>
            </a:prstGeom>
          </p:spPr>
          <p:txBody>
            <a:bodyPr wrap="square" anchor="ctr">
              <a:spAutoFit/>
            </a:bodyPr>
            <a:lstStyle/>
            <a:p>
              <a:pPr lvl="1" algn="ctr"/>
              <a:r>
                <a:rPr lang="en-US" dirty="0"/>
                <a:t>Browser refreshing</a:t>
              </a:r>
            </a:p>
          </p:txBody>
        </p:sp>
        <p:sp>
          <p:nvSpPr>
            <p:cNvPr id="45" name="Rectangle 44">
              <a:extLst>
                <a:ext uri="{FF2B5EF4-FFF2-40B4-BE49-F238E27FC236}">
                  <a16:creationId xmlns:a16="http://schemas.microsoft.com/office/drawing/2014/main" id="{6366CEB8-F4B0-47AC-AC99-E08651E120A9}"/>
                </a:ext>
              </a:extLst>
            </p:cNvPr>
            <p:cNvSpPr/>
            <p:nvPr/>
          </p:nvSpPr>
          <p:spPr>
            <a:xfrm>
              <a:off x="3323705" y="2741222"/>
              <a:ext cx="1961595" cy="718353"/>
            </a:xfrm>
            <a:prstGeom prst="rect">
              <a:avLst/>
            </a:prstGeom>
          </p:spPr>
          <p:txBody>
            <a:bodyPr wrap="square" anchor="ctr">
              <a:spAutoFit/>
            </a:bodyPr>
            <a:lstStyle/>
            <a:p>
              <a:pPr lvl="1" algn="ctr"/>
              <a:r>
                <a:rPr lang="en-US" dirty="0"/>
                <a:t>Duplicated content</a:t>
              </a:r>
            </a:p>
          </p:txBody>
        </p:sp>
        <p:sp>
          <p:nvSpPr>
            <p:cNvPr id="46" name="Rectangle 45">
              <a:extLst>
                <a:ext uri="{FF2B5EF4-FFF2-40B4-BE49-F238E27FC236}">
                  <a16:creationId xmlns:a16="http://schemas.microsoft.com/office/drawing/2014/main" id="{6500D4BE-7381-4671-A335-59CF93EADE38}"/>
                </a:ext>
              </a:extLst>
            </p:cNvPr>
            <p:cNvSpPr/>
            <p:nvPr/>
          </p:nvSpPr>
          <p:spPr>
            <a:xfrm>
              <a:off x="5137366" y="2853893"/>
              <a:ext cx="1769336" cy="410488"/>
            </a:xfrm>
            <a:prstGeom prst="rect">
              <a:avLst/>
            </a:prstGeom>
          </p:spPr>
          <p:txBody>
            <a:bodyPr wrap="square" anchor="ctr">
              <a:spAutoFit/>
            </a:bodyPr>
            <a:lstStyle/>
            <a:p>
              <a:pPr lvl="1" algn="ctr"/>
              <a:r>
                <a:rPr lang="en-US" dirty="0"/>
                <a:t>Coupling</a:t>
              </a:r>
            </a:p>
          </p:txBody>
        </p:sp>
        <p:grpSp>
          <p:nvGrpSpPr>
            <p:cNvPr id="103" name="Group 102">
              <a:extLst>
                <a:ext uri="{FF2B5EF4-FFF2-40B4-BE49-F238E27FC236}">
                  <a16:creationId xmlns:a16="http://schemas.microsoft.com/office/drawing/2014/main" id="{C2FC23A1-1D5A-4007-85E7-52F34626E350}"/>
                </a:ext>
              </a:extLst>
            </p:cNvPr>
            <p:cNvGrpSpPr/>
            <p:nvPr/>
          </p:nvGrpSpPr>
          <p:grpSpPr>
            <a:xfrm>
              <a:off x="1135780" y="1183907"/>
              <a:ext cx="5082139" cy="836380"/>
              <a:chOff x="1135780" y="1183907"/>
              <a:chExt cx="5082139" cy="836380"/>
            </a:xfrm>
          </p:grpSpPr>
          <p:cxnSp>
            <p:nvCxnSpPr>
              <p:cNvPr id="65" name="Straight Connector 64">
                <a:extLst>
                  <a:ext uri="{FF2B5EF4-FFF2-40B4-BE49-F238E27FC236}">
                    <a16:creationId xmlns:a16="http://schemas.microsoft.com/office/drawing/2014/main" id="{F8E3E9C0-CA09-42E1-889A-69EEC7176945}"/>
                  </a:ext>
                </a:extLst>
              </p:cNvPr>
              <p:cNvCxnSpPr>
                <a:cxnSpLocks/>
              </p:cNvCxnSpPr>
              <p:nvPr/>
            </p:nvCxnSpPr>
            <p:spPr>
              <a:xfrm>
                <a:off x="3676849" y="118390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E4471EC-FA1E-46C0-8AB8-E6788945A1ED}"/>
                  </a:ext>
                </a:extLst>
              </p:cNvPr>
              <p:cNvCxnSpPr>
                <a:cxnSpLocks/>
              </p:cNvCxnSpPr>
              <p:nvPr/>
            </p:nvCxnSpPr>
            <p:spPr>
              <a:xfrm>
                <a:off x="1135780" y="1603083"/>
                <a:ext cx="5082139" cy="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CD11A2-C336-45A1-ACFF-04472FF9A826}"/>
                  </a:ext>
                </a:extLst>
              </p:cNvPr>
              <p:cNvCxnSpPr>
                <a:cxnSpLocks/>
              </p:cNvCxnSpPr>
              <p:nvPr/>
            </p:nvCxnSpPr>
            <p:spPr>
              <a:xfrm>
                <a:off x="1135780"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7F4944-D5CA-45CA-898D-B663D5C8E8EB}"/>
                  </a:ext>
                </a:extLst>
              </p:cNvPr>
              <p:cNvCxnSpPr>
                <a:cxnSpLocks/>
              </p:cNvCxnSpPr>
              <p:nvPr/>
            </p:nvCxnSpPr>
            <p:spPr>
              <a:xfrm>
                <a:off x="2829826"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10FE110-F544-43FB-AF18-D4C9F460E523}"/>
                  </a:ext>
                </a:extLst>
              </p:cNvPr>
              <p:cNvCxnSpPr>
                <a:cxnSpLocks/>
              </p:cNvCxnSpPr>
              <p:nvPr/>
            </p:nvCxnSpPr>
            <p:spPr>
              <a:xfrm>
                <a:off x="4523872"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DC41E62-ECCA-4F4E-9A36-104982DAAC1F}"/>
                  </a:ext>
                </a:extLst>
              </p:cNvPr>
              <p:cNvCxnSpPr>
                <a:cxnSpLocks/>
              </p:cNvCxnSpPr>
              <p:nvPr/>
            </p:nvCxnSpPr>
            <p:spPr>
              <a:xfrm>
                <a:off x="6217919" y="1602097"/>
                <a:ext cx="0" cy="418190"/>
              </a:xfrm>
              <a:prstGeom prst="line">
                <a:avLst/>
              </a:prstGeom>
              <a:ln w="25400">
                <a:solidFill>
                  <a:srgbClr val="FE0631"/>
                </a:solidFill>
              </a:ln>
            </p:spPr>
            <p:style>
              <a:lnRef idx="1">
                <a:schemeClr val="accent1"/>
              </a:lnRef>
              <a:fillRef idx="0">
                <a:schemeClr val="accent1"/>
              </a:fillRef>
              <a:effectRef idx="0">
                <a:schemeClr val="accent1"/>
              </a:effectRef>
              <a:fontRef idx="minor">
                <a:schemeClr val="tx1"/>
              </a:fontRef>
            </p:style>
          </p:cxnSp>
        </p:grpSp>
      </p:grpSp>
      <p:grpSp>
        <p:nvGrpSpPr>
          <p:cNvPr id="15" name="Group 14">
            <a:extLst>
              <a:ext uri="{FF2B5EF4-FFF2-40B4-BE49-F238E27FC236}">
                <a16:creationId xmlns:a16="http://schemas.microsoft.com/office/drawing/2014/main" id="{02008D5D-15E7-4F6B-9754-0B1D825C0EB8}"/>
              </a:ext>
            </a:extLst>
          </p:cNvPr>
          <p:cNvGrpSpPr/>
          <p:nvPr/>
        </p:nvGrpSpPr>
        <p:grpSpPr>
          <a:xfrm>
            <a:off x="-132827" y="3149634"/>
            <a:ext cx="1918734" cy="2066487"/>
            <a:chOff x="-111963" y="3646839"/>
            <a:chExt cx="2014182" cy="1948015"/>
          </a:xfrm>
        </p:grpSpPr>
        <p:sp>
          <p:nvSpPr>
            <p:cNvPr id="47" name="TextBox 46">
              <a:extLst>
                <a:ext uri="{FF2B5EF4-FFF2-40B4-BE49-F238E27FC236}">
                  <a16:creationId xmlns:a16="http://schemas.microsoft.com/office/drawing/2014/main" id="{FE694C74-6F37-4A16-9656-32BD7BC95F56}"/>
                </a:ext>
              </a:extLst>
            </p:cNvPr>
            <p:cNvSpPr txBox="1"/>
            <p:nvPr/>
          </p:nvSpPr>
          <p:spPr>
            <a:xfrm>
              <a:off x="-111963" y="4568635"/>
              <a:ext cx="2014182" cy="1026219"/>
            </a:xfrm>
            <a:prstGeom prst="rect">
              <a:avLst/>
            </a:prstGeom>
            <a:noFill/>
          </p:spPr>
          <p:txBody>
            <a:bodyPr wrap="square" rtlCol="0" anchor="ctr">
              <a:spAutoFit/>
            </a:bodyPr>
            <a:lstStyle/>
            <a:p>
              <a:pPr lvl="1" algn="ctr"/>
              <a:r>
                <a:rPr lang="en-US" dirty="0"/>
                <a:t>Heavy transactions</a:t>
              </a:r>
            </a:p>
          </p:txBody>
        </p:sp>
        <p:cxnSp>
          <p:nvCxnSpPr>
            <p:cNvPr id="82" name="Straight Connector 81">
              <a:extLst>
                <a:ext uri="{FF2B5EF4-FFF2-40B4-BE49-F238E27FC236}">
                  <a16:creationId xmlns:a16="http://schemas.microsoft.com/office/drawing/2014/main" id="{C89130EB-06DF-4681-A7F5-B2511B725F78}"/>
                </a:ext>
              </a:extLst>
            </p:cNvPr>
            <p:cNvCxnSpPr>
              <a:cxnSpLocks/>
            </p:cNvCxnSpPr>
            <p:nvPr/>
          </p:nvCxnSpPr>
          <p:spPr>
            <a:xfrm>
              <a:off x="1108966"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8AF24FB-BA24-4D59-9DBF-F9376B3E9CE0}"/>
              </a:ext>
            </a:extLst>
          </p:cNvPr>
          <p:cNvGrpSpPr/>
          <p:nvPr/>
        </p:nvGrpSpPr>
        <p:grpSpPr>
          <a:xfrm>
            <a:off x="1663139" y="3149634"/>
            <a:ext cx="1439503" cy="2167399"/>
            <a:chOff x="1937899" y="3646839"/>
            <a:chExt cx="1339202" cy="2115331"/>
          </a:xfrm>
        </p:grpSpPr>
        <p:sp>
          <p:nvSpPr>
            <p:cNvPr id="48" name="TextBox 47">
              <a:extLst>
                <a:ext uri="{FF2B5EF4-FFF2-40B4-BE49-F238E27FC236}">
                  <a16:creationId xmlns:a16="http://schemas.microsoft.com/office/drawing/2014/main" id="{A930EDAB-CBFB-4184-A944-43F4C92FCBBB}"/>
                </a:ext>
              </a:extLst>
            </p:cNvPr>
            <p:cNvSpPr txBox="1"/>
            <p:nvPr/>
          </p:nvSpPr>
          <p:spPr>
            <a:xfrm>
              <a:off x="1937899" y="4428085"/>
              <a:ext cx="1339202" cy="1334085"/>
            </a:xfrm>
            <a:prstGeom prst="rect">
              <a:avLst/>
            </a:prstGeom>
            <a:noFill/>
          </p:spPr>
          <p:txBody>
            <a:bodyPr wrap="square" rtlCol="0" anchor="ctr">
              <a:spAutoFit/>
            </a:bodyPr>
            <a:lstStyle/>
            <a:p>
              <a:pPr lvl="1" algn="ctr"/>
              <a:r>
                <a:rPr lang="en-US" dirty="0"/>
                <a:t>Jarring, bad UX</a:t>
              </a:r>
            </a:p>
          </p:txBody>
        </p:sp>
        <p:cxnSp>
          <p:nvCxnSpPr>
            <p:cNvPr id="83" name="Straight Connector 82">
              <a:extLst>
                <a:ext uri="{FF2B5EF4-FFF2-40B4-BE49-F238E27FC236}">
                  <a16:creationId xmlns:a16="http://schemas.microsoft.com/office/drawing/2014/main" id="{9C40D3F2-2EC4-4C62-A849-C8087F047ECC}"/>
                </a:ext>
              </a:extLst>
            </p:cNvPr>
            <p:cNvCxnSpPr>
              <a:cxnSpLocks/>
            </p:cNvCxnSpPr>
            <p:nvPr/>
          </p:nvCxnSpPr>
          <p:spPr>
            <a:xfrm>
              <a:off x="2803012"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F6914B4-1CC1-47FD-8688-95B49F308222}"/>
              </a:ext>
            </a:extLst>
          </p:cNvPr>
          <p:cNvGrpSpPr/>
          <p:nvPr/>
        </p:nvGrpSpPr>
        <p:grpSpPr>
          <a:xfrm>
            <a:off x="3102642" y="3152428"/>
            <a:ext cx="1477011" cy="1949062"/>
            <a:chOff x="3495767" y="3646839"/>
            <a:chExt cx="1555731" cy="1834422"/>
          </a:xfrm>
        </p:grpSpPr>
        <p:sp>
          <p:nvSpPr>
            <p:cNvPr id="49" name="TextBox 48">
              <a:extLst>
                <a:ext uri="{FF2B5EF4-FFF2-40B4-BE49-F238E27FC236}">
                  <a16:creationId xmlns:a16="http://schemas.microsoft.com/office/drawing/2014/main" id="{F18B6AB4-1D8B-4B04-8E85-D1281B3E2440}"/>
                </a:ext>
              </a:extLst>
            </p:cNvPr>
            <p:cNvSpPr txBox="1"/>
            <p:nvPr/>
          </p:nvSpPr>
          <p:spPr>
            <a:xfrm>
              <a:off x="3495767" y="4762908"/>
              <a:ext cx="1555731" cy="718353"/>
            </a:xfrm>
            <a:prstGeom prst="rect">
              <a:avLst/>
            </a:prstGeom>
            <a:noFill/>
          </p:spPr>
          <p:txBody>
            <a:bodyPr wrap="square" rtlCol="0" anchor="ctr">
              <a:spAutoFit/>
            </a:bodyPr>
            <a:lstStyle/>
            <a:p>
              <a:pPr lvl="1" algn="ctr"/>
              <a:r>
                <a:rPr lang="en-US" dirty="0"/>
                <a:t>Bad practice</a:t>
              </a:r>
            </a:p>
          </p:txBody>
        </p:sp>
        <p:cxnSp>
          <p:nvCxnSpPr>
            <p:cNvPr id="84" name="Straight Connector 83">
              <a:extLst>
                <a:ext uri="{FF2B5EF4-FFF2-40B4-BE49-F238E27FC236}">
                  <a16:creationId xmlns:a16="http://schemas.microsoft.com/office/drawing/2014/main" id="{93F54A3F-B0C5-4473-ADFB-44170092BB23}"/>
                </a:ext>
              </a:extLst>
            </p:cNvPr>
            <p:cNvCxnSpPr>
              <a:cxnSpLocks/>
            </p:cNvCxnSpPr>
            <p:nvPr/>
          </p:nvCxnSpPr>
          <p:spPr>
            <a:xfrm>
              <a:off x="4497058"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5285264-F5C1-4E7E-83C1-736029FF8BFF}"/>
              </a:ext>
            </a:extLst>
          </p:cNvPr>
          <p:cNvGrpSpPr/>
          <p:nvPr/>
        </p:nvGrpSpPr>
        <p:grpSpPr>
          <a:xfrm>
            <a:off x="4472402" y="3107874"/>
            <a:ext cx="2053687" cy="2314822"/>
            <a:chOff x="5012998" y="3646839"/>
            <a:chExt cx="2083569" cy="2138589"/>
          </a:xfrm>
        </p:grpSpPr>
        <p:sp>
          <p:nvSpPr>
            <p:cNvPr id="50" name="TextBox 49">
              <a:extLst>
                <a:ext uri="{FF2B5EF4-FFF2-40B4-BE49-F238E27FC236}">
                  <a16:creationId xmlns:a16="http://schemas.microsoft.com/office/drawing/2014/main" id="{02549E58-4CB7-481D-B443-D5D81B136035}"/>
                </a:ext>
              </a:extLst>
            </p:cNvPr>
            <p:cNvSpPr txBox="1"/>
            <p:nvPr/>
          </p:nvSpPr>
          <p:spPr>
            <a:xfrm>
              <a:off x="5012998" y="4451343"/>
              <a:ext cx="2083569" cy="1334085"/>
            </a:xfrm>
            <a:prstGeom prst="rect">
              <a:avLst/>
            </a:prstGeom>
            <a:noFill/>
          </p:spPr>
          <p:txBody>
            <a:bodyPr wrap="square" rtlCol="0" anchor="ctr">
              <a:spAutoFit/>
            </a:bodyPr>
            <a:lstStyle/>
            <a:p>
              <a:pPr lvl="1" algn="ctr"/>
              <a:r>
                <a:rPr lang="en-US" dirty="0"/>
                <a:t>Slowdown the development</a:t>
              </a:r>
            </a:p>
          </p:txBody>
        </p:sp>
        <p:cxnSp>
          <p:nvCxnSpPr>
            <p:cNvPr id="85" name="Straight Connector 84">
              <a:extLst>
                <a:ext uri="{FF2B5EF4-FFF2-40B4-BE49-F238E27FC236}">
                  <a16:creationId xmlns:a16="http://schemas.microsoft.com/office/drawing/2014/main" id="{B30C2A37-BDC6-48AC-AC5B-6E053646CAD0}"/>
                </a:ext>
              </a:extLst>
            </p:cNvPr>
            <p:cNvCxnSpPr>
              <a:cxnSpLocks/>
            </p:cNvCxnSpPr>
            <p:nvPr/>
          </p:nvCxnSpPr>
          <p:spPr>
            <a:xfrm>
              <a:off x="6191105" y="3646839"/>
              <a:ext cx="0" cy="1127029"/>
            </a:xfrm>
            <a:prstGeom prst="line">
              <a:avLst/>
            </a:prstGeom>
            <a:ln w="25400">
              <a:solidFill>
                <a:srgbClr val="FE063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5FF4203C-8366-438A-8C84-057B8F6D3831}"/>
              </a:ext>
            </a:extLst>
          </p:cNvPr>
          <p:cNvGrpSpPr/>
          <p:nvPr/>
        </p:nvGrpSpPr>
        <p:grpSpPr>
          <a:xfrm>
            <a:off x="6901858" y="64032"/>
            <a:ext cx="3526377" cy="5575988"/>
            <a:chOff x="7677188" y="71055"/>
            <a:chExt cx="3642957" cy="6734001"/>
          </a:xfrm>
        </p:grpSpPr>
        <p:grpSp>
          <p:nvGrpSpPr>
            <p:cNvPr id="40" name="Group 39">
              <a:extLst>
                <a:ext uri="{FF2B5EF4-FFF2-40B4-BE49-F238E27FC236}">
                  <a16:creationId xmlns:a16="http://schemas.microsoft.com/office/drawing/2014/main" id="{5B44673F-890C-4692-B653-48BC510B2E94}"/>
                </a:ext>
              </a:extLst>
            </p:cNvPr>
            <p:cNvGrpSpPr/>
            <p:nvPr/>
          </p:nvGrpSpPr>
          <p:grpSpPr>
            <a:xfrm>
              <a:off x="7677188" y="71055"/>
              <a:ext cx="3642957" cy="6734001"/>
              <a:chOff x="7677188" y="71055"/>
              <a:chExt cx="3642957" cy="6734001"/>
            </a:xfrm>
          </p:grpSpPr>
          <p:pic>
            <p:nvPicPr>
              <p:cNvPr id="4" name="Picture 3">
                <a:extLst>
                  <a:ext uri="{FF2B5EF4-FFF2-40B4-BE49-F238E27FC236}">
                    <a16:creationId xmlns:a16="http://schemas.microsoft.com/office/drawing/2014/main" id="{7CE5C55A-E19E-44AC-9236-55E6E1AE32F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868931" y="71055"/>
                <a:ext cx="1271741" cy="1271741"/>
              </a:xfrm>
              <a:prstGeom prst="rect">
                <a:avLst/>
              </a:prstGeom>
            </p:spPr>
          </p:pic>
          <p:sp>
            <p:nvSpPr>
              <p:cNvPr id="7" name="Rectangle 6">
                <a:extLst>
                  <a:ext uri="{FF2B5EF4-FFF2-40B4-BE49-F238E27FC236}">
                    <a16:creationId xmlns:a16="http://schemas.microsoft.com/office/drawing/2014/main" id="{B7B1347E-0388-4DF8-98C4-D82708B6B81A}"/>
                  </a:ext>
                </a:extLst>
              </p:cNvPr>
              <p:cNvSpPr/>
              <p:nvPr/>
            </p:nvSpPr>
            <p:spPr>
              <a:xfrm>
                <a:off x="7767588" y="2367815"/>
                <a:ext cx="3552557" cy="357578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Terminator 7">
                <a:extLst>
                  <a:ext uri="{FF2B5EF4-FFF2-40B4-BE49-F238E27FC236}">
                    <a16:creationId xmlns:a16="http://schemas.microsoft.com/office/drawing/2014/main" id="{5D77D2C8-375E-47F1-81F8-F4D9C58F9EF9}"/>
                  </a:ext>
                </a:extLst>
              </p:cNvPr>
              <p:cNvSpPr/>
              <p:nvPr/>
            </p:nvSpPr>
            <p:spPr>
              <a:xfrm>
                <a:off x="8239643" y="3952154"/>
                <a:ext cx="2608446" cy="447007"/>
              </a:xfrm>
              <a:prstGeom prst="flowChartTermina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p>
            </p:txBody>
          </p:sp>
          <p:sp>
            <p:nvSpPr>
              <p:cNvPr id="9" name="Flowchart: Terminator 8">
                <a:extLst>
                  <a:ext uri="{FF2B5EF4-FFF2-40B4-BE49-F238E27FC236}">
                    <a16:creationId xmlns:a16="http://schemas.microsoft.com/office/drawing/2014/main" id="{21A0A93B-F013-4CB0-A2FD-8F579AB42F76}"/>
                  </a:ext>
                </a:extLst>
              </p:cNvPr>
              <p:cNvSpPr/>
              <p:nvPr/>
            </p:nvSpPr>
            <p:spPr>
              <a:xfrm>
                <a:off x="8239643" y="4571717"/>
                <a:ext cx="2608446" cy="447007"/>
              </a:xfrm>
              <a:prstGeom prst="flowChartTerminator">
                <a:avLst/>
              </a:prstGeom>
              <a:solidFill>
                <a:srgbClr val="DD4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10" name="Flowchart: Terminator 9">
                <a:extLst>
                  <a:ext uri="{FF2B5EF4-FFF2-40B4-BE49-F238E27FC236}">
                    <a16:creationId xmlns:a16="http://schemas.microsoft.com/office/drawing/2014/main" id="{27E30D3E-9AD5-442C-8192-8A9C460E2377}"/>
                  </a:ext>
                </a:extLst>
              </p:cNvPr>
              <p:cNvSpPr/>
              <p:nvPr/>
            </p:nvSpPr>
            <p:spPr>
              <a:xfrm>
                <a:off x="8219829" y="5191280"/>
                <a:ext cx="2608446" cy="447007"/>
              </a:xfrm>
              <a:prstGeom prst="flowChartTerminator">
                <a:avLst/>
              </a:prstGeom>
              <a:solidFill>
                <a:srgbClr val="E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sp>
            <p:nvSpPr>
              <p:cNvPr id="11" name="Flowchart: Terminator 10">
                <a:extLst>
                  <a:ext uri="{FF2B5EF4-FFF2-40B4-BE49-F238E27FC236}">
                    <a16:creationId xmlns:a16="http://schemas.microsoft.com/office/drawing/2014/main" id="{166D3357-433F-49E2-A139-F60B93F3678C}"/>
                  </a:ext>
                </a:extLst>
              </p:cNvPr>
              <p:cNvSpPr/>
              <p:nvPr/>
            </p:nvSpPr>
            <p:spPr>
              <a:xfrm>
                <a:off x="8037096" y="2542971"/>
                <a:ext cx="3070456" cy="1103869"/>
              </a:xfrm>
              <a:prstGeom prst="flowChartTerminator">
                <a:avLst/>
              </a:prstGeom>
              <a:solidFill>
                <a:srgbClr val="59CEF9"/>
              </a:solid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Presentational Layer</a:t>
                </a:r>
              </a:p>
            </p:txBody>
          </p:sp>
          <p:sp>
            <p:nvSpPr>
              <p:cNvPr id="12" name="Rectangle 11">
                <a:extLst>
                  <a:ext uri="{FF2B5EF4-FFF2-40B4-BE49-F238E27FC236}">
                    <a16:creationId xmlns:a16="http://schemas.microsoft.com/office/drawing/2014/main" id="{B1C99B1A-CAB7-402A-83B5-643FECC881E1}"/>
                  </a:ext>
                </a:extLst>
              </p:cNvPr>
              <p:cNvSpPr/>
              <p:nvPr/>
            </p:nvSpPr>
            <p:spPr>
              <a:xfrm>
                <a:off x="8295567" y="2717185"/>
                <a:ext cx="1243070"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13" name="Rectangle 12">
                <a:extLst>
                  <a:ext uri="{FF2B5EF4-FFF2-40B4-BE49-F238E27FC236}">
                    <a16:creationId xmlns:a16="http://schemas.microsoft.com/office/drawing/2014/main" id="{B51660EA-B7B4-444D-8D9F-BF97F9F7540D}"/>
                  </a:ext>
                </a:extLst>
              </p:cNvPr>
              <p:cNvSpPr/>
              <p:nvPr/>
            </p:nvSpPr>
            <p:spPr>
              <a:xfrm>
                <a:off x="9648271" y="2717185"/>
                <a:ext cx="1111334"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14" name="Cylinder 13">
                <a:extLst>
                  <a:ext uri="{FF2B5EF4-FFF2-40B4-BE49-F238E27FC236}">
                    <a16:creationId xmlns:a16="http://schemas.microsoft.com/office/drawing/2014/main" id="{7615D38E-9358-4CAE-8747-EA8E3EC642E3}"/>
                  </a:ext>
                </a:extLst>
              </p:cNvPr>
              <p:cNvSpPr/>
              <p:nvPr/>
            </p:nvSpPr>
            <p:spPr>
              <a:xfrm>
                <a:off x="9044471" y="6055756"/>
                <a:ext cx="982179" cy="749300"/>
              </a:xfrm>
              <a:prstGeom prst="can">
                <a:avLst/>
              </a:prstGeom>
              <a:noFill/>
              <a:ln>
                <a:solidFill>
                  <a:srgbClr val="59CE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Source</a:t>
                </a:r>
              </a:p>
            </p:txBody>
          </p:sp>
          <p:cxnSp>
            <p:nvCxnSpPr>
              <p:cNvPr id="16" name="Straight Arrow Connector 15">
                <a:extLst>
                  <a:ext uri="{FF2B5EF4-FFF2-40B4-BE49-F238E27FC236}">
                    <a16:creationId xmlns:a16="http://schemas.microsoft.com/office/drawing/2014/main" id="{0F91166F-FB09-4FE6-961E-54C850D94AC4}"/>
                  </a:ext>
                </a:extLst>
              </p:cNvPr>
              <p:cNvCxnSpPr>
                <a:cxnSpLocks/>
              </p:cNvCxnSpPr>
              <p:nvPr/>
            </p:nvCxnSpPr>
            <p:spPr>
              <a:xfrm>
                <a:off x="9346131" y="1257300"/>
                <a:ext cx="0" cy="10744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0A1FC6-445E-4278-B906-8921ED8F3E9D}"/>
                  </a:ext>
                </a:extLst>
              </p:cNvPr>
              <p:cNvCxnSpPr>
                <a:cxnSpLocks/>
              </p:cNvCxnSpPr>
              <p:nvPr/>
            </p:nvCxnSpPr>
            <p:spPr>
              <a:xfrm>
                <a:off x="9648271" y="1257300"/>
                <a:ext cx="0" cy="1110515"/>
              </a:xfrm>
              <a:prstGeom prst="straightConnector1">
                <a:avLst/>
              </a:prstGeom>
              <a:ln w="12700">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BDFB8C9-3CE5-4270-8034-43936963A26E}"/>
                  </a:ext>
                </a:extLst>
              </p:cNvPr>
              <p:cNvSpPr txBox="1"/>
              <p:nvPr/>
            </p:nvSpPr>
            <p:spPr>
              <a:xfrm>
                <a:off x="8388697" y="1394951"/>
                <a:ext cx="960468" cy="348914"/>
              </a:xfrm>
              <a:prstGeom prst="rect">
                <a:avLst/>
              </a:prstGeom>
              <a:noFill/>
            </p:spPr>
            <p:txBody>
              <a:bodyPr wrap="square" rtlCol="0">
                <a:spAutoFit/>
              </a:bodyPr>
              <a:lstStyle/>
              <a:p>
                <a:r>
                  <a:rPr lang="en-US" sz="1440" dirty="0"/>
                  <a:t>Request</a:t>
                </a:r>
              </a:p>
            </p:txBody>
          </p:sp>
          <p:sp>
            <p:nvSpPr>
              <p:cNvPr id="24" name="TextBox 23">
                <a:extLst>
                  <a:ext uri="{FF2B5EF4-FFF2-40B4-BE49-F238E27FC236}">
                    <a16:creationId xmlns:a16="http://schemas.microsoft.com/office/drawing/2014/main" id="{CBBD3D43-B78A-49D2-90CC-7C967892FCA4}"/>
                  </a:ext>
                </a:extLst>
              </p:cNvPr>
              <p:cNvSpPr txBox="1"/>
              <p:nvPr/>
            </p:nvSpPr>
            <p:spPr>
              <a:xfrm>
                <a:off x="9796952" y="1394951"/>
                <a:ext cx="1143341" cy="348914"/>
              </a:xfrm>
              <a:prstGeom prst="rect">
                <a:avLst/>
              </a:prstGeom>
              <a:noFill/>
            </p:spPr>
            <p:txBody>
              <a:bodyPr wrap="square" rtlCol="0">
                <a:spAutoFit/>
              </a:bodyPr>
              <a:lstStyle/>
              <a:p>
                <a:r>
                  <a:rPr lang="en-US" sz="1440" dirty="0"/>
                  <a:t>Response</a:t>
                </a:r>
              </a:p>
            </p:txBody>
          </p:sp>
          <p:pic>
            <p:nvPicPr>
              <p:cNvPr id="28" name="Picture 27">
                <a:extLst>
                  <a:ext uri="{FF2B5EF4-FFF2-40B4-BE49-F238E27FC236}">
                    <a16:creationId xmlns:a16="http://schemas.microsoft.com/office/drawing/2014/main" id="{CAAA547A-A3B4-475C-917E-358DDBC6B43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040969" y="1758786"/>
                <a:ext cx="443239" cy="443239"/>
              </a:xfrm>
              <a:prstGeom prst="rect">
                <a:avLst/>
              </a:prstGeom>
            </p:spPr>
          </p:pic>
          <p:sp>
            <p:nvSpPr>
              <p:cNvPr id="29" name="TextBox 28">
                <a:extLst>
                  <a:ext uri="{FF2B5EF4-FFF2-40B4-BE49-F238E27FC236}">
                    <a16:creationId xmlns:a16="http://schemas.microsoft.com/office/drawing/2014/main" id="{B8405F1D-3549-4755-8A61-6F32E69E5D06}"/>
                  </a:ext>
                </a:extLst>
              </p:cNvPr>
              <p:cNvSpPr txBox="1"/>
              <p:nvPr/>
            </p:nvSpPr>
            <p:spPr>
              <a:xfrm>
                <a:off x="8267930" y="246211"/>
                <a:ext cx="960468" cy="718353"/>
              </a:xfrm>
              <a:prstGeom prst="rect">
                <a:avLst/>
              </a:prstGeom>
              <a:noFill/>
            </p:spPr>
            <p:txBody>
              <a:bodyPr wrap="square" rtlCol="0">
                <a:spAutoFit/>
              </a:bodyPr>
              <a:lstStyle/>
              <a:p>
                <a:r>
                  <a:rPr lang="en-US" b="1" dirty="0"/>
                  <a:t>Client side</a:t>
                </a:r>
              </a:p>
            </p:txBody>
          </p:sp>
          <p:sp>
            <p:nvSpPr>
              <p:cNvPr id="30" name="TextBox 29">
                <a:extLst>
                  <a:ext uri="{FF2B5EF4-FFF2-40B4-BE49-F238E27FC236}">
                    <a16:creationId xmlns:a16="http://schemas.microsoft.com/office/drawing/2014/main" id="{8586360F-A332-4D5D-B52F-AB7F27933DDD}"/>
                  </a:ext>
                </a:extLst>
              </p:cNvPr>
              <p:cNvSpPr txBox="1"/>
              <p:nvPr/>
            </p:nvSpPr>
            <p:spPr>
              <a:xfrm>
                <a:off x="7677188" y="1678949"/>
                <a:ext cx="1374101" cy="718353"/>
              </a:xfrm>
              <a:prstGeom prst="rect">
                <a:avLst/>
              </a:prstGeom>
              <a:noFill/>
            </p:spPr>
            <p:txBody>
              <a:bodyPr wrap="square" rtlCol="0">
                <a:spAutoFit/>
              </a:bodyPr>
              <a:lstStyle/>
              <a:p>
                <a:r>
                  <a:rPr lang="en-US" b="1" dirty="0"/>
                  <a:t>Server side</a:t>
                </a:r>
              </a:p>
            </p:txBody>
          </p:sp>
          <p:cxnSp>
            <p:nvCxnSpPr>
              <p:cNvPr id="31" name="Straight Arrow Connector 30">
                <a:extLst>
                  <a:ext uri="{FF2B5EF4-FFF2-40B4-BE49-F238E27FC236}">
                    <a16:creationId xmlns:a16="http://schemas.microsoft.com/office/drawing/2014/main" id="{A7A32388-C17E-419E-A1A2-2C17D6802A06}"/>
                  </a:ext>
                </a:extLst>
              </p:cNvPr>
              <p:cNvCxnSpPr>
                <a:cxnSpLocks/>
              </p:cNvCxnSpPr>
              <p:nvPr/>
            </p:nvCxnSpPr>
            <p:spPr>
              <a:xfrm>
                <a:off x="9535561" y="5746282"/>
                <a:ext cx="0" cy="41017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51" name="Picture 50">
              <a:extLst>
                <a:ext uri="{FF2B5EF4-FFF2-40B4-BE49-F238E27FC236}">
                  <a16:creationId xmlns:a16="http://schemas.microsoft.com/office/drawing/2014/main" id="{537BD8E8-FAB3-4113-8CE2-E457CBB361BF}"/>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202767" y="1601357"/>
              <a:ext cx="584560" cy="438420"/>
            </a:xfrm>
            <a:prstGeom prst="rect">
              <a:avLst/>
            </a:prstGeom>
            <a:noFill/>
          </p:spPr>
        </p:pic>
      </p:grpSp>
    </p:spTree>
    <p:extLst>
      <p:ext uri="{BB962C8B-B14F-4D97-AF65-F5344CB8AC3E}">
        <p14:creationId xmlns:p14="http://schemas.microsoft.com/office/powerpoint/2010/main" val="22383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12F6-7D58-47EE-831A-A6E2F69814CF}"/>
              </a:ext>
            </a:extLst>
          </p:cNvPr>
          <p:cNvSpPr>
            <a:spLocks noGrp="1"/>
          </p:cNvSpPr>
          <p:nvPr>
            <p:ph type="title" idx="4294967295"/>
          </p:nvPr>
        </p:nvSpPr>
        <p:spPr>
          <a:xfrm>
            <a:off x="-354013" y="0"/>
            <a:ext cx="11323638" cy="612775"/>
          </a:xfrm>
        </p:spPr>
        <p:txBody>
          <a:bodyPr>
            <a:normAutofit/>
          </a:bodyPr>
          <a:lstStyle/>
          <a:p>
            <a:r>
              <a:rPr lang="en-US" sz="2879" dirty="0"/>
              <a:t>The revolution of AJAX (Asynchronous JavaScript and XML)</a:t>
            </a:r>
          </a:p>
        </p:txBody>
      </p:sp>
      <p:sp>
        <p:nvSpPr>
          <p:cNvPr id="4" name="TextBox 3">
            <a:extLst>
              <a:ext uri="{FF2B5EF4-FFF2-40B4-BE49-F238E27FC236}">
                <a16:creationId xmlns:a16="http://schemas.microsoft.com/office/drawing/2014/main" id="{C639DF59-98B8-4261-80A1-894F4FCF558D}"/>
              </a:ext>
            </a:extLst>
          </p:cNvPr>
          <p:cNvSpPr txBox="1"/>
          <p:nvPr/>
        </p:nvSpPr>
        <p:spPr>
          <a:xfrm>
            <a:off x="311710" y="1372298"/>
            <a:ext cx="4330717" cy="1089273"/>
          </a:xfrm>
          <a:prstGeom prst="rect">
            <a:avLst/>
          </a:prstGeom>
          <a:noFill/>
        </p:spPr>
        <p:txBody>
          <a:bodyPr wrap="square" rtlCol="0">
            <a:spAutoFit/>
          </a:bodyPr>
          <a:lstStyle/>
          <a:p>
            <a:pPr algn="ctr"/>
            <a:r>
              <a:rPr lang="en-US" sz="3239" i="1" dirty="0" err="1"/>
              <a:t>XMLHttpRequest</a:t>
            </a:r>
            <a:r>
              <a:rPr lang="en-US" sz="3239" i="1" dirty="0"/>
              <a:t> (XHR)</a:t>
            </a:r>
            <a:r>
              <a:rPr lang="en-US" sz="3239" dirty="0"/>
              <a:t> API</a:t>
            </a:r>
          </a:p>
        </p:txBody>
      </p:sp>
      <p:sp>
        <p:nvSpPr>
          <p:cNvPr id="5" name="TextBox 4">
            <a:extLst>
              <a:ext uri="{FF2B5EF4-FFF2-40B4-BE49-F238E27FC236}">
                <a16:creationId xmlns:a16="http://schemas.microsoft.com/office/drawing/2014/main" id="{28B79152-3B40-47E2-A66E-2026E3037948}"/>
              </a:ext>
            </a:extLst>
          </p:cNvPr>
          <p:cNvSpPr txBox="1"/>
          <p:nvPr/>
        </p:nvSpPr>
        <p:spPr>
          <a:xfrm>
            <a:off x="1380326" y="2444744"/>
            <a:ext cx="1931111" cy="701602"/>
          </a:xfrm>
          <a:prstGeom prst="rect">
            <a:avLst/>
          </a:prstGeom>
          <a:noFill/>
        </p:spPr>
        <p:txBody>
          <a:bodyPr wrap="square" rtlCol="0">
            <a:spAutoFit/>
          </a:bodyPr>
          <a:lstStyle/>
          <a:p>
            <a:pPr algn="ctr"/>
            <a:r>
              <a:rPr lang="en-US" sz="3959" dirty="0"/>
              <a:t> +</a:t>
            </a:r>
          </a:p>
        </p:txBody>
      </p:sp>
      <p:pic>
        <p:nvPicPr>
          <p:cNvPr id="8" name="Picture 7">
            <a:extLst>
              <a:ext uri="{FF2B5EF4-FFF2-40B4-BE49-F238E27FC236}">
                <a16:creationId xmlns:a16="http://schemas.microsoft.com/office/drawing/2014/main" id="{F3ADFF30-42D7-496F-BA15-18F864BD6D9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28840" y="2868471"/>
            <a:ext cx="1302643" cy="1302643"/>
          </a:xfrm>
          <a:prstGeom prst="rect">
            <a:avLst/>
          </a:prstGeom>
        </p:spPr>
      </p:pic>
      <p:grpSp>
        <p:nvGrpSpPr>
          <p:cNvPr id="18" name="Group 17">
            <a:extLst>
              <a:ext uri="{FF2B5EF4-FFF2-40B4-BE49-F238E27FC236}">
                <a16:creationId xmlns:a16="http://schemas.microsoft.com/office/drawing/2014/main" id="{DCB492DC-479B-46D6-A919-74C7D21FE62B}"/>
              </a:ext>
            </a:extLst>
          </p:cNvPr>
          <p:cNvGrpSpPr/>
          <p:nvPr/>
        </p:nvGrpSpPr>
        <p:grpSpPr>
          <a:xfrm>
            <a:off x="6304678" y="914546"/>
            <a:ext cx="4390705" cy="4341520"/>
            <a:chOff x="5886450" y="2365335"/>
            <a:chExt cx="4108450" cy="3995777"/>
          </a:xfrm>
        </p:grpSpPr>
        <p:sp>
          <p:nvSpPr>
            <p:cNvPr id="11" name="Rectangle 10">
              <a:extLst>
                <a:ext uri="{FF2B5EF4-FFF2-40B4-BE49-F238E27FC236}">
                  <a16:creationId xmlns:a16="http://schemas.microsoft.com/office/drawing/2014/main" id="{F3643914-2BFA-40CE-AFA0-5A40AA7AF9C6}"/>
                </a:ext>
              </a:extLst>
            </p:cNvPr>
            <p:cNvSpPr/>
            <p:nvPr/>
          </p:nvSpPr>
          <p:spPr>
            <a:xfrm>
              <a:off x="6769100" y="2988627"/>
              <a:ext cx="3225800" cy="3372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CAA383C-4184-4C01-B995-9BA4F6D18BD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886450" y="2365335"/>
              <a:ext cx="1206500" cy="1206500"/>
            </a:xfrm>
            <a:prstGeom prst="rect">
              <a:avLst/>
            </a:prstGeom>
          </p:spPr>
        </p:pic>
        <p:sp>
          <p:nvSpPr>
            <p:cNvPr id="12" name="Rectangle 11">
              <a:extLst>
                <a:ext uri="{FF2B5EF4-FFF2-40B4-BE49-F238E27FC236}">
                  <a16:creationId xmlns:a16="http://schemas.microsoft.com/office/drawing/2014/main" id="{C7F05850-A0EC-4406-91D3-6F0ED9663D96}"/>
                </a:ext>
              </a:extLst>
            </p:cNvPr>
            <p:cNvSpPr/>
            <p:nvPr/>
          </p:nvSpPr>
          <p:spPr>
            <a:xfrm>
              <a:off x="7092950" y="3428999"/>
              <a:ext cx="1009650" cy="1866901"/>
            </a:xfrm>
            <a:prstGeom prst="rect">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76B6D2-E908-496E-A7C0-079FBFFA3EC5}"/>
                </a:ext>
              </a:extLst>
            </p:cNvPr>
            <p:cNvSpPr/>
            <p:nvPr/>
          </p:nvSpPr>
          <p:spPr>
            <a:xfrm>
              <a:off x="7042150" y="5506085"/>
              <a:ext cx="2584450" cy="424816"/>
            </a:xfrm>
            <a:prstGeom prst="rect">
              <a:avLst/>
            </a:prstGeom>
            <a:solidFill>
              <a:srgbClr val="C1D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E117653-59B7-4FDF-938C-BD4DA5CC734A}"/>
                </a:ext>
              </a:extLst>
            </p:cNvPr>
            <p:cNvSpPr/>
            <p:nvPr/>
          </p:nvSpPr>
          <p:spPr>
            <a:xfrm>
              <a:off x="8251825" y="3428999"/>
              <a:ext cx="1009650" cy="7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A2E02F-52DF-4EB9-91C5-D105F73A6C8D}"/>
                </a:ext>
              </a:extLst>
            </p:cNvPr>
            <p:cNvSpPr/>
            <p:nvPr/>
          </p:nvSpPr>
          <p:spPr>
            <a:xfrm>
              <a:off x="8251825" y="4516753"/>
              <a:ext cx="1009650" cy="779147"/>
            </a:xfrm>
            <a:prstGeom prst="rect">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CB4486-7F40-4EE7-A7FB-46D2972C1D40}"/>
                </a:ext>
              </a:extLst>
            </p:cNvPr>
            <p:cNvSpPr/>
            <p:nvPr/>
          </p:nvSpPr>
          <p:spPr>
            <a:xfrm>
              <a:off x="9344027" y="3428999"/>
              <a:ext cx="276224" cy="7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F44F1B-E751-49D8-8C85-E7210870619C}"/>
                </a:ext>
              </a:extLst>
            </p:cNvPr>
            <p:cNvSpPr/>
            <p:nvPr/>
          </p:nvSpPr>
          <p:spPr>
            <a:xfrm>
              <a:off x="9344027" y="4516753"/>
              <a:ext cx="276224" cy="779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EAA4FBDF-C3F6-4281-93E6-14E6C65656AD}"/>
              </a:ext>
            </a:extLst>
          </p:cNvPr>
          <p:cNvSpPr/>
          <p:nvPr/>
        </p:nvSpPr>
        <p:spPr>
          <a:xfrm>
            <a:off x="311710" y="1186362"/>
            <a:ext cx="4330717" cy="298475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EC12CD1-6BEA-45E9-B388-BCE2949E6446}"/>
              </a:ext>
            </a:extLst>
          </p:cNvPr>
          <p:cNvGrpSpPr/>
          <p:nvPr/>
        </p:nvGrpSpPr>
        <p:grpSpPr>
          <a:xfrm>
            <a:off x="4730651" y="2194471"/>
            <a:ext cx="4236401" cy="2352679"/>
            <a:chOff x="5257800" y="2438897"/>
            <a:chExt cx="4708475" cy="2614844"/>
          </a:xfrm>
        </p:grpSpPr>
        <p:cxnSp>
          <p:nvCxnSpPr>
            <p:cNvPr id="21" name="Straight Arrow Connector 20">
              <a:extLst>
                <a:ext uri="{FF2B5EF4-FFF2-40B4-BE49-F238E27FC236}">
                  <a16:creationId xmlns:a16="http://schemas.microsoft.com/office/drawing/2014/main" id="{C5C47F26-96F3-4729-9195-BA6A18BE6872}"/>
                </a:ext>
              </a:extLst>
            </p:cNvPr>
            <p:cNvCxnSpPr>
              <a:cxnSpLocks/>
            </p:cNvCxnSpPr>
            <p:nvPr/>
          </p:nvCxnSpPr>
          <p:spPr>
            <a:xfrm>
              <a:off x="5257800" y="3063351"/>
              <a:ext cx="4708475" cy="1021500"/>
            </a:xfrm>
            <a:prstGeom prst="straightConnector1">
              <a:avLst/>
            </a:prstGeom>
            <a:ln w="38100">
              <a:solidFill>
                <a:srgbClr val="42B98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DB0957-827A-4BBB-BFA6-07565BB1A784}"/>
                </a:ext>
              </a:extLst>
            </p:cNvPr>
            <p:cNvCxnSpPr>
              <a:cxnSpLocks/>
            </p:cNvCxnSpPr>
            <p:nvPr/>
          </p:nvCxnSpPr>
          <p:spPr>
            <a:xfrm>
              <a:off x="5257800" y="3063351"/>
              <a:ext cx="4381745" cy="1990390"/>
            </a:xfrm>
            <a:prstGeom prst="straightConnector1">
              <a:avLst/>
            </a:prstGeom>
            <a:ln w="38100">
              <a:solidFill>
                <a:srgbClr val="42B98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3C741C-B617-44E4-B59C-E42CFA6A09C8}"/>
                </a:ext>
              </a:extLst>
            </p:cNvPr>
            <p:cNvCxnSpPr>
              <a:cxnSpLocks/>
            </p:cNvCxnSpPr>
            <p:nvPr/>
          </p:nvCxnSpPr>
          <p:spPr>
            <a:xfrm flipV="1">
              <a:off x="5299111" y="2977127"/>
              <a:ext cx="3425789" cy="86224"/>
            </a:xfrm>
            <a:prstGeom prst="straightConnector1">
              <a:avLst/>
            </a:prstGeom>
            <a:ln w="38100">
              <a:solidFill>
                <a:srgbClr val="42B983"/>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E4E106A-9CFE-4EEC-A402-9FAF25879BA1}"/>
                </a:ext>
              </a:extLst>
            </p:cNvPr>
            <p:cNvSpPr txBox="1"/>
            <p:nvPr/>
          </p:nvSpPr>
          <p:spPr>
            <a:xfrm>
              <a:off x="5381823" y="2438897"/>
              <a:ext cx="2468344" cy="656638"/>
            </a:xfrm>
            <a:prstGeom prst="rect">
              <a:avLst/>
            </a:prstGeom>
            <a:noFill/>
          </p:spPr>
          <p:txBody>
            <a:bodyPr wrap="square" rtlCol="0">
              <a:spAutoFit/>
            </a:bodyPr>
            <a:lstStyle/>
            <a:p>
              <a:pPr algn="ctr"/>
              <a:r>
                <a:rPr lang="en-US" sz="3239" i="1" dirty="0"/>
                <a:t>Update</a:t>
              </a:r>
              <a:endParaRPr lang="en-US" sz="3239" dirty="0"/>
            </a:p>
          </p:txBody>
        </p:sp>
      </p:grpSp>
    </p:spTree>
    <p:extLst>
      <p:ext uri="{BB962C8B-B14F-4D97-AF65-F5344CB8AC3E}">
        <p14:creationId xmlns:p14="http://schemas.microsoft.com/office/powerpoint/2010/main" val="302621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08EB1FE-D5F5-46F8-9761-E2CDF802EC37}"/>
              </a:ext>
            </a:extLst>
          </p:cNvPr>
          <p:cNvSpPr/>
          <p:nvPr/>
        </p:nvSpPr>
        <p:spPr>
          <a:xfrm>
            <a:off x="8494899" y="147322"/>
            <a:ext cx="1611589" cy="135867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5E8B4F3-837F-4123-A0A4-AB251AE7A1E8}"/>
              </a:ext>
            </a:extLst>
          </p:cNvPr>
          <p:cNvSpPr>
            <a:spLocks noGrp="1"/>
          </p:cNvSpPr>
          <p:nvPr>
            <p:ph type="title" idx="4294967295"/>
          </p:nvPr>
        </p:nvSpPr>
        <p:spPr>
          <a:xfrm>
            <a:off x="0" y="-4763"/>
            <a:ext cx="2478088" cy="544513"/>
          </a:xfrm>
        </p:spPr>
        <p:txBody>
          <a:bodyPr>
            <a:noAutofit/>
          </a:bodyPr>
          <a:lstStyle/>
          <a:p>
            <a:r>
              <a:rPr lang="en-US" sz="2879" dirty="0"/>
              <a:t>The ‘SPA’ way</a:t>
            </a:r>
          </a:p>
        </p:txBody>
      </p:sp>
      <p:grpSp>
        <p:nvGrpSpPr>
          <p:cNvPr id="5" name="Group 4">
            <a:extLst>
              <a:ext uri="{FF2B5EF4-FFF2-40B4-BE49-F238E27FC236}">
                <a16:creationId xmlns:a16="http://schemas.microsoft.com/office/drawing/2014/main" id="{D4DF3E1C-61F0-417B-A481-FEDFAF68E9AF}"/>
              </a:ext>
            </a:extLst>
          </p:cNvPr>
          <p:cNvGrpSpPr/>
          <p:nvPr/>
        </p:nvGrpSpPr>
        <p:grpSpPr>
          <a:xfrm>
            <a:off x="6975786" y="64029"/>
            <a:ext cx="3209396" cy="6058848"/>
            <a:chOff x="7753117" y="71054"/>
            <a:chExt cx="3567028" cy="6734002"/>
          </a:xfrm>
        </p:grpSpPr>
        <p:pic>
          <p:nvPicPr>
            <p:cNvPr id="7" name="Picture 6">
              <a:extLst>
                <a:ext uri="{FF2B5EF4-FFF2-40B4-BE49-F238E27FC236}">
                  <a16:creationId xmlns:a16="http://schemas.microsoft.com/office/drawing/2014/main" id="{CC18780E-76F0-46CD-B1DD-47E50D6729A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50149" y="97524"/>
              <a:ext cx="1271741" cy="1271741"/>
            </a:xfrm>
            <a:prstGeom prst="rect">
              <a:avLst/>
            </a:prstGeom>
          </p:spPr>
        </p:pic>
        <p:sp>
          <p:nvSpPr>
            <p:cNvPr id="9" name="Rectangle 8">
              <a:extLst>
                <a:ext uri="{FF2B5EF4-FFF2-40B4-BE49-F238E27FC236}">
                  <a16:creationId xmlns:a16="http://schemas.microsoft.com/office/drawing/2014/main" id="{78AB5D34-77CF-4837-99F4-49969E6A8DB9}"/>
                </a:ext>
              </a:extLst>
            </p:cNvPr>
            <p:cNvSpPr/>
            <p:nvPr/>
          </p:nvSpPr>
          <p:spPr>
            <a:xfrm>
              <a:off x="7767588" y="2749189"/>
              <a:ext cx="3552557" cy="319441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Terminator 9">
              <a:extLst>
                <a:ext uri="{FF2B5EF4-FFF2-40B4-BE49-F238E27FC236}">
                  <a16:creationId xmlns:a16="http://schemas.microsoft.com/office/drawing/2014/main" id="{762ECC3F-CD7E-4AD9-A3BB-15F8BC8E055B}"/>
                </a:ext>
              </a:extLst>
            </p:cNvPr>
            <p:cNvSpPr/>
            <p:nvPr/>
          </p:nvSpPr>
          <p:spPr>
            <a:xfrm>
              <a:off x="8239643" y="3952154"/>
              <a:ext cx="2608446" cy="447007"/>
            </a:xfrm>
            <a:prstGeom prst="flowChartTerminator">
              <a:avLst/>
            </a:prstGeom>
            <a:solidFill>
              <a:srgbClr val="FE4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Layer</a:t>
              </a:r>
            </a:p>
          </p:txBody>
        </p:sp>
        <p:sp>
          <p:nvSpPr>
            <p:cNvPr id="11" name="Flowchart: Terminator 10">
              <a:extLst>
                <a:ext uri="{FF2B5EF4-FFF2-40B4-BE49-F238E27FC236}">
                  <a16:creationId xmlns:a16="http://schemas.microsoft.com/office/drawing/2014/main" id="{F47ECDF5-B641-43A3-8F7C-F1F38E36EE2E}"/>
                </a:ext>
              </a:extLst>
            </p:cNvPr>
            <p:cNvSpPr/>
            <p:nvPr/>
          </p:nvSpPr>
          <p:spPr>
            <a:xfrm>
              <a:off x="8239643" y="4571717"/>
              <a:ext cx="2608446" cy="447007"/>
            </a:xfrm>
            <a:prstGeom prst="flowChartTerminator">
              <a:avLst/>
            </a:prstGeom>
            <a:solidFill>
              <a:srgbClr val="DD4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Layer</a:t>
              </a:r>
            </a:p>
          </p:txBody>
        </p:sp>
        <p:sp>
          <p:nvSpPr>
            <p:cNvPr id="12" name="Flowchart: Terminator 11">
              <a:extLst>
                <a:ext uri="{FF2B5EF4-FFF2-40B4-BE49-F238E27FC236}">
                  <a16:creationId xmlns:a16="http://schemas.microsoft.com/office/drawing/2014/main" id="{BD36F6CA-118B-47E4-A426-C796C4AD3083}"/>
                </a:ext>
              </a:extLst>
            </p:cNvPr>
            <p:cNvSpPr/>
            <p:nvPr/>
          </p:nvSpPr>
          <p:spPr>
            <a:xfrm>
              <a:off x="8219829" y="5191280"/>
              <a:ext cx="2608446" cy="447007"/>
            </a:xfrm>
            <a:prstGeom prst="flowChartTerminator">
              <a:avLst/>
            </a:prstGeom>
            <a:solidFill>
              <a:srgbClr val="E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Layer</a:t>
              </a:r>
            </a:p>
          </p:txBody>
        </p:sp>
        <p:sp>
          <p:nvSpPr>
            <p:cNvPr id="14" name="Flowchart: Terminator 13">
              <a:extLst>
                <a:ext uri="{FF2B5EF4-FFF2-40B4-BE49-F238E27FC236}">
                  <a16:creationId xmlns:a16="http://schemas.microsoft.com/office/drawing/2014/main" id="{74655778-BF25-4900-9758-3AAC0B6ADD8A}"/>
                </a:ext>
              </a:extLst>
            </p:cNvPr>
            <p:cNvSpPr/>
            <p:nvPr/>
          </p:nvSpPr>
          <p:spPr>
            <a:xfrm>
              <a:off x="8037096" y="2905846"/>
              <a:ext cx="3070456" cy="740994"/>
            </a:xfrm>
            <a:prstGeom prst="flowChartTerminator">
              <a:avLst/>
            </a:prstGeom>
            <a:solidFill>
              <a:srgbClr val="59CE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15" name="Rectangle 14">
              <a:extLst>
                <a:ext uri="{FF2B5EF4-FFF2-40B4-BE49-F238E27FC236}">
                  <a16:creationId xmlns:a16="http://schemas.microsoft.com/office/drawing/2014/main" id="{35E021E1-7908-4083-9F0E-11EDA57DB1B8}"/>
                </a:ext>
              </a:extLst>
            </p:cNvPr>
            <p:cNvSpPr/>
            <p:nvPr/>
          </p:nvSpPr>
          <p:spPr>
            <a:xfrm>
              <a:off x="8335941" y="3054066"/>
              <a:ext cx="1202695"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dirty="0"/>
                <a:t>Controller</a:t>
              </a:r>
            </a:p>
          </p:txBody>
        </p:sp>
        <p:sp>
          <p:nvSpPr>
            <p:cNvPr id="16" name="Rectangle 15">
              <a:extLst>
                <a:ext uri="{FF2B5EF4-FFF2-40B4-BE49-F238E27FC236}">
                  <a16:creationId xmlns:a16="http://schemas.microsoft.com/office/drawing/2014/main" id="{BB7E3DDB-3DA1-41EA-9CA9-F82799002E80}"/>
                </a:ext>
              </a:extLst>
            </p:cNvPr>
            <p:cNvSpPr/>
            <p:nvPr/>
          </p:nvSpPr>
          <p:spPr>
            <a:xfrm>
              <a:off x="10060805" y="234219"/>
              <a:ext cx="1111334" cy="472706"/>
            </a:xfrm>
            <a:prstGeom prst="rect">
              <a:avLst/>
            </a:prstGeom>
            <a:solidFill>
              <a:srgbClr val="42B9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Views</a:t>
              </a:r>
            </a:p>
          </p:txBody>
        </p:sp>
        <p:sp>
          <p:nvSpPr>
            <p:cNvPr id="17" name="Cylinder 16">
              <a:extLst>
                <a:ext uri="{FF2B5EF4-FFF2-40B4-BE49-F238E27FC236}">
                  <a16:creationId xmlns:a16="http://schemas.microsoft.com/office/drawing/2014/main" id="{830393B8-5486-45D8-8B79-62366FC7B048}"/>
                </a:ext>
              </a:extLst>
            </p:cNvPr>
            <p:cNvSpPr/>
            <p:nvPr/>
          </p:nvSpPr>
          <p:spPr>
            <a:xfrm>
              <a:off x="9044471" y="6055756"/>
              <a:ext cx="982179" cy="749300"/>
            </a:xfrm>
            <a:prstGeom prst="can">
              <a:avLst/>
            </a:prstGeom>
            <a:noFill/>
            <a:ln>
              <a:solidFill>
                <a:srgbClr val="59CE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Source</a:t>
              </a:r>
            </a:p>
          </p:txBody>
        </p:sp>
        <p:cxnSp>
          <p:nvCxnSpPr>
            <p:cNvPr id="18" name="Straight Arrow Connector 17">
              <a:extLst>
                <a:ext uri="{FF2B5EF4-FFF2-40B4-BE49-F238E27FC236}">
                  <a16:creationId xmlns:a16="http://schemas.microsoft.com/office/drawing/2014/main" id="{E03092F1-B386-4D23-89F3-39FDBC106AF2}"/>
                </a:ext>
              </a:extLst>
            </p:cNvPr>
            <p:cNvCxnSpPr>
              <a:cxnSpLocks/>
            </p:cNvCxnSpPr>
            <p:nvPr/>
          </p:nvCxnSpPr>
          <p:spPr>
            <a:xfrm>
              <a:off x="9485551" y="1673707"/>
              <a:ext cx="0" cy="100211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4CC9B6-85A8-40DC-9DB5-5C98BA38A3C5}"/>
                </a:ext>
              </a:extLst>
            </p:cNvPr>
            <p:cNvSpPr txBox="1"/>
            <p:nvPr/>
          </p:nvSpPr>
          <p:spPr>
            <a:xfrm>
              <a:off x="8017782" y="220672"/>
              <a:ext cx="960468" cy="718353"/>
            </a:xfrm>
            <a:prstGeom prst="rect">
              <a:avLst/>
            </a:prstGeom>
            <a:noFill/>
          </p:spPr>
          <p:txBody>
            <a:bodyPr wrap="square" rtlCol="0">
              <a:spAutoFit/>
            </a:bodyPr>
            <a:lstStyle/>
            <a:p>
              <a:r>
                <a:rPr lang="en-US" b="1" dirty="0"/>
                <a:t>Client side</a:t>
              </a:r>
            </a:p>
          </p:txBody>
        </p:sp>
        <p:sp>
          <p:nvSpPr>
            <p:cNvPr id="24" name="TextBox 23">
              <a:extLst>
                <a:ext uri="{FF2B5EF4-FFF2-40B4-BE49-F238E27FC236}">
                  <a16:creationId xmlns:a16="http://schemas.microsoft.com/office/drawing/2014/main" id="{23991CD0-757A-4934-AA61-B5FC2439CA18}"/>
                </a:ext>
              </a:extLst>
            </p:cNvPr>
            <p:cNvSpPr txBox="1"/>
            <p:nvPr/>
          </p:nvSpPr>
          <p:spPr>
            <a:xfrm>
              <a:off x="7759408" y="1962388"/>
              <a:ext cx="1374101" cy="718353"/>
            </a:xfrm>
            <a:prstGeom prst="rect">
              <a:avLst/>
            </a:prstGeom>
            <a:noFill/>
          </p:spPr>
          <p:txBody>
            <a:bodyPr wrap="square" rtlCol="0">
              <a:spAutoFit/>
            </a:bodyPr>
            <a:lstStyle/>
            <a:p>
              <a:r>
                <a:rPr lang="en-US" b="1" dirty="0"/>
                <a:t>Server side</a:t>
              </a:r>
            </a:p>
          </p:txBody>
        </p:sp>
        <p:cxnSp>
          <p:nvCxnSpPr>
            <p:cNvPr id="25" name="Straight Arrow Connector 24">
              <a:extLst>
                <a:ext uri="{FF2B5EF4-FFF2-40B4-BE49-F238E27FC236}">
                  <a16:creationId xmlns:a16="http://schemas.microsoft.com/office/drawing/2014/main" id="{AA192791-C770-4131-BF80-5472E6F75E75}"/>
                </a:ext>
              </a:extLst>
            </p:cNvPr>
            <p:cNvCxnSpPr>
              <a:cxnSpLocks/>
            </p:cNvCxnSpPr>
            <p:nvPr/>
          </p:nvCxnSpPr>
          <p:spPr>
            <a:xfrm>
              <a:off x="9535561" y="5746282"/>
              <a:ext cx="0" cy="410174"/>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F372A6E-F5DA-4539-BE32-1727E2218C30}"/>
                </a:ext>
              </a:extLst>
            </p:cNvPr>
            <p:cNvSpPr/>
            <p:nvPr/>
          </p:nvSpPr>
          <p:spPr>
            <a:xfrm>
              <a:off x="7753117" y="71054"/>
              <a:ext cx="3552557" cy="189132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6BD0E06-10DA-4A67-B647-2503E11A3BCE}"/>
                </a:ext>
              </a:extLst>
            </p:cNvPr>
            <p:cNvSpPr/>
            <p:nvPr/>
          </p:nvSpPr>
          <p:spPr>
            <a:xfrm>
              <a:off x="9648271" y="3039773"/>
              <a:ext cx="1111334" cy="472706"/>
            </a:xfrm>
            <a:prstGeom prst="rect">
              <a:avLst/>
            </a:prstGeom>
            <a:solidFill>
              <a:srgbClr val="C1D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40" dirty="0">
                  <a:solidFill>
                    <a:schemeClr val="tx1"/>
                  </a:solidFill>
                </a:rPr>
                <a:t>JSON, XML…</a:t>
              </a:r>
            </a:p>
          </p:txBody>
        </p:sp>
        <p:sp>
          <p:nvSpPr>
            <p:cNvPr id="28" name="TextBox 27">
              <a:extLst>
                <a:ext uri="{FF2B5EF4-FFF2-40B4-BE49-F238E27FC236}">
                  <a16:creationId xmlns:a16="http://schemas.microsoft.com/office/drawing/2014/main" id="{919D70AE-CE3E-4C63-A756-9B1F7E87E6E9}"/>
                </a:ext>
              </a:extLst>
            </p:cNvPr>
            <p:cNvSpPr txBox="1"/>
            <p:nvPr/>
          </p:nvSpPr>
          <p:spPr>
            <a:xfrm>
              <a:off x="9539093" y="2067111"/>
              <a:ext cx="876597" cy="595207"/>
            </a:xfrm>
            <a:prstGeom prst="rect">
              <a:avLst/>
            </a:prstGeom>
            <a:noFill/>
          </p:spPr>
          <p:txBody>
            <a:bodyPr wrap="square" rtlCol="0">
              <a:spAutoFit/>
            </a:bodyPr>
            <a:lstStyle/>
            <a:p>
              <a:r>
                <a:rPr lang="en-US" sz="1440" dirty="0"/>
                <a:t>JSON, XML…</a:t>
              </a:r>
            </a:p>
          </p:txBody>
        </p:sp>
        <p:sp>
          <p:nvSpPr>
            <p:cNvPr id="29" name="Rectangle 28">
              <a:extLst>
                <a:ext uri="{FF2B5EF4-FFF2-40B4-BE49-F238E27FC236}">
                  <a16:creationId xmlns:a16="http://schemas.microsoft.com/office/drawing/2014/main" id="{2B34250E-56A7-4AC1-842F-87874D55E56B}"/>
                </a:ext>
              </a:extLst>
            </p:cNvPr>
            <p:cNvSpPr/>
            <p:nvPr/>
          </p:nvSpPr>
          <p:spPr>
            <a:xfrm>
              <a:off x="10058115" y="784594"/>
              <a:ext cx="1111334" cy="472706"/>
            </a:xfrm>
            <a:prstGeom prst="rect">
              <a:avLst/>
            </a:prstGeom>
            <a:solidFill>
              <a:srgbClr val="DD4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AJAX</a:t>
              </a:r>
            </a:p>
          </p:txBody>
        </p:sp>
      </p:grpSp>
      <p:sp>
        <p:nvSpPr>
          <p:cNvPr id="30" name="TextBox 29">
            <a:extLst>
              <a:ext uri="{FF2B5EF4-FFF2-40B4-BE49-F238E27FC236}">
                <a16:creationId xmlns:a16="http://schemas.microsoft.com/office/drawing/2014/main" id="{55C3535B-9E7F-4EEF-B87C-1FD19CDFB8AE}"/>
              </a:ext>
            </a:extLst>
          </p:cNvPr>
          <p:cNvSpPr txBox="1"/>
          <p:nvPr/>
        </p:nvSpPr>
        <p:spPr>
          <a:xfrm>
            <a:off x="2143377" y="659670"/>
            <a:ext cx="2888214" cy="756874"/>
          </a:xfrm>
          <a:prstGeom prst="rect">
            <a:avLst/>
          </a:prstGeom>
          <a:noFill/>
        </p:spPr>
        <p:txBody>
          <a:bodyPr wrap="square" rtlCol="0">
            <a:spAutoFit/>
          </a:bodyPr>
          <a:lstStyle/>
          <a:p>
            <a:r>
              <a:rPr lang="en-US" sz="2159" dirty="0"/>
              <a:t>Single Page Application</a:t>
            </a:r>
          </a:p>
        </p:txBody>
      </p:sp>
      <p:grpSp>
        <p:nvGrpSpPr>
          <p:cNvPr id="2" name="Group 1">
            <a:extLst>
              <a:ext uri="{FF2B5EF4-FFF2-40B4-BE49-F238E27FC236}">
                <a16:creationId xmlns:a16="http://schemas.microsoft.com/office/drawing/2014/main" id="{D8A5FBDD-F5BB-4EE2-8FBA-5C76D8D97424}"/>
              </a:ext>
            </a:extLst>
          </p:cNvPr>
          <p:cNvGrpSpPr/>
          <p:nvPr/>
        </p:nvGrpSpPr>
        <p:grpSpPr>
          <a:xfrm>
            <a:off x="-59696" y="1065307"/>
            <a:ext cx="6857224" cy="1888747"/>
            <a:chOff x="-66348" y="1183907"/>
            <a:chExt cx="7621343" cy="2099215"/>
          </a:xfrm>
        </p:grpSpPr>
        <p:sp>
          <p:nvSpPr>
            <p:cNvPr id="32" name="Rectangle 31">
              <a:extLst>
                <a:ext uri="{FF2B5EF4-FFF2-40B4-BE49-F238E27FC236}">
                  <a16:creationId xmlns:a16="http://schemas.microsoft.com/office/drawing/2014/main" id="{14E6E9D8-BBB9-403C-8D87-FFAD2AD17D9B}"/>
                </a:ext>
              </a:extLst>
            </p:cNvPr>
            <p:cNvSpPr/>
            <p:nvPr/>
          </p:nvSpPr>
          <p:spPr>
            <a:xfrm>
              <a:off x="1445144" y="1913907"/>
              <a:ext cx="2406762" cy="1334085"/>
            </a:xfrm>
            <a:prstGeom prst="rect">
              <a:avLst/>
            </a:prstGeom>
          </p:spPr>
          <p:txBody>
            <a:bodyPr wrap="square" anchor="ctr">
              <a:spAutoFit/>
            </a:bodyPr>
            <a:lstStyle/>
            <a:p>
              <a:pPr lvl="1" algn="ctr"/>
              <a:r>
                <a:rPr lang="en-US" dirty="0"/>
                <a:t>Dynamically &amp; asynchronously updating DOM</a:t>
              </a:r>
            </a:p>
          </p:txBody>
        </p:sp>
        <p:sp>
          <p:nvSpPr>
            <p:cNvPr id="33" name="Rectangle 32">
              <a:extLst>
                <a:ext uri="{FF2B5EF4-FFF2-40B4-BE49-F238E27FC236}">
                  <a16:creationId xmlns:a16="http://schemas.microsoft.com/office/drawing/2014/main" id="{7319C0A5-2A58-4FBE-88B9-81DEBF1E9432}"/>
                </a:ext>
              </a:extLst>
            </p:cNvPr>
            <p:cNvSpPr/>
            <p:nvPr/>
          </p:nvSpPr>
          <p:spPr>
            <a:xfrm>
              <a:off x="3341103" y="2050255"/>
              <a:ext cx="2177378" cy="1026219"/>
            </a:xfrm>
            <a:prstGeom prst="rect">
              <a:avLst/>
            </a:prstGeom>
          </p:spPr>
          <p:txBody>
            <a:bodyPr wrap="square" anchor="ctr">
              <a:spAutoFit/>
            </a:bodyPr>
            <a:lstStyle/>
            <a:p>
              <a:pPr lvl="1" algn="ctr"/>
              <a:r>
                <a:rPr lang="en-US" dirty="0"/>
                <a:t>Communicating via </a:t>
              </a:r>
            </a:p>
            <a:p>
              <a:pPr lvl="1" algn="ctr"/>
              <a:r>
                <a:rPr lang="en-US" dirty="0"/>
                <a:t>JSON data</a:t>
              </a:r>
            </a:p>
          </p:txBody>
        </p:sp>
        <p:sp>
          <p:nvSpPr>
            <p:cNvPr id="34" name="Rectangle 33">
              <a:extLst>
                <a:ext uri="{FF2B5EF4-FFF2-40B4-BE49-F238E27FC236}">
                  <a16:creationId xmlns:a16="http://schemas.microsoft.com/office/drawing/2014/main" id="{0A6D1307-8A93-4D2D-BD8A-1AB5A4340FDC}"/>
                </a:ext>
              </a:extLst>
            </p:cNvPr>
            <p:cNvSpPr/>
            <p:nvPr/>
          </p:nvSpPr>
          <p:spPr>
            <a:xfrm>
              <a:off x="5012919" y="1872922"/>
              <a:ext cx="2542076" cy="1334085"/>
            </a:xfrm>
            <a:prstGeom prst="rect">
              <a:avLst/>
            </a:prstGeom>
          </p:spPr>
          <p:txBody>
            <a:bodyPr wrap="square" anchor="ctr">
              <a:spAutoFit/>
            </a:bodyPr>
            <a:lstStyle/>
            <a:p>
              <a:pPr lvl="1" algn="ctr"/>
              <a:r>
                <a:rPr lang="en-US" dirty="0"/>
                <a:t>Presentation logic </a:t>
              </a:r>
            </a:p>
            <a:p>
              <a:pPr lvl="1" algn="ctr"/>
              <a:r>
                <a:rPr lang="en-US" dirty="0"/>
                <a:t>is handled at frontend</a:t>
              </a:r>
            </a:p>
          </p:txBody>
        </p:sp>
        <p:sp>
          <p:nvSpPr>
            <p:cNvPr id="35" name="TextBox 34">
              <a:extLst>
                <a:ext uri="{FF2B5EF4-FFF2-40B4-BE49-F238E27FC236}">
                  <a16:creationId xmlns:a16="http://schemas.microsoft.com/office/drawing/2014/main" id="{350BEAC3-F218-4892-8628-909AC28EC2C1}"/>
                </a:ext>
              </a:extLst>
            </p:cNvPr>
            <p:cNvSpPr txBox="1"/>
            <p:nvPr/>
          </p:nvSpPr>
          <p:spPr>
            <a:xfrm>
              <a:off x="-66348" y="1949037"/>
              <a:ext cx="2014182" cy="1334085"/>
            </a:xfrm>
            <a:prstGeom prst="rect">
              <a:avLst/>
            </a:prstGeom>
            <a:noFill/>
          </p:spPr>
          <p:txBody>
            <a:bodyPr wrap="square" rtlCol="0" anchor="ctr">
              <a:spAutoFit/>
            </a:bodyPr>
            <a:lstStyle/>
            <a:p>
              <a:pPr lvl="1" algn="ctr"/>
              <a:r>
                <a:rPr lang="en-US" dirty="0"/>
                <a:t>Single HTML initialize only once</a:t>
              </a:r>
            </a:p>
          </p:txBody>
        </p:sp>
        <p:grpSp>
          <p:nvGrpSpPr>
            <p:cNvPr id="45" name="Group 44">
              <a:extLst>
                <a:ext uri="{FF2B5EF4-FFF2-40B4-BE49-F238E27FC236}">
                  <a16:creationId xmlns:a16="http://schemas.microsoft.com/office/drawing/2014/main" id="{53A66DEB-DB38-4164-95EB-2B0F45450A6A}"/>
                </a:ext>
              </a:extLst>
            </p:cNvPr>
            <p:cNvGrpSpPr/>
            <p:nvPr/>
          </p:nvGrpSpPr>
          <p:grpSpPr>
            <a:xfrm>
              <a:off x="1135780" y="1183907"/>
              <a:ext cx="5082139" cy="836380"/>
              <a:chOff x="1135780" y="1183907"/>
              <a:chExt cx="5082139" cy="836380"/>
            </a:xfrm>
          </p:grpSpPr>
          <p:cxnSp>
            <p:nvCxnSpPr>
              <p:cNvPr id="46" name="Straight Connector 45">
                <a:extLst>
                  <a:ext uri="{FF2B5EF4-FFF2-40B4-BE49-F238E27FC236}">
                    <a16:creationId xmlns:a16="http://schemas.microsoft.com/office/drawing/2014/main" id="{B1381971-F643-477D-B1C4-52C8A2D3CBD0}"/>
                  </a:ext>
                </a:extLst>
              </p:cNvPr>
              <p:cNvCxnSpPr>
                <a:cxnSpLocks/>
              </p:cNvCxnSpPr>
              <p:nvPr/>
            </p:nvCxnSpPr>
            <p:spPr>
              <a:xfrm>
                <a:off x="3694798" y="118390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88D0B01-05CC-4023-98D0-1A487550EDF7}"/>
                  </a:ext>
                </a:extLst>
              </p:cNvPr>
              <p:cNvCxnSpPr>
                <a:cxnSpLocks/>
              </p:cNvCxnSpPr>
              <p:nvPr/>
            </p:nvCxnSpPr>
            <p:spPr>
              <a:xfrm>
                <a:off x="1135780" y="1603083"/>
                <a:ext cx="5082139" cy="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27E004-5419-4916-9E9F-6A2727DDA187}"/>
                  </a:ext>
                </a:extLst>
              </p:cNvPr>
              <p:cNvCxnSpPr>
                <a:cxnSpLocks/>
              </p:cNvCxnSpPr>
              <p:nvPr/>
            </p:nvCxnSpPr>
            <p:spPr>
              <a:xfrm>
                <a:off x="1135780"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443021-29FF-447B-B60A-3CE1A92694F9}"/>
                  </a:ext>
                </a:extLst>
              </p:cNvPr>
              <p:cNvCxnSpPr>
                <a:cxnSpLocks/>
              </p:cNvCxnSpPr>
              <p:nvPr/>
            </p:nvCxnSpPr>
            <p:spPr>
              <a:xfrm>
                <a:off x="2829826"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9705AC4-F598-40FF-8E87-8160F34BA6CF}"/>
                  </a:ext>
                </a:extLst>
              </p:cNvPr>
              <p:cNvCxnSpPr>
                <a:cxnSpLocks/>
              </p:cNvCxnSpPr>
              <p:nvPr/>
            </p:nvCxnSpPr>
            <p:spPr>
              <a:xfrm>
                <a:off x="4523872"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D2F8C-6B33-42C6-AEC3-798A59AD7915}"/>
                  </a:ext>
                </a:extLst>
              </p:cNvPr>
              <p:cNvCxnSpPr>
                <a:cxnSpLocks/>
              </p:cNvCxnSpPr>
              <p:nvPr/>
            </p:nvCxnSpPr>
            <p:spPr>
              <a:xfrm>
                <a:off x="6217919" y="1602097"/>
                <a:ext cx="0" cy="418190"/>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188CFDF0-4EF6-4FE8-99CD-768A97EE20D6}"/>
              </a:ext>
            </a:extLst>
          </p:cNvPr>
          <p:cNvGrpSpPr/>
          <p:nvPr/>
        </p:nvGrpSpPr>
        <p:grpSpPr>
          <a:xfrm>
            <a:off x="-29347" y="2768820"/>
            <a:ext cx="1812239" cy="3171236"/>
            <a:chOff x="-32617" y="3077247"/>
            <a:chExt cx="2014182" cy="3524616"/>
          </a:xfrm>
        </p:grpSpPr>
        <p:sp>
          <p:nvSpPr>
            <p:cNvPr id="31" name="TextBox 30">
              <a:extLst>
                <a:ext uri="{FF2B5EF4-FFF2-40B4-BE49-F238E27FC236}">
                  <a16:creationId xmlns:a16="http://schemas.microsoft.com/office/drawing/2014/main" id="{E1F8EE63-5515-4814-9FDE-94A511DA06C0}"/>
                </a:ext>
              </a:extLst>
            </p:cNvPr>
            <p:cNvSpPr txBox="1"/>
            <p:nvPr/>
          </p:nvSpPr>
          <p:spPr>
            <a:xfrm>
              <a:off x="-32617" y="4959912"/>
              <a:ext cx="2014182" cy="1641951"/>
            </a:xfrm>
            <a:prstGeom prst="rect">
              <a:avLst/>
            </a:prstGeom>
            <a:noFill/>
          </p:spPr>
          <p:txBody>
            <a:bodyPr wrap="square" rtlCol="0" anchor="ctr">
              <a:spAutoFit/>
            </a:bodyPr>
            <a:lstStyle/>
            <a:p>
              <a:pPr lvl="1" algn="ctr"/>
              <a:r>
                <a:rPr lang="en-US" dirty="0"/>
                <a:t>Lighter payload for later transactions</a:t>
              </a:r>
            </a:p>
          </p:txBody>
        </p:sp>
        <p:cxnSp>
          <p:nvCxnSpPr>
            <p:cNvPr id="53" name="Straight Connector 52">
              <a:extLst>
                <a:ext uri="{FF2B5EF4-FFF2-40B4-BE49-F238E27FC236}">
                  <a16:creationId xmlns:a16="http://schemas.microsoft.com/office/drawing/2014/main" id="{16EC6289-BD62-46A2-8335-D3468BE48108}"/>
                </a:ext>
              </a:extLst>
            </p:cNvPr>
            <p:cNvCxnSpPr>
              <a:cxnSpLocks/>
            </p:cNvCxnSpPr>
            <p:nvPr/>
          </p:nvCxnSpPr>
          <p:spPr>
            <a:xfrm>
              <a:off x="1171652"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a:extLst>
                <a:ext uri="{FF2B5EF4-FFF2-40B4-BE49-F238E27FC236}">
                  <a16:creationId xmlns:a16="http://schemas.microsoft.com/office/drawing/2014/main" id="{D93123E1-8C38-46B4-8AD3-4262547B7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96" y="4456804"/>
              <a:ext cx="723918" cy="723918"/>
            </a:xfrm>
            <a:prstGeom prst="rect">
              <a:avLst/>
            </a:prstGeom>
          </p:spPr>
        </p:pic>
      </p:grpSp>
      <p:grpSp>
        <p:nvGrpSpPr>
          <p:cNvPr id="8" name="Group 7">
            <a:extLst>
              <a:ext uri="{FF2B5EF4-FFF2-40B4-BE49-F238E27FC236}">
                <a16:creationId xmlns:a16="http://schemas.microsoft.com/office/drawing/2014/main" id="{2AFEE3B1-F1AD-4349-97F9-E177672B6B7D}"/>
              </a:ext>
            </a:extLst>
          </p:cNvPr>
          <p:cNvGrpSpPr/>
          <p:nvPr/>
        </p:nvGrpSpPr>
        <p:grpSpPr>
          <a:xfrm>
            <a:off x="1559431" y="2768820"/>
            <a:ext cx="1764925" cy="2741887"/>
            <a:chOff x="1733203" y="3077247"/>
            <a:chExt cx="1961595" cy="3047423"/>
          </a:xfrm>
        </p:grpSpPr>
        <p:cxnSp>
          <p:nvCxnSpPr>
            <p:cNvPr id="54" name="Straight Connector 53">
              <a:extLst>
                <a:ext uri="{FF2B5EF4-FFF2-40B4-BE49-F238E27FC236}">
                  <a16:creationId xmlns:a16="http://schemas.microsoft.com/office/drawing/2014/main" id="{49FE261E-1D8F-42F5-8577-36D8DC3C4967}"/>
                </a:ext>
              </a:extLst>
            </p:cNvPr>
            <p:cNvCxnSpPr>
              <a:cxnSpLocks/>
            </p:cNvCxnSpPr>
            <p:nvPr/>
          </p:nvCxnSpPr>
          <p:spPr>
            <a:xfrm>
              <a:off x="2897768"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4C0CF60-47EB-41E2-AE26-71E8AE3C474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2000" y1="35111" x2="45333" y2="66222"/>
                          <a14:foregroundMark x1="45333" y1="66222" x2="66222" y2="39556"/>
                          <a14:foregroundMark x1="66222" y1="39556" x2="33333" y2="34667"/>
                          <a14:foregroundMark x1="33333" y1="34667" x2="31556" y2="34667"/>
                          <a14:foregroundMark x1="31625" y1="34667" x2="36889" y2="68444"/>
                          <a14:foregroundMark x1="31556" y1="34222" x2="31625" y2="34667"/>
                          <a14:foregroundMark x1="66909" y1="64889" x2="70667" y2="64444"/>
                          <a14:foregroundMark x1="36889" y1="68444" x2="66909" y2="64889"/>
                          <a14:foregroundMark x1="70667" y1="64444" x2="65333" y2="31111"/>
                          <a14:foregroundMark x1="65333" y1="31111" x2="31556" y2="32000"/>
                          <a14:foregroundMark x1="30326" y1="34667" x2="28889" y2="37778"/>
                          <a14:foregroundMark x1="30736" y1="33778" x2="30326" y2="34667"/>
                          <a14:foregroundMark x1="30941" y1="33333" x2="30736" y2="33778"/>
                          <a14:foregroundMark x1="31146" y1="32889" x2="30941" y2="33333"/>
                          <a14:foregroundMark x1="31351" y1="32444" x2="31146" y2="32889"/>
                          <a14:foregroundMark x1="31556" y1="32000" x2="31351" y2="32444"/>
                          <a14:foregroundMark x1="29333" y1="38667" x2="31111" y2="64889"/>
                          <a14:foregroundMark x1="34667" y1="65333" x2="47111" y2="44889"/>
                          <a14:foregroundMark x1="41778" y1="55111" x2="53778" y2="42667"/>
                          <a14:foregroundMark x1="32444" y1="32444" x2="32444" y2="32444"/>
                          <a14:foregroundMark x1="33333" y1="32000" x2="30222" y2="33778"/>
                          <a14:foregroundMark x1="33333" y1="32444" x2="27556" y2="37333"/>
                          <a14:foregroundMark x1="32889" y1="68444" x2="29778" y2="63556"/>
                          <a14:foregroundMark x1="73333" y1="59556" x2="44000" y2="75556"/>
                          <a14:foregroundMark x1="44000" y1="75556" x2="25333" y2="47556"/>
                          <a14:foregroundMark x1="25333" y1="47556" x2="50222" y2="24889"/>
                          <a14:foregroundMark x1="50222" y1="24889" x2="74667" y2="47111"/>
                          <a14:foregroundMark x1="74667" y1="47111" x2="73333" y2="60444"/>
                          <a14:backgroundMark x1="26222" y1="88889" x2="61333" y2="90222"/>
                          <a14:backgroundMark x1="61333" y1="90222" x2="73333" y2="90222"/>
                        </a14:backgroundRemoval>
                      </a14:imgEffect>
                    </a14:imgLayer>
                  </a14:imgProps>
                </a:ext>
                <a:ext uri="{28A0092B-C50C-407E-A947-70E740481C1C}">
                  <a14:useLocalDpi xmlns:a14="http://schemas.microsoft.com/office/drawing/2010/main" val="0"/>
                </a:ext>
              </a:extLst>
            </a:blip>
            <a:stretch>
              <a:fillRect/>
            </a:stretch>
          </p:blipFill>
          <p:spPr>
            <a:xfrm>
              <a:off x="2266244" y="4127568"/>
              <a:ext cx="1286636" cy="1286636"/>
            </a:xfrm>
            <a:prstGeom prst="rect">
              <a:avLst/>
            </a:prstGeom>
          </p:spPr>
        </p:pic>
        <p:sp>
          <p:nvSpPr>
            <p:cNvPr id="61" name="Rectangle 60">
              <a:extLst>
                <a:ext uri="{FF2B5EF4-FFF2-40B4-BE49-F238E27FC236}">
                  <a16:creationId xmlns:a16="http://schemas.microsoft.com/office/drawing/2014/main" id="{684648CE-8F1C-408E-B501-92A2B2724E82}"/>
                </a:ext>
              </a:extLst>
            </p:cNvPr>
            <p:cNvSpPr/>
            <p:nvPr/>
          </p:nvSpPr>
          <p:spPr>
            <a:xfrm>
              <a:off x="1733203" y="5098451"/>
              <a:ext cx="1961595" cy="1026219"/>
            </a:xfrm>
            <a:prstGeom prst="rect">
              <a:avLst/>
            </a:prstGeom>
          </p:spPr>
          <p:txBody>
            <a:bodyPr wrap="square" anchor="ctr">
              <a:spAutoFit/>
            </a:bodyPr>
            <a:lstStyle/>
            <a:p>
              <a:pPr lvl="1" algn="ctr"/>
              <a:r>
                <a:rPr lang="en-US" dirty="0"/>
                <a:t>Without Browser refreshing</a:t>
              </a:r>
            </a:p>
          </p:txBody>
        </p:sp>
      </p:grpSp>
      <p:grpSp>
        <p:nvGrpSpPr>
          <p:cNvPr id="20" name="Group 19">
            <a:extLst>
              <a:ext uri="{FF2B5EF4-FFF2-40B4-BE49-F238E27FC236}">
                <a16:creationId xmlns:a16="http://schemas.microsoft.com/office/drawing/2014/main" id="{9B275CCE-7EA0-48EF-8BDD-9E5FD0D00A9A}"/>
              </a:ext>
            </a:extLst>
          </p:cNvPr>
          <p:cNvGrpSpPr/>
          <p:nvPr/>
        </p:nvGrpSpPr>
        <p:grpSpPr>
          <a:xfrm>
            <a:off x="4532046" y="2768820"/>
            <a:ext cx="1874670" cy="2564839"/>
            <a:chOff x="5037064" y="3077247"/>
            <a:chExt cx="2083569" cy="2850646"/>
          </a:xfrm>
        </p:grpSpPr>
        <p:sp>
          <p:nvSpPr>
            <p:cNvPr id="38" name="TextBox 37">
              <a:extLst>
                <a:ext uri="{FF2B5EF4-FFF2-40B4-BE49-F238E27FC236}">
                  <a16:creationId xmlns:a16="http://schemas.microsoft.com/office/drawing/2014/main" id="{A6221A6A-F7CB-4211-8C29-13CE1CF3E68C}"/>
                </a:ext>
              </a:extLst>
            </p:cNvPr>
            <p:cNvSpPr txBox="1"/>
            <p:nvPr/>
          </p:nvSpPr>
          <p:spPr>
            <a:xfrm>
              <a:off x="5037064" y="4901674"/>
              <a:ext cx="2083569" cy="1026219"/>
            </a:xfrm>
            <a:prstGeom prst="rect">
              <a:avLst/>
            </a:prstGeom>
            <a:noFill/>
          </p:spPr>
          <p:txBody>
            <a:bodyPr wrap="square" rtlCol="0" anchor="ctr">
              <a:spAutoFit/>
            </a:bodyPr>
            <a:lstStyle/>
            <a:p>
              <a:pPr lvl="1" algn="ctr"/>
              <a:r>
                <a:rPr lang="en-US" dirty="0"/>
                <a:t>Decouple development process</a:t>
              </a:r>
            </a:p>
          </p:txBody>
        </p:sp>
        <p:cxnSp>
          <p:nvCxnSpPr>
            <p:cNvPr id="56" name="Straight Connector 55">
              <a:extLst>
                <a:ext uri="{FF2B5EF4-FFF2-40B4-BE49-F238E27FC236}">
                  <a16:creationId xmlns:a16="http://schemas.microsoft.com/office/drawing/2014/main" id="{114C9FD8-206A-4BC3-86CD-34AA0316D99E}"/>
                </a:ext>
              </a:extLst>
            </p:cNvPr>
            <p:cNvCxnSpPr>
              <a:cxnSpLocks/>
            </p:cNvCxnSpPr>
            <p:nvPr/>
          </p:nvCxnSpPr>
          <p:spPr>
            <a:xfrm>
              <a:off x="6350000"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451ECA8-8F02-4AF5-BDFE-778E48E60EBF}"/>
                </a:ext>
              </a:extLst>
            </p:cNvPr>
            <p:cNvGrpSpPr/>
            <p:nvPr/>
          </p:nvGrpSpPr>
          <p:grpSpPr>
            <a:xfrm>
              <a:off x="6025161" y="4346378"/>
              <a:ext cx="592010" cy="577825"/>
              <a:chOff x="6025161" y="4346378"/>
              <a:chExt cx="592010" cy="577825"/>
            </a:xfrm>
          </p:grpSpPr>
          <p:pic>
            <p:nvPicPr>
              <p:cNvPr id="44" name="Picture 43">
                <a:extLst>
                  <a:ext uri="{FF2B5EF4-FFF2-40B4-BE49-F238E27FC236}">
                    <a16:creationId xmlns:a16="http://schemas.microsoft.com/office/drawing/2014/main" id="{0FF516E9-5C08-4870-9790-474770F81C0C}"/>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025161" y="4346378"/>
                <a:ext cx="592010" cy="577825"/>
              </a:xfrm>
              <a:prstGeom prst="rect">
                <a:avLst/>
              </a:prstGeom>
              <a:noFill/>
            </p:spPr>
          </p:pic>
          <p:sp>
            <p:nvSpPr>
              <p:cNvPr id="64" name="&quot;Not Allowed&quot; Symbol 63">
                <a:extLst>
                  <a:ext uri="{FF2B5EF4-FFF2-40B4-BE49-F238E27FC236}">
                    <a16:creationId xmlns:a16="http://schemas.microsoft.com/office/drawing/2014/main" id="{692899FA-34C3-4DE2-9E43-F21813FC774B}"/>
                  </a:ext>
                </a:extLst>
              </p:cNvPr>
              <p:cNvSpPr/>
              <p:nvPr/>
            </p:nvSpPr>
            <p:spPr>
              <a:xfrm>
                <a:off x="6090919" y="4413201"/>
                <a:ext cx="460494" cy="444178"/>
              </a:xfrm>
              <a:prstGeom prst="noSmoking">
                <a:avLst>
                  <a:gd name="adj" fmla="val 490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3" name="Group 12">
            <a:extLst>
              <a:ext uri="{FF2B5EF4-FFF2-40B4-BE49-F238E27FC236}">
                <a16:creationId xmlns:a16="http://schemas.microsoft.com/office/drawing/2014/main" id="{51D40EF2-B9EA-460F-A9EF-23FC18B63055}"/>
              </a:ext>
            </a:extLst>
          </p:cNvPr>
          <p:cNvGrpSpPr/>
          <p:nvPr/>
        </p:nvGrpSpPr>
        <p:grpSpPr>
          <a:xfrm>
            <a:off x="3230334" y="2768821"/>
            <a:ext cx="1500971" cy="3042933"/>
            <a:chOff x="3590299" y="3077247"/>
            <a:chExt cx="1668228" cy="3382016"/>
          </a:xfrm>
        </p:grpSpPr>
        <p:sp>
          <p:nvSpPr>
            <p:cNvPr id="37" name="TextBox 36">
              <a:extLst>
                <a:ext uri="{FF2B5EF4-FFF2-40B4-BE49-F238E27FC236}">
                  <a16:creationId xmlns:a16="http://schemas.microsoft.com/office/drawing/2014/main" id="{B7C2BB9A-50C1-4ABA-86A0-AC5654C3C3E7}"/>
                </a:ext>
              </a:extLst>
            </p:cNvPr>
            <p:cNvSpPr txBox="1"/>
            <p:nvPr/>
          </p:nvSpPr>
          <p:spPr>
            <a:xfrm>
              <a:off x="3590299" y="4817312"/>
              <a:ext cx="1668228" cy="1641951"/>
            </a:xfrm>
            <a:prstGeom prst="rect">
              <a:avLst/>
            </a:prstGeom>
            <a:noFill/>
          </p:spPr>
          <p:txBody>
            <a:bodyPr wrap="square" rtlCol="0" anchor="ctr">
              <a:spAutoFit/>
            </a:bodyPr>
            <a:lstStyle/>
            <a:p>
              <a:pPr lvl="1" algn="ctr"/>
              <a:r>
                <a:rPr lang="en-US" dirty="0"/>
                <a:t>Increase</a:t>
              </a:r>
            </a:p>
            <a:p>
              <a:pPr lvl="1" algn="ctr"/>
              <a:r>
                <a:rPr lang="en-US" dirty="0"/>
                <a:t>codebase reusability</a:t>
              </a:r>
            </a:p>
          </p:txBody>
        </p:sp>
        <p:cxnSp>
          <p:nvCxnSpPr>
            <p:cNvPr id="55" name="Straight Connector 54">
              <a:extLst>
                <a:ext uri="{FF2B5EF4-FFF2-40B4-BE49-F238E27FC236}">
                  <a16:creationId xmlns:a16="http://schemas.microsoft.com/office/drawing/2014/main" id="{B325E093-2F23-45DF-8AF5-0EA04E545AE9}"/>
                </a:ext>
              </a:extLst>
            </p:cNvPr>
            <p:cNvCxnSpPr>
              <a:cxnSpLocks/>
            </p:cNvCxnSpPr>
            <p:nvPr/>
          </p:nvCxnSpPr>
          <p:spPr>
            <a:xfrm>
              <a:off x="4623883" y="3077247"/>
              <a:ext cx="0" cy="1162495"/>
            </a:xfrm>
            <a:prstGeom prst="line">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B42F549-4E60-4BE9-B1E1-52193E4B5E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68755" y="4183238"/>
              <a:ext cx="1114191" cy="1114191"/>
            </a:xfrm>
            <a:prstGeom prst="rect">
              <a:avLst/>
            </a:prstGeom>
          </p:spPr>
        </p:pic>
      </p:grpSp>
      <p:sp>
        <p:nvSpPr>
          <p:cNvPr id="22" name="TextBox 21">
            <a:extLst>
              <a:ext uri="{FF2B5EF4-FFF2-40B4-BE49-F238E27FC236}">
                <a16:creationId xmlns:a16="http://schemas.microsoft.com/office/drawing/2014/main" id="{24C42FF8-48A3-4235-9A92-898AB57A9C71}"/>
              </a:ext>
            </a:extLst>
          </p:cNvPr>
          <p:cNvSpPr txBox="1"/>
          <p:nvPr/>
        </p:nvSpPr>
        <p:spPr>
          <a:xfrm>
            <a:off x="8494899" y="1173697"/>
            <a:ext cx="2018501" cy="369332"/>
          </a:xfrm>
          <a:prstGeom prst="rect">
            <a:avLst/>
          </a:prstGeom>
          <a:noFill/>
        </p:spPr>
        <p:txBody>
          <a:bodyPr wrap="none" rtlCol="0">
            <a:spAutoFit/>
          </a:bodyPr>
          <a:lstStyle/>
          <a:p>
            <a:r>
              <a:rPr lang="en-US" dirty="0">
                <a:solidFill>
                  <a:schemeClr val="bg1"/>
                </a:solidFill>
              </a:rPr>
              <a:t>Presentation logic</a:t>
            </a:r>
          </a:p>
        </p:txBody>
      </p:sp>
    </p:spTree>
    <p:extLst>
      <p:ext uri="{BB962C8B-B14F-4D97-AF65-F5344CB8AC3E}">
        <p14:creationId xmlns:p14="http://schemas.microsoft.com/office/powerpoint/2010/main" val="333849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7F1D-C192-4173-B959-245FB6744309}"/>
              </a:ext>
            </a:extLst>
          </p:cNvPr>
          <p:cNvSpPr>
            <a:spLocks noGrp="1"/>
          </p:cNvSpPr>
          <p:nvPr>
            <p:ph type="title" idx="4294967295"/>
          </p:nvPr>
        </p:nvSpPr>
        <p:spPr>
          <a:xfrm>
            <a:off x="0" y="0"/>
            <a:ext cx="5256213" cy="660400"/>
          </a:xfrm>
        </p:spPr>
        <p:txBody>
          <a:bodyPr>
            <a:normAutofit/>
          </a:bodyPr>
          <a:lstStyle/>
          <a:p>
            <a:r>
              <a:rPr lang="en-US" sz="2879" dirty="0"/>
              <a:t>SPA is very popular</a:t>
            </a:r>
          </a:p>
        </p:txBody>
      </p:sp>
      <p:sp>
        <p:nvSpPr>
          <p:cNvPr id="3" name="TextBox 2">
            <a:extLst>
              <a:ext uri="{FF2B5EF4-FFF2-40B4-BE49-F238E27FC236}">
                <a16:creationId xmlns:a16="http://schemas.microsoft.com/office/drawing/2014/main" id="{67D30E3B-6044-401A-BCA8-FF46636EAD42}"/>
              </a:ext>
            </a:extLst>
          </p:cNvPr>
          <p:cNvSpPr txBox="1"/>
          <p:nvPr/>
        </p:nvSpPr>
        <p:spPr>
          <a:xfrm>
            <a:off x="61194" y="1003735"/>
            <a:ext cx="6465116" cy="1919821"/>
          </a:xfrm>
          <a:prstGeom prst="rect">
            <a:avLst/>
          </a:prstGeom>
          <a:noFill/>
        </p:spPr>
        <p:txBody>
          <a:bodyPr wrap="square" rtlCol="0">
            <a:spAutoFit/>
          </a:bodyPr>
          <a:lstStyle/>
          <a:p>
            <a:pPr marL="257089" indent="-257089">
              <a:lnSpc>
                <a:spcPct val="150000"/>
              </a:lnSpc>
              <a:buFont typeface="Arial" panose="020B0604020202020204" pitchFamily="34" charset="0"/>
              <a:buChar char="•"/>
            </a:pPr>
            <a:r>
              <a:rPr lang="en-US" sz="2159" dirty="0"/>
              <a:t>Give better UX for end users</a:t>
            </a:r>
          </a:p>
          <a:p>
            <a:pPr marL="257089" indent="-257089">
              <a:lnSpc>
                <a:spcPct val="150000"/>
              </a:lnSpc>
              <a:buFont typeface="Arial" panose="020B0604020202020204" pitchFamily="34" charset="0"/>
              <a:buChar char="•"/>
            </a:pPr>
            <a:r>
              <a:rPr lang="en-US" sz="2159" dirty="0"/>
              <a:t>Beneficial to PWA and mobile development</a:t>
            </a:r>
          </a:p>
          <a:p>
            <a:pPr marL="257089" indent="-257089">
              <a:lnSpc>
                <a:spcPct val="150000"/>
              </a:lnSpc>
              <a:buFont typeface="Arial" panose="020B0604020202020204" pitchFamily="34" charset="0"/>
              <a:buChar char="•"/>
            </a:pPr>
            <a:r>
              <a:rPr lang="en-US" sz="2159" dirty="0"/>
              <a:t>Easier for developers</a:t>
            </a:r>
          </a:p>
          <a:p>
            <a:endParaRPr lang="en-US" sz="2159" dirty="0"/>
          </a:p>
        </p:txBody>
      </p:sp>
      <p:pic>
        <p:nvPicPr>
          <p:cNvPr id="5" name="Picture 4">
            <a:extLst>
              <a:ext uri="{FF2B5EF4-FFF2-40B4-BE49-F238E27FC236}">
                <a16:creationId xmlns:a16="http://schemas.microsoft.com/office/drawing/2014/main" id="{7141812F-20B6-4D3D-B73F-1E125634B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3978" y="223338"/>
            <a:ext cx="1560792" cy="1560792"/>
          </a:xfrm>
          <a:prstGeom prst="rect">
            <a:avLst/>
          </a:prstGeom>
        </p:spPr>
      </p:pic>
      <p:pic>
        <p:nvPicPr>
          <p:cNvPr id="7" name="Picture 6">
            <a:extLst>
              <a:ext uri="{FF2B5EF4-FFF2-40B4-BE49-F238E27FC236}">
                <a16:creationId xmlns:a16="http://schemas.microsoft.com/office/drawing/2014/main" id="{BCE9DA84-9CC9-4F5B-AC4B-67D1DE0AFFE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42849" y="4202208"/>
            <a:ext cx="1329249" cy="1329249"/>
          </a:xfrm>
          <a:prstGeom prst="rect">
            <a:avLst/>
          </a:prstGeom>
        </p:spPr>
      </p:pic>
      <p:pic>
        <p:nvPicPr>
          <p:cNvPr id="9" name="Picture 8">
            <a:extLst>
              <a:ext uri="{FF2B5EF4-FFF2-40B4-BE49-F238E27FC236}">
                <a16:creationId xmlns:a16="http://schemas.microsoft.com/office/drawing/2014/main" id="{8091968E-9EA6-4A07-9338-42268C88F57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007472" y="2286154"/>
            <a:ext cx="2588846" cy="1455596"/>
          </a:xfrm>
          <a:prstGeom prst="rect">
            <a:avLst/>
          </a:prstGeom>
        </p:spPr>
      </p:pic>
      <p:pic>
        <p:nvPicPr>
          <p:cNvPr id="11" name="Picture 10">
            <a:extLst>
              <a:ext uri="{FF2B5EF4-FFF2-40B4-BE49-F238E27FC236}">
                <a16:creationId xmlns:a16="http://schemas.microsoft.com/office/drawing/2014/main" id="{A8F07D18-995B-4748-B67A-040D5C4948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1191" y="4202208"/>
            <a:ext cx="1455596" cy="1455596"/>
          </a:xfrm>
          <a:prstGeom prst="rect">
            <a:avLst/>
          </a:prstGeom>
        </p:spPr>
      </p:pic>
      <p:pic>
        <p:nvPicPr>
          <p:cNvPr id="13" name="Picture 12">
            <a:extLst>
              <a:ext uri="{FF2B5EF4-FFF2-40B4-BE49-F238E27FC236}">
                <a16:creationId xmlns:a16="http://schemas.microsoft.com/office/drawing/2014/main" id="{EC053B0D-41DA-4FCA-A970-6487EE78CE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4028" y="282997"/>
            <a:ext cx="1616785" cy="1616785"/>
          </a:xfrm>
          <a:prstGeom prst="rect">
            <a:avLst/>
          </a:prstGeom>
        </p:spPr>
      </p:pic>
      <p:pic>
        <p:nvPicPr>
          <p:cNvPr id="17" name="Picture 16">
            <a:extLst>
              <a:ext uri="{FF2B5EF4-FFF2-40B4-BE49-F238E27FC236}">
                <a16:creationId xmlns:a16="http://schemas.microsoft.com/office/drawing/2014/main" id="{2C4C9410-99AE-4C67-AD2D-E5FBD1DEFC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3688" y="2212359"/>
            <a:ext cx="1294536" cy="1232623"/>
          </a:xfrm>
          <a:prstGeom prst="rect">
            <a:avLst/>
          </a:prstGeom>
        </p:spPr>
      </p:pic>
      <p:pic>
        <p:nvPicPr>
          <p:cNvPr id="19" name="Picture 18">
            <a:extLst>
              <a:ext uri="{FF2B5EF4-FFF2-40B4-BE49-F238E27FC236}">
                <a16:creationId xmlns:a16="http://schemas.microsoft.com/office/drawing/2014/main" id="{92D45F27-A0F1-49EC-AF1F-DDAA4BF78E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5881" y="4202208"/>
            <a:ext cx="1455596" cy="1455596"/>
          </a:xfrm>
          <a:prstGeom prst="rect">
            <a:avLst/>
          </a:prstGeom>
        </p:spPr>
      </p:pic>
    </p:spTree>
    <p:extLst>
      <p:ext uri="{BB962C8B-B14F-4D97-AF65-F5344CB8AC3E}">
        <p14:creationId xmlns:p14="http://schemas.microsoft.com/office/powerpoint/2010/main" val="21680169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ED10769D-1EE6-410B-9550-63C86C7C7050}" vid="{74BC8FA1-6384-4FCF-920B-287FBA3443B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RBVH/ESS8</OrgInhalt>
      <Wert>RBVH/ESS8</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2020-07-02</OrgInhalt>
      <Wert>2020-07-02</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F380EBFA-E2FD-45DD-8CA9-AEA47FCF9342}">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presentation_169n_1</Template>
  <TotalTime>281</TotalTime>
  <Words>3148</Words>
  <Application>Microsoft Office PowerPoint</Application>
  <PresentationFormat>Custom</PresentationFormat>
  <Paragraphs>508</Paragraphs>
  <Slides>53</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Bosch Office Sans</vt:lpstr>
      <vt:lpstr>Calibri</vt:lpstr>
      <vt:lpstr>Consolas</vt:lpstr>
      <vt:lpstr>Roboto Mono</vt:lpstr>
      <vt:lpstr>Wingdings 3</vt:lpstr>
      <vt:lpstr>Bosch NG</vt:lpstr>
      <vt:lpstr>Trần Công Duy Nguyên – EDA34</vt:lpstr>
      <vt:lpstr>Currenty working on R2-T2 tool</vt:lpstr>
      <vt:lpstr>PowerPoint Presentation</vt:lpstr>
      <vt:lpstr>PowerPoint Presentation</vt:lpstr>
      <vt:lpstr>What is Single Page Application?</vt:lpstr>
      <vt:lpstr>The ‘old’ way</vt:lpstr>
      <vt:lpstr>The revolution of AJAX (Asynchronous JavaScript and XML)</vt:lpstr>
      <vt:lpstr>The ‘SPA’ way</vt:lpstr>
      <vt:lpstr>SPA is very popular</vt:lpstr>
      <vt:lpstr>PowerPoint Presentation</vt:lpstr>
      <vt:lpstr>Brief history</vt:lpstr>
      <vt:lpstr>Design philosophy</vt:lpstr>
      <vt:lpstr>The declarative rendering</vt:lpstr>
      <vt:lpstr>PowerPoint Presentation</vt:lpstr>
      <vt:lpstr>Preparation</vt:lpstr>
      <vt:lpstr>PowerPoint Presentation</vt:lpstr>
      <vt:lpstr>PowerPoint Presentation</vt:lpstr>
      <vt:lpstr>The vue instance</vt:lpstr>
      <vt:lpstr>PowerPoint Presentation</vt:lpstr>
      <vt:lpstr>PowerPoint Presentation</vt:lpstr>
      <vt:lpstr>Method, computed</vt:lpstr>
      <vt:lpstr>PowerPoint Presentation</vt:lpstr>
      <vt:lpstr>PowerPoint Presentation</vt:lpstr>
      <vt:lpstr>PowerPoint Presentation</vt:lpstr>
      <vt:lpstr>PowerPoint Presentation</vt:lpstr>
      <vt:lpstr>Notes</vt:lpstr>
      <vt:lpstr>PowerPoint Presentation</vt:lpstr>
      <vt:lpstr>PowerPoint Presentation</vt:lpstr>
      <vt:lpstr>PowerPoint Presentation</vt:lpstr>
      <vt:lpstr>PowerPoint Presentation</vt:lpstr>
      <vt:lpstr>PowerPoint Presentation</vt:lpstr>
      <vt:lpstr>PowerPoint Presentation</vt:lpstr>
      <vt:lpstr>Component creation</vt:lpstr>
      <vt:lpstr>Components communication</vt:lpstr>
      <vt:lpstr>1. Define props inside child component</vt:lpstr>
      <vt:lpstr>1. Define child component event</vt:lpstr>
      <vt:lpstr>PowerPoint Presentation</vt:lpstr>
      <vt:lpstr>Slot element </vt:lpstr>
      <vt:lpstr>Single File Component (SFC)</vt:lpstr>
      <vt:lpstr>PowerPoint Presentation</vt:lpstr>
      <vt:lpstr>Vue router</vt:lpstr>
      <vt:lpstr>Vuex</vt:lpstr>
      <vt:lpstr>Vuex</vt:lpstr>
      <vt:lpstr>Vuex</vt:lpstr>
      <vt:lpstr>Vue CLI</vt:lpstr>
      <vt:lpstr>vue-loader and vue-template-compiler</vt:lpstr>
      <vt:lpstr>Vue rendering process</vt:lpstr>
      <vt:lpstr>PowerPoint Presentation</vt:lpstr>
      <vt:lpstr>Todo app</vt:lpstr>
      <vt:lpstr>PowerPoint Presentation</vt:lpstr>
      <vt:lpstr>Compare with ReactJS</vt:lpstr>
      <vt:lpstr>Comparison with Angular 2</vt:lpstr>
      <vt:lpstr>Let’s “Vue” it! Thank you!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Trần Công Duy Nguyên – EDA34</dc:title>
  <dc:creator>Tran Cong Duy Nguyen (RBVH/EDA34)</dc:creator>
  <cp:lastModifiedBy>trannguyenhcmut@gmail.com</cp:lastModifiedBy>
  <cp:revision>156</cp:revision>
  <dcterms:created xsi:type="dcterms:W3CDTF">2020-07-02T08:31:50Z</dcterms:created>
  <dcterms:modified xsi:type="dcterms:W3CDTF">2020-07-02T17:17:41Z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