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175200"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1478" y="-3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7003597"/>
            <a:ext cx="25648920" cy="14898735"/>
          </a:xfrm>
        </p:spPr>
        <p:txBody>
          <a:bodyPr anchor="b"/>
          <a:lstStyle>
            <a:lvl1pPr algn="ctr">
              <a:defRPr sz="19800"/>
            </a:lvl1pPr>
          </a:lstStyle>
          <a:p>
            <a:r>
              <a:rPr lang="en-US"/>
              <a:t>Click to edit Master title style</a:t>
            </a:r>
            <a:endParaRPr lang="en-US" dirty="0"/>
          </a:p>
        </p:txBody>
      </p:sp>
      <p:sp>
        <p:nvSpPr>
          <p:cNvPr id="3" name="Subtitle 2"/>
          <p:cNvSpPr>
            <a:spLocks noGrp="1"/>
          </p:cNvSpPr>
          <p:nvPr>
            <p:ph type="subTitle" idx="1"/>
          </p:nvPr>
        </p:nvSpPr>
        <p:spPr>
          <a:xfrm>
            <a:off x="3771900" y="22476884"/>
            <a:ext cx="22631400" cy="10332032"/>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62689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42946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94129" y="2278397"/>
            <a:ext cx="6506528"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4546" y="2278397"/>
            <a:ext cx="1914239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131309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56827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8830" y="10668854"/>
            <a:ext cx="26026110" cy="17801211"/>
          </a:xfrm>
        </p:spPr>
        <p:txBody>
          <a:bodyPr anchor="b"/>
          <a:lstStyle>
            <a:lvl1pPr>
              <a:defRPr sz="19800"/>
            </a:lvl1pPr>
          </a:lstStyle>
          <a:p>
            <a:r>
              <a:rPr lang="en-US"/>
              <a:t>Click to edit Master title style</a:t>
            </a:r>
            <a:endParaRPr lang="en-US" dirty="0"/>
          </a:p>
        </p:txBody>
      </p:sp>
      <p:sp>
        <p:nvSpPr>
          <p:cNvPr id="3" name="Text Placeholder 2"/>
          <p:cNvSpPr>
            <a:spLocks noGrp="1"/>
          </p:cNvSpPr>
          <p:nvPr>
            <p:ph type="body" idx="1"/>
          </p:nvPr>
        </p:nvSpPr>
        <p:spPr>
          <a:xfrm>
            <a:off x="2058830" y="28638472"/>
            <a:ext cx="26026110" cy="9361236"/>
          </a:xfrm>
        </p:spPr>
        <p:txBody>
          <a:bodyPr/>
          <a:lstStyle>
            <a:lvl1pPr marL="0" indent="0">
              <a:buNone/>
              <a:defRPr sz="7920">
                <a:solidFill>
                  <a:schemeClr val="tx1">
                    <a:tint val="82000"/>
                  </a:schemeClr>
                </a:solidFill>
              </a:defRPr>
            </a:lvl1pPr>
            <a:lvl2pPr marL="1508760" indent="0">
              <a:buNone/>
              <a:defRPr sz="6600">
                <a:solidFill>
                  <a:schemeClr val="tx1">
                    <a:tint val="82000"/>
                  </a:schemeClr>
                </a:solidFill>
              </a:defRPr>
            </a:lvl2pPr>
            <a:lvl3pPr marL="3017520" indent="0">
              <a:buNone/>
              <a:defRPr sz="5940">
                <a:solidFill>
                  <a:schemeClr val="tx1">
                    <a:tint val="82000"/>
                  </a:schemeClr>
                </a:solidFill>
              </a:defRPr>
            </a:lvl3pPr>
            <a:lvl4pPr marL="4526280" indent="0">
              <a:buNone/>
              <a:defRPr sz="5280">
                <a:solidFill>
                  <a:schemeClr val="tx1">
                    <a:tint val="82000"/>
                  </a:schemeClr>
                </a:solidFill>
              </a:defRPr>
            </a:lvl4pPr>
            <a:lvl5pPr marL="6035040" indent="0">
              <a:buNone/>
              <a:defRPr sz="5280">
                <a:solidFill>
                  <a:schemeClr val="tx1">
                    <a:tint val="82000"/>
                  </a:schemeClr>
                </a:solidFill>
              </a:defRPr>
            </a:lvl5pPr>
            <a:lvl6pPr marL="7543800" indent="0">
              <a:buNone/>
              <a:defRPr sz="5280">
                <a:solidFill>
                  <a:schemeClr val="tx1">
                    <a:tint val="82000"/>
                  </a:schemeClr>
                </a:solidFill>
              </a:defRPr>
            </a:lvl6pPr>
            <a:lvl7pPr marL="9052560" indent="0">
              <a:buNone/>
              <a:defRPr sz="5280">
                <a:solidFill>
                  <a:schemeClr val="tx1">
                    <a:tint val="82000"/>
                  </a:schemeClr>
                </a:solidFill>
              </a:defRPr>
            </a:lvl7pPr>
            <a:lvl8pPr marL="10561320" indent="0">
              <a:buNone/>
              <a:defRPr sz="5280">
                <a:solidFill>
                  <a:schemeClr val="tx1">
                    <a:tint val="82000"/>
                  </a:schemeClr>
                </a:solidFill>
              </a:defRPr>
            </a:lvl8pPr>
            <a:lvl9pPr marL="12070080" indent="0">
              <a:buNone/>
              <a:defRPr sz="52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EE8005-6F6D-492A-BE3A-6FE199EE67F3}"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341821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454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7619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E8005-6F6D-492A-BE3A-6FE199EE67F3}"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36335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8475" y="2278406"/>
            <a:ext cx="26026110"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8479" y="10490535"/>
            <a:ext cx="12765522"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4" name="Content Placeholder 3"/>
          <p:cNvSpPr>
            <a:spLocks noGrp="1"/>
          </p:cNvSpPr>
          <p:nvPr>
            <p:ph sz="half" idx="2"/>
          </p:nvPr>
        </p:nvSpPr>
        <p:spPr>
          <a:xfrm>
            <a:off x="2078479" y="15631784"/>
            <a:ext cx="12765522"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76197" y="10490535"/>
            <a:ext cx="12828390"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6" name="Content Placeholder 5"/>
          <p:cNvSpPr>
            <a:spLocks noGrp="1"/>
          </p:cNvSpPr>
          <p:nvPr>
            <p:ph sz="quarter" idx="4"/>
          </p:nvPr>
        </p:nvSpPr>
        <p:spPr>
          <a:xfrm>
            <a:off x="15276197" y="15631784"/>
            <a:ext cx="12828390"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E8005-6F6D-492A-BE3A-6FE199EE67F3}"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133154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E8005-6F6D-492A-BE3A-6FE199EE67F3}"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67227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E8005-6F6D-492A-BE3A-6FE199EE67F3}"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53048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Content Placeholder 2"/>
          <p:cNvSpPr>
            <a:spLocks noGrp="1"/>
          </p:cNvSpPr>
          <p:nvPr>
            <p:ph idx="1"/>
          </p:nvPr>
        </p:nvSpPr>
        <p:spPr>
          <a:xfrm>
            <a:off x="12828390" y="6161587"/>
            <a:ext cx="15276195" cy="30411646"/>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39874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28390" y="6161587"/>
            <a:ext cx="15276195" cy="30411646"/>
          </a:xfrm>
        </p:spPr>
        <p:txBody>
          <a:bodyPr anchor="t"/>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r>
              <a:rPr lang="en-US"/>
              <a:t>Click icon to add picture</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99515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4545" y="2278406"/>
            <a:ext cx="26026110"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4545" y="11391985"/>
            <a:ext cx="26026110"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4545" y="39663928"/>
            <a:ext cx="6789420" cy="2278397"/>
          </a:xfrm>
          <a:prstGeom prst="rect">
            <a:avLst/>
          </a:prstGeom>
        </p:spPr>
        <p:txBody>
          <a:bodyPr vert="horz" lIns="91440" tIns="45720" rIns="91440" bIns="45720" rtlCol="0" anchor="ctr"/>
          <a:lstStyle>
            <a:lvl1pPr algn="l">
              <a:defRPr sz="3960">
                <a:solidFill>
                  <a:schemeClr val="tx1">
                    <a:tint val="82000"/>
                  </a:schemeClr>
                </a:solidFill>
              </a:defRPr>
            </a:lvl1pPr>
          </a:lstStyle>
          <a:p>
            <a:fld id="{E1EE8005-6F6D-492A-BE3A-6FE199EE67F3}" type="datetimeFigureOut">
              <a:rPr lang="en-US" smtClean="0"/>
              <a:t>5/22/2024</a:t>
            </a:fld>
            <a:endParaRPr lang="en-US"/>
          </a:p>
        </p:txBody>
      </p:sp>
      <p:sp>
        <p:nvSpPr>
          <p:cNvPr id="5" name="Footer Placeholder 4"/>
          <p:cNvSpPr>
            <a:spLocks noGrp="1"/>
          </p:cNvSpPr>
          <p:nvPr>
            <p:ph type="ftr" sz="quarter" idx="3"/>
          </p:nvPr>
        </p:nvSpPr>
        <p:spPr>
          <a:xfrm>
            <a:off x="9995535" y="39663928"/>
            <a:ext cx="10184130" cy="2278397"/>
          </a:xfrm>
          <a:prstGeom prst="rect">
            <a:avLst/>
          </a:prstGeom>
        </p:spPr>
        <p:txBody>
          <a:bodyPr vert="horz" lIns="91440" tIns="45720" rIns="91440" bIns="45720" rtlCol="0" anchor="ctr"/>
          <a:lstStyle>
            <a:lvl1pPr algn="ctr">
              <a:defRPr sz="39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11235" y="39663928"/>
            <a:ext cx="6789420" cy="2278397"/>
          </a:xfrm>
          <a:prstGeom prst="rect">
            <a:avLst/>
          </a:prstGeom>
        </p:spPr>
        <p:txBody>
          <a:bodyPr vert="horz" lIns="91440" tIns="45720" rIns="91440" bIns="45720" rtlCol="0" anchor="ctr"/>
          <a:lstStyle>
            <a:lvl1pPr algn="r">
              <a:defRPr sz="3960">
                <a:solidFill>
                  <a:schemeClr val="tx1">
                    <a:tint val="82000"/>
                  </a:schemeClr>
                </a:solidFill>
              </a:defRPr>
            </a:lvl1pPr>
          </a:lstStyle>
          <a:p>
            <a:fld id="{1A9C24E7-D10D-4E89-84A2-3395B81C1529}" type="slidenum">
              <a:rPr lang="en-US" smtClean="0"/>
              <a:t>‹#›</a:t>
            </a:fld>
            <a:endParaRPr lang="en-US"/>
          </a:p>
        </p:txBody>
      </p:sp>
    </p:spTree>
    <p:extLst>
      <p:ext uri="{BB962C8B-B14F-4D97-AF65-F5344CB8AC3E}">
        <p14:creationId xmlns:p14="http://schemas.microsoft.com/office/powerpoint/2010/main" val="4220162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Box 122">
            <a:extLst>
              <a:ext uri="{FF2B5EF4-FFF2-40B4-BE49-F238E27FC236}">
                <a16:creationId xmlns:a16="http://schemas.microsoft.com/office/drawing/2014/main" id="{7F712A1E-55F0-D29A-2511-EA0B1DB04B3C}"/>
              </a:ext>
            </a:extLst>
          </p:cNvPr>
          <p:cNvSpPr txBox="1">
            <a:spLocks noChangeArrowheads="1"/>
          </p:cNvSpPr>
          <p:nvPr/>
        </p:nvSpPr>
        <p:spPr bwMode="auto">
          <a:xfrm>
            <a:off x="5879044" y="802760"/>
            <a:ext cx="22783800" cy="170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5400" b="1">
                <a:solidFill>
                  <a:schemeClr val="accent3">
                    <a:lumMod val="75000"/>
                  </a:schemeClr>
                </a:solidFill>
                <a:latin typeface="Times New Roman" panose="02020603050405020304" pitchFamily="18" charset="0"/>
                <a:cs typeface="Times New Roman" panose="02020603050405020304" pitchFamily="18" charset="0"/>
              </a:rPr>
              <a:t>ĐỒ ÁN TỐT NGHIỆP</a:t>
            </a:r>
            <a:endParaRPr lang="en-US" sz="5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2" name="Text Box 123">
            <a:extLst>
              <a:ext uri="{FF2B5EF4-FFF2-40B4-BE49-F238E27FC236}">
                <a16:creationId xmlns:a16="http://schemas.microsoft.com/office/drawing/2014/main" id="{6FA4064E-E9B4-2061-5A40-2BD8FDF77A37}"/>
              </a:ext>
            </a:extLst>
          </p:cNvPr>
          <p:cNvSpPr txBox="1">
            <a:spLocks noChangeArrowheads="1"/>
          </p:cNvSpPr>
          <p:nvPr/>
        </p:nvSpPr>
        <p:spPr bwMode="auto">
          <a:xfrm>
            <a:off x="9015378" y="0"/>
            <a:ext cx="15590438" cy="15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spcAft>
                <a:spcPts val="600"/>
              </a:spcAft>
            </a:pPr>
            <a:r>
              <a:rPr lang="en-US" sz="4000" b="1">
                <a:solidFill>
                  <a:schemeClr val="tx1">
                    <a:lumMod val="85000"/>
                    <a:lumOff val="15000"/>
                  </a:schemeClr>
                </a:solidFill>
                <a:latin typeface="Times New Roman" panose="02020603050405020304" pitchFamily="18" charset="0"/>
                <a:cs typeface="Times New Roman" panose="02020603050405020304" pitchFamily="18" charset="0"/>
              </a:rPr>
              <a:t>TRƯỜNG ĐẠI HỌC CÔNG NGHIỆP HÀ NỘI</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7A8C9A08-57B6-D451-9B84-0A7A59D1E31E}"/>
              </a:ext>
            </a:extLst>
          </p:cNvPr>
          <p:cNvSpPr/>
          <p:nvPr/>
        </p:nvSpPr>
        <p:spPr>
          <a:xfrm>
            <a:off x="1074867" y="5466385"/>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MỤC TIÊU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99" name="Picture 98">
            <a:extLst>
              <a:ext uri="{FF2B5EF4-FFF2-40B4-BE49-F238E27FC236}">
                <a16:creationId xmlns:a16="http://schemas.microsoft.com/office/drawing/2014/main" id="{BA6B994F-2B47-3DF9-CAAD-0B869F5E2FF2}"/>
              </a:ext>
            </a:extLst>
          </p:cNvPr>
          <p:cNvPicPr>
            <a:picLocks noChangeAspect="1"/>
          </p:cNvPicPr>
          <p:nvPr/>
        </p:nvPicPr>
        <p:blipFill>
          <a:blip r:embed="rId2"/>
          <a:stretch>
            <a:fillRect/>
          </a:stretch>
        </p:blipFill>
        <p:spPr>
          <a:xfrm>
            <a:off x="595778" y="686199"/>
            <a:ext cx="3694462" cy="3689885"/>
          </a:xfrm>
          <a:prstGeom prst="rect">
            <a:avLst/>
          </a:prstGeom>
        </p:spPr>
      </p:pic>
      <p:sp>
        <p:nvSpPr>
          <p:cNvPr id="119" name="TextBox 118">
            <a:extLst>
              <a:ext uri="{FF2B5EF4-FFF2-40B4-BE49-F238E27FC236}">
                <a16:creationId xmlns:a16="http://schemas.microsoft.com/office/drawing/2014/main" id="{EE5AB58E-985D-BFB1-FE1D-F59FB45B7154}"/>
              </a:ext>
            </a:extLst>
          </p:cNvPr>
          <p:cNvSpPr txBox="1"/>
          <p:nvPr/>
        </p:nvSpPr>
        <p:spPr>
          <a:xfrm>
            <a:off x="11261321" y="3013047"/>
            <a:ext cx="11098551" cy="1938992"/>
          </a:xfrm>
          <a:prstGeom prst="rect">
            <a:avLst/>
          </a:prstGeom>
          <a:noFill/>
        </p:spPr>
        <p:txBody>
          <a:bodyPr wrap="none" rtlCol="0">
            <a:spAutoFit/>
          </a:bodyPr>
          <a:lstStyle/>
          <a:p>
            <a:pPr algn="ctr"/>
            <a:r>
              <a:rPr lang="en-US" sz="4000">
                <a:latin typeface="Times New Roman" panose="02020603050405020304" pitchFamily="18" charset="0"/>
                <a:cs typeface="Times New Roman" panose="02020603050405020304" pitchFamily="18" charset="0"/>
              </a:rPr>
              <a:t>Sinh viên thực hiện: Trần Hùng Cường</a:t>
            </a:r>
          </a:p>
          <a:p>
            <a:pPr algn="ctr"/>
            <a:r>
              <a:rPr lang="en-US" sz="4000">
                <a:latin typeface="Times New Roman" panose="02020603050405020304" pitchFamily="18" charset="0"/>
                <a:cs typeface="Times New Roman" panose="02020603050405020304" pitchFamily="18" charset="0"/>
              </a:rPr>
              <a:t>Mã sinh viên: 2020603405</a:t>
            </a:r>
          </a:p>
          <a:p>
            <a:pPr algn="ctr"/>
            <a:r>
              <a:rPr lang="en-US" sz="4000">
                <a:latin typeface="Times New Roman" panose="02020603050405020304" pitchFamily="18" charset="0"/>
                <a:cs typeface="Times New Roman" panose="02020603050405020304" pitchFamily="18" charset="0"/>
              </a:rPr>
              <a:t>Giảng viên hướng dẫn: Ths. Nguyễn Thị Cẩm Ngoan</a:t>
            </a:r>
          </a:p>
        </p:txBody>
      </p:sp>
      <p:sp>
        <p:nvSpPr>
          <p:cNvPr id="121" name="Rectangle: Rounded Corners 120">
            <a:extLst>
              <a:ext uri="{FF2B5EF4-FFF2-40B4-BE49-F238E27FC236}">
                <a16:creationId xmlns:a16="http://schemas.microsoft.com/office/drawing/2014/main" id="{101A8BFE-870A-72ED-CE0E-B924B56F4A17}"/>
              </a:ext>
            </a:extLst>
          </p:cNvPr>
          <p:cNvSpPr/>
          <p:nvPr/>
        </p:nvSpPr>
        <p:spPr>
          <a:xfrm>
            <a:off x="939808" y="6896627"/>
            <a:ext cx="9095594" cy="765254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Tìm hiểu và sử dụng được công nghệ (Java, SQLite,Firebase)</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Đặt ra bài toán, phân tích thiết kế ứng dụng theo mô hình MVC</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Xây dựng ứng dụng nhằm phát triển thương hiệu của cửa hang</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Lập kế hoạch, thực hiện và báo cáo kiểm thử</a:t>
            </a:r>
          </a:p>
        </p:txBody>
      </p:sp>
      <p:sp>
        <p:nvSpPr>
          <p:cNvPr id="122" name="Rectangle: Rounded Corners 121">
            <a:extLst>
              <a:ext uri="{FF2B5EF4-FFF2-40B4-BE49-F238E27FC236}">
                <a16:creationId xmlns:a16="http://schemas.microsoft.com/office/drawing/2014/main" id="{1D50A1E6-E9F7-0EF1-7064-22AFF03E3F66}"/>
              </a:ext>
            </a:extLst>
          </p:cNvPr>
          <p:cNvSpPr/>
          <p:nvPr/>
        </p:nvSpPr>
        <p:spPr>
          <a:xfrm>
            <a:off x="10841786" y="6863859"/>
            <a:ext cx="9095594" cy="765254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Các hệ thống cửa hang thời trang </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Java, SQLite, Firebase</a:t>
            </a:r>
          </a:p>
        </p:txBody>
      </p:sp>
      <p:sp>
        <p:nvSpPr>
          <p:cNvPr id="123" name="Rectangle: Rounded Corners 122">
            <a:extLst>
              <a:ext uri="{FF2B5EF4-FFF2-40B4-BE49-F238E27FC236}">
                <a16:creationId xmlns:a16="http://schemas.microsoft.com/office/drawing/2014/main" id="{ADDCD8AE-7A39-5CE8-B691-1FA834AE9540}"/>
              </a:ext>
            </a:extLst>
          </p:cNvPr>
          <p:cNvSpPr/>
          <p:nvPr/>
        </p:nvSpPr>
        <p:spPr>
          <a:xfrm>
            <a:off x="20682746" y="6896627"/>
            <a:ext cx="9095594" cy="765254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4000">
                <a:latin typeface="Times New Roman" panose="02020603050405020304" pitchFamily="18" charset="0"/>
                <a:cs typeface="Times New Roman" panose="02020603050405020304" pitchFamily="18" charset="0"/>
              </a:rPr>
              <a:t>Xây dựng ứng dụng kết nối giữa khách hàng và cửa hang trực tuyến với các chức năng cơ bản bao gồm: quản lý sản phẩm, xem sản phẩm, tìm kiếm sản phẩm, thanh toán trực tuyến, hỗ trợ chat tư vấn, thống kê,…</a:t>
            </a:r>
          </a:p>
        </p:txBody>
      </p:sp>
      <p:sp>
        <p:nvSpPr>
          <p:cNvPr id="127" name="Rectangle 126">
            <a:extLst>
              <a:ext uri="{FF2B5EF4-FFF2-40B4-BE49-F238E27FC236}">
                <a16:creationId xmlns:a16="http://schemas.microsoft.com/office/drawing/2014/main" id="{29AFCB5D-62B3-88D9-5EEB-0D1E91A6A3A1}"/>
              </a:ext>
            </a:extLst>
          </p:cNvPr>
          <p:cNvSpPr/>
          <p:nvPr/>
        </p:nvSpPr>
        <p:spPr>
          <a:xfrm>
            <a:off x="10813615" y="5475921"/>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ĐỐI TƯỢNG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8" name="Rectangle 127">
            <a:extLst>
              <a:ext uri="{FF2B5EF4-FFF2-40B4-BE49-F238E27FC236}">
                <a16:creationId xmlns:a16="http://schemas.microsoft.com/office/drawing/2014/main" id="{D540C4B8-7AFA-F074-DC5B-0EF95BD373F6}"/>
              </a:ext>
            </a:extLst>
          </p:cNvPr>
          <p:cNvSpPr/>
          <p:nvPr/>
        </p:nvSpPr>
        <p:spPr>
          <a:xfrm>
            <a:off x="20601791" y="5411609"/>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PHẠM VI NGHIÊN CỨU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9" name="Rectangle 128">
            <a:extLst>
              <a:ext uri="{FF2B5EF4-FFF2-40B4-BE49-F238E27FC236}">
                <a16:creationId xmlns:a16="http://schemas.microsoft.com/office/drawing/2014/main" id="{E11CB69E-4B57-D7CB-40B0-41638F8FE438}"/>
              </a:ext>
            </a:extLst>
          </p:cNvPr>
          <p:cNvSpPr/>
          <p:nvPr/>
        </p:nvSpPr>
        <p:spPr>
          <a:xfrm>
            <a:off x="9249568" y="15012794"/>
            <a:ext cx="12105599" cy="127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QUẢ THỰC HIỆN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0" name="Rectangle: Rounded Corners 129">
            <a:extLst>
              <a:ext uri="{FF2B5EF4-FFF2-40B4-BE49-F238E27FC236}">
                <a16:creationId xmlns:a16="http://schemas.microsoft.com/office/drawing/2014/main" id="{EF7DC387-9B57-3C46-15D2-9AF0DD1BC6E4}"/>
              </a:ext>
            </a:extLst>
          </p:cNvPr>
          <p:cNvSpPr/>
          <p:nvPr/>
        </p:nvSpPr>
        <p:spPr>
          <a:xfrm>
            <a:off x="960134" y="17901299"/>
            <a:ext cx="9095594" cy="587211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3200">
                <a:latin typeface="Times New Roman" panose="02020603050405020304" pitchFamily="18" charset="0"/>
                <a:cs typeface="Times New Roman" panose="02020603050405020304" pitchFamily="18" charset="0"/>
              </a:rPr>
              <a:t>Yêu cầu về chức năng:</a:t>
            </a:r>
          </a:p>
          <a:p>
            <a:pPr algn="just"/>
            <a:endParaRPr lang="en-US" sz="3200">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09646EA6-5D9A-8134-5F36-48422404E5EA}"/>
              </a:ext>
            </a:extLst>
          </p:cNvPr>
          <p:cNvSpPr/>
          <p:nvPr/>
        </p:nvSpPr>
        <p:spPr>
          <a:xfrm>
            <a:off x="1074867" y="1657974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YÊU CẦU VỀ HỆ THỐNG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2" name="Rectangle 131">
            <a:extLst>
              <a:ext uri="{FF2B5EF4-FFF2-40B4-BE49-F238E27FC236}">
                <a16:creationId xmlns:a16="http://schemas.microsoft.com/office/drawing/2014/main" id="{CDA5BEE6-C575-6800-A371-92E9EBA96432}"/>
              </a:ext>
            </a:extLst>
          </p:cNvPr>
          <p:cNvSpPr/>
          <p:nvPr/>
        </p:nvSpPr>
        <p:spPr>
          <a:xfrm>
            <a:off x="1428505" y="19308098"/>
            <a:ext cx="3307080" cy="341376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a:latin typeface="Times New Roman" panose="02020603050405020304" pitchFamily="18" charset="0"/>
                <a:cs typeface="Times New Roman" panose="02020603050405020304" pitchFamily="18" charset="0"/>
              </a:rPr>
              <a:t>Khách hàng :</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Đăng kí, đăng nhập</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Tìm kiếm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danh sách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giỏ hàng</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Mua hàng</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thông tin cá nhân</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lịch sử đơn hàng</a:t>
            </a:r>
          </a:p>
        </p:txBody>
      </p:sp>
      <p:sp>
        <p:nvSpPr>
          <p:cNvPr id="133" name="Rectangle 132">
            <a:extLst>
              <a:ext uri="{FF2B5EF4-FFF2-40B4-BE49-F238E27FC236}">
                <a16:creationId xmlns:a16="http://schemas.microsoft.com/office/drawing/2014/main" id="{CACF77E1-A0C4-18FF-4A6B-5E0B0D8CE7A6}"/>
              </a:ext>
            </a:extLst>
          </p:cNvPr>
          <p:cNvSpPr/>
          <p:nvPr/>
        </p:nvSpPr>
        <p:spPr>
          <a:xfrm>
            <a:off x="5942488" y="19308096"/>
            <a:ext cx="3307080" cy="341376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atin typeface="Times New Roman" panose="02020603050405020304" pitchFamily="18" charset="0"/>
                <a:cs typeface="Times New Roman" panose="02020603050405020304" pitchFamily="18" charset="0"/>
              </a:rPr>
              <a:t>Quản trị viên:</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Đăng nhập</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user</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khuyến mãi</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ảnh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loại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đơn hàng</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Thống kê</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chat tư vấn</a:t>
            </a:r>
          </a:p>
        </p:txBody>
      </p:sp>
      <p:sp>
        <p:nvSpPr>
          <p:cNvPr id="134" name="Rectangle: Rounded Corners 133">
            <a:extLst>
              <a:ext uri="{FF2B5EF4-FFF2-40B4-BE49-F238E27FC236}">
                <a16:creationId xmlns:a16="http://schemas.microsoft.com/office/drawing/2014/main" id="{62C8359A-07EE-F352-9241-C5787646770B}"/>
              </a:ext>
            </a:extLst>
          </p:cNvPr>
          <p:cNvSpPr/>
          <p:nvPr/>
        </p:nvSpPr>
        <p:spPr>
          <a:xfrm>
            <a:off x="960134" y="24105355"/>
            <a:ext cx="9095594" cy="3447582"/>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3200">
                <a:latin typeface="Times New Roman" panose="02020603050405020304" pitchFamily="18" charset="0"/>
                <a:cs typeface="Times New Roman" panose="02020603050405020304" pitchFamily="18" charset="0"/>
              </a:rPr>
              <a:t>Yêu cầu phi chức năng:</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Ngôn ngữ trên hệ thống sử dụng tiếng Việt</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Độ tin cậy cao</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Ứng dụng có dung lượng vừa đủ, xử lý nhanh</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Thời gian phản hồi nhanh</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Tính khả dụng cao</a:t>
            </a:r>
          </a:p>
        </p:txBody>
      </p:sp>
      <p:sp>
        <p:nvSpPr>
          <p:cNvPr id="135" name="Rectangle: Rounded Corners 134">
            <a:extLst>
              <a:ext uri="{FF2B5EF4-FFF2-40B4-BE49-F238E27FC236}">
                <a16:creationId xmlns:a16="http://schemas.microsoft.com/office/drawing/2014/main" id="{825898CA-1893-424E-5B10-647742690ECE}"/>
              </a:ext>
            </a:extLst>
          </p:cNvPr>
          <p:cNvSpPr/>
          <p:nvPr/>
        </p:nvSpPr>
        <p:spPr>
          <a:xfrm>
            <a:off x="20160124" y="17669112"/>
            <a:ext cx="9114980" cy="1182138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US" sz="3200">
              <a:latin typeface="Times New Roman" panose="02020603050405020304" pitchFamily="18" charset="0"/>
              <a:cs typeface="Times New Roman" panose="02020603050405020304" pitchFamily="18" charset="0"/>
            </a:endParaRPr>
          </a:p>
        </p:txBody>
      </p:sp>
      <p:sp>
        <p:nvSpPr>
          <p:cNvPr id="136" name="Rectangle 135">
            <a:extLst>
              <a:ext uri="{FF2B5EF4-FFF2-40B4-BE49-F238E27FC236}">
                <a16:creationId xmlns:a16="http://schemas.microsoft.com/office/drawing/2014/main" id="{E1F62DD8-7AA3-8868-ABF9-99B3B7ED2591}"/>
              </a:ext>
            </a:extLst>
          </p:cNvPr>
          <p:cNvSpPr/>
          <p:nvPr/>
        </p:nvSpPr>
        <p:spPr>
          <a:xfrm>
            <a:off x="20123167" y="1655133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CƠ SỞ DỮ LIỆU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137" name="Picture 136">
            <a:extLst>
              <a:ext uri="{FF2B5EF4-FFF2-40B4-BE49-F238E27FC236}">
                <a16:creationId xmlns:a16="http://schemas.microsoft.com/office/drawing/2014/main" id="{15D6E255-A4E1-CD5C-665F-AFF013790528}"/>
              </a:ext>
            </a:extLst>
          </p:cNvPr>
          <p:cNvPicPr>
            <a:picLocks noChangeAspect="1"/>
          </p:cNvPicPr>
          <p:nvPr/>
        </p:nvPicPr>
        <p:blipFill rotWithShape="1">
          <a:blip r:embed="rId3">
            <a:extLst>
              <a:ext uri="{28A0092B-C50C-407E-A947-70E740481C1C}">
                <a14:useLocalDpi xmlns:a14="http://schemas.microsoft.com/office/drawing/2010/main" val="0"/>
              </a:ext>
            </a:extLst>
          </a:blip>
          <a:srcRect l="3222" t="3021" r="23723" b="22961"/>
          <a:stretch/>
        </p:blipFill>
        <p:spPr bwMode="auto">
          <a:xfrm>
            <a:off x="20832139" y="18002657"/>
            <a:ext cx="7770949" cy="11179393"/>
          </a:xfrm>
          <a:prstGeom prst="rect">
            <a:avLst/>
          </a:prstGeom>
          <a:noFill/>
          <a:ln>
            <a:noFill/>
          </a:ln>
          <a:extLst>
            <a:ext uri="{53640926-AAD7-44D8-BBD7-CCE9431645EC}">
              <a14:shadowObscured xmlns:a14="http://schemas.microsoft.com/office/drawing/2010/main"/>
            </a:ext>
          </a:extLst>
        </p:spPr>
      </p:pic>
      <p:sp>
        <p:nvSpPr>
          <p:cNvPr id="138" name="Rectangle 137">
            <a:extLst>
              <a:ext uri="{FF2B5EF4-FFF2-40B4-BE49-F238E27FC236}">
                <a16:creationId xmlns:a16="http://schemas.microsoft.com/office/drawing/2014/main" id="{A14715E0-508A-0351-27B1-305EDD1C518B}"/>
              </a:ext>
            </a:extLst>
          </p:cNvPr>
          <p:cNvSpPr/>
          <p:nvPr/>
        </p:nvSpPr>
        <p:spPr>
          <a:xfrm>
            <a:off x="960134" y="29182050"/>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GIAO DIỆN </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9" name="Rectangle: Rounded Corners 138">
            <a:extLst>
              <a:ext uri="{FF2B5EF4-FFF2-40B4-BE49-F238E27FC236}">
                <a16:creationId xmlns:a16="http://schemas.microsoft.com/office/drawing/2014/main" id="{B6CD31BB-05BF-8CC9-C4B6-096F9C75DB8B}"/>
              </a:ext>
            </a:extLst>
          </p:cNvPr>
          <p:cNvSpPr/>
          <p:nvPr/>
        </p:nvSpPr>
        <p:spPr>
          <a:xfrm>
            <a:off x="960134" y="31001342"/>
            <a:ext cx="28315910" cy="729972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US">
              <a:latin typeface="Times New Roman" panose="02020603050405020304" pitchFamily="18" charset="0"/>
              <a:cs typeface="Times New Roman" panose="02020603050405020304" pitchFamily="18" charset="0"/>
            </a:endParaRPr>
          </a:p>
        </p:txBody>
      </p:sp>
      <p:pic>
        <p:nvPicPr>
          <p:cNvPr id="140" name="Picture 139" descr="A screenshot of a phone&#10;&#10;Description automatically generated">
            <a:extLst>
              <a:ext uri="{FF2B5EF4-FFF2-40B4-BE49-F238E27FC236}">
                <a16:creationId xmlns:a16="http://schemas.microsoft.com/office/drawing/2014/main" id="{AC437C86-0764-386E-5671-04097E6CBC84}"/>
              </a:ext>
            </a:extLst>
          </p:cNvPr>
          <p:cNvPicPr>
            <a:picLocks noChangeAspect="1"/>
          </p:cNvPicPr>
          <p:nvPr/>
        </p:nvPicPr>
        <p:blipFill>
          <a:blip r:embed="rId4"/>
          <a:srcRect b="8361"/>
          <a:stretch>
            <a:fillRect/>
          </a:stretch>
        </p:blipFill>
        <p:spPr>
          <a:xfrm>
            <a:off x="1749962" y="31638129"/>
            <a:ext cx="3544570" cy="6026150"/>
          </a:xfrm>
          <a:prstGeom prst="rect">
            <a:avLst/>
          </a:prstGeom>
          <a:ln w="9525" cap="flat" cmpd="sng" algn="ctr">
            <a:solidFill>
              <a:sysClr val="windowText" lastClr="000000"/>
            </a:solidFill>
            <a:prstDash val="solid"/>
            <a:round/>
            <a:headEnd type="none" w="med" len="med"/>
            <a:tailEnd type="none" w="med" len="med"/>
          </a:ln>
        </p:spPr>
      </p:pic>
      <p:pic>
        <p:nvPicPr>
          <p:cNvPr id="141" name="Picture 140" descr="A screenshot of a phone&#10;&#10;Description automatically generated">
            <a:extLst>
              <a:ext uri="{FF2B5EF4-FFF2-40B4-BE49-F238E27FC236}">
                <a16:creationId xmlns:a16="http://schemas.microsoft.com/office/drawing/2014/main" id="{4631D79C-8E81-6F3E-3183-CBA4DCE1608F}"/>
              </a:ext>
            </a:extLst>
          </p:cNvPr>
          <p:cNvPicPr>
            <a:picLocks noChangeAspect="1"/>
          </p:cNvPicPr>
          <p:nvPr/>
        </p:nvPicPr>
        <p:blipFill>
          <a:blip r:embed="rId5"/>
          <a:srcRect r="693"/>
          <a:stretch>
            <a:fillRect/>
          </a:stretch>
        </p:blipFill>
        <p:spPr>
          <a:xfrm>
            <a:off x="5819385" y="31596854"/>
            <a:ext cx="3272790" cy="6067425"/>
          </a:xfrm>
          <a:prstGeom prst="rect">
            <a:avLst/>
          </a:prstGeom>
          <a:ln w="9525" cap="flat" cmpd="sng" algn="ctr">
            <a:solidFill>
              <a:sysClr val="windowText" lastClr="000000"/>
            </a:solidFill>
            <a:prstDash val="solid"/>
            <a:round/>
            <a:headEnd type="none" w="med" len="med"/>
            <a:tailEnd type="none" w="med" len="med"/>
          </a:ln>
        </p:spPr>
      </p:pic>
      <p:pic>
        <p:nvPicPr>
          <p:cNvPr id="142" name="Picture 141" descr="A screenshot of a phone&#10;&#10;Description automatically generated">
            <a:extLst>
              <a:ext uri="{FF2B5EF4-FFF2-40B4-BE49-F238E27FC236}">
                <a16:creationId xmlns:a16="http://schemas.microsoft.com/office/drawing/2014/main" id="{28EF03E4-7A30-AB18-3037-59563EA1A6D6}"/>
              </a:ext>
            </a:extLst>
          </p:cNvPr>
          <p:cNvPicPr>
            <a:picLocks noChangeAspect="1"/>
          </p:cNvPicPr>
          <p:nvPr/>
        </p:nvPicPr>
        <p:blipFill>
          <a:blip r:embed="rId6"/>
          <a:stretch>
            <a:fillRect/>
          </a:stretch>
        </p:blipFill>
        <p:spPr>
          <a:xfrm>
            <a:off x="9617028" y="31620348"/>
            <a:ext cx="3248025" cy="6020435"/>
          </a:xfrm>
          <a:prstGeom prst="rect">
            <a:avLst/>
          </a:prstGeom>
          <a:ln>
            <a:solidFill>
              <a:schemeClr val="tx1"/>
            </a:solidFill>
          </a:ln>
        </p:spPr>
      </p:pic>
      <p:pic>
        <p:nvPicPr>
          <p:cNvPr id="143" name="Picture 142" descr="A screenshot of a screenshot of a clothing&#10;&#10;Description automatically generated">
            <a:extLst>
              <a:ext uri="{FF2B5EF4-FFF2-40B4-BE49-F238E27FC236}">
                <a16:creationId xmlns:a16="http://schemas.microsoft.com/office/drawing/2014/main" id="{70A54403-FBAE-DF3C-98F2-FA3CEFFBCBB4}"/>
              </a:ext>
            </a:extLst>
          </p:cNvPr>
          <p:cNvPicPr>
            <a:picLocks noChangeAspect="1"/>
          </p:cNvPicPr>
          <p:nvPr/>
        </p:nvPicPr>
        <p:blipFill>
          <a:blip r:embed="rId7"/>
          <a:stretch>
            <a:fillRect/>
          </a:stretch>
        </p:blipFill>
        <p:spPr>
          <a:xfrm>
            <a:off x="13389906" y="31638129"/>
            <a:ext cx="3267075" cy="6029960"/>
          </a:xfrm>
          <a:prstGeom prst="rect">
            <a:avLst/>
          </a:prstGeom>
          <a:ln>
            <a:solidFill>
              <a:schemeClr val="tx1"/>
            </a:solidFill>
          </a:ln>
        </p:spPr>
      </p:pic>
      <p:pic>
        <p:nvPicPr>
          <p:cNvPr id="144" name="Picture 143" descr="A white jacket with black zippers&#10;&#10;Description automatically generated">
            <a:extLst>
              <a:ext uri="{FF2B5EF4-FFF2-40B4-BE49-F238E27FC236}">
                <a16:creationId xmlns:a16="http://schemas.microsoft.com/office/drawing/2014/main" id="{6BEDA7C0-F4B9-7018-1EA8-AA9837DDF985}"/>
              </a:ext>
            </a:extLst>
          </p:cNvPr>
          <p:cNvPicPr>
            <a:picLocks noChangeAspect="1"/>
          </p:cNvPicPr>
          <p:nvPr/>
        </p:nvPicPr>
        <p:blipFill>
          <a:blip r:embed="rId8"/>
          <a:stretch>
            <a:fillRect/>
          </a:stretch>
        </p:blipFill>
        <p:spPr>
          <a:xfrm>
            <a:off x="17217241" y="31620348"/>
            <a:ext cx="3384550" cy="6243955"/>
          </a:xfrm>
          <a:prstGeom prst="rect">
            <a:avLst/>
          </a:prstGeom>
          <a:ln>
            <a:solidFill>
              <a:schemeClr val="tx1"/>
            </a:solidFill>
          </a:ln>
        </p:spPr>
      </p:pic>
      <p:pic>
        <p:nvPicPr>
          <p:cNvPr id="145" name="Picture 144" descr="A screenshot of a phone&#10;&#10;Description automatically generated">
            <a:extLst>
              <a:ext uri="{FF2B5EF4-FFF2-40B4-BE49-F238E27FC236}">
                <a16:creationId xmlns:a16="http://schemas.microsoft.com/office/drawing/2014/main" id="{F30BE299-BBCA-38D4-48BC-1D7B889D6778}"/>
              </a:ext>
            </a:extLst>
          </p:cNvPr>
          <p:cNvPicPr>
            <a:picLocks noChangeAspect="1"/>
          </p:cNvPicPr>
          <p:nvPr/>
        </p:nvPicPr>
        <p:blipFill>
          <a:blip r:embed="rId9"/>
          <a:stretch>
            <a:fillRect/>
          </a:stretch>
        </p:blipFill>
        <p:spPr>
          <a:xfrm>
            <a:off x="21218580" y="31638129"/>
            <a:ext cx="3533775" cy="6534785"/>
          </a:xfrm>
          <a:prstGeom prst="rect">
            <a:avLst/>
          </a:prstGeom>
          <a:ln>
            <a:solidFill>
              <a:schemeClr val="tx1"/>
            </a:solidFill>
          </a:ln>
        </p:spPr>
      </p:pic>
      <p:pic>
        <p:nvPicPr>
          <p:cNvPr id="147" name="Picture 146" descr="A circular chart with numbers and text&#10;&#10;Description automatically generated">
            <a:extLst>
              <a:ext uri="{FF2B5EF4-FFF2-40B4-BE49-F238E27FC236}">
                <a16:creationId xmlns:a16="http://schemas.microsoft.com/office/drawing/2014/main" id="{34167294-4FD6-590A-B975-5ECD8383126A}"/>
              </a:ext>
            </a:extLst>
          </p:cNvPr>
          <p:cNvPicPr>
            <a:picLocks noChangeAspect="1"/>
          </p:cNvPicPr>
          <p:nvPr/>
        </p:nvPicPr>
        <p:blipFill>
          <a:blip r:embed="rId10"/>
          <a:stretch>
            <a:fillRect/>
          </a:stretch>
        </p:blipFill>
        <p:spPr>
          <a:xfrm>
            <a:off x="25349282" y="31596854"/>
            <a:ext cx="3286125" cy="5982335"/>
          </a:xfrm>
          <a:prstGeom prst="rect">
            <a:avLst/>
          </a:prstGeom>
          <a:ln>
            <a:solidFill>
              <a:schemeClr val="tx1"/>
            </a:solidFill>
          </a:ln>
        </p:spPr>
      </p:pic>
      <p:sp>
        <p:nvSpPr>
          <p:cNvPr id="148" name="Rectangle: Rounded Corners 147">
            <a:extLst>
              <a:ext uri="{FF2B5EF4-FFF2-40B4-BE49-F238E27FC236}">
                <a16:creationId xmlns:a16="http://schemas.microsoft.com/office/drawing/2014/main" id="{8DA77A6F-AB04-E359-CE8D-43EC68302DBA}"/>
              </a:ext>
            </a:extLst>
          </p:cNvPr>
          <p:cNvSpPr/>
          <p:nvPr/>
        </p:nvSpPr>
        <p:spPr>
          <a:xfrm>
            <a:off x="939808" y="39600554"/>
            <a:ext cx="28295583" cy="2491635"/>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600">
                <a:latin typeface="Times New Roman" panose="02020603050405020304" pitchFamily="18" charset="0"/>
                <a:cs typeface="Times New Roman" panose="02020603050405020304" pitchFamily="18" charset="0"/>
              </a:rPr>
              <a:t>Đề tài “XÂY DỰNG APP BÁN ĐỒ THỜI TRANG THC SHOP BẰNG ANDROID STUDIO” đã đáp ứng được nhu cầu sử dụng cơ bản của người dung, giao diện dễ sử dụng, bắt mắt người dùng, áp dụng thành thạo và hiệu quả cơ sở dữ liệu SQLite, và quản lý phiên đăng nhập xác thực tài khoản từ Firebase. Từ đó , giúp cửa hàng tối ưu được chi phí, nâng cao hiệu quả kinh doanh, dễ dàng kiểm soát quản lý cửa hàng và quảng bá được hình ảnh, xây dựng thương hiệu và uy tín cho cửa hàng.</a:t>
            </a:r>
          </a:p>
        </p:txBody>
      </p:sp>
      <p:sp>
        <p:nvSpPr>
          <p:cNvPr id="149" name="Rectangle 148">
            <a:extLst>
              <a:ext uri="{FF2B5EF4-FFF2-40B4-BE49-F238E27FC236}">
                <a16:creationId xmlns:a16="http://schemas.microsoft.com/office/drawing/2014/main" id="{BABE6F58-2FE2-928E-0716-16FCB7FD4329}"/>
              </a:ext>
            </a:extLst>
          </p:cNvPr>
          <p:cNvSpPr/>
          <p:nvPr/>
        </p:nvSpPr>
        <p:spPr>
          <a:xfrm>
            <a:off x="10511632" y="38474298"/>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LUẬN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6D4BE5D-03E6-4EF9-C8B7-374466965232}"/>
              </a:ext>
            </a:extLst>
          </p:cNvPr>
          <p:cNvSpPr txBox="1"/>
          <p:nvPr/>
        </p:nvSpPr>
        <p:spPr>
          <a:xfrm>
            <a:off x="8863672" y="2326675"/>
            <a:ext cx="18539306" cy="707886"/>
          </a:xfrm>
          <a:prstGeom prst="rect">
            <a:avLst/>
          </a:prstGeom>
          <a:noFill/>
        </p:spPr>
        <p:txBody>
          <a:bodyPr wrap="none" rtlCol="0">
            <a:spAutoFit/>
          </a:bodyPr>
          <a:lstStyle/>
          <a:p>
            <a:r>
              <a:rPr lang="en-US" sz="4000" b="1">
                <a:solidFill>
                  <a:schemeClr val="tx1">
                    <a:lumMod val="85000"/>
                    <a:lumOff val="15000"/>
                  </a:schemeClr>
                </a:solidFill>
                <a:latin typeface="Times New Roman" panose="02020603050405020304" pitchFamily="18" charset="0"/>
                <a:cs typeface="Times New Roman" panose="02020603050405020304" pitchFamily="18" charset="0"/>
              </a:rPr>
              <a:t>XÂY DỰNG APP BÁN ĐỒ THỜI TRANG THC SHOP BẰNG ANDROID STUDIO</a:t>
            </a:r>
          </a:p>
        </p:txBody>
      </p:sp>
      <p:sp>
        <p:nvSpPr>
          <p:cNvPr id="3" name="Rectangle 2">
            <a:extLst>
              <a:ext uri="{FF2B5EF4-FFF2-40B4-BE49-F238E27FC236}">
                <a16:creationId xmlns:a16="http://schemas.microsoft.com/office/drawing/2014/main" id="{C7A9C513-120F-94C8-7135-CF23F2228C14}"/>
              </a:ext>
            </a:extLst>
          </p:cNvPr>
          <p:cNvSpPr/>
          <p:nvPr/>
        </p:nvSpPr>
        <p:spPr>
          <a:xfrm>
            <a:off x="10600376" y="18130227"/>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PHÂN TÍCH BÀI TOÁN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60BA517-F63C-59E1-9A20-EA19CC30EB49}"/>
              </a:ext>
            </a:extLst>
          </p:cNvPr>
          <p:cNvSpPr/>
          <p:nvPr/>
        </p:nvSpPr>
        <p:spPr>
          <a:xfrm>
            <a:off x="10524099" y="19521055"/>
            <a:ext cx="9095594" cy="11043523"/>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30505" algn="just">
              <a:lnSpc>
                <a:spcPct val="150000"/>
              </a:lnSpc>
            </a:pPr>
            <a:r>
              <a:rPr lang="en-US" sz="2000" spc="15">
                <a:solidFill>
                  <a:schemeClr val="bg1"/>
                </a:solidFill>
                <a:effectLst/>
                <a:latin typeface="Times New Roman" panose="02020603050405020304" pitchFamily="18" charset="0"/>
                <a:ea typeface="Calibri" panose="020F0502020204030204" pitchFamily="34" charset="0"/>
              </a:rPr>
              <a:t>Mặc dù ứng dụng bán hàng đã trở thành một công cụ hữu ích trong việc kết nối doanh nghiệp và khách hàng, tuy nhiên vẫn còn một số vấn đề mà ứng dụng bán quần áo cần đối mặt và giải quyết:</a:t>
            </a:r>
            <a:endParaRPr lang="en-US" sz="2000" spc="15">
              <a:solidFill>
                <a:schemeClr val="bg1"/>
              </a:solidFill>
              <a:latin typeface="Times New Roman" panose="02020603050405020304" pitchFamily="18" charset="0"/>
              <a:ea typeface="Calibri" panose="020F0502020204030204" pitchFamily="34" charset="0"/>
            </a:endParaRPr>
          </a:p>
          <a:p>
            <a:pPr marL="742950" indent="-285750" algn="just">
              <a:lnSpc>
                <a:spcPct val="150000"/>
              </a:lnSpc>
              <a:buFont typeface="Arial" panose="020B0604020202020204" pitchFamily="34" charset="0"/>
              <a:buChar char="•"/>
            </a:pPr>
            <a:r>
              <a:rPr lang="en-US" spc="15">
                <a:solidFill>
                  <a:schemeClr val="bg1"/>
                </a:solidFill>
                <a:effectLst/>
                <a:latin typeface="Times New Roman" panose="02020603050405020304" pitchFamily="18" charset="0"/>
                <a:ea typeface="Calibri" panose="020F0502020204030204" pitchFamily="34" charset="0"/>
              </a:rPr>
              <a:t>Chất lượng sản phẩm: Một trong những thách thức lớn đối với app bán hàng quần áo là đảm bảo chất lượng sản phẩm. Việc chọn nhà cung cấp đáng tin cậy, kiểm tra sản phẩm trước khi đưa vào bán hàng, và cung cấp thông tin chi tiết về chất liệu và kích thước giúp đảm bảo rằng khách hàng nhận được sản phẩm đúng chất lượng và kích cỡ.</a:t>
            </a:r>
            <a:endParaRPr lang="en-US" spc="15">
              <a:solidFill>
                <a:schemeClr val="bg1"/>
              </a:solidFill>
              <a:latin typeface="Times New Roman" panose="02020603050405020304" pitchFamily="18" charset="0"/>
              <a:ea typeface="Calibri" panose="020F0502020204030204" pitchFamily="34" charset="0"/>
            </a:endParaRPr>
          </a:p>
          <a:p>
            <a:pPr marL="742950" indent="-285750" algn="just">
              <a:lnSpc>
                <a:spcPct val="150000"/>
              </a:lnSpc>
              <a:buFont typeface="Arial" panose="020B0604020202020204" pitchFamily="34" charset="0"/>
              <a:buChar char="•"/>
            </a:pPr>
            <a:r>
              <a:rPr lang="en-US" spc="15">
                <a:solidFill>
                  <a:schemeClr val="bg1"/>
                </a:solidFill>
                <a:effectLst/>
                <a:latin typeface="Times New Roman" panose="02020603050405020304" pitchFamily="18" charset="0"/>
                <a:ea typeface="Calibri" panose="020F0502020204030204" pitchFamily="34" charset="0"/>
              </a:rPr>
              <a:t>Phương thức thanh toán: Vấn đề thanh toán vẫn là một yếu tố quan trọng của các ứng dụng bán hàng trực tuyến. Đảm bảo rằng app cung cấp phương thức thanh toán an toàn và tiện lợi như thẻ tín dụng, chuyển khoản ngân hàng hoặc thanh toán khi nhận hàng giúp tạo sự tin tưởng cho khách hang</a:t>
            </a:r>
            <a:endParaRPr lang="en-US" spc="15">
              <a:solidFill>
                <a:schemeClr val="bg1"/>
              </a:solidFill>
              <a:latin typeface="Times New Roman" panose="02020603050405020304" pitchFamily="18" charset="0"/>
              <a:ea typeface="Calibri" panose="020F0502020204030204" pitchFamily="34" charset="0"/>
            </a:endParaRPr>
          </a:p>
          <a:p>
            <a:pPr marL="742950" indent="-285750" algn="just">
              <a:lnSpc>
                <a:spcPct val="150000"/>
              </a:lnSpc>
              <a:buFont typeface="Arial" panose="020B0604020202020204" pitchFamily="34" charset="0"/>
              <a:buChar char="•"/>
            </a:pPr>
            <a:r>
              <a:rPr lang="en-US" spc="15">
                <a:solidFill>
                  <a:schemeClr val="bg1"/>
                </a:solidFill>
                <a:effectLst/>
                <a:latin typeface="Times New Roman" panose="02020603050405020304" pitchFamily="18" charset="0"/>
                <a:ea typeface="Calibri" panose="020F0502020204030204" pitchFamily="34" charset="0"/>
              </a:rPr>
              <a:t>Vận chuyển và giao nhận: Việc vận chuyển và giao nhận quần áo cũng đòi hỏi sự quan tâm đặc biệt. Đảm bảo rằng sản phẩm được đóng gói cẩn thận để tránh hỏng hóc trong quá trình vận chuyển. Hãy cung cấp dịch vụ giao hàng nhanh chóng và đáng tin cậy để đáp ứng nhu cầu và sự hài lòng của khách hàng.</a:t>
            </a:r>
            <a:endParaRPr lang="en-US" spc="15">
              <a:solidFill>
                <a:schemeClr val="bg1"/>
              </a:solidFill>
              <a:latin typeface="Times New Roman" panose="02020603050405020304" pitchFamily="18" charset="0"/>
              <a:ea typeface="Calibri" panose="020F0502020204030204" pitchFamily="34" charset="0"/>
            </a:endParaRPr>
          </a:p>
          <a:p>
            <a:pPr marL="742950" indent="-285750" algn="just">
              <a:lnSpc>
                <a:spcPct val="150000"/>
              </a:lnSpc>
              <a:buFont typeface="Arial" panose="020B0604020202020204" pitchFamily="34" charset="0"/>
              <a:buChar char="•"/>
            </a:pPr>
            <a:r>
              <a:rPr lang="en-US" spc="15">
                <a:solidFill>
                  <a:schemeClr val="bg1"/>
                </a:solidFill>
                <a:effectLst/>
                <a:latin typeface="Times New Roman" panose="02020603050405020304" pitchFamily="18" charset="0"/>
                <a:ea typeface="Calibri" panose="020F0502020204030204" pitchFamily="34" charset="0"/>
              </a:rPr>
              <a:t>Cạnh tranh giá cả: Trong lĩnh vực bán hàng quần áo, cạnh tranh về giá cả là rất cao. Hãy xem xét chiến lược giá cả của bạn và cân nhắc việc áp dụng các chương trình khuyến mãi, giảm giá hoặc ưu đãi đặc biệt để thu hút khách hàng.</a:t>
            </a:r>
            <a:endParaRPr lang="en-US" spc="15">
              <a:solidFill>
                <a:schemeClr val="bg1"/>
              </a:solidFill>
              <a:latin typeface="Times New Roman" panose="02020603050405020304" pitchFamily="18" charset="0"/>
              <a:ea typeface="Calibri" panose="020F0502020204030204" pitchFamily="34" charset="0"/>
            </a:endParaRPr>
          </a:p>
          <a:p>
            <a:pPr marL="742950" indent="-285750" algn="just">
              <a:lnSpc>
                <a:spcPct val="150000"/>
              </a:lnSpc>
              <a:buFont typeface="Arial" panose="020B0604020202020204" pitchFamily="34" charset="0"/>
              <a:buChar char="•"/>
            </a:pPr>
            <a:r>
              <a:rPr lang="en-US" spc="15">
                <a:solidFill>
                  <a:schemeClr val="bg1"/>
                </a:solidFill>
                <a:effectLst/>
                <a:latin typeface="Times New Roman" panose="02020603050405020304" pitchFamily="18" charset="0"/>
                <a:ea typeface="Calibri" panose="020F0502020204030204" pitchFamily="34" charset="0"/>
              </a:rPr>
              <a:t>Xây dựng thương hiệu: Xây dựng thương hiệu là một phần quan trọng của việc kinh doanh quần áo. Tạo một thương hiệu độc đáo, thú vị và tạo sự kết nối với khách hàng thông qua mạng xã hội và app của bạn là cách để tạo sự tin tưởng và thúc đẩy doanh số bán hàng.</a:t>
            </a:r>
          </a:p>
        </p:txBody>
      </p:sp>
    </p:spTree>
    <p:extLst>
      <p:ext uri="{BB962C8B-B14F-4D97-AF65-F5344CB8AC3E}">
        <p14:creationId xmlns:p14="http://schemas.microsoft.com/office/powerpoint/2010/main" val="3116086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791</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Cuong</dc:creator>
  <cp:lastModifiedBy>Tran Cuong</cp:lastModifiedBy>
  <cp:revision>11</cp:revision>
  <dcterms:created xsi:type="dcterms:W3CDTF">2024-05-21T01:55:50Z</dcterms:created>
  <dcterms:modified xsi:type="dcterms:W3CDTF">2024-05-22T02:05:09Z</dcterms:modified>
</cp:coreProperties>
</file>