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00" r:id="rId4"/>
    <p:sldMasterId id="2147483713" r:id="rId5"/>
  </p:sldMasterIdLst>
  <p:notesMasterIdLst>
    <p:notesMasterId r:id="rId21"/>
  </p:notesMasterIdLst>
  <p:sldIdLst>
    <p:sldId id="256" r:id="rId6"/>
    <p:sldId id="258" r:id="rId7"/>
    <p:sldId id="259" r:id="rId8"/>
    <p:sldId id="260" r:id="rId9"/>
    <p:sldId id="261" r:id="rId10"/>
    <p:sldId id="262" r:id="rId11"/>
    <p:sldId id="264" r:id="rId12"/>
    <p:sldId id="265" r:id="rId13"/>
    <p:sldId id="266" r:id="rId14"/>
    <p:sldId id="267" r:id="rId15"/>
    <p:sldId id="269" r:id="rId16"/>
    <p:sldId id="272" r:id="rId17"/>
    <p:sldId id="273" r:id="rId18"/>
    <p:sldId id="274" r:id="rId19"/>
    <p:sldId id="275"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
      <p:font typeface="Microsoft Yahei" panose="020B0503020204020204" pitchFamily="34" charset="-122"/>
      <p:regular r:id="rId26"/>
      <p:bold r:id="rId27"/>
    </p:embeddedFont>
    <p:embeddedFont>
      <p:font typeface="Oi"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E071E-3863-4434-B26A-A9BFC603B3CF}">
  <a:tblStyle styleId="{5F5E071E-3863-4434-B26A-A9BFC603B3C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9" d="100"/>
          <a:sy n="79" d="100"/>
        </p:scale>
        <p:origin x="8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9.xml"/><Relationship Id="rId5" Type="http://schemas.openxmlformats.org/officeDocument/2006/relationships/image" Target="../media/image8.emf"/><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043030" y="1497229"/>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2675797" y="4608186"/>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MSV: 2020603405</a:t>
            </a:r>
            <a:endParaRPr sz="2800" b="1" i="0" u="none" strike="noStrike" cap="none">
              <a:solidFill>
                <a:schemeClr val="dk1"/>
              </a:solidFill>
              <a:latin typeface="Arial"/>
              <a:ea typeface="Arial"/>
              <a:cs typeface="Arial"/>
              <a:sym typeface="Arial"/>
            </a:endParaRPr>
          </a:p>
        </p:txBody>
      </p:sp>
      <p:sp>
        <p:nvSpPr>
          <p:cNvPr id="467" name="Google Shape;467;p1"/>
          <p:cNvSpPr txBox="1"/>
          <p:nvPr/>
        </p:nvSpPr>
        <p:spPr>
          <a:xfrm>
            <a:off x="2675797" y="51577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GVHD: Th.S Nguyễn Thị Cẩm Ngoan</a:t>
            </a:r>
            <a:endParaRPr sz="2800" b="1" i="0" u="none" strike="noStrike" cap="none">
              <a:solidFill>
                <a:schemeClr val="dk1"/>
              </a:solidFill>
              <a:latin typeface="Arial"/>
              <a:ea typeface="Arial"/>
              <a:cs typeface="Arial"/>
              <a:sym typeface="Arial"/>
            </a:endParaRPr>
          </a:p>
        </p:txBody>
      </p:sp>
      <p:sp>
        <p:nvSpPr>
          <p:cNvPr id="468" name="Google Shape;468;p1"/>
          <p:cNvSpPr txBox="1"/>
          <p:nvPr/>
        </p:nvSpPr>
        <p:spPr>
          <a:xfrm>
            <a:off x="2675797" y="397316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Arial"/>
                <a:ea typeface="Arial"/>
                <a:cs typeface="Arial"/>
                <a:sym typeface="Arial"/>
              </a:rPr>
              <a:t>Sinh viên thực hiện: Trần Hùng Cường</a:t>
            </a:r>
            <a:endParaRPr sz="2800" b="1" i="0" u="none" strike="noStrike" cap="none">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a:solidFill>
                  <a:srgbClr val="595959"/>
                </a:solidFill>
                <a:latin typeface="Times New Roman"/>
                <a:ea typeface="Times New Roman"/>
                <a:cs typeface="Times New Roman"/>
                <a:sym typeface="Times New Roman"/>
              </a:rPr>
              <a:t>Hà Nội, ngày 26 tháng 5 năm 2024</a:t>
            </a:r>
            <a:endParaRPr sz="1400" b="0" i="0" u="none" strike="noStrike" cap="none">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2182095" y="4074678"/>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3.png" descr="A red and white flag&#10;&#10;Description automatically generated with low confidence">
            <a:extLst>
              <a:ext uri="{FF2B5EF4-FFF2-40B4-BE49-F238E27FC236}">
                <a16:creationId xmlns:a16="http://schemas.microsoft.com/office/drawing/2014/main" id="{ECFE0040-D8CB-53C8-B112-9E287C418CBE}"/>
              </a:ext>
            </a:extLst>
          </p:cNvPr>
          <p:cNvPicPr/>
          <p:nvPr/>
        </p:nvPicPr>
        <p:blipFill>
          <a:blip r:embed="rId3"/>
          <a:srcRect/>
          <a:stretch>
            <a:fillRect/>
          </a:stretch>
        </p:blipFill>
        <p:spPr>
          <a:xfrm>
            <a:off x="252638" y="193084"/>
            <a:ext cx="1751260" cy="1577350"/>
          </a:xfrm>
          <a:prstGeom prst="rect">
            <a:avLst/>
          </a:prstGeom>
        </p:spPr>
      </p:pic>
      <p:sp>
        <p:nvSpPr>
          <p:cNvPr id="2" name="Google Shape;486;p2">
            <a:extLst>
              <a:ext uri="{FF2B5EF4-FFF2-40B4-BE49-F238E27FC236}">
                <a16:creationId xmlns:a16="http://schemas.microsoft.com/office/drawing/2014/main" id="{1B4EC8F8-C219-FA28-61BA-367D9EFA7EB7}"/>
              </a:ext>
            </a:extLst>
          </p:cNvPr>
          <p:cNvSpPr txBox="1"/>
          <p:nvPr/>
        </p:nvSpPr>
        <p:spPr>
          <a:xfrm>
            <a:off x="552449" y="2465646"/>
            <a:ext cx="115824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ED1C2A"/>
                </a:solidFill>
                <a:latin typeface="Calibri"/>
                <a:ea typeface="Calibri"/>
                <a:cs typeface="Calibri"/>
                <a:sym typeface="Calibri"/>
              </a:rPr>
              <a:t>ĐỀ TÀI: XÂY DỰNG APP BÁN ĐỒ THỜI TRANG THC SHOP BẰNG ANDROID STUDIO</a:t>
            </a:r>
            <a:endParaRPr sz="3600" b="1" i="0" u="none" strike="noStrike" cap="none">
              <a:solidFill>
                <a:srgbClr val="ED1C2A"/>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 :</a:t>
            </a:r>
            <a:endParaRPr sz="4800" b="0" i="0" u="none" strike="noStrike" cap="none">
              <a:solidFill>
                <a:schemeClr val="dk1"/>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graphicFrame>
        <p:nvGraphicFramePr>
          <p:cNvPr id="5" name="Google Shape;816;p13">
            <a:extLst>
              <a:ext uri="{FF2B5EF4-FFF2-40B4-BE49-F238E27FC236}">
                <a16:creationId xmlns:a16="http://schemas.microsoft.com/office/drawing/2014/main" id="{A1762584-C364-D7C0-EDD9-DBCB3AAF6176}"/>
              </a:ext>
            </a:extLst>
          </p:cNvPr>
          <p:cNvGraphicFramePr/>
          <p:nvPr>
            <p:extLst>
              <p:ext uri="{D42A27DB-BD31-4B8C-83A1-F6EECF244321}">
                <p14:modId xmlns:p14="http://schemas.microsoft.com/office/powerpoint/2010/main" val="3906955973"/>
              </p:ext>
            </p:extLst>
          </p:nvPr>
        </p:nvGraphicFramePr>
        <p:xfrm>
          <a:off x="-2938" y="1059812"/>
          <a:ext cx="6956169" cy="5047267"/>
        </p:xfrm>
        <a:graphic>
          <a:graphicData uri="http://schemas.openxmlformats.org/drawingml/2006/table">
            <a:tbl>
              <a:tblPr firstRow="1" firstCol="1" bandRow="1">
                <a:noFill/>
                <a:tableStyleId>{5F5E071E-3863-4434-B26A-A9BFC603B3CF}</a:tableStyleId>
              </a:tblPr>
              <a:tblGrid>
                <a:gridCol w="1934414">
                  <a:extLst>
                    <a:ext uri="{9D8B030D-6E8A-4147-A177-3AD203B41FA5}">
                      <a16:colId xmlns:a16="http://schemas.microsoft.com/office/drawing/2014/main" val="20001"/>
                    </a:ext>
                  </a:extLst>
                </a:gridCol>
                <a:gridCol w="5021755">
                  <a:extLst>
                    <a:ext uri="{9D8B030D-6E8A-4147-A177-3AD203B41FA5}">
                      <a16:colId xmlns:a16="http://schemas.microsoft.com/office/drawing/2014/main" val="20002"/>
                    </a:ext>
                  </a:extLst>
                </a:gridCol>
              </a:tblGrid>
              <a:tr h="390731">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a:t>Tên Actor</a:t>
                      </a:r>
                      <a:endParaRPr sz="18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800" u="none" strike="noStrike" cap="none"/>
                        <a:t>Chức năng</a:t>
                      </a:r>
                      <a:endParaRPr sz="18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856861">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r>
                        <a:rPr lang="en-US" sz="1800" u="none" strike="noStrike" cap="none"/>
                        <a:t>Là người có toàn quyền tương tác với hệ thống, có quyền điều khiển cũng như kiểm soát mọi hoạt động của hệ thống</a:t>
                      </a:r>
                      <a:endParaRPr sz="18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2799675">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800" u="none" strike="noStrike" cap="none"/>
                        <a:t>Khách hàng là đối tượng có thể xem các thông tin về sản phẩm được trình bày trên ứng dụng, họ có thể tham khảo các sản phẩm, xem thông tin chi tiết về sản phẩm, tìm kiếm, lọc sản phẩm, đánh giá sản phẩm theo tiêu chí nào đó,đặt hàng online và hỗ trợ chat tư vấn.</a:t>
                      </a:r>
                      <a:endParaRPr sz="18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pic>
        <p:nvPicPr>
          <p:cNvPr id="6" name="Google Shape;817;p13">
            <a:extLst>
              <a:ext uri="{FF2B5EF4-FFF2-40B4-BE49-F238E27FC236}">
                <a16:creationId xmlns:a16="http://schemas.microsoft.com/office/drawing/2014/main" id="{06B19E1D-7C79-A92C-71A1-2A09E71479B3}"/>
              </a:ext>
            </a:extLst>
          </p:cNvPr>
          <p:cNvPicPr preferRelativeResize="0"/>
          <p:nvPr/>
        </p:nvPicPr>
        <p:blipFill rotWithShape="1">
          <a:blip r:embed="rId3">
            <a:alphaModFix/>
          </a:blip>
          <a:srcRect/>
          <a:stretch/>
        </p:blipFill>
        <p:spPr>
          <a:xfrm>
            <a:off x="446320" y="2162772"/>
            <a:ext cx="775302" cy="917300"/>
          </a:xfrm>
          <a:prstGeom prst="rect">
            <a:avLst/>
          </a:prstGeom>
          <a:noFill/>
          <a:ln>
            <a:noFill/>
          </a:ln>
        </p:spPr>
      </p:pic>
      <p:pic>
        <p:nvPicPr>
          <p:cNvPr id="11" name="Picture 10">
            <a:extLst>
              <a:ext uri="{FF2B5EF4-FFF2-40B4-BE49-F238E27FC236}">
                <a16:creationId xmlns:a16="http://schemas.microsoft.com/office/drawing/2014/main" id="{3BB8444D-D707-BDF8-97A9-BC21DD6FE025}"/>
              </a:ext>
            </a:extLst>
          </p:cNvPr>
          <p:cNvPicPr>
            <a:picLocks noChangeAspect="1"/>
          </p:cNvPicPr>
          <p:nvPr/>
        </p:nvPicPr>
        <p:blipFill>
          <a:blip r:embed="rId4"/>
          <a:stretch>
            <a:fillRect/>
          </a:stretch>
        </p:blipFill>
        <p:spPr>
          <a:xfrm>
            <a:off x="469042" y="3934175"/>
            <a:ext cx="752580" cy="1095528"/>
          </a:xfrm>
          <a:prstGeom prst="rect">
            <a:avLst/>
          </a:prstGeom>
        </p:spPr>
      </p:pic>
      <p:pic>
        <p:nvPicPr>
          <p:cNvPr id="13" name="Picture 12">
            <a:extLst>
              <a:ext uri="{FF2B5EF4-FFF2-40B4-BE49-F238E27FC236}">
                <a16:creationId xmlns:a16="http://schemas.microsoft.com/office/drawing/2014/main" id="{394F9125-7254-425F-B6C8-2AEE6A32BF53}"/>
              </a:ext>
            </a:extLst>
          </p:cNvPr>
          <p:cNvPicPr>
            <a:picLocks noChangeAspect="1"/>
          </p:cNvPicPr>
          <p:nvPr/>
        </p:nvPicPr>
        <p:blipFill rotWithShape="1">
          <a:blip r:embed="rId5"/>
          <a:srcRect l="3358" t="3339" r="24567" b="23014"/>
          <a:stretch/>
        </p:blipFill>
        <p:spPr>
          <a:xfrm>
            <a:off x="7081736" y="99348"/>
            <a:ext cx="4834647" cy="66593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05 :</a:t>
            </a:r>
            <a:endParaRPr sz="4800" b="0" i="0" u="none" strike="noStrike" cap="none">
              <a:solidFill>
                <a:schemeClr val="dk1"/>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a:solidFill>
                    <a:schemeClr val="dk1"/>
                  </a:solidFill>
                </a:rPr>
                <a:t>KẾT QUẢ ĐẠT ĐƯỢC</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ĐỀ TÀI</a:t>
              </a:r>
              <a:endParaRPr sz="4800" b="0" i="0" u="none" strike="noStrike" cap="none">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Kết quả</a:t>
            </a:r>
            <a:endParaRPr sz="2400" b="0" i="0" u="none" strike="noStrike" cap="none">
              <a:solidFill>
                <a:schemeClr val="dk1"/>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5" name="Rectangle: Diagonal Corners Rounded 4">
            <a:extLst>
              <a:ext uri="{FF2B5EF4-FFF2-40B4-BE49-F238E27FC236}">
                <a16:creationId xmlns:a16="http://schemas.microsoft.com/office/drawing/2014/main" id="{33D1A640-8B76-F6D1-4741-14D8B9AA5302}"/>
              </a:ext>
            </a:extLst>
          </p:cNvPr>
          <p:cNvSpPr/>
          <p:nvPr/>
        </p:nvSpPr>
        <p:spPr>
          <a:xfrm>
            <a:off x="2393003" y="1381328"/>
            <a:ext cx="8171233" cy="45612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Đáp ứng được nhu cầu sử dụng cơ bản của người dùng. </a:t>
            </a:r>
          </a:p>
        </p:txBody>
      </p:sp>
      <p:sp>
        <p:nvSpPr>
          <p:cNvPr id="6" name="Rectangle: Diagonal Corners Rounded 5">
            <a:extLst>
              <a:ext uri="{FF2B5EF4-FFF2-40B4-BE49-F238E27FC236}">
                <a16:creationId xmlns:a16="http://schemas.microsoft.com/office/drawing/2014/main" id="{60A5B117-0377-EA11-DD4D-8DDD4CC2B299}"/>
              </a:ext>
            </a:extLst>
          </p:cNvPr>
          <p:cNvSpPr/>
          <p:nvPr/>
        </p:nvSpPr>
        <p:spPr>
          <a:xfrm>
            <a:off x="2379651" y="2004796"/>
            <a:ext cx="8171234" cy="707917"/>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nSpc>
                <a:spcPct val="150000"/>
              </a:lnSpc>
              <a:spcBef>
                <a:spcPts val="400"/>
              </a:spcBef>
              <a:spcAft>
                <a:spcPts val="400"/>
              </a:spcAft>
            </a:pPr>
            <a:r>
              <a:rPr lang="en-US" sz="1800">
                <a:solidFill>
                  <a:schemeClr val="bg1"/>
                </a:solidFill>
                <a:effectLst/>
                <a:latin typeface="Times New Roman" panose="02020603050405020304" pitchFamily="18" charset="0"/>
                <a:ea typeface="Calibri" panose="020F0502020204030204" pitchFamily="34" charset="0"/>
              </a:rPr>
              <a:t>Sử dụng thành thạo và hiệu quả cơ sở dữ liệu SQLite, Firebase để lưu trữ dữ liệu cho ứng dụng. </a:t>
            </a:r>
            <a:endParaRPr lang="en-US" sz="1800" spc="15">
              <a:solidFill>
                <a:schemeClr val="bg1"/>
              </a:solidFill>
              <a:effectLst/>
              <a:latin typeface="Times New Roman" panose="02020603050405020304" pitchFamily="18" charset="0"/>
              <a:ea typeface="Calibri" panose="020F0502020204030204" pitchFamily="34" charset="0"/>
            </a:endParaRPr>
          </a:p>
        </p:txBody>
      </p:sp>
      <p:sp>
        <p:nvSpPr>
          <p:cNvPr id="9" name="Rectangle: Diagonal Corners Rounded 8">
            <a:extLst>
              <a:ext uri="{FF2B5EF4-FFF2-40B4-BE49-F238E27FC236}">
                <a16:creationId xmlns:a16="http://schemas.microsoft.com/office/drawing/2014/main" id="{97620A43-0637-A1F4-DCAC-F1393E9FFF49}"/>
              </a:ext>
            </a:extLst>
          </p:cNvPr>
          <p:cNvSpPr/>
          <p:nvPr/>
        </p:nvSpPr>
        <p:spPr>
          <a:xfrm>
            <a:off x="2379651" y="2932700"/>
            <a:ext cx="8171232" cy="4963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Sử dụng được cổng thanh toán Paypal cho khách hàng thanh toán online.</a:t>
            </a:r>
          </a:p>
        </p:txBody>
      </p:sp>
      <p:sp>
        <p:nvSpPr>
          <p:cNvPr id="2" name="Rectangle: Diagonal Corners Rounded 1">
            <a:extLst>
              <a:ext uri="{FF2B5EF4-FFF2-40B4-BE49-F238E27FC236}">
                <a16:creationId xmlns:a16="http://schemas.microsoft.com/office/drawing/2014/main" id="{A8DB9C9B-9F86-751C-5E29-4A5B8C584D7B}"/>
              </a:ext>
            </a:extLst>
          </p:cNvPr>
          <p:cNvSpPr/>
          <p:nvPr/>
        </p:nvSpPr>
        <p:spPr>
          <a:xfrm>
            <a:off x="2379651" y="3648987"/>
            <a:ext cx="8171232" cy="4963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Giao diện dễ sử dụng, bắt mắt người dùng.</a:t>
            </a:r>
          </a:p>
        </p:txBody>
      </p:sp>
      <p:sp>
        <p:nvSpPr>
          <p:cNvPr id="3" name="Rectangle: Diagonal Corners Rounded 2">
            <a:extLst>
              <a:ext uri="{FF2B5EF4-FFF2-40B4-BE49-F238E27FC236}">
                <a16:creationId xmlns:a16="http://schemas.microsoft.com/office/drawing/2014/main" id="{386F96E7-EA96-1668-4852-AD8D751516AD}"/>
              </a:ext>
            </a:extLst>
          </p:cNvPr>
          <p:cNvSpPr/>
          <p:nvPr/>
        </p:nvSpPr>
        <p:spPr>
          <a:xfrm>
            <a:off x="2393004" y="4401407"/>
            <a:ext cx="8171232" cy="82191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50000"/>
              </a:lnSpc>
              <a:spcBef>
                <a:spcPts val="400"/>
              </a:spcBef>
              <a:spcAft>
                <a:spcPts val="400"/>
              </a:spcAft>
            </a:pPr>
            <a:r>
              <a:rPr lang="en-US" sz="1800" spc="15">
                <a:solidFill>
                  <a:schemeClr val="bg1"/>
                </a:solidFill>
                <a:effectLst/>
                <a:latin typeface="Times New Roman" panose="02020603050405020304" pitchFamily="18" charset="0"/>
                <a:ea typeface="Calibri" panose="020F0502020204030204" pitchFamily="34" charset="0"/>
              </a:rPr>
              <a:t>Áp dụng được Firebase để quản lý phiên đăng nhập người dùng, xác thực tài khoản, hỗ trợ cấp lại mật khẩu người dùng.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293006"/>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7119352" y="1913299"/>
              <a:ext cx="4648200" cy="81730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a:solidFill>
                    <a:schemeClr val="lt1"/>
                  </a:solidFill>
                  <a:latin typeface="Arial"/>
                  <a:ea typeface="Arial"/>
                  <a:cs typeface="Arial"/>
                  <a:sym typeface="Arial"/>
                </a:rPr>
                <a:t>Phát triển thêm nhiều chức năng của website như: </a:t>
              </a:r>
              <a:r>
                <a:rPr lang="en-US" sz="1800">
                  <a:solidFill>
                    <a:schemeClr val="lt1"/>
                  </a:solidFill>
                </a:rPr>
                <a:t>chia sẻ sản phẩm đến bạn bè, thêm phương thức thanh toán.</a:t>
              </a:r>
              <a:endParaRPr sz="1800" b="0" i="0" u="none" strike="noStrike" cap="none">
                <a:solidFill>
                  <a:schemeClr val="lt1"/>
                </a:solidFill>
                <a:latin typeface="Oi"/>
                <a:ea typeface="Oi"/>
                <a:cs typeface="Oi"/>
                <a:sym typeface="Oi"/>
              </a:endParaRPr>
            </a:p>
          </p:txBody>
        </p:sp>
      </p:grpSp>
      <p:grpSp>
        <p:nvGrpSpPr>
          <p:cNvPr id="928" name="Google Shape;928;p19"/>
          <p:cNvGrpSpPr/>
          <p:nvPr/>
        </p:nvGrpSpPr>
        <p:grpSpPr>
          <a:xfrm>
            <a:off x="3335337" y="2868613"/>
            <a:ext cx="8323262" cy="1398548"/>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485900"/>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774864" y="4392720"/>
            <a:ext cx="4648200"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Phân tích dữ liệu thông minh để hiểu rõ hơn về hành vi mua sắm của khách hàng và đề xuất sản phẩm phù hợp giúp tăng doanh số bán hang.</a:t>
            </a:r>
            <a:endParaRPr sz="1800" b="0" i="0" u="none" strike="noStrike" cap="none">
              <a:solidFill>
                <a:schemeClr val="lt1"/>
              </a:solidFill>
              <a:latin typeface="Oi"/>
              <a:ea typeface="Oi"/>
              <a:cs typeface="Oi"/>
              <a:sym typeface="Oi"/>
            </a:endParaRPr>
          </a:p>
        </p:txBody>
      </p:sp>
      <p:sp>
        <p:nvSpPr>
          <p:cNvPr id="941" name="Google Shape;941;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sz="1800" b="0" i="0" u="none" strike="noStrike" cap="none">
              <a:solidFill>
                <a:schemeClr val="lt1"/>
              </a:solidFill>
              <a:latin typeface="Oi"/>
              <a:ea typeface="Oi"/>
              <a:cs typeface="Oi"/>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500" fill="hold"/>
                                        <p:tgtEl>
                                          <p:spTgt spid="921"/>
                                        </p:tgtEl>
                                        <p:attrNameLst>
                                          <p:attrName>ppt_x</p:attrName>
                                        </p:attrNameLst>
                                      </p:cBhvr>
                                      <p:tavLst>
                                        <p:tav tm="0">
                                          <p:val>
                                            <p:strVal val="#ppt_x"/>
                                          </p:val>
                                        </p:tav>
                                        <p:tav tm="100000">
                                          <p:val>
                                            <p:strVal val="#ppt_x"/>
                                          </p:val>
                                        </p:tav>
                                      </p:tavLst>
                                    </p:anim>
                                    <p:anim calcmode="lin" valueType="num">
                                      <p:cBhvr additive="base">
                                        <p:cTn id="8" dur="500" fill="hold"/>
                                        <p:tgtEl>
                                          <p:spTgt spid="9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8"/>
                                        </p:tgtEl>
                                        <p:attrNameLst>
                                          <p:attrName>style.visibility</p:attrName>
                                        </p:attrNameLst>
                                      </p:cBhvr>
                                      <p:to>
                                        <p:strVal val="visible"/>
                                      </p:to>
                                    </p:set>
                                    <p:anim calcmode="lin" valueType="num">
                                      <p:cBhvr additive="base">
                                        <p:cTn id="13" dur="500" fill="hold"/>
                                        <p:tgtEl>
                                          <p:spTgt spid="928"/>
                                        </p:tgtEl>
                                        <p:attrNameLst>
                                          <p:attrName>ppt_x</p:attrName>
                                        </p:attrNameLst>
                                      </p:cBhvr>
                                      <p:tavLst>
                                        <p:tav tm="0">
                                          <p:val>
                                            <p:strVal val="#ppt_x"/>
                                          </p:val>
                                        </p:tav>
                                        <p:tav tm="100000">
                                          <p:val>
                                            <p:strVal val="#ppt_x"/>
                                          </p:val>
                                        </p:tav>
                                      </p:tavLst>
                                    </p:anim>
                                    <p:anim calcmode="lin" valueType="num">
                                      <p:cBhvr additive="base">
                                        <p:cTn id="14" dur="500" fill="hold"/>
                                        <p:tgtEl>
                                          <p:spTgt spid="9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anim calcmode="lin" valueType="num">
                                      <p:cBhvr additive="base">
                                        <p:cTn id="19" dur="500" fill="hold"/>
                                        <p:tgtEl>
                                          <p:spTgt spid="934"/>
                                        </p:tgtEl>
                                        <p:attrNameLst>
                                          <p:attrName>ppt_x</p:attrName>
                                        </p:attrNameLst>
                                      </p:cBhvr>
                                      <p:tavLst>
                                        <p:tav tm="0">
                                          <p:val>
                                            <p:strVal val="#ppt_x"/>
                                          </p:val>
                                        </p:tav>
                                        <p:tav tm="100000">
                                          <p:val>
                                            <p:strVal val="#ppt_x"/>
                                          </p:val>
                                        </p:tav>
                                      </p:tavLst>
                                    </p:anim>
                                    <p:anim calcmode="lin" valueType="num">
                                      <p:cBhvr additive="base">
                                        <p:cTn id="20" dur="500" fill="hold"/>
                                        <p:tgtEl>
                                          <p:spTgt spid="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0"/>
          <p:cNvSpPr/>
          <p:nvPr/>
        </p:nvSpPr>
        <p:spPr>
          <a:xfrm>
            <a:off x="3097568" y="4290063"/>
            <a:ext cx="5996863"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1026" name="Picture 2" descr="500+ hình ảnh thank you cute với nhiều phong cách và kiểu dáng khác nhau">
            <a:extLst>
              <a:ext uri="{FF2B5EF4-FFF2-40B4-BE49-F238E27FC236}">
                <a16:creationId xmlns:a16="http://schemas.microsoft.com/office/drawing/2014/main" id="{599CE483-60F1-B712-8589-63EDDD59B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227" y="873684"/>
            <a:ext cx="3853546" cy="3416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7" name="Google Shape;497;p3"/>
          <p:cNvGrpSpPr/>
          <p:nvPr/>
        </p:nvGrpSpPr>
        <p:grpSpPr>
          <a:xfrm>
            <a:off x="6080207" y="1118203"/>
            <a:ext cx="88071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500" name="Google Shape;500;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1" name="Google Shape;501;p3"/>
          <p:cNvGrpSpPr/>
          <p:nvPr/>
        </p:nvGrpSpPr>
        <p:grpSpPr>
          <a:xfrm rot="-5400000">
            <a:off x="5060705" y="921408"/>
            <a:ext cx="18288" cy="822960"/>
            <a:chOff x="5839691" y="2713589"/>
            <a:chExt cx="1406625" cy="1430822"/>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3" name="Google Shape;503;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2" name="Google Shape;512;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3" name="Google Shape;513;p3"/>
          <p:cNvGrpSpPr/>
          <p:nvPr/>
        </p:nvGrpSpPr>
        <p:grpSpPr>
          <a:xfrm>
            <a:off x="6103978" y="2253126"/>
            <a:ext cx="880712"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6" name="Google Shape;516;p3"/>
          <p:cNvGrpSpPr/>
          <p:nvPr/>
        </p:nvGrpSpPr>
        <p:grpSpPr>
          <a:xfrm rot="-5400000">
            <a:off x="5084476" y="2049931"/>
            <a:ext cx="18288" cy="822960"/>
            <a:chOff x="5839691" y="2713589"/>
            <a:chExt cx="1406625" cy="1430822"/>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8" name="Google Shape;518;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9" name="Google Shape;519;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0" name="Google Shape;520;p3"/>
          <p:cNvGrpSpPr/>
          <p:nvPr/>
        </p:nvGrpSpPr>
        <p:grpSpPr>
          <a:xfrm>
            <a:off x="6130611" y="3359718"/>
            <a:ext cx="880712" cy="810164"/>
            <a:chOff x="5930214" y="819319"/>
            <a:chExt cx="938013" cy="939583"/>
          </a:xfrm>
        </p:grpSpPr>
        <p:sp>
          <p:nvSpPr>
            <p:cNvPr id="521" name="Google Shape;521;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3" name="Google Shape;523;p3"/>
          <p:cNvGrpSpPr/>
          <p:nvPr/>
        </p:nvGrpSpPr>
        <p:grpSpPr>
          <a:xfrm rot="-5400000">
            <a:off x="5090640" y="3187530"/>
            <a:ext cx="18288" cy="822960"/>
            <a:chOff x="5839691" y="2713589"/>
            <a:chExt cx="1406625" cy="1430822"/>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5" name="Google Shape;525;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5" name="Google Shape;535;p3"/>
          <p:cNvGrpSpPr/>
          <p:nvPr/>
        </p:nvGrpSpPr>
        <p:grpSpPr>
          <a:xfrm>
            <a:off x="6136794" y="4564128"/>
            <a:ext cx="88071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7" name="Google Shape;537;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grpSp>
      <p:sp>
        <p:nvSpPr>
          <p:cNvPr id="538" name="Google Shape;538;p3"/>
          <p:cNvSpPr/>
          <p:nvPr/>
        </p:nvSpPr>
        <p:spPr>
          <a:xfrm>
            <a:off x="786028" y="478865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Kết quả và hướng phát triển</a:t>
            </a:r>
            <a:endParaRPr sz="2400" b="0" i="0" u="none" strike="noStrike" cap="none">
              <a:solidFill>
                <a:srgbClr val="3F3F3F"/>
              </a:solidFill>
              <a:latin typeface="Times New Roman"/>
              <a:ea typeface="Times New Roman"/>
              <a:cs typeface="Times New Roman"/>
              <a:sym typeface="Times New Roman"/>
            </a:endParaRPr>
          </a:p>
        </p:txBody>
      </p:sp>
      <p:grpSp>
        <p:nvGrpSpPr>
          <p:cNvPr id="539" name="Google Shape;539;p3"/>
          <p:cNvGrpSpPr/>
          <p:nvPr/>
        </p:nvGrpSpPr>
        <p:grpSpPr>
          <a:xfrm rot="-5400000">
            <a:off x="5111109" y="4399606"/>
            <a:ext cx="18288" cy="822960"/>
            <a:chOff x="5839691" y="2713589"/>
            <a:chExt cx="1406625" cy="1430822"/>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1" name="Google Shape;541;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2" name="Google Shape;542;p3"/>
          <p:cNvSpPr/>
          <p:nvPr/>
        </p:nvSpPr>
        <p:spPr>
          <a:xfrm>
            <a:off x="780338" y="4596401"/>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3" name="Google Shape;543;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Phân tích thiết kế hệ thống</a:t>
            </a:r>
            <a:endParaRPr sz="2400" b="0" i="0" u="none" strike="noStrike" cap="none">
              <a:solidFill>
                <a:srgbClr val="3F3F3F"/>
              </a:solidFill>
              <a:latin typeface="Times New Roman"/>
              <a:ea typeface="Times New Roman"/>
              <a:cs typeface="Times New Roman"/>
              <a:sym typeface="Times New Roman"/>
            </a:endParaRPr>
          </a:p>
        </p:txBody>
      </p:sp>
      <p:sp>
        <p:nvSpPr>
          <p:cNvPr id="544" name="Google Shape;544;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Mục tiêu đề tài</a:t>
            </a:r>
            <a:endParaRPr sz="2400" b="0" i="0" u="none" strike="noStrike" cap="non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3"/>
                                        </p:tgtEl>
                                        <p:attrNameLst>
                                          <p:attrName>style.visibility</p:attrName>
                                        </p:attrNameLst>
                                      </p:cBhvr>
                                      <p:to>
                                        <p:strVal val="visible"/>
                                      </p:to>
                                    </p:set>
                                    <p:animEffect transition="in" filter="fade">
                                      <p:cBhvr>
                                        <p:cTn id="29" dur="500"/>
                                        <p:tgtEl>
                                          <p:spTgt spid="54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38"/>
                                        </p:tgtEl>
                                        <p:attrNameLst>
                                          <p:attrName>style.visibility</p:attrName>
                                        </p:attrNameLst>
                                      </p:cBhvr>
                                      <p:to>
                                        <p:strVal val="visible"/>
                                      </p:to>
                                    </p:set>
                                    <p:animEffect transition="in" filter="fade">
                                      <p:cBhvr>
                                        <p:cTn id="38" dur="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4" name="Google Shape;564;p4"/>
          <p:cNvGrpSpPr/>
          <p:nvPr/>
        </p:nvGrpSpPr>
        <p:grpSpPr>
          <a:xfrm>
            <a:off x="5867401" y="2495347"/>
            <a:ext cx="4937098" cy="2914853"/>
            <a:chOff x="5894486" y="1770109"/>
            <a:chExt cx="5259520" cy="365051"/>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4382364" y="2646589"/>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1. TỔNG QUAN VỀ ĐỀ TÀI</a:t>
            </a:r>
            <a:endParaRPr sz="2400" b="0" i="0" u="none" strike="noStrike" cap="none">
              <a:solidFill>
                <a:schemeClr val="dk1"/>
              </a:solidFill>
              <a:latin typeface="Arial"/>
              <a:ea typeface="Arial"/>
              <a:cs typeface="Arial"/>
              <a:sym typeface="Arial"/>
            </a:endParaRPr>
          </a:p>
        </p:txBody>
      </p:sp>
      <p:pic>
        <p:nvPicPr>
          <p:cNvPr id="2" name="Picture 1" descr="A screenshot of a phone&#10;&#10;Description automatically generated">
            <a:extLst>
              <a:ext uri="{FF2B5EF4-FFF2-40B4-BE49-F238E27FC236}">
                <a16:creationId xmlns:a16="http://schemas.microsoft.com/office/drawing/2014/main" id="{92E16E47-C97B-9C91-E21E-D2C7A516B32F}"/>
              </a:ext>
            </a:extLst>
          </p:cNvPr>
          <p:cNvPicPr>
            <a:picLocks noChangeAspect="1"/>
          </p:cNvPicPr>
          <p:nvPr/>
        </p:nvPicPr>
        <p:blipFill>
          <a:blip r:embed="rId3"/>
          <a:srcRect r="693"/>
          <a:stretch>
            <a:fillRect/>
          </a:stretch>
        </p:blipFill>
        <p:spPr>
          <a:xfrm>
            <a:off x="8166057" y="395287"/>
            <a:ext cx="3272790" cy="6067425"/>
          </a:xfrm>
          <a:prstGeom prst="rect">
            <a:avLst/>
          </a:prstGeom>
          <a:ln w="9525" cap="flat" cmpd="sng" algn="ctr">
            <a:solidFill>
              <a:sysClr val="windowText" lastClr="000000"/>
            </a:solidFill>
            <a:prstDash val="solid"/>
            <a:round/>
            <a:headEnd type="none" w="med" len="med"/>
            <a:tailEnd type="none" w="med" len="med"/>
          </a:ln>
        </p:spPr>
      </p:pic>
      <p:sp>
        <p:nvSpPr>
          <p:cNvPr id="4" name="TextBox 3">
            <a:extLst>
              <a:ext uri="{FF2B5EF4-FFF2-40B4-BE49-F238E27FC236}">
                <a16:creationId xmlns:a16="http://schemas.microsoft.com/office/drawing/2014/main" id="{84AE895E-0476-A6F8-EAC6-E3BAE13AEDE9}"/>
              </a:ext>
            </a:extLst>
          </p:cNvPr>
          <p:cNvSpPr txBox="1"/>
          <p:nvPr/>
        </p:nvSpPr>
        <p:spPr>
          <a:xfrm>
            <a:off x="675697" y="1638803"/>
            <a:ext cx="6444949" cy="3599255"/>
          </a:xfrm>
          <a:prstGeom prst="rect">
            <a:avLst/>
          </a:prstGeom>
          <a:noFill/>
        </p:spPr>
        <p:txBody>
          <a:bodyPr wrap="square">
            <a:spAutoFit/>
          </a:bodyPr>
          <a:lstStyle/>
          <a:p>
            <a:pPr marR="0" lvl="0" algn="just" rtl="0">
              <a:lnSpc>
                <a:spcPct val="120000"/>
              </a:lnSpc>
              <a:spcBef>
                <a:spcPts val="0"/>
              </a:spcBef>
              <a:spcAft>
                <a:spcPts val="0"/>
              </a:spcAft>
              <a:buClr>
                <a:srgbClr val="000000"/>
              </a:buClr>
              <a:buSzPts val="2000"/>
            </a:pPr>
            <a:r>
              <a:rPr lang="en-US" sz="2400">
                <a:solidFill>
                  <a:schemeClr val="tx1"/>
                </a:solidFill>
                <a:latin typeface="Times New Roman" panose="02020603050405020304" pitchFamily="18" charset="0"/>
                <a:ea typeface="Times New Roman"/>
                <a:cs typeface="Times New Roman" panose="02020603050405020304" pitchFamily="18" charset="0"/>
                <a:sym typeface="Times New Roman"/>
              </a:rPr>
              <a:t>S</a:t>
            </a:r>
            <a:r>
              <a:rPr lang="en-US" sz="2400" b="0" i="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rPr>
              <a:t>o với việc kinh doanh truyền thống thì thương mại điện tử có chi phí thấp hơn, hiệu quả cao hơn cùng với lợi thế của công nghệ </a:t>
            </a:r>
            <a:r>
              <a:rPr lang="en-US" sz="2400">
                <a:solidFill>
                  <a:schemeClr val="tx1"/>
                </a:solidFill>
                <a:latin typeface="Times New Roman" panose="02020603050405020304" pitchFamily="18" charset="0"/>
                <a:ea typeface="Times New Roman"/>
                <a:cs typeface="Times New Roman" panose="02020603050405020304" pitchFamily="18" charset="0"/>
                <a:sym typeface="Times New Roman"/>
              </a:rPr>
              <a:t>I</a:t>
            </a:r>
            <a:r>
              <a:rPr lang="en-US" sz="2400" b="0" i="0" u="none" strike="noStrike" cap="none">
                <a:solidFill>
                  <a:schemeClr val="tx1"/>
                </a:solidFill>
                <a:latin typeface="Times New Roman" panose="02020603050405020304" pitchFamily="18" charset="0"/>
                <a:ea typeface="Times New Roman"/>
                <a:cs typeface="Times New Roman" panose="02020603050405020304" pitchFamily="18" charset="0"/>
                <a:sym typeface="Times New Roman"/>
              </a:rPr>
              <a:t>nternet nên việc truyền tải thông tin về sản phẩm nhanh chóng, thuận tiện. </a:t>
            </a:r>
          </a:p>
          <a:p>
            <a:pPr marL="0" marR="0" lvl="0" indent="0" algn="just" rtl="0">
              <a:lnSpc>
                <a:spcPct val="120000"/>
              </a:lnSpc>
              <a:spcBef>
                <a:spcPts val="0"/>
              </a:spcBef>
              <a:spcAft>
                <a:spcPts val="0"/>
              </a:spcAft>
              <a:buClr>
                <a:srgbClr val="000000"/>
              </a:buClr>
              <a:buSzPts val="2000"/>
              <a:buFont typeface="Arial"/>
              <a:buNone/>
            </a:pPr>
            <a:r>
              <a:rPr lang="en-US" sz="2400" b="0" i="0" u="none" strike="noStrike" cap="none">
                <a:solidFill>
                  <a:schemeClr val="tx1"/>
                </a:solidFill>
                <a:latin typeface="Times New Roman" panose="02020603050405020304" pitchFamily="18" charset="0"/>
                <a:cs typeface="Times New Roman" panose="02020603050405020304" pitchFamily="18" charset="0"/>
                <a:sym typeface="Arial"/>
              </a:rPr>
              <a:t>Từ đại dịch COVID-19 đã thúc đẩy xu hướng mua sắm trực tuyến. Người dùng ngày càng tìm kiếm sự tiện lợi và an toàn khi mua sắm tại nhà.</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LÝ DO CHỌN ĐỀ TÀI</a:t>
            </a:r>
            <a:endParaRPr sz="2400" b="0" i="0" u="none" strike="noStrike" cap="none">
              <a:solidFill>
                <a:srgbClr val="202020"/>
              </a:solidFill>
              <a:latin typeface="Arial"/>
              <a:ea typeface="Arial"/>
              <a:cs typeface="Arial"/>
              <a:sym typeface="Arial"/>
            </a:endParaRPr>
          </a:p>
        </p:txBody>
      </p:sp>
      <p:grpSp>
        <p:nvGrpSpPr>
          <p:cNvPr id="593" name="Google Shape;593;p6"/>
          <p:cNvGrpSpPr/>
          <p:nvPr/>
        </p:nvGrpSpPr>
        <p:grpSpPr>
          <a:xfrm>
            <a:off x="4171161" y="9639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759485" y="3498423"/>
              <a:ext cx="2689700" cy="12076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Giúp tối ưu hóa chi phí, nâng cao hiệu quả kinh doanh. Dễ dàng quản lý, kiểm soát được cửa hàng</a:t>
              </a:r>
              <a:endParaRPr sz="2000" b="1" i="0" u="none" strike="noStrike" cap="none">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5" cy="3703297"/>
            <a:chOff x="7971474" y="2277493"/>
            <a:chExt cx="3150057" cy="3379338"/>
          </a:xfrm>
        </p:grpSpPr>
        <p:sp>
          <p:nvSpPr>
            <p:cNvPr id="602" name="Google Shape;602;p6"/>
            <p:cNvSpPr/>
            <p:nvPr/>
          </p:nvSpPr>
          <p:spPr>
            <a:xfrm>
              <a:off x="8016381"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194256" y="3490008"/>
              <a:ext cx="2689700" cy="148848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Mở rộng thị trường ra ngoài khu vực địa lý hiện tại, tiếp cận khách hàng phạm vi quốc gia hoặc thậm chí quốc tế</a:t>
              </a:r>
              <a:endParaRPr sz="2000" b="1" i="0" u="none" strike="noStrike" cap="none">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9651" y="2930928"/>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1089304" y="4762827"/>
            <a:ext cx="9743804" cy="707886"/>
            <a:chOff x="1061986" y="4966692"/>
            <a:chExt cx="9743804" cy="707886"/>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853130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“Xây dựng ứng dụng bán quần áo” là việc cần thiết để tạo điều kiện thuận lợi cho người tiêu dùng dễ dàng tiếp cận được sản phẩm, dịch vụ mọi lúc mọi nơi.  </a:t>
              </a:r>
              <a:endParaRPr sz="2000" b="0" i="0" u="none" strike="noStrike" cap="none">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9487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Quảng bá được hình ảnh, xây dựng thương hiệu và uy tín cho cửa hàng. </a:t>
              </a:r>
              <a:endParaRPr sz="2000" b="1" i="0" u="none" strike="noStrike" cap="none">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1028" name="Picture 4" descr="Nên học Java Core hay Android? câu hỏi của nhiều học viên">
            <a:extLst>
              <a:ext uri="{FF2B5EF4-FFF2-40B4-BE49-F238E27FC236}">
                <a16:creationId xmlns:a16="http://schemas.microsoft.com/office/drawing/2014/main" id="{834A6602-CD8D-4A81-A438-C726FEA58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92012"/>
            <a:ext cx="5243108" cy="38632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QLite – Wikipedia tiếng Việt">
            <a:extLst>
              <a:ext uri="{FF2B5EF4-FFF2-40B4-BE49-F238E27FC236}">
                <a16:creationId xmlns:a16="http://schemas.microsoft.com/office/drawing/2014/main" id="{C5D5C8C2-5336-1092-D31D-CB4AD4D6A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455" y="1392012"/>
            <a:ext cx="310515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rebase - Giải pháp lập trình không cần Backend từ Google - Tin tức tên  miền hosting">
            <a:extLst>
              <a:ext uri="{FF2B5EF4-FFF2-40B4-BE49-F238E27FC236}">
                <a16:creationId xmlns:a16="http://schemas.microsoft.com/office/drawing/2014/main" id="{5A8BB379-D56D-3495-3B55-A8647387C1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4339" y="3188924"/>
            <a:ext cx="3105150" cy="2066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2184197" y="1821240"/>
            <a:ext cx="8586391" cy="3005640"/>
            <a:chOff x="1629720" y="2277360"/>
            <a:chExt cx="8810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8491072" cy="1501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1310837" y="1747800"/>
            <a:ext cx="2241720" cy="1078130"/>
            <a:chOff x="756360" y="2203920"/>
            <a:chExt cx="2241720" cy="1078130"/>
          </a:xfrm>
        </p:grpSpPr>
        <p:sp>
          <p:nvSpPr>
            <p:cNvPr id="694" name="Google Shape;694;p9"/>
            <p:cNvSpPr/>
            <p:nvPr/>
          </p:nvSpPr>
          <p:spPr>
            <a:xfrm>
              <a:off x="8719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Truy cập ứng dụng, Xem các thông tin ưu đãi, tìm kiếm sản phẩm</a:t>
              </a:r>
              <a:endParaRPr sz="1400" b="0" i="0" u="none" strike="noStrike" cap="none">
                <a:solidFill>
                  <a:schemeClr val="dk1"/>
                </a:solidFill>
                <a:latin typeface="Arial"/>
                <a:ea typeface="Arial"/>
                <a:cs typeface="Arial"/>
                <a:sym typeface="Arial"/>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latin typeface="Arial"/>
                <a:ea typeface="Arial"/>
                <a:cs typeface="Arial"/>
                <a:sym typeface="Arial"/>
              </a:endParaRPr>
            </a:p>
          </p:txBody>
        </p:sp>
      </p:grpSp>
      <p:grpSp>
        <p:nvGrpSpPr>
          <p:cNvPr id="696" name="Google Shape;696;p9"/>
          <p:cNvGrpSpPr/>
          <p:nvPr/>
        </p:nvGrpSpPr>
        <p:grpSpPr>
          <a:xfrm>
            <a:off x="4133237" y="1747800"/>
            <a:ext cx="2241720" cy="1070640"/>
            <a:chOff x="3578760" y="2203920"/>
            <a:chExt cx="2241720" cy="1070640"/>
          </a:xfrm>
        </p:grpSpPr>
        <p:sp>
          <p:nvSpPr>
            <p:cNvPr id="697" name="Google Shape;697;p9"/>
            <p:cNvSpPr/>
            <p:nvPr/>
          </p:nvSpPr>
          <p:spPr>
            <a:xfrm>
              <a:off x="36943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Kiểm tra thông tin thanh toán sản phẩm, tiến hành thanh toán</a:t>
              </a:r>
              <a:endParaRPr sz="1400" b="0" i="0" u="none" strike="noStrike" cap="none">
                <a:solidFill>
                  <a:schemeClr val="dk1"/>
                </a:solidFill>
                <a:latin typeface="Arial"/>
                <a:ea typeface="Arial"/>
                <a:cs typeface="Arial"/>
                <a:sym typeface="Arial"/>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QUẢN LÝ GIỎ HÀNG</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99" name="Google Shape;699;p9"/>
          <p:cNvGrpSpPr/>
          <p:nvPr/>
        </p:nvGrpSpPr>
        <p:grpSpPr>
          <a:xfrm>
            <a:off x="6879077" y="1747800"/>
            <a:ext cx="2345040" cy="1293573"/>
            <a:chOff x="6408720" y="2203920"/>
            <a:chExt cx="2345040" cy="1293573"/>
          </a:xfrm>
        </p:grpSpPr>
        <p:sp>
          <p:nvSpPr>
            <p:cNvPr id="700" name="Google Shape;700;p9"/>
            <p:cNvSpPr/>
            <p:nvPr/>
          </p:nvSpPr>
          <p:spPr>
            <a:xfrm>
              <a:off x="652428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Xác nhận đơn hàng, nhận thông báo đơn hàng </a:t>
              </a:r>
              <a:r>
                <a:rPr lang="en-US">
                  <a:solidFill>
                    <a:srgbClr val="595959"/>
                  </a:solidFill>
                  <a:latin typeface="Calibri"/>
                  <a:ea typeface="Calibri"/>
                  <a:cs typeface="Calibri"/>
                  <a:sym typeface="Calibri"/>
                </a:rPr>
                <a:t>đặt thành công qua thông báo ứng dụng</a:t>
              </a:r>
              <a:endParaRPr sz="1400" b="0" i="0" u="none" strike="noStrike" cap="none">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ĐẶT HÀNG</a:t>
              </a:r>
              <a:endParaRPr sz="1800" b="0" i="0" u="none" strike="noStrike" cap="none">
                <a:solidFill>
                  <a:schemeClr val="dk1"/>
                </a:solidFill>
                <a:latin typeface="Arial"/>
                <a:ea typeface="Arial"/>
                <a:cs typeface="Arial"/>
                <a:sym typeface="Arial"/>
              </a:endParaRPr>
            </a:p>
          </p:txBody>
        </p:sp>
      </p:grpSp>
      <p:grpSp>
        <p:nvGrpSpPr>
          <p:cNvPr id="702" name="Google Shape;702;p9"/>
          <p:cNvGrpSpPr/>
          <p:nvPr/>
        </p:nvGrpSpPr>
        <p:grpSpPr>
          <a:xfrm>
            <a:off x="8332996" y="3908520"/>
            <a:ext cx="2441880" cy="1070640"/>
            <a:chOff x="9228240" y="2203920"/>
            <a:chExt cx="2441880" cy="1070640"/>
          </a:xfrm>
        </p:grpSpPr>
        <p:sp>
          <p:nvSpPr>
            <p:cNvPr id="703" name="Google Shape;703;p9"/>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Nhân viên kiểm tra xác nhận đơn hàng và giao cho khách hàng</a:t>
              </a:r>
              <a:endParaRPr sz="1400" b="0" i="0" u="none" strike="noStrike" cap="none">
                <a:solidFill>
                  <a:schemeClr val="dk1"/>
                </a:solidFill>
                <a:latin typeface="Arial"/>
                <a:ea typeface="Arial"/>
                <a:cs typeface="Arial"/>
                <a:sym typeface="Arial"/>
              </a:endParaRPr>
            </a:p>
          </p:txBody>
        </p:sp>
        <p:sp>
          <p:nvSpPr>
            <p:cNvPr id="704" name="Google Shape;704;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CỬA HÀNG XÁC NHẬN</a:t>
              </a:r>
              <a:endParaRPr sz="1800" b="0" i="0" u="none" strike="noStrike" cap="none">
                <a:solidFill>
                  <a:schemeClr val="dk1"/>
                </a:solidFill>
                <a:latin typeface="Arial"/>
                <a:ea typeface="Arial"/>
                <a:cs typeface="Arial"/>
                <a:sym typeface="Arial"/>
              </a:endParaRPr>
            </a:p>
          </p:txBody>
        </p:sp>
      </p:grpSp>
      <p:grpSp>
        <p:nvGrpSpPr>
          <p:cNvPr id="708" name="Google Shape;708;p9"/>
          <p:cNvGrpSpPr/>
          <p:nvPr/>
        </p:nvGrpSpPr>
        <p:grpSpPr>
          <a:xfrm>
            <a:off x="5552717" y="3908520"/>
            <a:ext cx="2241720" cy="1293573"/>
            <a:chOff x="4998240" y="4364640"/>
            <a:chExt cx="2241720" cy="1293573"/>
          </a:xfrm>
        </p:grpSpPr>
        <p:sp>
          <p:nvSpPr>
            <p:cNvPr id="709" name="Google Shape;709;p9"/>
            <p:cNvSpPr/>
            <p:nvPr/>
          </p:nvSpPr>
          <p:spPr>
            <a:xfrm>
              <a:off x="5113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mua hàng bằng cách đăng nhập, nhập đầy đủ thông tin</a:t>
              </a:r>
              <a:r>
                <a:rPr lang="en-US">
                  <a:solidFill>
                    <a:srgbClr val="595959"/>
                  </a:solidFill>
                  <a:latin typeface="Calibri"/>
                  <a:ea typeface="Calibri"/>
                  <a:cs typeface="Calibri"/>
                  <a:sym typeface="Calibri"/>
                </a:rPr>
                <a:t> </a:t>
              </a:r>
              <a:r>
                <a:rPr lang="en-US" sz="1400" b="0" i="0" u="none" strike="noStrike" cap="none">
                  <a:solidFill>
                    <a:srgbClr val="595959"/>
                  </a:solidFill>
                  <a:latin typeface="Calibri"/>
                  <a:ea typeface="Calibri"/>
                  <a:cs typeface="Calibri"/>
                  <a:sym typeface="Calibri"/>
                </a:rPr>
                <a:t>và xác nhận đặt hàng</a:t>
              </a:r>
              <a:endParaRPr sz="1400" b="0" i="0" u="none" strike="noStrike" cap="none">
                <a:solidFill>
                  <a:schemeClr val="dk1"/>
                </a:solidFill>
                <a:latin typeface="Arial"/>
                <a:ea typeface="Arial"/>
                <a:cs typeface="Arial"/>
                <a:sym typeface="Arial"/>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NHẬP THÔNG TIN</a:t>
              </a:r>
              <a:endParaRPr sz="1800" b="0" i="0" u="none" strike="noStrike" cap="none">
                <a:solidFill>
                  <a:schemeClr val="dk1"/>
                </a:solidFill>
                <a:latin typeface="Arial"/>
                <a:ea typeface="Arial"/>
                <a:cs typeface="Arial"/>
                <a:sym typeface="Arial"/>
              </a:endParaRPr>
            </a:p>
          </p:txBody>
        </p:sp>
      </p:grpSp>
      <p:grpSp>
        <p:nvGrpSpPr>
          <p:cNvPr id="711" name="Google Shape;711;p9"/>
          <p:cNvGrpSpPr/>
          <p:nvPr/>
        </p:nvGrpSpPr>
        <p:grpSpPr>
          <a:xfrm>
            <a:off x="2708717" y="3908520"/>
            <a:ext cx="2381760" cy="1070640"/>
            <a:chOff x="2154240" y="4364640"/>
            <a:chExt cx="2381760" cy="1070640"/>
          </a:xfrm>
        </p:grpSpPr>
        <p:sp>
          <p:nvSpPr>
            <p:cNvPr id="712" name="Google Shape;712;p9"/>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Chọn sản phẩm muốn mua, xác nhận thêm vào giỏ hàng</a:t>
              </a:r>
              <a:endParaRPr sz="1400" b="0" i="0" u="none" strike="noStrike" cap="none">
                <a:solidFill>
                  <a:schemeClr val="dk1"/>
                </a:solidFill>
                <a:latin typeface="Arial"/>
                <a:ea typeface="Arial"/>
                <a:cs typeface="Arial"/>
                <a:sym typeface="Arial"/>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latin typeface="Arial"/>
                <a:ea typeface="Arial"/>
                <a:cs typeface="Arial"/>
                <a:sym typeface="Arial"/>
              </a:endParaRPr>
            </a:p>
          </p:txBody>
        </p:sp>
      </p:grpSp>
      <p:sp>
        <p:nvSpPr>
          <p:cNvPr id="714" name="Google Shape;714;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QUY TRÌNH MUA HÀNG</a:t>
            </a:r>
            <a:endParaRPr sz="2400" b="0" i="0" u="none" strike="noStrike" cap="none">
              <a:solidFill>
                <a:srgbClr val="202020"/>
              </a:solidFill>
              <a:latin typeface="Arial"/>
              <a:ea typeface="Arial"/>
              <a:cs typeface="Arial"/>
              <a:sym typeface="Arial"/>
            </a:endParaRPr>
          </a:p>
        </p:txBody>
      </p:sp>
      <p:sp>
        <p:nvSpPr>
          <p:cNvPr id="715" name="Google Shape;715;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2"/>
                                        </p:tgtEl>
                                        <p:attrNameLst>
                                          <p:attrName>style.visibility</p:attrName>
                                        </p:attrNameLst>
                                      </p:cBhvr>
                                      <p:to>
                                        <p:strVal val="visible"/>
                                      </p:to>
                                    </p:set>
                                    <p:anim calcmode="lin" valueType="num">
                                      <p:cBhvr additive="base">
                                        <p:cTn id="37" dur="500"/>
                                        <p:tgtEl>
                                          <p:spTgt spid="702"/>
                                        </p:tgtEl>
                                        <p:attrNameLst>
                                          <p:attrName>ppt_w</p:attrName>
                                        </p:attrNameLst>
                                      </p:cBhvr>
                                      <p:tavLst>
                                        <p:tav tm="0">
                                          <p:val>
                                            <p:strVal val="0"/>
                                          </p:val>
                                        </p:tav>
                                        <p:tav tm="100000">
                                          <p:val>
                                            <p:strVal val="#ppt_w"/>
                                          </p:val>
                                        </p:tav>
                                      </p:tavLst>
                                    </p:anim>
                                    <p:anim calcmode="lin" valueType="num">
                                      <p:cBhvr additive="base">
                                        <p:cTn id="38" dur="500"/>
                                        <p:tgtEl>
                                          <p:spTgt spid="70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5" name="Google Shape;735;p10"/>
          <p:cNvGrpSpPr/>
          <p:nvPr/>
        </p:nvGrpSpPr>
        <p:grpSpPr>
          <a:xfrm>
            <a:off x="5867401" y="2495347"/>
            <a:ext cx="4937098" cy="2914853"/>
            <a:chOff x="5894486" y="1770109"/>
            <a:chExt cx="5259520" cy="365051"/>
          </a:xfrm>
        </p:grpSpPr>
        <p:sp>
          <p:nvSpPr>
            <p:cNvPr id="736" name="Google Shape;736;p10"/>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MỤC TIÊU CỦA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 ĐỀ TÀI</a:t>
              </a:r>
              <a:endParaRPr sz="6000" b="0" i="0" u="none" strike="noStrike" cap="none">
                <a:solidFill>
                  <a:schemeClr val="dk1"/>
                </a:solidFill>
                <a:latin typeface="Arial"/>
                <a:ea typeface="Arial"/>
                <a:cs typeface="Arial"/>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8" name="Google Shape;738;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6476059" y="4422573"/>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11"/>
          <p:cNvGrpSpPr/>
          <p:nvPr/>
        </p:nvGrpSpPr>
        <p:grpSpPr>
          <a:xfrm>
            <a:off x="7262664" y="2154227"/>
            <a:ext cx="3785400" cy="1330075"/>
            <a:chOff x="7299000" y="3587400"/>
            <a:chExt cx="3785400" cy="1330075"/>
          </a:xfrm>
        </p:grpSpPr>
        <p:sp>
          <p:nvSpPr>
            <p:cNvPr id="765" name="Google Shape;765;p11"/>
            <p:cNvSpPr/>
            <p:nvPr/>
          </p:nvSpPr>
          <p:spPr>
            <a:xfrm>
              <a:off x="7299000" y="39402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Các chức năng quản lý: Loại sản phẩm, Sản phẩm, Slider, Đơn hàng, Mã giảm giá, Khách hàng, Thống kê…v..v</a:t>
              </a:r>
              <a:endParaRPr sz="1600" b="0" i="0" u="none" strike="noStrike" cap="none">
                <a:solidFill>
                  <a:schemeClr val="dk1"/>
                </a:solidFill>
                <a:latin typeface="Arial"/>
                <a:ea typeface="Arial"/>
                <a:cs typeface="Arial"/>
                <a:sym typeface="Arial"/>
              </a:endParaRPr>
            </a:p>
          </p:txBody>
        </p:sp>
        <p:sp>
          <p:nvSpPr>
            <p:cNvPr id="766" name="Google Shape;766;p11"/>
            <p:cNvSpPr/>
            <p:nvPr/>
          </p:nvSpPr>
          <p:spPr>
            <a:xfrm>
              <a:off x="7299000" y="3587400"/>
              <a:ext cx="358992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Quản lý app đối với người quản lý</a:t>
              </a:r>
              <a:endParaRPr sz="1600" b="0" i="0" u="none" strike="noStrike" cap="none">
                <a:solidFill>
                  <a:schemeClr val="dk1"/>
                </a:solidFill>
                <a:latin typeface="Arial"/>
                <a:ea typeface="Arial"/>
                <a:cs typeface="Arial"/>
                <a:sym typeface="Arial"/>
              </a:endParaRPr>
            </a:p>
          </p:txBody>
        </p:sp>
      </p:grpSp>
      <p:grpSp>
        <p:nvGrpSpPr>
          <p:cNvPr id="767" name="Google Shape;767;p11"/>
          <p:cNvGrpSpPr/>
          <p:nvPr/>
        </p:nvGrpSpPr>
        <p:grpSpPr>
          <a:xfrm>
            <a:off x="7267699" y="4231773"/>
            <a:ext cx="3785400" cy="1034250"/>
            <a:chOff x="7308720" y="5272920"/>
            <a:chExt cx="3785400" cy="1034250"/>
          </a:xfrm>
        </p:grpSpPr>
        <p:sp>
          <p:nvSpPr>
            <p:cNvPr id="768" name="Google Shape;768;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Nâng cao chất lượng uy tín thương hiệu của cửa hàng đến người dùng.</a:t>
              </a:r>
              <a:endParaRPr sz="1600" b="0" i="0" u="none" strike="noStrike" cap="none">
                <a:solidFill>
                  <a:schemeClr val="dk1"/>
                </a:solidFill>
                <a:latin typeface="Arial"/>
                <a:ea typeface="Arial"/>
                <a:cs typeface="Arial"/>
                <a:sym typeface="Arial"/>
              </a:endParaRPr>
            </a:p>
          </p:txBody>
        </p:sp>
        <p:sp>
          <p:nvSpPr>
            <p:cNvPr id="769" name="Google Shape;769;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Phát triển thương hiệu của cửa hàng</a:t>
              </a:r>
              <a:endParaRPr sz="1600" b="0" i="0" u="none" strike="noStrike" cap="none">
                <a:solidFill>
                  <a:schemeClr val="dk1"/>
                </a:solidFill>
                <a:latin typeface="Arial"/>
                <a:ea typeface="Arial"/>
                <a:cs typeface="Arial"/>
                <a:sym typeface="Arial"/>
              </a:endParaRPr>
            </a:p>
          </p:txBody>
        </p:sp>
      </p:grpSp>
      <p:sp>
        <p:nvSpPr>
          <p:cNvPr id="770" name="Google Shape;770;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3. MỤC TIÊU ĐỀ TÀI</a:t>
            </a:r>
            <a:endParaRPr sz="2400" b="1" i="0" u="none" strike="noStrike" cap="none">
              <a:solidFill>
                <a:srgbClr val="202020"/>
              </a:solidFill>
              <a:latin typeface="Arial"/>
              <a:ea typeface="Arial"/>
              <a:cs typeface="Arial"/>
              <a:sym typeface="Arial"/>
            </a:endParaRPr>
          </a:p>
        </p:txBody>
      </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72" name="Google Shape;772;p11"/>
          <p:cNvGrpSpPr/>
          <p:nvPr/>
        </p:nvGrpSpPr>
        <p:grpSpPr>
          <a:xfrm>
            <a:off x="6476059" y="2310116"/>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7" name="Google Shape;777;p11"/>
          <p:cNvGrpSpPr/>
          <p:nvPr/>
        </p:nvGrpSpPr>
        <p:grpSpPr>
          <a:xfrm>
            <a:off x="6476059" y="722170"/>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11"/>
          <p:cNvGrpSpPr/>
          <p:nvPr/>
        </p:nvGrpSpPr>
        <p:grpSpPr>
          <a:xfrm>
            <a:off x="7179499" y="538930"/>
            <a:ext cx="3785400" cy="1034250"/>
            <a:chOff x="7299000" y="903960"/>
            <a:chExt cx="3785400" cy="1034250"/>
          </a:xfrm>
        </p:grpSpPr>
        <p:sp>
          <p:nvSpPr>
            <p:cNvPr id="781" name="Google Shape;781;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Tìm kiếm sản phẫm dễ dàng với tính năng tìm kiếm, lọc theo yêu cầu của khách hàng.</a:t>
              </a:r>
              <a:endParaRPr sz="1600" b="0" i="0" u="none" strike="noStrike" cap="none">
                <a:solidFill>
                  <a:schemeClr val="dk1"/>
                </a:solidFill>
                <a:latin typeface="Arial"/>
                <a:ea typeface="Arial"/>
                <a:cs typeface="Arial"/>
                <a:sym typeface="Arial"/>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Sự tương tác với khách hàng</a:t>
              </a: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7"/>
                                        </p:tgtEl>
                                        <p:attrNameLst>
                                          <p:attrName>style.visibility</p:attrName>
                                        </p:attrNameLst>
                                      </p:cBhvr>
                                      <p:to>
                                        <p:strVal val="visible"/>
                                      </p:to>
                                    </p:set>
                                    <p:animEffect transition="in" filter="circle(in)">
                                      <p:cBhvr>
                                        <p:cTn id="7" dur="2000"/>
                                        <p:tgtEl>
                                          <p:spTgt spid="777"/>
                                        </p:tgtEl>
                                      </p:cBhvr>
                                    </p:animEffect>
                                  </p:childTnLst>
                                </p:cTn>
                              </p:par>
                              <p:par>
                                <p:cTn id="8" presetID="6" presetClass="entr" presetSubtype="16" fill="hold" nodeType="withEffect">
                                  <p:stCondLst>
                                    <p:cond delay="0"/>
                                  </p:stCondLst>
                                  <p:childTnLst>
                                    <p:set>
                                      <p:cBhvr>
                                        <p:cTn id="9" dur="1" fill="hold">
                                          <p:stCondLst>
                                            <p:cond delay="0"/>
                                          </p:stCondLst>
                                        </p:cTn>
                                        <p:tgtEl>
                                          <p:spTgt spid="780"/>
                                        </p:tgtEl>
                                        <p:attrNameLst>
                                          <p:attrName>style.visibility</p:attrName>
                                        </p:attrNameLst>
                                      </p:cBhvr>
                                      <p:to>
                                        <p:strVal val="visible"/>
                                      </p:to>
                                    </p:set>
                                    <p:animEffect transition="in" filter="circle(in)">
                                      <p:cBhvr>
                                        <p:cTn id="10" dur="2000"/>
                                        <p:tgtEl>
                                          <p:spTgt spid="78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64"/>
                                        </p:tgtEl>
                                        <p:attrNameLst>
                                          <p:attrName>style.visibility</p:attrName>
                                        </p:attrNameLst>
                                      </p:cBhvr>
                                      <p:to>
                                        <p:strVal val="visible"/>
                                      </p:to>
                                    </p:set>
                                    <p:animEffect transition="in" filter="circle(in)">
                                      <p:cBhvr>
                                        <p:cTn id="15" dur="2000"/>
                                        <p:tgtEl>
                                          <p:spTgt spid="764"/>
                                        </p:tgtEl>
                                      </p:cBhvr>
                                    </p:animEffect>
                                  </p:childTnLst>
                                </p:cTn>
                              </p:par>
                              <p:par>
                                <p:cTn id="16" presetID="6" presetClass="entr" presetSubtype="16" fill="hold" nodeType="withEffect">
                                  <p:stCondLst>
                                    <p:cond delay="0"/>
                                  </p:stCondLst>
                                  <p:childTnLst>
                                    <p:set>
                                      <p:cBhvr>
                                        <p:cTn id="17" dur="1" fill="hold">
                                          <p:stCondLst>
                                            <p:cond delay="0"/>
                                          </p:stCondLst>
                                        </p:cTn>
                                        <p:tgtEl>
                                          <p:spTgt spid="772"/>
                                        </p:tgtEl>
                                        <p:attrNameLst>
                                          <p:attrName>style.visibility</p:attrName>
                                        </p:attrNameLst>
                                      </p:cBhvr>
                                      <p:to>
                                        <p:strVal val="visible"/>
                                      </p:to>
                                    </p:set>
                                    <p:animEffect transition="in" filter="circle(in)">
                                      <p:cBhvr>
                                        <p:cTn id="18" dur="2000"/>
                                        <p:tgtEl>
                                          <p:spTgt spid="77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61"/>
                                        </p:tgtEl>
                                        <p:attrNameLst>
                                          <p:attrName>style.visibility</p:attrName>
                                        </p:attrNameLst>
                                      </p:cBhvr>
                                      <p:to>
                                        <p:strVal val="visible"/>
                                      </p:to>
                                    </p:set>
                                    <p:animEffect transition="in" filter="circle(in)">
                                      <p:cBhvr>
                                        <p:cTn id="23" dur="2000"/>
                                        <p:tgtEl>
                                          <p:spTgt spid="761"/>
                                        </p:tgtEl>
                                      </p:cBhvr>
                                    </p:animEffect>
                                  </p:childTnLst>
                                </p:cTn>
                              </p:par>
                              <p:par>
                                <p:cTn id="24" presetID="6" presetClass="entr" presetSubtype="16" fill="hold" nodeType="withEffect">
                                  <p:stCondLst>
                                    <p:cond delay="0"/>
                                  </p:stCondLst>
                                  <p:childTnLst>
                                    <p:set>
                                      <p:cBhvr>
                                        <p:cTn id="25" dur="1" fill="hold">
                                          <p:stCondLst>
                                            <p:cond delay="0"/>
                                          </p:stCondLst>
                                        </p:cTn>
                                        <p:tgtEl>
                                          <p:spTgt spid="767"/>
                                        </p:tgtEl>
                                        <p:attrNameLst>
                                          <p:attrName>style.visibility</p:attrName>
                                        </p:attrNameLst>
                                      </p:cBhvr>
                                      <p:to>
                                        <p:strVal val="visible"/>
                                      </p:to>
                                    </p:set>
                                    <p:animEffect transition="in" filter="circle(in)">
                                      <p:cBhvr>
                                        <p:cTn id="26" dur="2000"/>
                                        <p:tgtEl>
                                          <p:spTgt spid="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1342</Words>
  <Application>Microsoft Office PowerPoint</Application>
  <PresentationFormat>Widescreen</PresentationFormat>
  <Paragraphs>139</Paragraphs>
  <Slides>15</Slides>
  <Notes>15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15</vt:i4>
      </vt:variant>
    </vt:vector>
  </HeadingPairs>
  <TitlesOfParts>
    <vt:vector size="26" baseType="lpstr">
      <vt:lpstr>Times New Roman</vt:lpstr>
      <vt:lpstr>Oi</vt:lpstr>
      <vt:lpstr>Arial</vt:lpstr>
      <vt:lpstr>Calibri</vt:lpstr>
      <vt:lpstr>Microsoft Yahei</vt:lpstr>
      <vt:lpstr>Century Gothic</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Tran Cuong</cp:lastModifiedBy>
  <cp:revision>27</cp:revision>
  <dcterms:created xsi:type="dcterms:W3CDTF">2017-11-02T08:38:29Z</dcterms:created>
  <dcterms:modified xsi:type="dcterms:W3CDTF">2024-05-20T11:54:06Z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