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/S9QdDsmZc8g1HUUi90H4Wk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8" name="Google Shape;20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5" name="Google Shape;20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" name="Google Shape;20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5" name="Google Shape;20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5" name="Google Shape;20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2" name="Google Shape;20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8" name="Google Shape;19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4" name="Google Shape;19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" name="Google Shape;19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6" name="Google Shape;19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6" name="Google Shape;19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2" name="Google Shape;19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4" name="Google Shape;19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3" name="Google Shape;20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7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17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17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7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7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6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26" name="Google Shape;526;p26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27" name="Google Shape;527;p26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26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0" name="Google Shape;530;p26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2" name="Google Shape;532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33" name="Google Shape;533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0" name="Google Shape;540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46" name="Google Shape;546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0" name="Google Shape;550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1" name="Google Shape;551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52" name="Google Shape;55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64" name="Google Shape;56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69" name="Google Shape;56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73" name="Google Shape;573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6" name="Google Shape;576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77" name="Google Shape;5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81" name="Google Shape;5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4" name="Google Shape;584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5" name="Google Shape;585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6" name="Google Shape;586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92" name="Google Shape;592;p2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93" name="Google Shape;593;p2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4" name="Google Shape;594;p2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95" name="Google Shape;595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1" name="Google Shape;601;p2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2" name="Google Shape;602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2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07" name="Google Shape;607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1" name="Google Shape;611;p2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12" name="Google Shape;612;p2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613" name="Google Shape;613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2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620" name="Google Shape;620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2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25" name="Google Shape;625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2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30" name="Google Shape;630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2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34" name="Google Shape;634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5" name="Google Shape;645;p2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6" name="Google Shape;646;p2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7" name="Google Shape;647;p2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8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53" name="Google Shape;653;p28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654" name="Google Shape;654;p2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5" name="Google Shape;655;p28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6" name="Google Shape;656;p2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7" name="Google Shape;657;p2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58" name="Google Shape;658;p2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2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65" name="Google Shape;665;p2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28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8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8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76" name="Google Shape;676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2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680" name="Google Shape;680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84" name="Google Shape;684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7" name="Google Shape;687;p2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688;p28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89" name="Google Shape;689;p2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90" name="Google Shape;690;p2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2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97" name="Google Shape;697;p2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702" name="Google Shape;702;p2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2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707" name="Google Shape;707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2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11" name="Google Shape;711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17" name="Google Shape;717;p2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8" name="Google Shape;718;p2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9" name="Google Shape;719;p2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0" name="Google Shape;720;p2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721" name="Google Shape;721;p2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2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728" name="Google Shape;728;p2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2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2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739" name="Google Shape;739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2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743" name="Google Shape;743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2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747" name="Google Shape;747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2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1" name="Google Shape;751;p2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2" name="Google Shape;752;p2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753" name="Google Shape;753;p2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2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760" name="Google Shape;760;p2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765" name="Google Shape;765;p2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2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770" name="Google Shape;77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2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74" name="Google Shape;774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779" name="Google Shape;779;p3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80" name="Google Shape;780;p3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p3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82" name="Google Shape;782;p3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83" name="Google Shape;783;p3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3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788" name="Google Shape;788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4" name="Google Shape;794;p3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5" name="Google Shape;795;p3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96" name="Google Shape;796;p3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97" name="Google Shape;797;p3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804" name="Google Shape;804;p3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3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809" name="Google Shape;809;p3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3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14" name="Google Shape;814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3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18" name="Google Shape;818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2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32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25" name="Google Shape;825;p32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26" name="Google Shape;826;p32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27" name="Google Shape;827;p32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28" name="Google Shape;828;p32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29" name="Google Shape;829;p32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0" name="Google Shape;830;p32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1" name="Google Shape;831;p32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2" name="Google Shape;832;p32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32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32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5" name="Google Shape;835;p32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33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9" name="Google Shape;839;p33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40" name="Google Shape;840;p33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41" name="Google Shape;841;p33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43" name="Google Shape;843;p33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844" name="Google Shape;844;p33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45" name="Google Shape;845;p3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6" name="Google Shape;846;p3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7" name="Google Shape;847;p3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48" name="Google Shape;848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3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7" name="Google Shape;857;p3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865;p3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p34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67" name="Google Shape;867;p3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8" name="Google Shape;868;p3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69" name="Google Shape;869;p3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3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874" name="Google Shape;874;p3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0" name="Google Shape;880;p3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1" name="Google Shape;881;p3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82" name="Google Shape;882;p3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883" name="Google Shape;883;p3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890" name="Google Shape;890;p3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895" name="Google Shape;895;p3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00" name="Google Shape;90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04" name="Google Shape;90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p34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08" name="Google Shape;908;p34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09" name="Google Shape;909;p34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10" name="Google Shape;910;p34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34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2" name="Google Shape;912;p34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5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16" name="Google Shape;916;p35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9" name="Google Shape;919;p35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21" name="Google Shape;921;p35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2" name="Google Shape;922;p35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25" name="Google Shape;925;p35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6" name="Google Shape;926;p35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27" name="Google Shape;927;p3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8" name="Google Shape;928;p35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9" name="Google Shape;929;p3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0" name="Google Shape;930;p3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1" name="Google Shape;931;p3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932" name="Google Shape;932;p3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3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939" name="Google Shape;939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3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944" name="Google Shape;944;p3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3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949" name="Google Shape;949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3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956" name="Google Shape;95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9" name="Google Shape;959;p3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0" name="Google Shape;960;p3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1" name="Google Shape;961;p3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2" name="Google Shape;962;p3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963" name="Google Shape;963;p3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3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70" name="Google Shape;970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3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975" name="Google Shape;975;p3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35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5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5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p3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86" name="Google Shape;98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3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990" name="Google Shape;990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45" name="Google Shape;45;p18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8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9" name="Google Shape;49;p1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18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1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1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3" name="Google Shape;53;p18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4" name="Google Shape;5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8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1" name="Google Shape;6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8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6" name="Google Shape;6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1" name="Google Shape;7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8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8" name="Google Shape;7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" name="Google Shape;81;p18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8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" name="Google Shape;84;p1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85" name="Google Shape;85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2" name="Google Shape;92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7" name="Google Shape;97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8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8" name="Google Shape;1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2" name="Google Shape;11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6" name="Google Shape;11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6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36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6" name="Google Shape;996;p3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7" name="Google Shape;997;p3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8" name="Google Shape;998;p3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99" name="Google Shape;999;p3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00" name="Google Shape;1000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3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12" name="Google Shape;101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5" name="Google Shape;1015;p3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16" name="Google Shape;1016;p3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17" name="Google Shape;1017;p3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3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24" name="Google Shape;1024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29" name="Google Shape;1029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2" name="Google Shape;1032;p36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3" name="Google Shape;1033;p36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4" name="Google Shape;1034;p36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5" name="Google Shape;1035;p36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36" name="Google Shape;1036;p36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37" name="Google Shape;1037;p3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36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44" name="Google Shape;1044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36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49" name="Google Shape;1049;p3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54" name="Google Shape;1054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p36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61" name="Google Shape;1061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7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>
            <a:endParaRPr/>
          </a:p>
        </p:txBody>
      </p:sp>
      <p:sp>
        <p:nvSpPr>
          <p:cNvPr id="1066" name="Google Shape;1066;p37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67" name="Google Shape;1067;p37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400" b="0" i="0" u="none" strike="noStrike" cap="non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068" name="Google Shape;1068;p3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9" name="Google Shape;1069;p3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0" name="Google Shape;1070;p3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1" name="Google Shape;1071;p3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2" name="Google Shape;1072;p3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73" name="Google Shape;1073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3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80" name="Google Shape;1080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3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85" name="Google Shape;1085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3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90" name="Google Shape;1090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3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97" name="Google Shape;109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0" name="Google Shape;1100;p3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1" name="Google Shape;1101;p3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2" name="Google Shape;1102;p3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3" name="Google Shape;1103;p3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04" name="Google Shape;1104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3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11" name="Google Shape;1111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3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16" name="Google Shape;1116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p3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Google Shape;1126;p3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27" name="Google Shape;112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3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31" name="Google Shape;113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3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35" name="Google Shape;113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8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38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41" name="Google Shape;1141;p38"/>
          <p:cNvSpPr txBox="1">
            <a:spLocks noGrp="1"/>
          </p:cNvSpPr>
          <p:nvPr>
            <p:ph type="title" idx="2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2" name="Google Shape;1142;p38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43" name="Google Shape;1143;p38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4" name="Google Shape;1144;p38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5" name="Google Shape;1145;p3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6" name="Google Shape;1146;p38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7" name="Google Shape;1147;p3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8" name="Google Shape;1148;p3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49" name="Google Shape;1149;p38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150" name="Google Shape;1150;p3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57" name="Google Shape;1157;p3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38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62" name="Google Shape;1162;p3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67" name="Google Shape;1167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74" name="Google Shape;1174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7" name="Google Shape;1177;p38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8" name="Google Shape;1178;p3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9" name="Google Shape;1179;p38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80" name="Google Shape;1180;p3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81" name="Google Shape;1181;p3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3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88" name="Google Shape;1188;p3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3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93" name="Google Shape;1193;p3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7" name="Google Shape;1197;p38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8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8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8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8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8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3" name="Google Shape;1203;p3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204" name="Google Shape;1204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208" name="Google Shape;1208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212" name="Google Shape;1212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9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7" name="Google Shape;1217;p39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218" name="Google Shape;1218;p3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9" name="Google Shape;1219;p3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20" name="Google Shape;1220;p39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221" name="Google Shape;1221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5" name="Google Shape;1225;p3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0" name="Google Shape;1230;p3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231" name="Google Shape;1231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7" name="Google Shape;1237;p39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38" name="Google Shape;1238;p39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40" name="Google Shape;1240;p39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42" name="Google Shape;1242;p39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0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45" name="Google Shape;1245;p4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6" name="Google Shape;1246;p40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47" name="Google Shape;1247;p4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48" name="Google Shape;1248;p4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4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53" name="Google Shape;1253;p4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9" name="Google Shape;1259;p4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0" name="Google Shape;1260;p4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61" name="Google Shape;1261;p4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62" name="Google Shape;1262;p4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69" name="Google Shape;1269;p4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4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74" name="Google Shape;1274;p4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4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79" name="Google Shape;1279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4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83" name="Google Shape;1283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1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88" name="Google Shape;1288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9" name="Google Shape;1289;p41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0" name="Google Shape;1290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91" name="Google Shape;1291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92" name="Google Shape;1292;p4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99" name="Google Shape;1299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3" name="Google Shape;1303;p41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41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41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41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41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41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9" name="Google Shape;1309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310" name="Google Shape;1310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314" name="Google Shape;1314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318" name="Google Shape;131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1" name="Google Shape;1321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2" name="Google Shape;1322;p41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23" name="Google Shape;1323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324" name="Google Shape;1324;p4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31" name="Google Shape;1331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36" name="Google Shape;1336;p4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41" name="Google Shape;134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4" name="Google Shape;1344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45" name="Google Shape;134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2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50" name="Google Shape;1350;p4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1" name="Google Shape;1351;p4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2" name="Google Shape;1352;p42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53" name="Google Shape;1353;p4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54" name="Google Shape;1354;p4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4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59" name="Google Shape;1359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4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66" name="Google Shape;1366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9" name="Google Shape;1369;p4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70" name="Google Shape;1370;p4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71" name="Google Shape;1371;p4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7" name="Google Shape;1377;p4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78" name="Google Shape;1378;p4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4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83" name="Google Shape;1383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7" name="Google Shape;1387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8" name="Google Shape;1388;p43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9" name="Google Shape;1389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0" name="Google Shape;1390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91" name="Google Shape;1391;p43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92" name="Google Shape;1392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43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99" name="Google Shape;1399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p43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04" name="Google Shape;1404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09" name="Google Shape;1409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43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16" name="Google Shape;1416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9" name="Google Shape;1419;p43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0" name="Google Shape;1420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1" name="Google Shape;1421;p43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2" name="Google Shape;1422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23" name="Google Shape;1423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30" name="Google Shape;1430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35" name="Google Shape;1435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p43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3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3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3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3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3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46" name="Google Shape;1446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50" name="Google Shape;1450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54" name="Google Shape;1454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44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459" name="Google Shape;1459;p4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0" name="Google Shape;1460;p4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61" name="Google Shape;1461;p4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62" name="Google Shape;1462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6" name="Google Shape;1466;p4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67" name="Google Shape;1467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1" name="Google Shape;1471;p4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72" name="Google Shape;1472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4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4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1" name="Google Shape;1481;p45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2" name="Google Shape;1482;p4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3" name="Google Shape;1483;p4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84" name="Google Shape;1484;p4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1" name="Google Shape;1491;p4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6" name="Google Shape;1496;p4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4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4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4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4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4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4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4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8" name="Google Shape;1508;p4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2" name="Google Shape;1512;p4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3" name="Google Shape;1513;p4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4" name="Google Shape;1514;p4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15" name="Google Shape;1515;p4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4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7" name="Google Shape;1527;p4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2" name="Google Shape;1532;p45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8" name="Google Shape;1538;p4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4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9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5" name="Google Shape;125;p1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26" name="Google Shape;126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1" name="Google Shape;13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9" name="Google Shape;13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40" name="Google Shape;14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47" name="Google Shape;14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52" name="Google Shape;15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57" name="Google Shape;15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61" name="Google Shape;16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46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46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0" name="Google Shape;1550;p46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4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4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3" name="Google Shape;1553;p46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4" name="Google Shape;1554;p4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5" name="Google Shape;1555;p4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56" name="Google Shape;1556;p4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3" name="Google Shape;1563;p4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8" name="Google Shape;1568;p4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3" name="Google Shape;1573;p4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4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0" name="Google Shape;1580;p4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84" name="Google Shape;1584;p4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5" name="Google Shape;1585;p4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4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87" name="Google Shape;1587;p4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4" name="Google Shape;1594;p4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9" name="Google Shape;1599;p4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4" name="Google Shape;1604;p46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0" name="Google Shape;1610;p4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4" name="Google Shape;1614;p4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8" name="Google Shape;1618;p46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7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47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47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4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4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25" name="Google Shape;1625;p4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4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4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2" name="Google Shape;1642;p4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43" name="Google Shape;1643;p4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0" name="Google Shape;1650;p4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5" name="Google Shape;1655;p4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0" name="Google Shape;1660;p4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4" name="Google Shape;1664;p4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p4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2" name="Google Shape;1672;p4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6" name="Google Shape;1676;p4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7" name="Google Shape;1677;p4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8" name="Google Shape;1678;p4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p2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69" name="Google Shape;169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74" name="Google Shape;17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" name="Google Shape;180;p2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2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" name="Google Shape;182;p2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83" name="Google Shape;183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90" name="Google Shape;190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95" name="Google Shape;195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00" name="Google Shape;20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04" name="Google Shape;20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15" name="Google Shape;215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6" name="Google Shape;216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17" name="Google Shape;217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24" name="Google Shape;224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29" name="Google Shape;229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3" name="Google Shape;233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4" name="Google Shape;234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35" name="Google Shape;235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42" name="Google Shape;242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47" name="Google Shape;247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52" name="Google Shape;252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7" name="Google Shape;267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83" name="Google Shape;283;p2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2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6" name="Google Shape;286;p2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87" name="Google Shape;287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92" name="Google Shape;292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99" name="Google Shape;299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p2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3" name="Google Shape;303;p2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04" name="Google Shape;304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11" name="Google Shape;311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16" name="Google Shape;3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1" name="Google Shape;321;p23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5" name="Google Shape;325;p2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23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2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9" name="Google Shape;329;p2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2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2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2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47" name="Google Shape;347;p2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2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54" name="Google Shape;35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7" name="Google Shape;357;p2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2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2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0" name="Google Shape;360;p2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61" name="Google Shape;3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2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68" name="Google Shape;3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73" name="Google Shape;3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23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2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2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88" name="Google Shape;38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4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393" name="Google Shape;393;p24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24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398" name="Google Shape;398;p2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99" name="Google Shape;399;p2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0" name="Google Shape;400;p2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01" name="Google Shape;401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408" name="Google Shape;408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413" name="Google Shape;413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7" name="Google Shape;417;p2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8" name="Google Shape;418;p2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2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26" name="Google Shape;426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2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2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36" name="Google Shape;436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2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40" name="Google Shape;440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2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44" name="Google Shape;444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2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48" name="Google Shape;448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1" name="Google Shape;451;p2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2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2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459" name="Google Shape;459;p25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460" name="Google Shape;46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25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465" name="Google Shape;465;p2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6" name="Google Shape;466;p2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67" name="Google Shape;467;p2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2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474" name="Google Shape;474;p2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479" name="Google Shape;479;p2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3" name="Google Shape;483;p2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84" name="Google Shape;484;p2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485" name="Google Shape;485;p2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2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2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2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2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10" name="Google Shape;510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14" name="Google Shape;514;p2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7" name="Google Shape;517;p2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Google Shape;518;p2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9" name="Google Shape;519;p2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"/>
          <p:cNvSpPr txBox="1">
            <a:spLocks noGrp="1"/>
          </p:cNvSpPr>
          <p:nvPr>
            <p:ph type="ctrTitle"/>
          </p:nvPr>
        </p:nvSpPr>
        <p:spPr>
          <a:xfrm>
            <a:off x="4340450" y="1696375"/>
            <a:ext cx="43752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/>
              <a:t>CONTOSO COMPANY</a:t>
            </a:r>
            <a:endParaRPr sz="45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/>
              <a:t>PRODUCT RETURN ANALYSIS</a:t>
            </a:r>
            <a:endParaRPr sz="4500"/>
          </a:p>
        </p:txBody>
      </p:sp>
      <p:grpSp>
        <p:nvGrpSpPr>
          <p:cNvPr id="1687" name="Google Shape;1687;p1"/>
          <p:cNvGrpSpPr/>
          <p:nvPr/>
        </p:nvGrpSpPr>
        <p:grpSpPr>
          <a:xfrm>
            <a:off x="-384769" y="788213"/>
            <a:ext cx="4956769" cy="4099663"/>
            <a:chOff x="845850" y="467825"/>
            <a:chExt cx="5996575" cy="4908600"/>
          </a:xfrm>
        </p:grpSpPr>
        <p:sp>
          <p:nvSpPr>
            <p:cNvPr id="1688" name="Google Shape;1688;p1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0" name="Google Shape;20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500" y="1557454"/>
            <a:ext cx="4102699" cy="202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1" name="Google Shape;2021;p10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 </a:t>
            </a:r>
            <a:r>
              <a:rPr lang="en" sz="3000">
                <a:solidFill>
                  <a:schemeClr val="accent1"/>
                </a:solidFill>
              </a:rPr>
              <a:t>Profit …</a:t>
            </a:r>
            <a:endParaRPr sz="3000"/>
          </a:p>
        </p:txBody>
      </p:sp>
      <p:sp>
        <p:nvSpPr>
          <p:cNvPr id="2022" name="Google Shape;2022;p10"/>
          <p:cNvSpPr txBox="1">
            <a:spLocks noGrp="1"/>
          </p:cNvSpPr>
          <p:nvPr>
            <p:ph type="title"/>
          </p:nvPr>
        </p:nvSpPr>
        <p:spPr>
          <a:xfrm>
            <a:off x="994525" y="3950675"/>
            <a:ext cx="78822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Audio Books &amp; Audio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have high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generate the least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the company, which are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$6.77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$5.79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respectively.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should consider more about two product categories: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Audio Books &amp; Audio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if they still have potential for investment.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23" name="Google Shape;2023;p10"/>
          <p:cNvSpPr txBox="1">
            <a:spLocks noGrp="1"/>
          </p:cNvSpPr>
          <p:nvPr>
            <p:ph type="title"/>
          </p:nvPr>
        </p:nvSpPr>
        <p:spPr>
          <a:xfrm>
            <a:off x="994525" y="3145925"/>
            <a:ext cx="299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of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all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Categories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(Bubble chart)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24" name="Google Shape;20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50" y="971625"/>
            <a:ext cx="3592349" cy="21743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25" name="Google Shape;2025;p10"/>
          <p:cNvCxnSpPr/>
          <p:nvPr/>
        </p:nvCxnSpPr>
        <p:spPr>
          <a:xfrm>
            <a:off x="1120150" y="1447800"/>
            <a:ext cx="3670800" cy="212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26" name="Google Shape;2026;p10"/>
          <p:cNvCxnSpPr/>
          <p:nvPr/>
        </p:nvCxnSpPr>
        <p:spPr>
          <a:xfrm>
            <a:off x="1199025" y="1378663"/>
            <a:ext cx="3554100" cy="1830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7" name="Google Shape;2027;p10"/>
          <p:cNvSpPr/>
          <p:nvPr/>
        </p:nvSpPr>
        <p:spPr>
          <a:xfrm>
            <a:off x="1120150" y="4539575"/>
            <a:ext cx="353400" cy="1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10"/>
          <p:cNvSpPr/>
          <p:nvPr/>
        </p:nvSpPr>
        <p:spPr>
          <a:xfrm>
            <a:off x="4782500" y="3076500"/>
            <a:ext cx="4142400" cy="561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10"/>
          <p:cNvSpPr txBox="1">
            <a:spLocks noGrp="1"/>
          </p:cNvSpPr>
          <p:nvPr>
            <p:ph type="title"/>
          </p:nvPr>
        </p:nvSpPr>
        <p:spPr>
          <a:xfrm>
            <a:off x="656175" y="1447800"/>
            <a:ext cx="93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Audio</a:t>
            </a:r>
            <a:endParaRPr sz="1000" b="1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30" name="Google Shape;2030;p10"/>
          <p:cNvSpPr txBox="1">
            <a:spLocks noGrp="1"/>
          </p:cNvSpPr>
          <p:nvPr>
            <p:ph type="title"/>
          </p:nvPr>
        </p:nvSpPr>
        <p:spPr>
          <a:xfrm>
            <a:off x="699775" y="895350"/>
            <a:ext cx="2142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Audiobooks</a:t>
            </a:r>
            <a:endParaRPr sz="1000" b="1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31" name="Google Shape;2031;p10"/>
          <p:cNvSpPr txBox="1">
            <a:spLocks noGrp="1"/>
          </p:cNvSpPr>
          <p:nvPr>
            <p:ph type="title"/>
          </p:nvPr>
        </p:nvSpPr>
        <p:spPr>
          <a:xfrm>
            <a:off x="4692125" y="1194300"/>
            <a:ext cx="4176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rgbClr val="325D79"/>
                </a:solidFill>
              </a:rPr>
              <a:t>Profit = Sale amount - Return amount  - Discount amount</a:t>
            </a:r>
            <a:endParaRPr sz="1400" b="1">
              <a:solidFill>
                <a:srgbClr val="325D79"/>
              </a:solidFill>
            </a:endParaRPr>
          </a:p>
        </p:txBody>
      </p:sp>
      <p:sp>
        <p:nvSpPr>
          <p:cNvPr id="2032" name="Google Shape;2032;p10"/>
          <p:cNvSpPr/>
          <p:nvPr/>
        </p:nvSpPr>
        <p:spPr>
          <a:xfrm>
            <a:off x="827475" y="1171347"/>
            <a:ext cx="563100" cy="378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" name="Google Shape;20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8925" y="1557454"/>
            <a:ext cx="4102699" cy="202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8" name="Google Shape;2038;p11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</a:t>
            </a:r>
            <a:r>
              <a:rPr lang="en" sz="3000">
                <a:solidFill>
                  <a:schemeClr val="accent1"/>
                </a:solidFill>
              </a:rPr>
              <a:t> Profit …</a:t>
            </a:r>
            <a:endParaRPr sz="3000"/>
          </a:p>
        </p:txBody>
      </p:sp>
      <p:sp>
        <p:nvSpPr>
          <p:cNvPr id="2039" name="Google Shape;2039;p11"/>
          <p:cNvSpPr txBox="1">
            <a:spLocks noGrp="1"/>
          </p:cNvSpPr>
          <p:nvPr>
            <p:ph type="title"/>
          </p:nvPr>
        </p:nvSpPr>
        <p:spPr>
          <a:xfrm>
            <a:off x="994525" y="3779225"/>
            <a:ext cx="78822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addition to having the largest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Total Return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amount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~$15 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),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category also has the greatest Return volume per unit of sales compared to other categories - which indicating the highest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7.92%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Due to its continued ability to generate enormous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profits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~$147 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), this category still offers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investment potential</a:t>
            </a:r>
            <a:endParaRPr sz="1500"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40" name="Google Shape;2040;p11"/>
          <p:cNvSpPr txBox="1">
            <a:spLocks noGrp="1"/>
          </p:cNvSpPr>
          <p:nvPr>
            <p:ph type="title"/>
          </p:nvPr>
        </p:nvSpPr>
        <p:spPr>
          <a:xfrm>
            <a:off x="1062113" y="3233400"/>
            <a:ext cx="29922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of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all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Categories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(Bubble chart)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41" name="Google Shape;20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775" y="971625"/>
            <a:ext cx="3736875" cy="2261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2" name="Google Shape;2042;p11"/>
          <p:cNvSpPr txBox="1">
            <a:spLocks noGrp="1"/>
          </p:cNvSpPr>
          <p:nvPr>
            <p:ph type="title"/>
          </p:nvPr>
        </p:nvSpPr>
        <p:spPr>
          <a:xfrm>
            <a:off x="3244050" y="1496700"/>
            <a:ext cx="1373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</a:t>
            </a:r>
            <a:endParaRPr sz="1500" b="1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043" name="Google Shape;2043;p11"/>
          <p:cNvCxnSpPr/>
          <p:nvPr/>
        </p:nvCxnSpPr>
        <p:spPr>
          <a:xfrm>
            <a:off x="4147213" y="1417200"/>
            <a:ext cx="586800" cy="57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4" name="Google Shape;2044;p11"/>
          <p:cNvSpPr/>
          <p:nvPr/>
        </p:nvSpPr>
        <p:spPr>
          <a:xfrm>
            <a:off x="4728925" y="1871550"/>
            <a:ext cx="4139400" cy="2430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11"/>
          <p:cNvSpPr txBox="1">
            <a:spLocks noGrp="1"/>
          </p:cNvSpPr>
          <p:nvPr>
            <p:ph type="title"/>
          </p:nvPr>
        </p:nvSpPr>
        <p:spPr>
          <a:xfrm>
            <a:off x="4692125" y="1194300"/>
            <a:ext cx="4176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rgbClr val="325D79"/>
                </a:solidFill>
              </a:rPr>
              <a:t>Profit = Sale amount - Return amount  - Discount amount</a:t>
            </a:r>
            <a:endParaRPr sz="1400" b="1">
              <a:solidFill>
                <a:srgbClr val="325D79"/>
              </a:solidFill>
            </a:endParaRPr>
          </a:p>
        </p:txBody>
      </p:sp>
      <p:sp>
        <p:nvSpPr>
          <p:cNvPr id="2046" name="Google Shape;2046;p11"/>
          <p:cNvSpPr/>
          <p:nvPr/>
        </p:nvSpPr>
        <p:spPr>
          <a:xfrm>
            <a:off x="3743325" y="1026738"/>
            <a:ext cx="590700" cy="530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"/>
          <p:cNvSpPr txBox="1">
            <a:spLocks noGrp="1"/>
          </p:cNvSpPr>
          <p:nvPr>
            <p:ph type="title"/>
          </p:nvPr>
        </p:nvSpPr>
        <p:spPr>
          <a:xfrm>
            <a:off x="2619750" y="1829250"/>
            <a:ext cx="3904500" cy="14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3000"/>
              <a:t>PRODUCT DISCOUNTS AFFECT TO THE REDUCE OF RETURN RATE %</a:t>
            </a:r>
            <a:endParaRPr sz="3000"/>
          </a:p>
        </p:txBody>
      </p:sp>
      <p:sp>
        <p:nvSpPr>
          <p:cNvPr id="2052" name="Google Shape;2052;p12"/>
          <p:cNvSpPr txBox="1">
            <a:spLocks noGrp="1"/>
          </p:cNvSpPr>
          <p:nvPr>
            <p:ph type="title"/>
          </p:nvPr>
        </p:nvSpPr>
        <p:spPr>
          <a:xfrm>
            <a:off x="2619753" y="329875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3400">
                <a:solidFill>
                  <a:schemeClr val="accent5"/>
                </a:solidFill>
              </a:rPr>
              <a:t>AHA MOMENT</a:t>
            </a:r>
            <a:endParaRPr sz="3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3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7235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#6: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/>
              <a:t>Decline of </a:t>
            </a:r>
            <a:r>
              <a:rPr lang="en" sz="3000">
                <a:solidFill>
                  <a:schemeClr val="accent1"/>
                </a:solidFill>
              </a:rPr>
              <a:t>Return Rate % </a:t>
            </a:r>
            <a:r>
              <a:rPr lang="en" sz="3000"/>
              <a:t>by</a:t>
            </a:r>
            <a:r>
              <a:rPr lang="en" sz="3000">
                <a:solidFill>
                  <a:schemeClr val="accent1"/>
                </a:solidFill>
              </a:rPr>
              <a:t> Discounts 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/>
          </a:p>
        </p:txBody>
      </p:sp>
      <p:sp>
        <p:nvSpPr>
          <p:cNvPr id="2058" name="Google Shape;2058;p13"/>
          <p:cNvSpPr txBox="1">
            <a:spLocks noGrp="1"/>
          </p:cNvSpPr>
          <p:nvPr>
            <p:ph type="title"/>
          </p:nvPr>
        </p:nvSpPr>
        <p:spPr>
          <a:xfrm>
            <a:off x="717850" y="4171900"/>
            <a:ext cx="8298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Discount quantity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greater,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reduced for each transaction.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Channels with lower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discounts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have highest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especially </a:t>
            </a:r>
            <a:r>
              <a:rPr lang="en" sz="1500" b="1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which has the highest Return rate 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7.38 %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the lowest Average discount of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$54.95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per transaction.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59" name="Google Shape;2059;p13"/>
          <p:cNvSpPr txBox="1">
            <a:spLocks noGrp="1"/>
          </p:cNvSpPr>
          <p:nvPr>
            <p:ph type="title"/>
          </p:nvPr>
        </p:nvSpPr>
        <p:spPr>
          <a:xfrm>
            <a:off x="809863" y="3547575"/>
            <a:ext cx="31680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Discount quantity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distribution per transaction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060" name="Google Shape;20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52" y="1096150"/>
            <a:ext cx="3666633" cy="2451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1" name="Google Shape;20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925" y="1283275"/>
            <a:ext cx="4199576" cy="22642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2" name="Google Shape;2062;p13"/>
          <p:cNvSpPr txBox="1">
            <a:spLocks noGrp="1"/>
          </p:cNvSpPr>
          <p:nvPr>
            <p:ph type="title"/>
          </p:nvPr>
        </p:nvSpPr>
        <p:spPr>
          <a:xfrm>
            <a:off x="4845764" y="3547575"/>
            <a:ext cx="3393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discount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per transaction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4"/>
          <p:cNvSpPr txBox="1">
            <a:spLocks noGrp="1"/>
          </p:cNvSpPr>
          <p:nvPr>
            <p:ph type="subTitle" idx="3"/>
          </p:nvPr>
        </p:nvSpPr>
        <p:spPr>
          <a:xfrm>
            <a:off x="5468112" y="97278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HOOK &amp; SETTING</a:t>
            </a:r>
            <a:endParaRPr sz="18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68" name="Google Shape;2068;p14"/>
          <p:cNvSpPr txBox="1">
            <a:spLocks noGrp="1"/>
          </p:cNvSpPr>
          <p:nvPr>
            <p:ph type="subTitle" idx="1"/>
          </p:nvPr>
        </p:nvSpPr>
        <p:spPr>
          <a:xfrm>
            <a:off x="1323253" y="86868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AHA MOMENT</a:t>
            </a:r>
            <a:endParaRPr sz="18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69" name="Google Shape;2069;p14"/>
          <p:cNvSpPr txBox="1">
            <a:spLocks noGrp="1"/>
          </p:cNvSpPr>
          <p:nvPr>
            <p:ph type="title"/>
          </p:nvPr>
        </p:nvSpPr>
        <p:spPr>
          <a:xfrm>
            <a:off x="1568850" y="197975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STORY TEMPLATE</a:t>
            </a:r>
            <a:endParaRPr/>
          </a:p>
        </p:txBody>
      </p:sp>
      <p:sp>
        <p:nvSpPr>
          <p:cNvPr id="2070" name="Google Shape;2070;p14"/>
          <p:cNvSpPr txBox="1">
            <a:spLocks noGrp="1"/>
          </p:cNvSpPr>
          <p:nvPr>
            <p:ph type="subTitle" idx="2"/>
          </p:nvPr>
        </p:nvSpPr>
        <p:spPr>
          <a:xfrm>
            <a:off x="1345950" y="1243675"/>
            <a:ext cx="2926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/>
              <a:t>Product discounts affect to the reduce of Return Rate %</a:t>
            </a:r>
            <a:endParaRPr b="1"/>
          </a:p>
        </p:txBody>
      </p:sp>
      <p:sp>
        <p:nvSpPr>
          <p:cNvPr id="2071" name="Google Shape;2071;p14"/>
          <p:cNvSpPr txBox="1">
            <a:spLocks noGrp="1"/>
          </p:cNvSpPr>
          <p:nvPr>
            <p:ph type="subTitle" idx="5"/>
          </p:nvPr>
        </p:nvSpPr>
        <p:spPr>
          <a:xfrm>
            <a:off x="1323246" y="2402363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RISING INSIGHTS</a:t>
            </a:r>
            <a:endParaRPr sz="18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2" name="Google Shape;2072;p14"/>
          <p:cNvSpPr txBox="1">
            <a:spLocks noGrp="1"/>
          </p:cNvSpPr>
          <p:nvPr>
            <p:ph type="subTitle" idx="7"/>
          </p:nvPr>
        </p:nvSpPr>
        <p:spPr>
          <a:xfrm>
            <a:off x="5468101" y="2798863"/>
            <a:ext cx="3304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SOLUTION AND NEXT STEPS</a:t>
            </a:r>
            <a:endParaRPr sz="18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3" name="Google Shape;2073;p14"/>
          <p:cNvSpPr txBox="1">
            <a:spLocks noGrp="1"/>
          </p:cNvSpPr>
          <p:nvPr>
            <p:ph type="subTitle" idx="1"/>
          </p:nvPr>
        </p:nvSpPr>
        <p:spPr>
          <a:xfrm>
            <a:off x="313500" y="1168775"/>
            <a:ext cx="9507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72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4" name="Google Shape;2074;p14"/>
          <p:cNvSpPr txBox="1">
            <a:spLocks noGrp="1"/>
          </p:cNvSpPr>
          <p:nvPr>
            <p:ph type="subTitle" idx="1"/>
          </p:nvPr>
        </p:nvSpPr>
        <p:spPr>
          <a:xfrm>
            <a:off x="275750" y="2402375"/>
            <a:ext cx="11142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72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5" name="Google Shape;2075;p14"/>
          <p:cNvSpPr txBox="1">
            <a:spLocks noGrp="1"/>
          </p:cNvSpPr>
          <p:nvPr>
            <p:ph type="subTitle" idx="1"/>
          </p:nvPr>
        </p:nvSpPr>
        <p:spPr>
          <a:xfrm>
            <a:off x="4353900" y="1117925"/>
            <a:ext cx="11142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72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6" name="Google Shape;2076;p14"/>
          <p:cNvSpPr txBox="1">
            <a:spLocks noGrp="1"/>
          </p:cNvSpPr>
          <p:nvPr>
            <p:ph type="subTitle" idx="1"/>
          </p:nvPr>
        </p:nvSpPr>
        <p:spPr>
          <a:xfrm>
            <a:off x="4320000" y="2639675"/>
            <a:ext cx="11820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72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7" name="Google Shape;2077;p14"/>
          <p:cNvSpPr txBox="1">
            <a:spLocks noGrp="1"/>
          </p:cNvSpPr>
          <p:nvPr>
            <p:ph type="subTitle" idx="2"/>
          </p:nvPr>
        </p:nvSpPr>
        <p:spPr>
          <a:xfrm>
            <a:off x="1389950" y="2777375"/>
            <a:ext cx="30015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 b="1"/>
              <a:t>Focus on Product with high increase of Returns: </a:t>
            </a:r>
            <a:r>
              <a:rPr lang="en"/>
              <a:t>Deluxe and Regular class in Asia market, especially in Computer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 b="1"/>
              <a:t>Return Rate % vs Profit: </a:t>
            </a:r>
            <a:r>
              <a:rPr lang="en"/>
              <a:t>the contrast of Return Rate % and generated profit helps us to consider which product type and Brand to potentially invest in the future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 Medium"/>
              <a:buAutoNum type="arabicParenBoth"/>
            </a:pPr>
            <a:r>
              <a:rPr lang="en" b="1"/>
              <a:t>Return Rate % vs Discounts: </a:t>
            </a:r>
            <a:r>
              <a:rPr lang="en"/>
              <a:t>Discounts is a factor to help decline the Return Rate %</a:t>
            </a:r>
            <a:endParaRPr/>
          </a:p>
        </p:txBody>
      </p:sp>
      <p:sp>
        <p:nvSpPr>
          <p:cNvPr id="2078" name="Google Shape;2078;p14"/>
          <p:cNvSpPr txBox="1">
            <a:spLocks noGrp="1"/>
          </p:cNvSpPr>
          <p:nvPr>
            <p:ph type="subTitle" idx="2"/>
          </p:nvPr>
        </p:nvSpPr>
        <p:spPr>
          <a:xfrm>
            <a:off x="5535900" y="1376975"/>
            <a:ext cx="32364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There is a decrease of </a:t>
            </a:r>
            <a:r>
              <a:rPr lang="en" b="1"/>
              <a:t>Return Rate %</a:t>
            </a:r>
            <a:r>
              <a:rPr lang="en"/>
              <a:t> because of the decline in Return Quantity and increase in Sales quantity. </a:t>
            </a:r>
            <a:r>
              <a:rPr lang="en" b="1"/>
              <a:t>(Setting)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/>
              <a:t>Discounts</a:t>
            </a:r>
            <a:r>
              <a:rPr lang="en"/>
              <a:t> is one of the factor that can make the </a:t>
            </a:r>
            <a:r>
              <a:rPr lang="en" b="1"/>
              <a:t>Return Rate %</a:t>
            </a:r>
            <a:r>
              <a:rPr lang="en"/>
              <a:t> decline, which is what the company target to (Hook)</a:t>
            </a:r>
            <a:endParaRPr/>
          </a:p>
        </p:txBody>
      </p:sp>
      <p:sp>
        <p:nvSpPr>
          <p:cNvPr id="2079" name="Google Shape;2079;p14"/>
          <p:cNvSpPr txBox="1">
            <a:spLocks noGrp="1"/>
          </p:cNvSpPr>
          <p:nvPr>
            <p:ph type="subTitle" idx="2"/>
          </p:nvPr>
        </p:nvSpPr>
        <p:spPr>
          <a:xfrm>
            <a:off x="5535900" y="3222875"/>
            <a:ext cx="32364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 Medium"/>
              <a:buAutoNum type="arabicParenBoth"/>
            </a:pPr>
            <a:r>
              <a:rPr lang="en" dirty="0"/>
              <a:t>Consider about the reason why specific Product types have high </a:t>
            </a:r>
            <a:r>
              <a:rPr lang="en" b="1" dirty="0"/>
              <a:t>Return amount </a:t>
            </a:r>
            <a:r>
              <a:rPr lang="en" dirty="0"/>
              <a:t>like</a:t>
            </a:r>
            <a:r>
              <a:rPr lang="en" b="1" dirty="0"/>
              <a:t> Computer category</a:t>
            </a:r>
            <a:endParaRPr b="1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 dirty="0"/>
              <a:t>Consider about the investment of Brands and Product Category with least generated profit but high Return rate % like </a:t>
            </a:r>
            <a:r>
              <a:rPr lang="en" b="1" dirty="0"/>
              <a:t>Music, Movies and Audiobooks </a:t>
            </a:r>
            <a:r>
              <a:rPr lang="en" dirty="0"/>
              <a:t>and</a:t>
            </a:r>
            <a:r>
              <a:rPr lang="en" b="1" dirty="0"/>
              <a:t> Audio</a:t>
            </a:r>
            <a:endParaRPr b="1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 dirty="0"/>
              <a:t>Supply </a:t>
            </a:r>
            <a:r>
              <a:rPr lang="en" b="1" dirty="0"/>
              <a:t>Discounts</a:t>
            </a:r>
            <a:r>
              <a:rPr lang="en" dirty="0"/>
              <a:t> to Customer to reduce </a:t>
            </a:r>
            <a:r>
              <a:rPr lang="en" b="1" dirty="0"/>
              <a:t>Return Rate %</a:t>
            </a: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"/>
          <p:cNvSpPr txBox="1">
            <a:spLocks noGrp="1"/>
          </p:cNvSpPr>
          <p:nvPr>
            <p:ph type="title"/>
          </p:nvPr>
        </p:nvSpPr>
        <p:spPr>
          <a:xfrm>
            <a:off x="2619750" y="1694400"/>
            <a:ext cx="3904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3500"/>
              <a:t>WHAT IS THE PRODUCT TYPE THAT RETURNS FOCUS ON?</a:t>
            </a:r>
            <a:endParaRPr sz="3500"/>
          </a:p>
        </p:txBody>
      </p:sp>
      <p:sp>
        <p:nvSpPr>
          <p:cNvPr id="1931" name="Google Shape;1931;p2"/>
          <p:cNvSpPr txBox="1">
            <a:spLocks noGrp="1"/>
          </p:cNvSpPr>
          <p:nvPr>
            <p:ph type="title"/>
          </p:nvPr>
        </p:nvSpPr>
        <p:spPr>
          <a:xfrm>
            <a:off x="2619753" y="329875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3400">
                <a:solidFill>
                  <a:schemeClr val="accent5"/>
                </a:solidFill>
              </a:rPr>
              <a:t>PROBLEM STATEMENT</a:t>
            </a:r>
            <a:endParaRPr sz="3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Google Shape;19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75" y="1524300"/>
            <a:ext cx="4163551" cy="20949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7" name="Google Shape;1937;p3"/>
          <p:cNvSpPr txBox="1">
            <a:spLocks noGrp="1"/>
          </p:cNvSpPr>
          <p:nvPr>
            <p:ph type="title"/>
          </p:nvPr>
        </p:nvSpPr>
        <p:spPr>
          <a:xfrm>
            <a:off x="612675" y="347850"/>
            <a:ext cx="5620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#1: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at </a:t>
            </a:r>
            <a:r>
              <a:rPr lang="en" sz="3000">
                <a:solidFill>
                  <a:schemeClr val="accent1"/>
                </a:solidFill>
              </a:rPr>
              <a:t>Asia</a:t>
            </a:r>
            <a:r>
              <a:rPr lang="en" sz="3000"/>
              <a:t> market</a:t>
            </a:r>
            <a:endParaRPr sz="3000"/>
          </a:p>
        </p:txBody>
      </p:sp>
      <p:sp>
        <p:nvSpPr>
          <p:cNvPr id="1938" name="Google Shape;1938;p3"/>
          <p:cNvSpPr txBox="1">
            <a:spLocks noGrp="1"/>
          </p:cNvSpPr>
          <p:nvPr>
            <p:ph type="title"/>
          </p:nvPr>
        </p:nvSpPr>
        <p:spPr>
          <a:xfrm>
            <a:off x="638550" y="3648532"/>
            <a:ext cx="4111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Quantity YoY%</a:t>
            </a:r>
            <a:r>
              <a:rPr lang="en" sz="15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lang="en" sz="15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Continents</a:t>
            </a:r>
            <a:endParaRPr sz="15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9" name="Google Shape;1939;p3"/>
          <p:cNvSpPr txBox="1">
            <a:spLocks noGrp="1"/>
          </p:cNvSpPr>
          <p:nvPr>
            <p:ph type="title"/>
          </p:nvPr>
        </p:nvSpPr>
        <p:spPr>
          <a:xfrm>
            <a:off x="1005775" y="4027875"/>
            <a:ext cx="78822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Only the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Asia market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a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7.48%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rise in Return quantity in 2009, costing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$3.32 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 (Total return amount is ~$12 million). </a:t>
            </a:r>
            <a:endParaRPr sz="15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should pay more attention to figure out how Product Returns increase only in this market.</a:t>
            </a:r>
            <a:endParaRPr sz="15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0" name="Google Shape;1940;p3"/>
          <p:cNvSpPr/>
          <p:nvPr/>
        </p:nvSpPr>
        <p:spPr>
          <a:xfrm>
            <a:off x="2746175" y="1568750"/>
            <a:ext cx="671700" cy="474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9468" y="1525113"/>
            <a:ext cx="4163555" cy="20932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2" name="Google Shape;1942;p3"/>
          <p:cNvSpPr txBox="1">
            <a:spLocks noGrp="1"/>
          </p:cNvSpPr>
          <p:nvPr>
            <p:ph type="title"/>
          </p:nvPr>
        </p:nvSpPr>
        <p:spPr>
          <a:xfrm>
            <a:off x="4865350" y="3648520"/>
            <a:ext cx="4111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Continents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2009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43" name="Google Shape;1943;p3"/>
          <p:cNvSpPr/>
          <p:nvPr/>
        </p:nvSpPr>
        <p:spPr>
          <a:xfrm>
            <a:off x="1101525" y="4623625"/>
            <a:ext cx="353400" cy="1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59070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#2: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in </a:t>
            </a:r>
            <a:r>
              <a:rPr lang="en" sz="3000">
                <a:solidFill>
                  <a:schemeClr val="accent1"/>
                </a:solidFill>
              </a:rPr>
              <a:t>Deluxe &amp; Regular</a:t>
            </a:r>
            <a:r>
              <a:rPr lang="en" sz="3000"/>
              <a:t> class at </a:t>
            </a:r>
            <a:r>
              <a:rPr lang="en" sz="3000">
                <a:solidFill>
                  <a:schemeClr val="accent1"/>
                </a:solidFill>
              </a:rPr>
              <a:t>Asia</a:t>
            </a:r>
            <a:r>
              <a:rPr lang="en" sz="3000"/>
              <a:t> market</a:t>
            </a:r>
            <a:endParaRPr sz="3000"/>
          </a:p>
        </p:txBody>
      </p:sp>
      <p:sp>
        <p:nvSpPr>
          <p:cNvPr id="1949" name="Google Shape;1949;p4"/>
          <p:cNvSpPr txBox="1">
            <a:spLocks noGrp="1"/>
          </p:cNvSpPr>
          <p:nvPr>
            <p:ph type="title"/>
          </p:nvPr>
        </p:nvSpPr>
        <p:spPr>
          <a:xfrm>
            <a:off x="1123800" y="3750313"/>
            <a:ext cx="3063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by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Class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Asia market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over time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50" name="Google Shape;1950;p4"/>
          <p:cNvSpPr txBox="1">
            <a:spLocks noGrp="1"/>
          </p:cNvSpPr>
          <p:nvPr>
            <p:ph type="title"/>
          </p:nvPr>
        </p:nvSpPr>
        <p:spPr>
          <a:xfrm>
            <a:off x="1005775" y="4304100"/>
            <a:ext cx="78822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Asia market,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Deluxe &amp; Regular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class product shows an increase over time. In 2009, it accounts for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~90%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total Return amount. 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51" name="Google Shape;19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50" y="1655425"/>
            <a:ext cx="4189800" cy="209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2" name="Google Shape;1952;p4"/>
          <p:cNvSpPr txBox="1">
            <a:spLocks noGrp="1"/>
          </p:cNvSpPr>
          <p:nvPr>
            <p:ph type="title"/>
          </p:nvPr>
        </p:nvSpPr>
        <p:spPr>
          <a:xfrm>
            <a:off x="5256550" y="3750325"/>
            <a:ext cx="33294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Class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Asia market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 2009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53" name="Google Shape;19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350" y="1645838"/>
            <a:ext cx="4189800" cy="21140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59070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#3: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in </a:t>
            </a:r>
            <a:r>
              <a:rPr lang="en" sz="3000">
                <a:solidFill>
                  <a:schemeClr val="accent1"/>
                </a:solidFill>
              </a:rPr>
              <a:t>Deluxe class </a:t>
            </a:r>
            <a:r>
              <a:rPr lang="en" sz="3000"/>
              <a:t>at</a:t>
            </a:r>
            <a:r>
              <a:rPr lang="en" sz="3000">
                <a:solidFill>
                  <a:schemeClr val="accent1"/>
                </a:solidFill>
              </a:rPr>
              <a:t> Asia </a:t>
            </a:r>
            <a:r>
              <a:rPr lang="en" sz="3000"/>
              <a:t>market focus on …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/>
          </a:p>
        </p:txBody>
      </p:sp>
      <p:sp>
        <p:nvSpPr>
          <p:cNvPr id="1959" name="Google Shape;1959;p5"/>
          <p:cNvSpPr txBox="1">
            <a:spLocks noGrp="1"/>
          </p:cNvSpPr>
          <p:nvPr>
            <p:ph type="title"/>
          </p:nvPr>
        </p:nvSpPr>
        <p:spPr>
          <a:xfrm>
            <a:off x="971538" y="3571375"/>
            <a:ext cx="3063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by Product Category </a:t>
            </a:r>
            <a:r>
              <a:rPr lang="en" sz="15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(Deluxe class, Asia market)</a:t>
            </a:r>
            <a:endParaRPr sz="15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0" name="Google Shape;1960;p5"/>
          <p:cNvSpPr txBox="1">
            <a:spLocks noGrp="1"/>
          </p:cNvSpPr>
          <p:nvPr>
            <p:ph type="title"/>
          </p:nvPr>
        </p:nvSpPr>
        <p:spPr>
          <a:xfrm>
            <a:off x="971550" y="4129675"/>
            <a:ext cx="78822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Deluxe product class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concentrates on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electrical products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Asian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market, which include three categories: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appliances, Computers, and Cameras &amp; camcorders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The majority of the returned items are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Monochrome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color (White, Silver, Silver Grey and Black).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61" name="Google Shape;19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63" y="1457325"/>
            <a:ext cx="3885267" cy="21140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2" name="Google Shape;19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6350" y="1457325"/>
            <a:ext cx="3503501" cy="2114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3" name="Google Shape;1963;p5"/>
          <p:cNvSpPr txBox="1">
            <a:spLocks noGrp="1"/>
          </p:cNvSpPr>
          <p:nvPr>
            <p:ph type="title"/>
          </p:nvPr>
        </p:nvSpPr>
        <p:spPr>
          <a:xfrm>
            <a:off x="5056438" y="3571375"/>
            <a:ext cx="3063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Color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(Deluxe class, Asia market)</a:t>
            </a: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6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63591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#4: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/>
              <a:t>Increase trend in </a:t>
            </a:r>
            <a:r>
              <a:rPr lang="en" sz="3000">
                <a:solidFill>
                  <a:schemeClr val="accent1"/>
                </a:solidFill>
              </a:rPr>
              <a:t>Computer category</a:t>
            </a:r>
            <a:r>
              <a:rPr lang="en" sz="3000"/>
              <a:t> across all markets for </a:t>
            </a:r>
            <a:r>
              <a:rPr lang="en" sz="3000">
                <a:solidFill>
                  <a:schemeClr val="accent1"/>
                </a:solidFill>
              </a:rPr>
              <a:t>Returns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69" name="Google Shape;1969;p6"/>
          <p:cNvSpPr txBox="1">
            <a:spLocks noGrp="1"/>
          </p:cNvSpPr>
          <p:nvPr>
            <p:ph type="title"/>
          </p:nvPr>
        </p:nvSpPr>
        <p:spPr>
          <a:xfrm>
            <a:off x="994525" y="3938300"/>
            <a:ext cx="78822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From 2008 to 2009,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sector increased returns across the board. In 2009, it accounted for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28.77%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the overall Return amount.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Laptops &amp; Projectors and Screens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contribute up to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73.48%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total distribution.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70" name="Google Shape;19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50" y="1566473"/>
            <a:ext cx="3426049" cy="17184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71" name="Google Shape;1971;p6"/>
          <p:cNvSpPr txBox="1">
            <a:spLocks noGrp="1"/>
          </p:cNvSpPr>
          <p:nvPr>
            <p:ph type="title"/>
          </p:nvPr>
        </p:nvSpPr>
        <p:spPr>
          <a:xfrm>
            <a:off x="560575" y="3287325"/>
            <a:ext cx="342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of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 all markets</a:t>
            </a: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72" name="Google Shape;19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039325" y="1564076"/>
            <a:ext cx="1792600" cy="17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6"/>
          <p:cNvPicPr preferRelativeResize="0"/>
          <p:nvPr/>
        </p:nvPicPr>
        <p:blipFill rotWithShape="1">
          <a:blip r:embed="rId4">
            <a:alphaModFix/>
          </a:blip>
          <a:srcRect l="36169" t="38396" r="37901" b="39645"/>
          <a:stretch/>
        </p:blipFill>
        <p:spPr>
          <a:xfrm>
            <a:off x="4592713" y="2127812"/>
            <a:ext cx="685800" cy="55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4" name="Google Shape;1974;p6"/>
          <p:cNvCxnSpPr>
            <a:endCxn id="1972" idx="2"/>
          </p:cNvCxnSpPr>
          <p:nvPr/>
        </p:nvCxnSpPr>
        <p:spPr>
          <a:xfrm rot="10800000" flipH="1">
            <a:off x="3458125" y="1564076"/>
            <a:ext cx="1477500" cy="830400"/>
          </a:xfrm>
          <a:prstGeom prst="curvedConnector4">
            <a:avLst>
              <a:gd name="adj1" fmla="val 19668"/>
              <a:gd name="adj2" fmla="val 1286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975" name="Google Shape;197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4650" y="1566467"/>
            <a:ext cx="2897924" cy="15473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76" name="Google Shape;1976;p6"/>
          <p:cNvSpPr txBox="1">
            <a:spLocks noGrp="1"/>
          </p:cNvSpPr>
          <p:nvPr>
            <p:ph type="title"/>
          </p:nvPr>
        </p:nvSpPr>
        <p:spPr>
          <a:xfrm>
            <a:off x="5884650" y="3113775"/>
            <a:ext cx="28980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in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Category</a:t>
            </a: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7" name="Google Shape;1977;p6"/>
          <p:cNvSpPr/>
          <p:nvPr/>
        </p:nvSpPr>
        <p:spPr>
          <a:xfrm>
            <a:off x="5831925" y="1469700"/>
            <a:ext cx="1035600" cy="17184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6"/>
          <p:cNvSpPr txBox="1">
            <a:spLocks noGrp="1"/>
          </p:cNvSpPr>
          <p:nvPr>
            <p:ph type="title"/>
          </p:nvPr>
        </p:nvSpPr>
        <p:spPr>
          <a:xfrm>
            <a:off x="6349825" y="1053125"/>
            <a:ext cx="1035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73.48%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979" name="Google Shape;1979;p6"/>
          <p:cNvCxnSpPr>
            <a:stCxn id="1972" idx="2"/>
            <a:endCxn id="1977" idx="0"/>
          </p:cNvCxnSpPr>
          <p:nvPr/>
        </p:nvCxnSpPr>
        <p:spPr>
          <a:xfrm rot="-5400000">
            <a:off x="5595475" y="809726"/>
            <a:ext cx="94500" cy="1414200"/>
          </a:xfrm>
          <a:prstGeom prst="curvedConnector3">
            <a:avLst>
              <a:gd name="adj1" fmla="val 3518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7"/>
          <p:cNvSpPr txBox="1">
            <a:spLocks noGrp="1"/>
          </p:cNvSpPr>
          <p:nvPr>
            <p:ph type="title" idx="4294967295"/>
          </p:nvPr>
        </p:nvSpPr>
        <p:spPr>
          <a:xfrm>
            <a:off x="566025" y="122025"/>
            <a:ext cx="66255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Return Rate % by different Channels</a:t>
            </a:r>
            <a:endParaRPr sz="3500"/>
          </a:p>
        </p:txBody>
      </p:sp>
      <p:sp>
        <p:nvSpPr>
          <p:cNvPr id="1985" name="Google Shape;1985;p7"/>
          <p:cNvSpPr txBox="1">
            <a:spLocks noGrp="1"/>
          </p:cNvSpPr>
          <p:nvPr>
            <p:ph type="title" idx="4294967295"/>
          </p:nvPr>
        </p:nvSpPr>
        <p:spPr>
          <a:xfrm>
            <a:off x="566025" y="677475"/>
            <a:ext cx="58728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chemeClr val="accent1"/>
                </a:solidFill>
              </a:rPr>
              <a:t>Return Rate %  = (Return quantity / Sales quantity) %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1986" name="Google Shape;1986;p7"/>
          <p:cNvPicPr preferRelativeResize="0"/>
          <p:nvPr/>
        </p:nvPicPr>
        <p:blipFill rotWithShape="1">
          <a:blip r:embed="rId3">
            <a:alphaModFix/>
          </a:blip>
          <a:srcRect l="-2830" r="2830"/>
          <a:stretch/>
        </p:blipFill>
        <p:spPr>
          <a:xfrm>
            <a:off x="609625" y="1288800"/>
            <a:ext cx="3032175" cy="24678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7" name="Google Shape;1987;p7"/>
          <p:cNvSpPr txBox="1">
            <a:spLocks noGrp="1"/>
          </p:cNvSpPr>
          <p:nvPr>
            <p:ph type="title" idx="4294967295"/>
          </p:nvPr>
        </p:nvSpPr>
        <p:spPr>
          <a:xfrm>
            <a:off x="363525" y="3756650"/>
            <a:ext cx="3524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Contribution of </a:t>
            </a:r>
            <a:r>
              <a:rPr lang="en" sz="13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 Product Returns quantity</a:t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88" name="Google Shape;1988;p7"/>
          <p:cNvSpPr txBox="1">
            <a:spLocks noGrp="1"/>
          </p:cNvSpPr>
          <p:nvPr>
            <p:ph type="title" idx="4294967295"/>
          </p:nvPr>
        </p:nvSpPr>
        <p:spPr>
          <a:xfrm>
            <a:off x="3794200" y="3756650"/>
            <a:ext cx="4893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over time by different </a:t>
            </a:r>
            <a:r>
              <a:rPr lang="en" sz="13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Channels</a:t>
            </a:r>
            <a:endParaRPr sz="13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89" name="Google Shape;1989;p7"/>
          <p:cNvSpPr txBox="1">
            <a:spLocks noGrp="1"/>
          </p:cNvSpPr>
          <p:nvPr>
            <p:ph type="title" idx="4294967295"/>
          </p:nvPr>
        </p:nvSpPr>
        <p:spPr>
          <a:xfrm>
            <a:off x="1594000" y="4139375"/>
            <a:ext cx="70932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one of the channels that provides about ~56% of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Returns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Except for a little gain from the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Catalog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channel between 2007 and 2008 (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0.03%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), the majority of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across all Channels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decrease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time.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90" name="Google Shape;19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4200" y="1279275"/>
            <a:ext cx="4893001" cy="24933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1" name="Google Shape;1991;p7"/>
          <p:cNvSpPr/>
          <p:nvPr/>
        </p:nvSpPr>
        <p:spPr>
          <a:xfrm>
            <a:off x="4260825" y="1383475"/>
            <a:ext cx="512100" cy="4494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"/>
          <p:cNvSpPr txBox="1">
            <a:spLocks noGrp="1"/>
          </p:cNvSpPr>
          <p:nvPr>
            <p:ph type="title" idx="4294967295"/>
          </p:nvPr>
        </p:nvSpPr>
        <p:spPr>
          <a:xfrm>
            <a:off x="1259250" y="274425"/>
            <a:ext cx="66255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solidFill>
                  <a:schemeClr val="accent1"/>
                </a:solidFill>
              </a:rPr>
              <a:t>Return rate % </a:t>
            </a:r>
            <a:r>
              <a:rPr lang="en" sz="3300"/>
              <a:t>decreased because of …</a:t>
            </a:r>
            <a:endParaRPr sz="3300"/>
          </a:p>
        </p:txBody>
      </p:sp>
      <p:sp>
        <p:nvSpPr>
          <p:cNvPr id="1997" name="Google Shape;1997;p8"/>
          <p:cNvSpPr txBox="1">
            <a:spLocks noGrp="1"/>
          </p:cNvSpPr>
          <p:nvPr>
            <p:ph type="title" idx="4294967295"/>
          </p:nvPr>
        </p:nvSpPr>
        <p:spPr>
          <a:xfrm>
            <a:off x="2033850" y="3758900"/>
            <a:ext cx="50763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Total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 quantity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and Total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quantity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over time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8" name="Google Shape;1998;p8"/>
          <p:cNvSpPr txBox="1">
            <a:spLocks noGrp="1"/>
          </p:cNvSpPr>
          <p:nvPr>
            <p:ph type="title" idx="4294967295"/>
          </p:nvPr>
        </p:nvSpPr>
        <p:spPr>
          <a:xfrm>
            <a:off x="1296363" y="4239500"/>
            <a:ext cx="6464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Due to a decline in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Returns quantity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a rise in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 quantity 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of selling products, the </a:t>
            </a:r>
            <a:r>
              <a:rPr lang="en" sz="1500" b="1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decreased.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99" name="Google Shape;1999;p8"/>
          <p:cNvSpPr txBox="1">
            <a:spLocks noGrp="1"/>
          </p:cNvSpPr>
          <p:nvPr>
            <p:ph type="title" idx="4294967295"/>
          </p:nvPr>
        </p:nvSpPr>
        <p:spPr>
          <a:xfrm>
            <a:off x="2650725" y="930425"/>
            <a:ext cx="37554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 b="1">
                <a:solidFill>
                  <a:srgbClr val="325D79"/>
                </a:solidFill>
              </a:rPr>
              <a:t>Return Rate %  = (Return quantity / Sales quantity) %</a:t>
            </a:r>
            <a:endParaRPr sz="1300" b="1">
              <a:solidFill>
                <a:srgbClr val="325D79"/>
              </a:solidFill>
            </a:endParaRPr>
          </a:p>
        </p:txBody>
      </p:sp>
      <p:pic>
        <p:nvPicPr>
          <p:cNvPr id="2000" name="Google Shape;20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6125" y="1298863"/>
            <a:ext cx="4824609" cy="24600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9"/>
          <p:cNvSpPr txBox="1">
            <a:spLocks noGrp="1"/>
          </p:cNvSpPr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</a:t>
            </a:r>
            <a:r>
              <a:rPr lang="en" sz="3000">
                <a:solidFill>
                  <a:schemeClr val="accent1"/>
                </a:solidFill>
              </a:rPr>
              <a:t> Profit …</a:t>
            </a:r>
            <a:endParaRPr sz="3000"/>
          </a:p>
        </p:txBody>
      </p:sp>
      <p:sp>
        <p:nvSpPr>
          <p:cNvPr id="2006" name="Google Shape;2006;p9"/>
          <p:cNvSpPr txBox="1">
            <a:spLocks noGrp="1"/>
          </p:cNvSpPr>
          <p:nvPr>
            <p:ph type="title"/>
          </p:nvPr>
        </p:nvSpPr>
        <p:spPr>
          <a:xfrm>
            <a:off x="686525" y="3908975"/>
            <a:ext cx="82383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Northwind Traders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brand has a significant Return rate of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11.93%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the </a:t>
            </a: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sector (usually is about 6% to 8%), and the brand generates very little profit from its items.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Given that this brand makes little revenue and has a high return rate, we should consider importing Northwind Traders’ s products for Home appliances sales, </a:t>
            </a:r>
            <a:r>
              <a:rPr lang="en" sz="1500" b="1">
                <a:solidFill>
                  <a:srgbClr val="CC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is not a potential investment</a:t>
            </a:r>
            <a:endParaRPr sz="1500" b="1">
              <a:solidFill>
                <a:srgbClr val="CC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07" name="Google Shape;2007;p9"/>
          <p:cNvSpPr txBox="1">
            <a:spLocks noGrp="1"/>
          </p:cNvSpPr>
          <p:nvPr>
            <p:ph type="title"/>
          </p:nvPr>
        </p:nvSpPr>
        <p:spPr>
          <a:xfrm>
            <a:off x="5203775" y="3278525"/>
            <a:ext cx="3521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Profit distribution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by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Brand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(in </a:t>
            </a:r>
            <a:r>
              <a:rPr lang="en" sz="15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category)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500"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08" name="Google Shape;20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363" y="1255401"/>
            <a:ext cx="3983925" cy="1998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9" name="Google Shape;2009;p9"/>
          <p:cNvSpPr/>
          <p:nvPr/>
        </p:nvSpPr>
        <p:spPr>
          <a:xfrm>
            <a:off x="802775" y="4501475"/>
            <a:ext cx="353400" cy="1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0" name="Google Shape;20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525" y="1280262"/>
            <a:ext cx="4006011" cy="19982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1" name="Google Shape;2011;p9"/>
          <p:cNvSpPr/>
          <p:nvPr/>
        </p:nvSpPr>
        <p:spPr>
          <a:xfrm>
            <a:off x="1752600" y="1371563"/>
            <a:ext cx="590700" cy="530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2" name="Google Shape;2012;p9"/>
          <p:cNvCxnSpPr>
            <a:stCxn id="2011" idx="3"/>
          </p:cNvCxnSpPr>
          <p:nvPr/>
        </p:nvCxnSpPr>
        <p:spPr>
          <a:xfrm>
            <a:off x="2343300" y="1636913"/>
            <a:ext cx="2895600" cy="1058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13" name="Google Shape;2013;p9"/>
          <p:cNvSpPr/>
          <p:nvPr/>
        </p:nvSpPr>
        <p:spPr>
          <a:xfrm>
            <a:off x="5110500" y="1255375"/>
            <a:ext cx="590700" cy="1998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9"/>
          <p:cNvSpPr txBox="1">
            <a:spLocks noGrp="1"/>
          </p:cNvSpPr>
          <p:nvPr>
            <p:ph type="title"/>
          </p:nvPr>
        </p:nvSpPr>
        <p:spPr>
          <a:xfrm>
            <a:off x="1361400" y="1940325"/>
            <a:ext cx="1373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Northwind Traders</a:t>
            </a:r>
            <a:endParaRPr sz="1500" b="1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5" name="Google Shape;2015;p9"/>
          <p:cNvSpPr txBox="1">
            <a:spLocks noGrp="1"/>
          </p:cNvSpPr>
          <p:nvPr>
            <p:ph type="title"/>
          </p:nvPr>
        </p:nvSpPr>
        <p:spPr>
          <a:xfrm>
            <a:off x="280350" y="884100"/>
            <a:ext cx="5206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chemeClr val="accent1"/>
                </a:solidFill>
              </a:rPr>
              <a:t>Return Rate %  = (Return quantity / Sales quantity) %</a:t>
            </a:r>
            <a:endParaRPr sz="1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Barlow Semi Condensed Medium</vt:lpstr>
      <vt:lpstr>Roboto Condensed Light</vt:lpstr>
      <vt:lpstr>Fjalla One</vt:lpstr>
      <vt:lpstr>Barlow Semi Condensed</vt:lpstr>
      <vt:lpstr>Arial</vt:lpstr>
      <vt:lpstr>Technology Consulting by Slidesgo</vt:lpstr>
      <vt:lpstr>CONTOSO COMPANY PRODUCT RETURN ANALYSIS</vt:lpstr>
      <vt:lpstr>WHAT IS THE PRODUCT TYPE THAT RETURNS FOCUS ON?</vt:lpstr>
      <vt:lpstr>#1: Product Returns increases at Asia market</vt:lpstr>
      <vt:lpstr>#2: Product Returns increases in Deluxe &amp; Regular class at Asia market</vt:lpstr>
      <vt:lpstr>#3: Product Returns increases in Deluxe class at Asia market focus on … </vt:lpstr>
      <vt:lpstr>#4: Increase trend in Computer category across all markets for Returns</vt:lpstr>
      <vt:lpstr>Return Rate % by different Channels</vt:lpstr>
      <vt:lpstr>Return rate % decreased because of …</vt:lpstr>
      <vt:lpstr>#5: Returns Rate % VS Profit …</vt:lpstr>
      <vt:lpstr>#5: Returns Rate % VS Profit …</vt:lpstr>
      <vt:lpstr>#5: Returns Rate % VS Profit …</vt:lpstr>
      <vt:lpstr>PRODUCT DISCOUNTS AFFECT TO THE REDUCE OF RETURN RATE %</vt:lpstr>
      <vt:lpstr>#6: Decline of Return Rate % by Discounts  </vt:lpstr>
      <vt:lpstr>DATA STORY TEMPLATE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COMPANY PRODUCT RETURN ANALYSIS</dc:title>
  <cp:lastModifiedBy>Đạt Trần Đăng</cp:lastModifiedBy>
  <cp:revision>1</cp:revision>
  <dcterms:modified xsi:type="dcterms:W3CDTF">2023-09-24T16:23:30Z</dcterms:modified>
</cp:coreProperties>
</file>