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5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9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42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7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7"/>
          <p:cNvSpPr txBox="1">
            <a:spLocks/>
          </p:cNvSpPr>
          <p:nvPr userDrawn="1"/>
        </p:nvSpPr>
        <p:spPr bwMode="auto">
          <a:xfrm rot="16200000">
            <a:off x="-381000" y="5334000"/>
            <a:ext cx="990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65DD2CD7-D43C-44EC-AA46-370E9E6B89E6}" type="datetime1">
              <a:rPr lang="vi-VN" sz="1200" b="1">
                <a:solidFill>
                  <a:schemeClr val="bg1"/>
                </a:solidFill>
                <a:latin typeface="+mn-lt"/>
                <a:cs typeface="+mn-cs"/>
              </a:rPr>
              <a:pPr>
                <a:defRPr/>
              </a:pPr>
              <a:t>29/09/2013</a:t>
            </a:fld>
            <a:endParaRPr lang="en-US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5" name="Slide Number Placeholder 8"/>
          <p:cNvSpPr txBox="1">
            <a:spLocks/>
          </p:cNvSpPr>
          <p:nvPr userDrawn="1"/>
        </p:nvSpPr>
        <p:spPr bwMode="auto">
          <a:xfrm rot="16200000">
            <a:off x="-114300" y="6515100"/>
            <a:ext cx="4572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B3AB5E97-D85E-4304-B4B6-3FC987341945}" type="slidenum"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0"/>
          <p:cNvSpPr txBox="1">
            <a:spLocks noChangeArrowheads="1"/>
          </p:cNvSpPr>
          <p:nvPr userDrawn="1"/>
        </p:nvSpPr>
        <p:spPr bwMode="auto">
          <a:xfrm rot="16200000">
            <a:off x="-114300" y="6057900"/>
            <a:ext cx="457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/xxx</a:t>
            </a:r>
          </a:p>
        </p:txBody>
      </p:sp>
      <p:sp>
        <p:nvSpPr>
          <p:cNvPr id="7" name="TextBox 11"/>
          <p:cNvSpPr txBox="1">
            <a:spLocks noChangeArrowheads="1"/>
          </p:cNvSpPr>
          <p:nvPr userDrawn="1"/>
        </p:nvSpPr>
        <p:spPr bwMode="auto">
          <a:xfrm rot="16200000">
            <a:off x="-1143000" y="3581400"/>
            <a:ext cx="2514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MÔN: THIẾT KẾ MẠNG LAN</a:t>
            </a:r>
          </a:p>
        </p:txBody>
      </p:sp>
      <p:sp>
        <p:nvSpPr>
          <p:cNvPr id="8" name="TextBox 12"/>
          <p:cNvSpPr txBox="1">
            <a:spLocks noChangeArrowheads="1"/>
          </p:cNvSpPr>
          <p:nvPr userDrawn="1"/>
        </p:nvSpPr>
        <p:spPr bwMode="auto">
          <a:xfrm rot="16200000">
            <a:off x="-960438" y="1249363"/>
            <a:ext cx="2149475" cy="2286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GV: NGUYỄN XUÂN VINH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1352" cy="566928"/>
          </a:xfr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95350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0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buFont typeface="Wingdings" pitchFamily="2" charset="2"/>
              <a:buChar char="q"/>
              <a:defRPr sz="2400"/>
            </a:lvl1pPr>
            <a:lvl2pPr marL="466725" indent="-241300">
              <a:buFont typeface="Wingdings" pitchFamily="2" charset="2"/>
              <a:buChar char="§"/>
              <a:defRPr sz="2400"/>
            </a:lvl2pPr>
            <a:lvl3pPr marL="692150" indent="-228600">
              <a:buFont typeface="Wingdings" pitchFamily="2" charset="2"/>
              <a:buChar char="Ø"/>
              <a:defRPr sz="2400"/>
            </a:lvl3pPr>
            <a:lvl4pPr marL="911225" indent="-228600">
              <a:buFont typeface="Wingdings" pitchFamily="2" charset="2"/>
              <a:buChar char="ü"/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47186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478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2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>
            <a:lvl1pPr algn="l" defTabSz="814388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3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587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105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52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74638"/>
            <a:ext cx="868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04800" y="990600"/>
            <a:ext cx="8686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Date Placeholder 7"/>
          <p:cNvSpPr txBox="1">
            <a:spLocks/>
          </p:cNvSpPr>
          <p:nvPr userDrawn="1"/>
        </p:nvSpPr>
        <p:spPr bwMode="auto">
          <a:xfrm rot="16200000">
            <a:off x="-381000" y="5334000"/>
            <a:ext cx="990600" cy="2286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65DD2CD7-D43C-44EC-AA46-370E9E6B89E6}" type="datetime1">
              <a:rPr lang="vi-VN" sz="1200" b="1">
                <a:solidFill>
                  <a:schemeClr val="bg1"/>
                </a:solidFill>
                <a:latin typeface="+mn-lt"/>
                <a:cs typeface="+mn-cs"/>
              </a:rPr>
              <a:pPr>
                <a:defRPr/>
              </a:pPr>
              <a:t>29/09/2013</a:t>
            </a:fld>
            <a:endParaRPr lang="en-US" sz="1200" b="1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029" name="Slide Number Placeholder 8"/>
          <p:cNvSpPr txBox="1">
            <a:spLocks/>
          </p:cNvSpPr>
          <p:nvPr userDrawn="1"/>
        </p:nvSpPr>
        <p:spPr bwMode="auto">
          <a:xfrm rot="-5400000">
            <a:off x="-114300" y="6515100"/>
            <a:ext cx="457200" cy="228600"/>
          </a:xfrm>
          <a:prstGeom prst="rect">
            <a:avLst/>
          </a:prstGeom>
          <a:solidFill>
            <a:srgbClr val="00B05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fld id="{DDACDB38-766C-4867-8D62-E20E9FBD1E8D}" type="slidenum">
              <a:rPr lang="en-US" sz="1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 userDrawn="1"/>
        </p:nvSpPr>
        <p:spPr bwMode="auto">
          <a:xfrm rot="16200000">
            <a:off x="-114300" y="6057900"/>
            <a:ext cx="4572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/XX</a:t>
            </a:r>
          </a:p>
        </p:txBody>
      </p:sp>
      <p:sp>
        <p:nvSpPr>
          <p:cNvPr id="10" name="TextBox 11"/>
          <p:cNvSpPr txBox="1">
            <a:spLocks noChangeArrowheads="1"/>
          </p:cNvSpPr>
          <p:nvPr userDrawn="1"/>
        </p:nvSpPr>
        <p:spPr bwMode="auto">
          <a:xfrm rot="16200000">
            <a:off x="-1143000" y="3581400"/>
            <a:ext cx="2514600" cy="2286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NHẬP</a:t>
            </a:r>
            <a:r>
              <a:rPr lang="en-US" sz="1200" b="1" baseline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MÔN HỆ ĐIỀU HÀNH</a:t>
            </a:r>
            <a:endParaRPr lang="en-US" sz="12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2"/>
          <p:cNvSpPr txBox="1">
            <a:spLocks noChangeArrowheads="1"/>
          </p:cNvSpPr>
          <p:nvPr userDrawn="1"/>
        </p:nvSpPr>
        <p:spPr bwMode="auto">
          <a:xfrm rot="16200000">
            <a:off x="-1104901" y="1104899"/>
            <a:ext cx="2438402" cy="22859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GV: NGUYỄN XUÂN VINH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5pPr>
      <a:lvl6pPr marL="4572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6pPr>
      <a:lvl7pPr marL="9144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7pPr>
      <a:lvl8pPr marL="1371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8pPr>
      <a:lvl9pPr marL="18288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en-US" sz="2400" kern="1200" dirty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772400" cy="1524000"/>
          </a:xfrm>
        </p:spPr>
        <p:txBody>
          <a:bodyPr/>
          <a:lstStyle/>
          <a:p>
            <a:pPr algn="ctr"/>
            <a:r>
              <a:rPr lang="en-US" smtClean="0"/>
              <a:t>COURSE INTRODUCTION</a:t>
            </a:r>
            <a:endParaRPr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7589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Nguyễn Xuân Vinh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nguyenxuanvinh@hcmuaf.edu.vn</a:t>
            </a:r>
            <a:endParaRPr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76400" y="669746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NHẬP MÔN HỆ ĐIỀU HÀNH</a:t>
            </a:r>
          </a:p>
          <a:p>
            <a:pPr algn="ctr"/>
            <a:r>
              <a:rPr lang="en-US" sz="2400" b="1" smtClean="0"/>
              <a:t>INTRODUCTION TO OPERATING SYSTEMS</a:t>
            </a:r>
          </a:p>
          <a:p>
            <a:pPr algn="ctr"/>
            <a:r>
              <a:rPr lang="en-US" sz="2400" b="1" smtClean="0"/>
              <a:t>[214242]</a:t>
            </a:r>
            <a:endParaRPr 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Giới thiệu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Tên môn: Nhập môn Hệ điều hành</a:t>
            </a:r>
          </a:p>
          <a:p>
            <a:r>
              <a:rPr lang="en-US" smtClean="0"/>
              <a:t>Tên tiếng Anh: Introduction to Operating Systems</a:t>
            </a:r>
          </a:p>
          <a:p>
            <a:r>
              <a:rPr lang="en-US" smtClean="0"/>
              <a:t>Số tín chỉ: 3 tín chỉ</a:t>
            </a:r>
          </a:p>
          <a:p>
            <a:pPr lvl="1"/>
            <a:r>
              <a:rPr lang="en-US"/>
              <a:t>L</a:t>
            </a:r>
            <a:r>
              <a:rPr lang="en-US" smtClean="0"/>
              <a:t>ý thuyết: 10 buổi (30 tiết)</a:t>
            </a:r>
          </a:p>
          <a:p>
            <a:pPr lvl="1"/>
            <a:r>
              <a:rPr lang="en-US" smtClean="0"/>
              <a:t>Thực hành: 10 buổi (30 tiết)</a:t>
            </a:r>
          </a:p>
          <a:p>
            <a:r>
              <a:rPr lang="en-US" smtClean="0"/>
              <a:t>Môn tiên quyết: Cấu trúc máy tính</a:t>
            </a:r>
          </a:p>
        </p:txBody>
      </p:sp>
    </p:spTree>
    <p:extLst>
      <p:ext uri="{BB962C8B-B14F-4D97-AF65-F5344CB8AC3E}">
        <p14:creationId xmlns:p14="http://schemas.microsoft.com/office/powerpoint/2010/main" val="123744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mtClean="0"/>
              <a:t>Giới </a:t>
            </a:r>
            <a:r>
              <a:rPr lang="vi-VN"/>
              <a:t>thiệu Hệ điều hành Linux và các distro</a:t>
            </a:r>
          </a:p>
          <a:p>
            <a:r>
              <a:rPr lang="vi-VN" smtClean="0"/>
              <a:t>Quy </a:t>
            </a:r>
            <a:r>
              <a:rPr lang="vi-VN"/>
              <a:t>trình boot của hệ thống phần cứng và hệ điều hành</a:t>
            </a:r>
          </a:p>
          <a:p>
            <a:r>
              <a:rPr lang="vi-VN" smtClean="0"/>
              <a:t>Cấu </a:t>
            </a:r>
            <a:r>
              <a:rPr lang="vi-VN"/>
              <a:t>trúc ổ đĩa và mainboard: BIOS vs UEFI; MBR vs GPT</a:t>
            </a:r>
          </a:p>
          <a:p>
            <a:r>
              <a:rPr lang="en-US" smtClean="0"/>
              <a:t>Quản lý đĩa </a:t>
            </a:r>
            <a:r>
              <a:rPr lang="vi-VN" smtClean="0"/>
              <a:t>RAID</a:t>
            </a:r>
            <a:endParaRPr lang="en-US"/>
          </a:p>
          <a:p>
            <a:r>
              <a:rPr lang="vi-VN" smtClean="0"/>
              <a:t>Cài </a:t>
            </a:r>
            <a:r>
              <a:rPr lang="vi-VN"/>
              <a:t>đặt Linux trên ổ đĩa cục bộ và ổ đĩa </a:t>
            </a:r>
            <a:r>
              <a:rPr lang="vi-VN" smtClean="0"/>
              <a:t>mạng</a:t>
            </a:r>
            <a:endParaRPr lang="en-US" smtClean="0"/>
          </a:p>
          <a:p>
            <a:r>
              <a:rPr lang="en-US" smtClean="0"/>
              <a:t>Cài đặt phần mềm</a:t>
            </a:r>
            <a:endParaRPr lang="vi-VN"/>
          </a:p>
          <a:p>
            <a:r>
              <a:rPr lang="vi-VN" smtClean="0"/>
              <a:t>File </a:t>
            </a:r>
            <a:r>
              <a:rPr lang="vi-VN"/>
              <a:t>System (EXT)</a:t>
            </a:r>
          </a:p>
          <a:p>
            <a:r>
              <a:rPr lang="vi-VN" smtClean="0"/>
              <a:t>Quản </a:t>
            </a:r>
            <a:r>
              <a:rPr lang="vi-VN"/>
              <a:t>trị </a:t>
            </a:r>
            <a:r>
              <a:rPr lang="vi-VN" smtClean="0"/>
              <a:t>người dung</a:t>
            </a:r>
            <a:r>
              <a:rPr lang="en-US" smtClean="0"/>
              <a:t> (user)</a:t>
            </a:r>
            <a:r>
              <a:rPr lang="vi-VN" smtClean="0"/>
              <a:t> và nhóm</a:t>
            </a:r>
            <a:r>
              <a:rPr lang="en-US" smtClean="0"/>
              <a:t> (Group)</a:t>
            </a:r>
          </a:p>
          <a:p>
            <a:r>
              <a:rPr lang="en-US" smtClean="0"/>
              <a:t>Quá trình boot và shutdown</a:t>
            </a:r>
            <a:endParaRPr lang="vi-VN"/>
          </a:p>
          <a:p>
            <a:r>
              <a:rPr lang="vi-VN" smtClean="0"/>
              <a:t>Mạng </a:t>
            </a:r>
            <a:r>
              <a:rPr lang="vi-VN"/>
              <a:t>và dịch vụ </a:t>
            </a:r>
            <a:r>
              <a:rPr lang="vi-VN" smtClean="0"/>
              <a:t>mạng</a:t>
            </a:r>
            <a:endParaRPr lang="en-US" smtClean="0"/>
          </a:p>
          <a:p>
            <a:r>
              <a:rPr lang="vi-VN" smtClean="0"/>
              <a:t>Lập </a:t>
            </a:r>
            <a:r>
              <a:rPr lang="vi-VN"/>
              <a:t>trình Shell cho Linux</a:t>
            </a:r>
            <a:r>
              <a:rPr lang="vi-VN" smtClean="0"/>
              <a:t>.</a:t>
            </a:r>
            <a:endParaRPr lang="en-US" smtClean="0"/>
          </a:p>
          <a:p>
            <a:r>
              <a:rPr lang="vi-VN"/>
              <a:t>Cập nhật Linux Kernel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Cách đánh giá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Báo cáo project: </a:t>
            </a:r>
            <a:r>
              <a:rPr lang="en-US"/>
              <a:t>3</a:t>
            </a:r>
            <a:r>
              <a:rPr lang="en-US" smtClean="0"/>
              <a:t>0%</a:t>
            </a:r>
          </a:p>
          <a:p>
            <a:r>
              <a:rPr lang="en-US" smtClean="0"/>
              <a:t>Kiểm tra giữa kỳ: 20%</a:t>
            </a:r>
          </a:p>
          <a:p>
            <a:r>
              <a:rPr lang="en-US" smtClean="0"/>
              <a:t>Thi cuối kỳ: 50%</a:t>
            </a:r>
          </a:p>
          <a:p>
            <a:r>
              <a:rPr lang="en-US" smtClean="0"/>
              <a:t>Điểm cộng phát biểu: 10%</a:t>
            </a:r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Projects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txBody>
          <a:bodyPr numCol="2">
            <a:normAutofit/>
          </a:bodyPr>
          <a:lstStyle/>
          <a:p>
            <a:r>
              <a:rPr lang="en-US" sz="2200" smtClean="0"/>
              <a:t>File System: ext2, ext3, ext4, VMFS ,NTFS.</a:t>
            </a:r>
          </a:p>
          <a:p>
            <a:r>
              <a:rPr lang="en-US" sz="2200" smtClean="0"/>
              <a:t>Diskless boot</a:t>
            </a:r>
          </a:p>
          <a:p>
            <a:pPr lvl="1"/>
            <a:r>
              <a:rPr lang="en-US" sz="2200" smtClean="0"/>
              <a:t>CCBOOT</a:t>
            </a:r>
          </a:p>
          <a:p>
            <a:pPr lvl="1"/>
            <a:r>
              <a:rPr lang="en-US" sz="2200"/>
              <a:t>Citrix PVS 5.x</a:t>
            </a:r>
          </a:p>
          <a:p>
            <a:r>
              <a:rPr lang="en-US" sz="2200" smtClean="0"/>
              <a:t>Network monitoring</a:t>
            </a:r>
          </a:p>
          <a:p>
            <a:r>
              <a:rPr lang="en-US" sz="2200" smtClean="0"/>
              <a:t>Virtualization</a:t>
            </a:r>
          </a:p>
          <a:p>
            <a:pPr lvl="1"/>
            <a:r>
              <a:rPr lang="en-US" sz="2200" smtClean="0"/>
              <a:t>vSphere</a:t>
            </a:r>
          </a:p>
          <a:p>
            <a:pPr lvl="1"/>
            <a:r>
              <a:rPr lang="en-US" sz="2200" smtClean="0"/>
              <a:t>Citrix</a:t>
            </a:r>
          </a:p>
          <a:p>
            <a:pPr lvl="1"/>
            <a:r>
              <a:rPr lang="en-US" sz="2200" smtClean="0"/>
              <a:t>Hyper-V</a:t>
            </a:r>
            <a:endParaRPr lang="en-US" sz="2200" smtClean="0"/>
          </a:p>
          <a:p>
            <a:r>
              <a:rPr lang="en-US" sz="2200" smtClean="0"/>
              <a:t>Load balancing</a:t>
            </a:r>
          </a:p>
          <a:p>
            <a:pPr lvl="1"/>
            <a:r>
              <a:rPr lang="en-US" sz="2200" smtClean="0"/>
              <a:t>Linux-based</a:t>
            </a:r>
          </a:p>
          <a:p>
            <a:pPr lvl="1"/>
            <a:r>
              <a:rPr lang="en-US" sz="2200" smtClean="0"/>
              <a:t>Windows-based</a:t>
            </a:r>
          </a:p>
          <a:p>
            <a:r>
              <a:rPr lang="en-US" sz="2200" smtClean="0"/>
              <a:t>Clustering</a:t>
            </a:r>
          </a:p>
          <a:p>
            <a:r>
              <a:rPr lang="en-US" sz="2200" smtClean="0"/>
              <a:t>VoIP</a:t>
            </a:r>
          </a:p>
          <a:p>
            <a:pPr lvl="1"/>
            <a:r>
              <a:rPr lang="en-US" sz="2200" smtClean="0"/>
              <a:t>Asterisk</a:t>
            </a:r>
          </a:p>
          <a:p>
            <a:pPr lvl="1"/>
            <a:r>
              <a:rPr lang="en-US" sz="2200" smtClean="0"/>
              <a:t>Kamailo</a:t>
            </a:r>
          </a:p>
          <a:p>
            <a:r>
              <a:rPr lang="en-US" sz="2200"/>
              <a:t>RAID</a:t>
            </a:r>
          </a:p>
          <a:p>
            <a:r>
              <a:rPr lang="en-US" sz="2200"/>
              <a:t>Storage Area Network</a:t>
            </a:r>
          </a:p>
          <a:p>
            <a:pPr lvl="1"/>
            <a:r>
              <a:rPr lang="en-US" sz="2200"/>
              <a:t>OpenFiler</a:t>
            </a:r>
          </a:p>
          <a:p>
            <a:pPr lvl="1"/>
            <a:r>
              <a:rPr lang="en-US" sz="2200"/>
              <a:t>FreeNAS</a:t>
            </a:r>
          </a:p>
          <a:p>
            <a:pPr lvl="1"/>
            <a:r>
              <a:rPr lang="en-US" sz="2200"/>
              <a:t>…others.</a:t>
            </a:r>
          </a:p>
          <a:p>
            <a:r>
              <a:rPr lang="en-US" sz="2200"/>
              <a:t>TCP/UDP programming in Linux</a:t>
            </a:r>
          </a:p>
          <a:p>
            <a:r>
              <a:rPr lang="en-US" sz="2200"/>
              <a:t>ShellScript</a:t>
            </a:r>
          </a:p>
          <a:p>
            <a:pPr lvl="1"/>
            <a:r>
              <a:rPr lang="en-US" sz="2200"/>
              <a:t>Create user shellscript</a:t>
            </a:r>
          </a:p>
          <a:p>
            <a:pPr lvl="1"/>
            <a:r>
              <a:rPr lang="en-US" sz="2200"/>
              <a:t>Show all user in the network</a:t>
            </a:r>
          </a:p>
          <a:p>
            <a:pPr lvl="1"/>
            <a:r>
              <a:rPr lang="en-US" sz="2200"/>
              <a:t>Auto setup default </a:t>
            </a:r>
            <a:r>
              <a:rPr lang="en-US" sz="2200" smtClean="0"/>
              <a:t>gateway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90548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 môn học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Theo chuẩn LPI1</a:t>
            </a:r>
          </a:p>
          <a:p>
            <a:pPr lvl="1"/>
            <a:r>
              <a:rPr lang="en-US" smtClean="0"/>
              <a:t>Hiểu kiến trúc thư mục</a:t>
            </a:r>
          </a:p>
          <a:p>
            <a:pPr lvl="1"/>
            <a:r>
              <a:rPr lang="en-US" smtClean="0"/>
              <a:t>Cài đặt Linux bằng nhiều cách</a:t>
            </a:r>
          </a:p>
          <a:p>
            <a:pPr lvl="1"/>
            <a:r>
              <a:rPr lang="en-US" smtClean="0"/>
              <a:t>Quản lý ổ đĩa, ổ đĩa mạng</a:t>
            </a:r>
          </a:p>
          <a:p>
            <a:pPr lvl="1"/>
            <a:r>
              <a:rPr lang="en-US" smtClean="0"/>
              <a:t>Biên dịch và cài đặt phần mềm</a:t>
            </a:r>
          </a:p>
          <a:p>
            <a:pPr lvl="1"/>
            <a:r>
              <a:rPr lang="en-US" smtClean="0"/>
              <a:t>Sử dụng dòng lệnh (CLI: Command Line Interface): vi</a:t>
            </a:r>
          </a:p>
          <a:p>
            <a:pPr lvl="1"/>
            <a:r>
              <a:rPr lang="en-US" smtClean="0"/>
              <a:t>Sử dụng giao diện đồ họa (Graphic User Interface: GUI): …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smtClean="0"/>
              <a:t>LPI2</a:t>
            </a:r>
          </a:p>
          <a:p>
            <a:pPr lvl="1"/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Web, Mail, DHCP, DNS, SAMBA, FTP, Firewall, ..</a:t>
            </a:r>
          </a:p>
          <a:p>
            <a:pPr lvl="1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</a:t>
            </a:r>
          </a:p>
          <a:p>
            <a:pPr marL="342900" lvl="1" indent="-342900">
              <a:buFont typeface="Wingdings" pitchFamily="2" charset="2"/>
              <a:buChar char="q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LPI3</a:t>
            </a:r>
          </a:p>
          <a:p>
            <a:pPr lvl="1"/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 Linux </a:t>
            </a:r>
            <a:r>
              <a:rPr lang="en-US" dirty="0" err="1"/>
              <a:t>và</a:t>
            </a:r>
            <a:r>
              <a:rPr lang="en-US" dirty="0"/>
              <a:t> Window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  <a:p>
            <a:pPr lvl="1"/>
            <a:r>
              <a:rPr lang="en-US" dirty="0" err="1"/>
              <a:t>Ảo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High </a:t>
            </a:r>
            <a:r>
              <a:rPr lang="en-US" smtClean="0"/>
              <a:t>Availabity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0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 Quốc Tế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Đăng ký LPI-ID tại lpi.org </a:t>
            </a:r>
          </a:p>
          <a:p>
            <a:r>
              <a:rPr lang="en-US" smtClean="0"/>
              <a:t>Cung cấp ID này cho các trung tâm khảo thí của VUE hoặc LPI</a:t>
            </a:r>
          </a:p>
          <a:p>
            <a:r>
              <a:rPr lang="en-US" smtClean="0"/>
              <a:t>Làm bài thi tại trung tâm khảo thí</a:t>
            </a:r>
          </a:p>
          <a:p>
            <a:r>
              <a:rPr lang="en-US" smtClean="0"/>
              <a:t>Kết quả thông quá qua email và tài khoản LPI</a:t>
            </a:r>
          </a:p>
          <a:p>
            <a:r>
              <a:rPr lang="en-US" smtClean="0"/>
              <a:t>Phí thi:</a:t>
            </a:r>
          </a:p>
          <a:p>
            <a:pPr lvl="1"/>
            <a:r>
              <a:rPr lang="en-US" smtClean="0"/>
              <a:t>LPI1, 2: 175$</a:t>
            </a:r>
          </a:p>
          <a:p>
            <a:pPr lvl="1"/>
            <a:r>
              <a:rPr lang="en-US" smtClean="0"/>
              <a:t>LPI3: 260$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0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Tài liệu tham khảo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LPIC-1 LinuxP rofessional Institute Certification Study Guide, 2</a:t>
            </a:r>
            <a:r>
              <a:rPr lang="en-US" baseline="30000" smtClean="0"/>
              <a:t>nd</a:t>
            </a:r>
            <a:r>
              <a:rPr lang="en-US" smtClean="0"/>
              <a:t> Edition, Feb.2009, Sybex</a:t>
            </a:r>
          </a:p>
          <a:p>
            <a:r>
              <a:rPr lang="en-US"/>
              <a:t>The Linux Programming </a:t>
            </a:r>
            <a:r>
              <a:rPr lang="en-US" smtClean="0"/>
              <a:t>Interface (nâng cao, LPI3)</a:t>
            </a:r>
            <a:endParaRPr lang="en-US"/>
          </a:p>
          <a:p>
            <a:r>
              <a:rPr lang="vi-VN" smtClean="0"/>
              <a:t>Quản </a:t>
            </a:r>
            <a:r>
              <a:rPr lang="vi-VN"/>
              <a:t>trị hệ thống Linux, TT Đào tạo CNTT TP.Hồ Chí Minh, 2003.</a:t>
            </a:r>
          </a:p>
          <a:p>
            <a:r>
              <a:rPr lang="vi-VN"/>
              <a:t>Giáo trình lý thuyết và thực hành Linux, Nguyễn Minh Hòang, 2004.</a:t>
            </a:r>
          </a:p>
          <a:p>
            <a:r>
              <a:rPr lang="vi-VN"/>
              <a:t>Các website có liên quan sẽ giới thiệu trong bài giảng.</a:t>
            </a:r>
          </a:p>
          <a:p>
            <a:r>
              <a:rPr lang="vi-VN"/>
              <a:t>Lập Trình Linux, Nguyễn Phương Lan-Hoàng Đức Hải, 2004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1"/>
          <p:cNvSpPr>
            <a:spLocks noGrp="1"/>
          </p:cNvSpPr>
          <p:nvPr>
            <p:ph type="title"/>
          </p:nvPr>
        </p:nvSpPr>
        <p:spPr>
          <a:xfrm>
            <a:off x="304800" y="746125"/>
            <a:ext cx="8686800" cy="549275"/>
          </a:xfrm>
        </p:spPr>
        <p:txBody>
          <a:bodyPr/>
          <a:lstStyle/>
          <a:p>
            <a:r>
              <a:rPr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HỎI ĐÁP</a:t>
            </a:r>
          </a:p>
        </p:txBody>
      </p:sp>
      <p:pic>
        <p:nvPicPr>
          <p:cNvPr id="5123" name="Picture 3" descr="question-answe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513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2_Custom Design</vt:lpstr>
      <vt:lpstr>COURSE INTRODUCTION</vt:lpstr>
      <vt:lpstr>Giới thiệu môn học</vt:lpstr>
      <vt:lpstr>Nội dung môn học</vt:lpstr>
      <vt:lpstr>Cách đánh giá</vt:lpstr>
      <vt:lpstr>Projects</vt:lpstr>
      <vt:lpstr>Mục tiêu môn học</vt:lpstr>
      <vt:lpstr>Thi Quốc Tế</vt:lpstr>
      <vt:lpstr>Tài liệu tham khảo</vt:lpstr>
      <vt:lpstr>HỎI ĐÁP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vinhkent</dc:creator>
  <cp:lastModifiedBy>Vinh Nguyen Xuan</cp:lastModifiedBy>
  <cp:revision>66</cp:revision>
  <dcterms:created xsi:type="dcterms:W3CDTF">2006-08-16T00:00:00Z</dcterms:created>
  <dcterms:modified xsi:type="dcterms:W3CDTF">2013-09-28T21:15:22Z</dcterms:modified>
</cp:coreProperties>
</file>