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9" r:id="rId3"/>
    <p:sldId id="258" r:id="rId4"/>
    <p:sldId id="265" r:id="rId5"/>
    <p:sldId id="266" r:id="rId6"/>
    <p:sldId id="260" r:id="rId7"/>
    <p:sldId id="263" r:id="rId8"/>
    <p:sldId id="261" r:id="rId9"/>
    <p:sldId id="264" r:id="rId10"/>
    <p:sldId id="278" r:id="rId11"/>
    <p:sldId id="279" r:id="rId12"/>
    <p:sldId id="280" r:id="rId13"/>
    <p:sldId id="281" r:id="rId14"/>
    <p:sldId id="282" r:id="rId15"/>
    <p:sldId id="283" r:id="rId16"/>
    <p:sldId id="272" r:id="rId17"/>
    <p:sldId id="273" r:id="rId18"/>
    <p:sldId id="274" r:id="rId19"/>
    <p:sldId id="275" r:id="rId20"/>
    <p:sldId id="276" r:id="rId21"/>
    <p:sldId id="257"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18" autoAdjust="0"/>
  </p:normalViewPr>
  <p:slideViewPr>
    <p:cSldViewPr>
      <p:cViewPr varScale="1">
        <p:scale>
          <a:sx n="63" d="100"/>
          <a:sy n="63" d="100"/>
        </p:scale>
        <p:origin x="159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33C8E-87B0-43B8-8EE9-EFFA87AE66C4}" type="datetimeFigureOut">
              <a:rPr lang="en-US" smtClean="0"/>
              <a:t>28/09/2013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0331D-2D5E-494E-B32D-4B664F4904B6}" type="slidenum">
              <a:rPr lang="en-US" smtClean="0"/>
              <a:t>‹#›</a:t>
            </a:fld>
            <a:endParaRPr lang="en-US"/>
          </a:p>
        </p:txBody>
      </p:sp>
    </p:spTree>
    <p:extLst>
      <p:ext uri="{BB962C8B-B14F-4D97-AF65-F5344CB8AC3E}">
        <p14:creationId xmlns:p14="http://schemas.microsoft.com/office/powerpoint/2010/main" val="1878051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mtClean="0"/>
              <a:t>Chúng ta có thể kể thêm về các hệ điều hành miễn phí như FreeBSD, Minix…Do cuộc cách mạng của Linux, đến nay Solaris cũng đã cho miễn phí hệ điều hành của mình và công bố mã nguồn của Solaris for Intel (dùng cho máy PC) và Solaris for SPARS.</a:t>
            </a:r>
            <a:endParaRPr lang="en-US"/>
          </a:p>
        </p:txBody>
      </p:sp>
      <p:sp>
        <p:nvSpPr>
          <p:cNvPr id="4" name="Slide Number Placeholder 3"/>
          <p:cNvSpPr>
            <a:spLocks noGrp="1"/>
          </p:cNvSpPr>
          <p:nvPr>
            <p:ph type="sldNum" sz="quarter" idx="10"/>
          </p:nvPr>
        </p:nvSpPr>
        <p:spPr/>
        <p:txBody>
          <a:bodyPr/>
          <a:lstStyle/>
          <a:p>
            <a:fld id="{37A0331D-2D5E-494E-B32D-4B664F4904B6}" type="slidenum">
              <a:rPr lang="en-US" smtClean="0"/>
              <a:t>2</a:t>
            </a:fld>
            <a:endParaRPr lang="en-US"/>
          </a:p>
        </p:txBody>
      </p:sp>
    </p:spTree>
    <p:extLst>
      <p:ext uri="{BB962C8B-B14F-4D97-AF65-F5344CB8AC3E}">
        <p14:creationId xmlns:p14="http://schemas.microsoft.com/office/powerpoint/2010/main" val="310733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7A0331D-2D5E-494E-B32D-4B664F4904B6}" type="slidenum">
              <a:rPr lang="en-US" smtClean="0"/>
              <a:t>9</a:t>
            </a:fld>
            <a:endParaRPr lang="en-US"/>
          </a:p>
        </p:txBody>
      </p:sp>
    </p:spTree>
    <p:extLst>
      <p:ext uri="{BB962C8B-B14F-4D97-AF65-F5344CB8AC3E}">
        <p14:creationId xmlns:p14="http://schemas.microsoft.com/office/powerpoint/2010/main" val="421560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Tree>
    <p:extLst>
      <p:ext uri="{BB962C8B-B14F-4D97-AF65-F5344CB8AC3E}">
        <p14:creationId xmlns:p14="http://schemas.microsoft.com/office/powerpoint/2010/main" val="1335767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5109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29042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a:lstStyle>
            <a:lvl1pPr algn="l" defTabSz="814388" rtl="0" eaLnBrk="0" fontAlgn="base" hangingPunct="0">
              <a:lnSpc>
                <a:spcPct val="90000"/>
              </a:lnSpc>
              <a:spcBef>
                <a:spcPct val="0"/>
              </a:spcBef>
              <a:spcAft>
                <a:spcPct val="0"/>
              </a:spcAft>
              <a:defRPr lang="en-US" sz="3200" b="1">
                <a:solidFill>
                  <a:schemeClr val="tx2"/>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34079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a:lstStyle>
            <a:lvl1pPr algn="l" defTabSz="814388" rtl="0" eaLnBrk="0" fontAlgn="base" hangingPunct="0">
              <a:lnSpc>
                <a:spcPct val="90000"/>
              </a:lnSpc>
              <a:spcBef>
                <a:spcPct val="0"/>
              </a:spcBef>
              <a:spcAft>
                <a:spcPct val="0"/>
              </a:spcAft>
              <a:defRPr lang="en-US" sz="3200" b="1">
                <a:solidFill>
                  <a:schemeClr val="tx2"/>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1924170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Date Placeholder 7"/>
          <p:cNvSpPr txBox="1">
            <a:spLocks/>
          </p:cNvSpPr>
          <p:nvPr userDrawn="1"/>
        </p:nvSpPr>
        <p:spPr bwMode="auto">
          <a:xfrm rot="16200000">
            <a:off x="-381000" y="5334000"/>
            <a:ext cx="990600" cy="228600"/>
          </a:xfrm>
          <a:prstGeom prst="rect">
            <a:avLst/>
          </a:prstGeom>
          <a:solidFill>
            <a:schemeClr val="accent6">
              <a:lumMod val="75000"/>
            </a:schemeClr>
          </a:solidFill>
          <a:ln>
            <a:solidFill>
              <a:schemeClr val="accent1"/>
            </a:solidFill>
            <a:miter lim="800000"/>
            <a:headEnd/>
            <a:tailEnd/>
          </a:ln>
        </p:spPr>
        <p:txBody>
          <a:bodyPr anchor="ctr"/>
          <a:lstStyle/>
          <a:p>
            <a:pPr>
              <a:defRPr/>
            </a:pPr>
            <a:fld id="{65DD2CD7-D43C-44EC-AA46-370E9E6B89E6}" type="datetime1">
              <a:rPr lang="vi-VN" sz="1200" b="1">
                <a:solidFill>
                  <a:schemeClr val="bg1"/>
                </a:solidFill>
                <a:latin typeface="+mn-lt"/>
                <a:cs typeface="+mn-cs"/>
              </a:rPr>
              <a:pPr>
                <a:defRPr/>
              </a:pPr>
              <a:t>28/09/2013</a:t>
            </a:fld>
            <a:endParaRPr lang="en-US" sz="1200" b="1">
              <a:solidFill>
                <a:schemeClr val="bg1"/>
              </a:solidFill>
              <a:latin typeface="+mn-lt"/>
              <a:cs typeface="+mn-cs"/>
            </a:endParaRPr>
          </a:p>
        </p:txBody>
      </p:sp>
      <p:sp>
        <p:nvSpPr>
          <p:cNvPr id="5" name="Slide Number Placeholder 8"/>
          <p:cNvSpPr txBox="1">
            <a:spLocks/>
          </p:cNvSpPr>
          <p:nvPr userDrawn="1"/>
        </p:nvSpPr>
        <p:spPr bwMode="auto">
          <a:xfrm rot="16200000">
            <a:off x="-114300" y="6515100"/>
            <a:ext cx="457200" cy="228600"/>
          </a:xfrm>
          <a:prstGeom prst="rect">
            <a:avLst/>
          </a:prstGeom>
          <a:solidFill>
            <a:srgbClr val="00B050"/>
          </a:solidFill>
          <a:ln w="9525">
            <a:solidFill>
              <a:schemeClr val="accent1"/>
            </a:solidFill>
            <a:miter lim="800000"/>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B3AB5E97-D85E-4304-B4B6-3FC987341945}" type="slidenum">
              <a:rPr lang="en-US" sz="1200" b="1">
                <a:solidFill>
                  <a:schemeClr val="bg1"/>
                </a:solidFill>
                <a:latin typeface="Times New Roman" panose="02020603050405020304" pitchFamily="18" charset="0"/>
                <a:cs typeface="Times New Roman" panose="02020603050405020304" pitchFamily="18" charset="0"/>
              </a:rPr>
              <a:pPr algn="r"/>
              <a:t>‹#›</a:t>
            </a:fld>
            <a:endParaRPr lang="en-US" sz="1200" b="1">
              <a:solidFill>
                <a:schemeClr val="bg1"/>
              </a:solidFill>
              <a:latin typeface="Times New Roman" panose="02020603050405020304" pitchFamily="18" charset="0"/>
              <a:cs typeface="Times New Roman" panose="02020603050405020304" pitchFamily="18" charset="0"/>
            </a:endParaRPr>
          </a:p>
        </p:txBody>
      </p:sp>
      <p:sp>
        <p:nvSpPr>
          <p:cNvPr id="6" name="TextBox 10"/>
          <p:cNvSpPr txBox="1">
            <a:spLocks noChangeArrowheads="1"/>
          </p:cNvSpPr>
          <p:nvPr userDrawn="1"/>
        </p:nvSpPr>
        <p:spPr bwMode="auto">
          <a:xfrm rot="16200000">
            <a:off x="-114300" y="6057900"/>
            <a:ext cx="457200" cy="228600"/>
          </a:xfrm>
          <a:prstGeom prst="rect">
            <a:avLst/>
          </a:prstGeom>
          <a:solidFill>
            <a:schemeClr val="accent1">
              <a:lumMod val="75000"/>
            </a:schemeClr>
          </a:solidFill>
          <a:ln w="9525">
            <a:solidFill>
              <a:schemeClr val="accent1"/>
            </a:solidFill>
            <a:miter lim="800000"/>
            <a:headEnd/>
            <a:tailEnd/>
          </a:ln>
        </p:spPr>
        <p:txBody>
          <a:bodyPr anchor="ctr"/>
          <a:lstStyle/>
          <a:p>
            <a:pPr algn="r" fontAlgn="auto">
              <a:spcBef>
                <a:spcPts val="0"/>
              </a:spcBef>
              <a:spcAft>
                <a:spcPts val="0"/>
              </a:spcAft>
              <a:defRPr/>
            </a:pPr>
            <a:r>
              <a:rPr lang="en-US" sz="1200" b="1">
                <a:solidFill>
                  <a:schemeClr val="bg1"/>
                </a:solidFill>
                <a:latin typeface="Times New Roman" pitchFamily="18" charset="0"/>
                <a:cs typeface="Times New Roman" pitchFamily="18" charset="0"/>
              </a:rPr>
              <a:t>/xxx</a:t>
            </a:r>
          </a:p>
        </p:txBody>
      </p:sp>
      <p:sp>
        <p:nvSpPr>
          <p:cNvPr id="7" name="TextBox 11"/>
          <p:cNvSpPr txBox="1">
            <a:spLocks noChangeArrowheads="1"/>
          </p:cNvSpPr>
          <p:nvPr userDrawn="1"/>
        </p:nvSpPr>
        <p:spPr bwMode="auto">
          <a:xfrm rot="16200000">
            <a:off x="-1143000" y="3581400"/>
            <a:ext cx="2514600" cy="228600"/>
          </a:xfrm>
          <a:prstGeom prst="rect">
            <a:avLst/>
          </a:prstGeom>
          <a:solidFill>
            <a:schemeClr val="accent1">
              <a:lumMod val="75000"/>
            </a:schemeClr>
          </a:solidFill>
          <a:ln w="9525">
            <a:solidFill>
              <a:schemeClr val="accent1"/>
            </a:solidFill>
            <a:miter lim="800000"/>
            <a:headEnd/>
            <a:tailEnd/>
          </a:ln>
        </p:spPr>
        <p:txBody>
          <a:bodyPr anchor="ctr"/>
          <a:lstStyle/>
          <a:p>
            <a:pPr algn="ctr" fontAlgn="auto">
              <a:spcBef>
                <a:spcPts val="0"/>
              </a:spcBef>
              <a:spcAft>
                <a:spcPts val="0"/>
              </a:spcAft>
              <a:defRPr/>
            </a:pPr>
            <a:r>
              <a:rPr lang="en-US" sz="1200" b="1">
                <a:solidFill>
                  <a:schemeClr val="bg1"/>
                </a:solidFill>
                <a:latin typeface="Times New Roman" pitchFamily="18" charset="0"/>
                <a:cs typeface="Times New Roman" pitchFamily="18" charset="0"/>
              </a:rPr>
              <a:t>MÔN: THIẾT KẾ MẠNG LAN</a:t>
            </a:r>
          </a:p>
        </p:txBody>
      </p:sp>
      <p:sp>
        <p:nvSpPr>
          <p:cNvPr id="8" name="TextBox 12"/>
          <p:cNvSpPr txBox="1">
            <a:spLocks noChangeArrowheads="1"/>
          </p:cNvSpPr>
          <p:nvPr userDrawn="1"/>
        </p:nvSpPr>
        <p:spPr bwMode="auto">
          <a:xfrm rot="16200000">
            <a:off x="-960438" y="1249363"/>
            <a:ext cx="2149475" cy="228600"/>
          </a:xfrm>
          <a:prstGeom prst="rect">
            <a:avLst/>
          </a:prstGeom>
          <a:solidFill>
            <a:schemeClr val="bg1">
              <a:lumMod val="65000"/>
            </a:schemeClr>
          </a:solidFill>
          <a:ln w="9525">
            <a:solidFill>
              <a:schemeClr val="accent1"/>
            </a:solidFill>
            <a:miter lim="800000"/>
            <a:headEnd/>
            <a:tailEnd/>
          </a:ln>
        </p:spPr>
        <p:txBody>
          <a:bodyPr anchor="ctr"/>
          <a:lstStyle/>
          <a:p>
            <a:pPr algn="ctr" fontAlgn="auto">
              <a:spcBef>
                <a:spcPts val="0"/>
              </a:spcBef>
              <a:spcAft>
                <a:spcPts val="0"/>
              </a:spcAft>
              <a:defRPr/>
            </a:pPr>
            <a:r>
              <a:rPr lang="en-US" sz="1200" b="1">
                <a:solidFill>
                  <a:schemeClr val="bg1"/>
                </a:solidFill>
                <a:latin typeface="Times New Roman" pitchFamily="18" charset="0"/>
                <a:cs typeface="Times New Roman" pitchFamily="18" charset="0"/>
              </a:rPr>
              <a:t>GV: NGUYỄN XUÂN VINH</a:t>
            </a:r>
          </a:p>
        </p:txBody>
      </p:sp>
      <p:sp>
        <p:nvSpPr>
          <p:cNvPr id="2" name="Title 1"/>
          <p:cNvSpPr>
            <a:spLocks noGrp="1"/>
          </p:cNvSpPr>
          <p:nvPr>
            <p:ph type="title"/>
          </p:nvPr>
        </p:nvSpPr>
        <p:spPr>
          <a:xfrm>
            <a:off x="304800" y="274638"/>
            <a:ext cx="8531352" cy="566928"/>
          </a:xfrm>
          <a:noFill/>
          <a:ln w="9525" algn="ctr">
            <a:noFill/>
            <a:miter lim="800000"/>
            <a:headEnd/>
            <a:tailEnd/>
          </a:ln>
          <a:effectLst/>
        </p:spPr>
        <p:txBody>
          <a:bodyPr/>
          <a:lstStyle>
            <a:lvl1pPr algn="l" defTabSz="814388" rtl="0" eaLnBrk="0" fontAlgn="base" hangingPunct="0">
              <a:lnSpc>
                <a:spcPct val="90000"/>
              </a:lnSpc>
              <a:spcBef>
                <a:spcPct val="0"/>
              </a:spcBef>
              <a:spcAft>
                <a:spcPct val="0"/>
              </a:spcAft>
              <a:defRPr lang="en-US" sz="3200" b="1">
                <a:solidFill>
                  <a:schemeClr val="tx2"/>
                </a:solidFill>
                <a:latin typeface="+mj-lt"/>
                <a:ea typeface="+mj-ea"/>
                <a:cs typeface="+mj-cs"/>
              </a:defRPr>
            </a:lvl1pPr>
          </a:lstStyle>
          <a:p>
            <a:r>
              <a:rPr lang="en-US" smtClean="0"/>
              <a:t>Click to edit Master title style</a:t>
            </a:r>
            <a:endParaRPr lang="en-US"/>
          </a:p>
        </p:txBody>
      </p:sp>
      <p:sp>
        <p:nvSpPr>
          <p:cNvPr id="10" name="Content Placeholder 2"/>
          <p:cNvSpPr>
            <a:spLocks noGrp="1"/>
          </p:cNvSpPr>
          <p:nvPr>
            <p:ph idx="1"/>
          </p:nvPr>
        </p:nvSpPr>
        <p:spPr>
          <a:xfrm>
            <a:off x="304800" y="990600"/>
            <a:ext cx="8534400" cy="5638800"/>
          </a:xfrm>
        </p:spPr>
        <p:txBody>
          <a:bodyPr/>
          <a:lstStyle/>
          <a:p>
            <a:endParaRPr lang="en-US" smtClean="0"/>
          </a:p>
        </p:txBody>
      </p:sp>
    </p:spTree>
    <p:extLst>
      <p:ext uri="{BB962C8B-B14F-4D97-AF65-F5344CB8AC3E}">
        <p14:creationId xmlns:p14="http://schemas.microsoft.com/office/powerpoint/2010/main" val="495350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a:lstStyle>
            <a:lvl1pPr algn="l" defTabSz="814388" rtl="0" eaLnBrk="0" fontAlgn="base" hangingPunct="0">
              <a:lnSpc>
                <a:spcPct val="90000"/>
              </a:lnSpc>
              <a:spcBef>
                <a:spcPct val="0"/>
              </a:spcBef>
              <a:spcAft>
                <a:spcPct val="0"/>
              </a:spcAft>
              <a:defRPr lang="en-US" sz="3200" b="1">
                <a:solidFill>
                  <a:schemeClr val="tx2"/>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73560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normAutofit/>
          </a:bodyPr>
          <a:lstStyle>
            <a:lvl1pPr>
              <a:buFont typeface="Wingdings" pitchFamily="2" charset="2"/>
              <a:buChar char="q"/>
              <a:defRPr sz="2400"/>
            </a:lvl1pPr>
            <a:lvl2pPr marL="466725" indent="-241300">
              <a:buFont typeface="Wingdings" pitchFamily="2" charset="2"/>
              <a:buChar char="§"/>
              <a:defRPr sz="2400"/>
            </a:lvl2pPr>
            <a:lvl3pPr marL="692150" indent="-228600">
              <a:buFont typeface="Wingdings" pitchFamily="2" charset="2"/>
              <a:buChar char="Ø"/>
              <a:defRPr sz="2400"/>
            </a:lvl3pPr>
            <a:lvl4pPr marL="911225" indent="-228600">
              <a:buFont typeface="Wingdings" pitchFamily="2" charset="2"/>
              <a:buChar char="ü"/>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64718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84787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a:lstStyle>
            <a:lvl1pPr algn="l" defTabSz="814388" rtl="0" eaLnBrk="0" fontAlgn="base" hangingPunct="0">
              <a:lnSpc>
                <a:spcPct val="90000"/>
              </a:lnSpc>
              <a:spcBef>
                <a:spcPct val="0"/>
              </a:spcBef>
              <a:spcAft>
                <a:spcPct val="0"/>
              </a:spcAft>
              <a:defRPr lang="en-US" sz="3200" b="1">
                <a:solidFill>
                  <a:schemeClr val="tx2"/>
                </a:solidFill>
                <a:latin typeface="+mj-lt"/>
                <a:ea typeface="+mj-ea"/>
                <a:cs typeface="+mj-cs"/>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6150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a:lstStyle>
            <a:lvl1pPr algn="l" defTabSz="814388" rtl="0" eaLnBrk="0" fontAlgn="base" hangingPunct="0">
              <a:lnSpc>
                <a:spcPct val="90000"/>
              </a:lnSpc>
              <a:spcBef>
                <a:spcPct val="0"/>
              </a:spcBef>
              <a:spcAft>
                <a:spcPct val="0"/>
              </a:spcAft>
              <a:defRPr lang="en-US" sz="3200" b="1">
                <a:solidFill>
                  <a:schemeClr val="tx2"/>
                </a:solidFill>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3732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a:effectLst/>
        </p:spPr>
        <p:txBody>
          <a:bodyPr/>
          <a:lstStyle>
            <a:lvl1pPr algn="l" defTabSz="814388" rtl="0" eaLnBrk="0" fontAlgn="base" hangingPunct="0">
              <a:lnSpc>
                <a:spcPct val="90000"/>
              </a:lnSpc>
              <a:spcBef>
                <a:spcPct val="0"/>
              </a:spcBef>
              <a:spcAft>
                <a:spcPct val="0"/>
              </a:spcAft>
              <a:defRPr lang="en-US" sz="3200" b="1">
                <a:solidFill>
                  <a:schemeClr val="tx2"/>
                </a:solidFill>
                <a:latin typeface="+mj-lt"/>
                <a:ea typeface="+mj-ea"/>
                <a:cs typeface="+mj-cs"/>
              </a:defRPr>
            </a:lvl1pPr>
          </a:lstStyle>
          <a:p>
            <a:r>
              <a:rPr lang="en-US" smtClean="0"/>
              <a:t>Click to edit Master title style</a:t>
            </a:r>
            <a:endParaRPr lang="en-US"/>
          </a:p>
        </p:txBody>
      </p:sp>
    </p:spTree>
    <p:extLst>
      <p:ext uri="{BB962C8B-B14F-4D97-AF65-F5344CB8AC3E}">
        <p14:creationId xmlns:p14="http://schemas.microsoft.com/office/powerpoint/2010/main" val="2401384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5879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81051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2522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04800" y="274638"/>
            <a:ext cx="868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304800" y="990600"/>
            <a:ext cx="86868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7"/>
          <p:cNvSpPr txBox="1">
            <a:spLocks/>
          </p:cNvSpPr>
          <p:nvPr userDrawn="1"/>
        </p:nvSpPr>
        <p:spPr bwMode="auto">
          <a:xfrm rot="16200000">
            <a:off x="-381000" y="5334000"/>
            <a:ext cx="990600" cy="228600"/>
          </a:xfrm>
          <a:prstGeom prst="rect">
            <a:avLst/>
          </a:prstGeom>
          <a:solidFill>
            <a:schemeClr val="accent6">
              <a:lumMod val="75000"/>
            </a:schemeClr>
          </a:solidFill>
          <a:ln>
            <a:solidFill>
              <a:schemeClr val="accent1"/>
            </a:solidFill>
            <a:miter lim="800000"/>
            <a:headEnd/>
            <a:tailEnd/>
          </a:ln>
        </p:spPr>
        <p:txBody>
          <a:bodyPr anchor="ctr"/>
          <a:lstStyle/>
          <a:p>
            <a:pPr>
              <a:defRPr/>
            </a:pPr>
            <a:fld id="{65DD2CD7-D43C-44EC-AA46-370E9E6B89E6}" type="datetime1">
              <a:rPr lang="vi-VN" sz="1200" b="1">
                <a:solidFill>
                  <a:schemeClr val="bg1"/>
                </a:solidFill>
                <a:latin typeface="+mn-lt"/>
                <a:cs typeface="+mn-cs"/>
              </a:rPr>
              <a:pPr>
                <a:defRPr/>
              </a:pPr>
              <a:t>28/09/2013</a:t>
            </a:fld>
            <a:endParaRPr lang="en-US" sz="1200" b="1">
              <a:solidFill>
                <a:schemeClr val="bg1"/>
              </a:solidFill>
              <a:latin typeface="+mn-lt"/>
              <a:cs typeface="+mn-cs"/>
            </a:endParaRPr>
          </a:p>
        </p:txBody>
      </p:sp>
      <p:sp>
        <p:nvSpPr>
          <p:cNvPr id="1029" name="Slide Number Placeholder 8"/>
          <p:cNvSpPr txBox="1">
            <a:spLocks/>
          </p:cNvSpPr>
          <p:nvPr userDrawn="1"/>
        </p:nvSpPr>
        <p:spPr bwMode="auto">
          <a:xfrm rot="-5400000">
            <a:off x="-114300" y="6515100"/>
            <a:ext cx="457200" cy="228600"/>
          </a:xfrm>
          <a:prstGeom prst="rect">
            <a:avLst/>
          </a:prstGeom>
          <a:solidFill>
            <a:srgbClr val="00B050"/>
          </a:solidFill>
          <a:ln w="9525">
            <a:solidFill>
              <a:schemeClr val="accent1"/>
            </a:solidFill>
            <a:miter lim="800000"/>
            <a:headEnd/>
            <a:tailEnd/>
          </a:ln>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a:fld id="{DDACDB38-766C-4867-8D62-E20E9FBD1E8D}" type="slidenum">
              <a:rPr lang="en-US" sz="1200" b="1">
                <a:solidFill>
                  <a:schemeClr val="bg1"/>
                </a:solidFill>
                <a:latin typeface="Times New Roman" panose="02020603050405020304" pitchFamily="18" charset="0"/>
                <a:cs typeface="Times New Roman" panose="02020603050405020304" pitchFamily="18" charset="0"/>
              </a:rPr>
              <a:pPr algn="r"/>
              <a:t>‹#›</a:t>
            </a:fld>
            <a:endParaRPr lang="en-US" sz="1200" b="1">
              <a:solidFill>
                <a:schemeClr val="bg1"/>
              </a:solidFill>
              <a:latin typeface="Times New Roman" panose="02020603050405020304" pitchFamily="18" charset="0"/>
              <a:cs typeface="Times New Roman" panose="02020603050405020304" pitchFamily="18" charset="0"/>
            </a:endParaRPr>
          </a:p>
        </p:txBody>
      </p:sp>
      <p:sp>
        <p:nvSpPr>
          <p:cNvPr id="9" name="TextBox 10"/>
          <p:cNvSpPr txBox="1">
            <a:spLocks noChangeArrowheads="1"/>
          </p:cNvSpPr>
          <p:nvPr userDrawn="1"/>
        </p:nvSpPr>
        <p:spPr bwMode="auto">
          <a:xfrm rot="16200000">
            <a:off x="-114300" y="6057900"/>
            <a:ext cx="457200" cy="228600"/>
          </a:xfrm>
          <a:prstGeom prst="rect">
            <a:avLst/>
          </a:prstGeom>
          <a:solidFill>
            <a:schemeClr val="accent1">
              <a:lumMod val="75000"/>
            </a:schemeClr>
          </a:solidFill>
          <a:ln w="9525">
            <a:solidFill>
              <a:schemeClr val="accent1"/>
            </a:solidFill>
            <a:miter lim="800000"/>
            <a:headEnd/>
            <a:tailEnd/>
          </a:ln>
        </p:spPr>
        <p:txBody>
          <a:bodyPr anchor="ctr"/>
          <a:lstStyle/>
          <a:p>
            <a:pPr algn="r" fontAlgn="auto">
              <a:spcBef>
                <a:spcPts val="0"/>
              </a:spcBef>
              <a:spcAft>
                <a:spcPts val="0"/>
              </a:spcAft>
              <a:defRPr/>
            </a:pPr>
            <a:r>
              <a:rPr lang="en-US" sz="1200" b="1">
                <a:solidFill>
                  <a:schemeClr val="bg1"/>
                </a:solidFill>
                <a:latin typeface="Times New Roman" pitchFamily="18" charset="0"/>
                <a:cs typeface="Times New Roman" pitchFamily="18" charset="0"/>
              </a:rPr>
              <a:t>/XX</a:t>
            </a:r>
          </a:p>
        </p:txBody>
      </p:sp>
      <p:sp>
        <p:nvSpPr>
          <p:cNvPr id="10" name="TextBox 11"/>
          <p:cNvSpPr txBox="1">
            <a:spLocks noChangeArrowheads="1"/>
          </p:cNvSpPr>
          <p:nvPr userDrawn="1"/>
        </p:nvSpPr>
        <p:spPr bwMode="auto">
          <a:xfrm rot="16200000">
            <a:off x="-1143000" y="3581400"/>
            <a:ext cx="2514600" cy="228600"/>
          </a:xfrm>
          <a:prstGeom prst="rect">
            <a:avLst/>
          </a:prstGeom>
          <a:solidFill>
            <a:schemeClr val="accent1">
              <a:lumMod val="75000"/>
            </a:schemeClr>
          </a:solidFill>
          <a:ln w="9525">
            <a:solidFill>
              <a:schemeClr val="accent1"/>
            </a:solidFill>
            <a:miter lim="800000"/>
            <a:headEnd/>
            <a:tailEnd/>
          </a:ln>
        </p:spPr>
        <p:txBody>
          <a:bodyPr anchor="ctr"/>
          <a:lstStyle/>
          <a:p>
            <a:pPr algn="ctr" fontAlgn="auto">
              <a:spcBef>
                <a:spcPts val="0"/>
              </a:spcBef>
              <a:spcAft>
                <a:spcPts val="0"/>
              </a:spcAft>
              <a:defRPr/>
            </a:pPr>
            <a:r>
              <a:rPr lang="en-US" sz="1200" b="1" smtClean="0">
                <a:solidFill>
                  <a:schemeClr val="bg1"/>
                </a:solidFill>
                <a:latin typeface="Times New Roman" pitchFamily="18" charset="0"/>
                <a:cs typeface="Times New Roman" pitchFamily="18" charset="0"/>
              </a:rPr>
              <a:t>NHẬP</a:t>
            </a:r>
            <a:r>
              <a:rPr lang="en-US" sz="1200" b="1" baseline="0" smtClean="0">
                <a:solidFill>
                  <a:schemeClr val="bg1"/>
                </a:solidFill>
                <a:latin typeface="Times New Roman" pitchFamily="18" charset="0"/>
                <a:cs typeface="Times New Roman" pitchFamily="18" charset="0"/>
              </a:rPr>
              <a:t> MÔN HỆ ĐIỀU HÀNH</a:t>
            </a:r>
            <a:endParaRPr lang="en-US" sz="1200" b="1">
              <a:solidFill>
                <a:schemeClr val="bg1"/>
              </a:solidFill>
              <a:latin typeface="Times New Roman" pitchFamily="18" charset="0"/>
              <a:cs typeface="Times New Roman" pitchFamily="18" charset="0"/>
            </a:endParaRPr>
          </a:p>
        </p:txBody>
      </p:sp>
      <p:sp>
        <p:nvSpPr>
          <p:cNvPr id="11" name="TextBox 12"/>
          <p:cNvSpPr txBox="1">
            <a:spLocks noChangeArrowheads="1"/>
          </p:cNvSpPr>
          <p:nvPr userDrawn="1"/>
        </p:nvSpPr>
        <p:spPr bwMode="auto">
          <a:xfrm rot="16200000">
            <a:off x="-1104901" y="1104899"/>
            <a:ext cx="2438402" cy="228599"/>
          </a:xfrm>
          <a:prstGeom prst="rect">
            <a:avLst/>
          </a:prstGeom>
          <a:solidFill>
            <a:schemeClr val="bg1">
              <a:lumMod val="65000"/>
            </a:schemeClr>
          </a:solidFill>
          <a:ln w="9525">
            <a:solidFill>
              <a:schemeClr val="accent1"/>
            </a:solidFill>
            <a:miter lim="800000"/>
            <a:headEnd/>
            <a:tailEnd/>
          </a:ln>
        </p:spPr>
        <p:txBody>
          <a:bodyPr anchor="ctr"/>
          <a:lstStyle/>
          <a:p>
            <a:pPr algn="ctr" fontAlgn="auto">
              <a:spcBef>
                <a:spcPts val="0"/>
              </a:spcBef>
              <a:spcAft>
                <a:spcPts val="0"/>
              </a:spcAft>
              <a:defRPr/>
            </a:pPr>
            <a:r>
              <a:rPr lang="en-US" sz="1200" b="1">
                <a:solidFill>
                  <a:schemeClr val="bg1"/>
                </a:solidFill>
                <a:latin typeface="Times New Roman" pitchFamily="18" charset="0"/>
                <a:cs typeface="Times New Roman" pitchFamily="18" charset="0"/>
              </a:rPr>
              <a:t>GV: NGUYỄN XUÂN VINH</a:t>
            </a: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Lst>
  <p:txStyles>
    <p:titleStyle>
      <a:lvl1pPr algn="l" defTabSz="814388" rtl="0" eaLnBrk="0" fontAlgn="base" hangingPunct="0">
        <a:lnSpc>
          <a:spcPct val="90000"/>
        </a:lnSpc>
        <a:spcBef>
          <a:spcPct val="0"/>
        </a:spcBef>
        <a:spcAft>
          <a:spcPct val="0"/>
        </a:spcAft>
        <a:defRPr lang="en-US" sz="3200" b="1" kern="1200">
          <a:solidFill>
            <a:schemeClr val="tx2"/>
          </a:solidFill>
          <a:latin typeface="+mj-lt"/>
          <a:ea typeface="+mj-ea"/>
          <a:cs typeface="+mj-cs"/>
        </a:defRPr>
      </a:lvl1pPr>
      <a:lvl2pPr algn="l" defTabSz="814388" rtl="0" eaLnBrk="0" fontAlgn="base" hangingPunct="0">
        <a:lnSpc>
          <a:spcPct val="90000"/>
        </a:lnSpc>
        <a:spcBef>
          <a:spcPct val="0"/>
        </a:spcBef>
        <a:spcAft>
          <a:spcPct val="0"/>
        </a:spcAft>
        <a:defRPr sz="3200" b="1">
          <a:solidFill>
            <a:schemeClr val="tx2"/>
          </a:solidFill>
          <a:latin typeface="Calibri" panose="020F0502020204030204" pitchFamily="34" charset="0"/>
        </a:defRPr>
      </a:lvl2pPr>
      <a:lvl3pPr algn="l" defTabSz="814388" rtl="0" eaLnBrk="0" fontAlgn="base" hangingPunct="0">
        <a:lnSpc>
          <a:spcPct val="90000"/>
        </a:lnSpc>
        <a:spcBef>
          <a:spcPct val="0"/>
        </a:spcBef>
        <a:spcAft>
          <a:spcPct val="0"/>
        </a:spcAft>
        <a:defRPr sz="3200" b="1">
          <a:solidFill>
            <a:schemeClr val="tx2"/>
          </a:solidFill>
          <a:latin typeface="Calibri" panose="020F0502020204030204" pitchFamily="34" charset="0"/>
        </a:defRPr>
      </a:lvl3pPr>
      <a:lvl4pPr algn="l" defTabSz="814388" rtl="0" eaLnBrk="0" fontAlgn="base" hangingPunct="0">
        <a:lnSpc>
          <a:spcPct val="90000"/>
        </a:lnSpc>
        <a:spcBef>
          <a:spcPct val="0"/>
        </a:spcBef>
        <a:spcAft>
          <a:spcPct val="0"/>
        </a:spcAft>
        <a:defRPr sz="3200" b="1">
          <a:solidFill>
            <a:schemeClr val="tx2"/>
          </a:solidFill>
          <a:latin typeface="Calibri" panose="020F0502020204030204" pitchFamily="34" charset="0"/>
        </a:defRPr>
      </a:lvl4pPr>
      <a:lvl5pPr algn="l" defTabSz="814388" rtl="0" eaLnBrk="0" fontAlgn="base" hangingPunct="0">
        <a:lnSpc>
          <a:spcPct val="90000"/>
        </a:lnSpc>
        <a:spcBef>
          <a:spcPct val="0"/>
        </a:spcBef>
        <a:spcAft>
          <a:spcPct val="0"/>
        </a:spcAft>
        <a:defRPr sz="3200" b="1">
          <a:solidFill>
            <a:schemeClr val="tx2"/>
          </a:solidFill>
          <a:latin typeface="Calibri" panose="020F0502020204030204" pitchFamily="34" charset="0"/>
        </a:defRPr>
      </a:lvl5pPr>
      <a:lvl6pPr marL="457200" algn="l" defTabSz="814388" rtl="0" eaLnBrk="0" fontAlgn="base" hangingPunct="0">
        <a:lnSpc>
          <a:spcPct val="90000"/>
        </a:lnSpc>
        <a:spcBef>
          <a:spcPct val="0"/>
        </a:spcBef>
        <a:spcAft>
          <a:spcPct val="0"/>
        </a:spcAft>
        <a:defRPr sz="3200" b="1">
          <a:solidFill>
            <a:schemeClr val="tx2"/>
          </a:solidFill>
          <a:latin typeface="Calibri" panose="020F0502020204030204" pitchFamily="34" charset="0"/>
        </a:defRPr>
      </a:lvl6pPr>
      <a:lvl7pPr marL="914400" algn="l" defTabSz="814388" rtl="0" eaLnBrk="0" fontAlgn="base" hangingPunct="0">
        <a:lnSpc>
          <a:spcPct val="90000"/>
        </a:lnSpc>
        <a:spcBef>
          <a:spcPct val="0"/>
        </a:spcBef>
        <a:spcAft>
          <a:spcPct val="0"/>
        </a:spcAft>
        <a:defRPr sz="3200" b="1">
          <a:solidFill>
            <a:schemeClr val="tx2"/>
          </a:solidFill>
          <a:latin typeface="Calibri" panose="020F0502020204030204" pitchFamily="34" charset="0"/>
        </a:defRPr>
      </a:lvl7pPr>
      <a:lvl8pPr marL="1371600" algn="l" defTabSz="814388" rtl="0" eaLnBrk="0" fontAlgn="base" hangingPunct="0">
        <a:lnSpc>
          <a:spcPct val="90000"/>
        </a:lnSpc>
        <a:spcBef>
          <a:spcPct val="0"/>
        </a:spcBef>
        <a:spcAft>
          <a:spcPct val="0"/>
        </a:spcAft>
        <a:defRPr sz="3200" b="1">
          <a:solidFill>
            <a:schemeClr val="tx2"/>
          </a:solidFill>
          <a:latin typeface="Calibri" panose="020F0502020204030204" pitchFamily="34" charset="0"/>
        </a:defRPr>
      </a:lvl8pPr>
      <a:lvl9pPr marL="1828800" algn="l" defTabSz="814388" rtl="0" eaLnBrk="0" fontAlgn="base" hangingPunct="0">
        <a:lnSpc>
          <a:spcPct val="90000"/>
        </a:lnSpc>
        <a:spcBef>
          <a:spcPct val="0"/>
        </a:spcBef>
        <a:spcAft>
          <a:spcPct val="0"/>
        </a:spcAft>
        <a:defRPr sz="3200" b="1">
          <a:solidFill>
            <a:schemeClr val="tx2"/>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lang="en-US" sz="2400" kern="1200" dirty="0">
          <a:solidFill>
            <a:schemeClr val="tx1"/>
          </a:solidFill>
          <a:latin typeface="Times New Roman" pitchFamily="18" charset="0"/>
          <a:ea typeface="+mn-ea"/>
          <a:cs typeface="Times New Roman" pitchFamily="18" charset="0"/>
        </a:defRPr>
      </a:lvl1pPr>
      <a:lvl2pPr marL="742950" indent="-285750" algn="l" rtl="0" fontAlgn="base">
        <a:spcBef>
          <a:spcPct val="20000"/>
        </a:spcBef>
        <a:spcAft>
          <a:spcPct val="0"/>
        </a:spcAft>
        <a:buFont typeface="Arial" panose="020B0604020202020204" pitchFamily="34" charset="0"/>
        <a:buChar char="–"/>
        <a:defRPr lang="en-US" sz="2400" kern="1200" dirty="0">
          <a:solidFill>
            <a:schemeClr val="tx1"/>
          </a:solidFill>
          <a:latin typeface="Times New Roman" pitchFamily="18" charset="0"/>
          <a:ea typeface="+mn-ea"/>
          <a:cs typeface="Times New Roman" pitchFamily="18" charset="0"/>
        </a:defRPr>
      </a:lvl2pPr>
      <a:lvl3pPr marL="1143000" indent="-228600" algn="l" rtl="0" fontAlgn="base">
        <a:spcBef>
          <a:spcPct val="20000"/>
        </a:spcBef>
        <a:spcAft>
          <a:spcPct val="0"/>
        </a:spcAft>
        <a:buFont typeface="Arial" panose="020B0604020202020204" pitchFamily="34" charset="0"/>
        <a:buChar char="•"/>
        <a:defRPr lang="en-US" sz="2400" kern="1200" dirty="0">
          <a:solidFill>
            <a:schemeClr val="tx1"/>
          </a:solidFill>
          <a:latin typeface="Times New Roman" pitchFamily="18" charset="0"/>
          <a:ea typeface="+mn-ea"/>
          <a:cs typeface="Times New Roman" pitchFamily="18" charset="0"/>
        </a:defRPr>
      </a:lvl3pPr>
      <a:lvl4pPr marL="1600200" indent="-228600" algn="l" rtl="0" fontAlgn="base">
        <a:spcBef>
          <a:spcPct val="20000"/>
        </a:spcBef>
        <a:spcAft>
          <a:spcPct val="0"/>
        </a:spcAft>
        <a:buFont typeface="Arial" panose="020B0604020202020204" pitchFamily="34" charset="0"/>
        <a:buChar char="–"/>
        <a:defRPr lang="en-US" sz="2400" kern="1200" dirty="0">
          <a:solidFill>
            <a:schemeClr val="tx1"/>
          </a:solidFill>
          <a:latin typeface="Times New Roman" pitchFamily="18" charset="0"/>
          <a:ea typeface="+mn-ea"/>
          <a:cs typeface="Times New Roman" pitchFamily="18" charset="0"/>
        </a:defRPr>
      </a:lvl4pPr>
      <a:lvl5pPr marL="2057400" indent="-228600" algn="l" rtl="0" fontAlgn="base">
        <a:spcBef>
          <a:spcPct val="20000"/>
        </a:spcBef>
        <a:spcAft>
          <a:spcPct val="0"/>
        </a:spcAft>
        <a:buFont typeface="Arial" panose="020B0604020202020204" pitchFamily="34" charset="0"/>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opensource.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linux.org/info/gnu.html" TargetMode="External"/><Relationship Id="rId2" Type="http://schemas.openxmlformats.org/officeDocument/2006/relationships/hyperlink" Target="http://www.linux.org/info/sounds/english.au"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distrowatch.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685800" y="2438400"/>
            <a:ext cx="7772400" cy="1524000"/>
          </a:xfrm>
        </p:spPr>
        <p:txBody>
          <a:bodyPr/>
          <a:lstStyle/>
          <a:p>
            <a:pPr algn="ctr"/>
            <a:r>
              <a:rPr lang="en-US" smtClean="0"/>
              <a:t>LINUX </a:t>
            </a:r>
            <a:r>
              <a:rPr lang="en-US" smtClean="0"/>
              <a:t>INTRODUCTION</a:t>
            </a:r>
            <a:endParaRPr smtClean="0"/>
          </a:p>
        </p:txBody>
      </p:sp>
      <p:sp>
        <p:nvSpPr>
          <p:cNvPr id="5" name="Subtitle 4"/>
          <p:cNvSpPr>
            <a:spLocks noGrp="1"/>
          </p:cNvSpPr>
          <p:nvPr>
            <p:ph type="subTitle" idx="1"/>
          </p:nvPr>
        </p:nvSpPr>
        <p:spPr>
          <a:xfrm>
            <a:off x="1371600" y="4800600"/>
            <a:ext cx="6400800" cy="1758950"/>
          </a:xfrm>
        </p:spPr>
        <p:txBody>
          <a:bodyPr rtlCol="0">
            <a:normAutofit/>
          </a:bodyPr>
          <a:lstStyle/>
          <a:p>
            <a:pPr fontAlgn="auto">
              <a:spcAft>
                <a:spcPts val="0"/>
              </a:spcAft>
              <a:defRPr/>
            </a:pPr>
            <a:r>
              <a:rPr b="1" smtClean="0">
                <a:solidFill>
                  <a:schemeClr val="tx1">
                    <a:lumMod val="95000"/>
                    <a:lumOff val="5000"/>
                  </a:schemeClr>
                </a:solidFill>
              </a:rPr>
              <a:t>Nguyễn Xuân Vinh</a:t>
            </a:r>
          </a:p>
          <a:p>
            <a:pPr fontAlgn="auto">
              <a:spcAft>
                <a:spcPts val="0"/>
              </a:spcAft>
              <a:defRPr/>
            </a:pPr>
            <a:r>
              <a:rPr lang="en-US" b="1" smtClean="0">
                <a:solidFill>
                  <a:schemeClr val="tx1">
                    <a:lumMod val="95000"/>
                    <a:lumOff val="5000"/>
                  </a:schemeClr>
                </a:solidFill>
              </a:rPr>
              <a:t>nguyenxuanvinh@hcmuaf.edu.vn</a:t>
            </a:r>
            <a:endParaRPr b="1">
              <a:solidFill>
                <a:schemeClr val="tx1">
                  <a:lumMod val="95000"/>
                  <a:lumOff val="5000"/>
                </a:schemeClr>
              </a:solidFill>
            </a:endParaRPr>
          </a:p>
        </p:txBody>
      </p:sp>
      <p:sp>
        <p:nvSpPr>
          <p:cNvPr id="2" name="TextBox 1"/>
          <p:cNvSpPr txBox="1"/>
          <p:nvPr/>
        </p:nvSpPr>
        <p:spPr>
          <a:xfrm>
            <a:off x="1676400" y="669746"/>
            <a:ext cx="5791200" cy="1200329"/>
          </a:xfrm>
          <a:prstGeom prst="rect">
            <a:avLst/>
          </a:prstGeom>
          <a:noFill/>
        </p:spPr>
        <p:txBody>
          <a:bodyPr wrap="square" rtlCol="0">
            <a:spAutoFit/>
          </a:bodyPr>
          <a:lstStyle/>
          <a:p>
            <a:pPr algn="ctr"/>
            <a:r>
              <a:rPr lang="en-US" sz="2400" b="1" smtClean="0"/>
              <a:t>NHẬP MÔN HỆ ĐIỀU HÀNH</a:t>
            </a:r>
          </a:p>
          <a:p>
            <a:pPr algn="ctr"/>
            <a:r>
              <a:rPr lang="en-US" sz="2400" b="1" smtClean="0"/>
              <a:t>INTRODUCTION TO OPERATING SYSTEMS</a:t>
            </a:r>
          </a:p>
          <a:p>
            <a:pPr algn="ctr"/>
            <a:r>
              <a:rPr lang="en-US" sz="2400" b="1" smtClean="0"/>
              <a:t>[214242]</a:t>
            </a:r>
            <a:endParaRPr lang="en-US" sz="2400"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152989"/>
            <a:ext cx="3810000" cy="4525963"/>
          </a:xfrm>
        </p:spPr>
        <p:txBody>
          <a:bodyPr/>
          <a:lstStyle/>
          <a:p>
            <a:pPr marL="0" indent="0">
              <a:buNone/>
            </a:pPr>
            <a:r>
              <a:rPr lang="en-US" b="1" smtClean="0"/>
              <a:t>Các Distro của Linux (xem (DistroWatch.com)</a:t>
            </a:r>
            <a:endParaRPr lang="en-US" b="1"/>
          </a:p>
        </p:txBody>
      </p:sp>
      <p:sp>
        <p:nvSpPr>
          <p:cNvPr id="2" name="Title 1"/>
          <p:cNvSpPr>
            <a:spLocks noGrp="1"/>
          </p:cNvSpPr>
          <p:nvPr>
            <p:ph type="title"/>
          </p:nvPr>
        </p:nvSpPr>
        <p:spPr/>
        <p:txBody>
          <a:bodyPr/>
          <a:lstStyle/>
          <a:p>
            <a:r>
              <a:rPr lang="en-US"/>
              <a:t>Linux Distribution (Linux Distro)</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625" t="32602" r="43223" b="21718"/>
          <a:stretch/>
        </p:blipFill>
        <p:spPr bwMode="auto">
          <a:xfrm>
            <a:off x="3036783" y="1984168"/>
            <a:ext cx="6114144" cy="4884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58961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3125"/>
            <a:ext cx="6553200" cy="3983038"/>
          </a:xfrm>
        </p:spPr>
        <p:txBody>
          <a:bodyPr>
            <a:normAutofit/>
          </a:bodyPr>
          <a:lstStyle/>
          <a:p>
            <a:r>
              <a:rPr lang="en-US" sz="2800" smtClean="0"/>
              <a:t>Distro: </a:t>
            </a:r>
            <a:r>
              <a:rPr lang="en-US" sz="2800" b="1" smtClean="0">
                <a:solidFill>
                  <a:srgbClr val="7030A0"/>
                </a:solidFill>
              </a:rPr>
              <a:t>Debian</a:t>
            </a:r>
          </a:p>
          <a:p>
            <a:pPr lvl="1"/>
            <a:r>
              <a:rPr lang="en-US" sz="2800" smtClean="0"/>
              <a:t>Kho chứa phần mềm lớn</a:t>
            </a:r>
          </a:p>
          <a:p>
            <a:pPr lvl="1"/>
            <a:r>
              <a:rPr lang="en-US" sz="2800" smtClean="0"/>
              <a:t>Gói </a:t>
            </a:r>
            <a:r>
              <a:rPr lang="en-US" sz="2800" b="1" smtClean="0">
                <a:solidFill>
                  <a:srgbClr val="FF0000"/>
                </a:solidFill>
              </a:rPr>
              <a:t>.deb </a:t>
            </a:r>
            <a:r>
              <a:rPr lang="en-US" sz="2800" smtClean="0"/>
              <a:t>ổn định, dễ sử dụng</a:t>
            </a:r>
          </a:p>
          <a:p>
            <a:pPr lvl="1"/>
            <a:r>
              <a:rPr lang="en-US" sz="2800" smtClean="0"/>
              <a:t>Trình quản lý  gói </a:t>
            </a:r>
            <a:r>
              <a:rPr lang="en-US" sz="2800" b="1" smtClean="0">
                <a:solidFill>
                  <a:srgbClr val="FF0000"/>
                </a:solidFill>
              </a:rPr>
              <a:t>apt</a:t>
            </a:r>
            <a:r>
              <a:rPr lang="en-US" sz="2800" smtClean="0"/>
              <a:t> mạnh</a:t>
            </a:r>
          </a:p>
          <a:p>
            <a:pPr lvl="1"/>
            <a:r>
              <a:rPr lang="en-US" sz="2800" smtClean="0"/>
              <a:t>Hỗ trợ nhiều kiến trúc: x86-64, IA32-64,… </a:t>
            </a:r>
            <a:endParaRPr lang="en-US" sz="2800"/>
          </a:p>
        </p:txBody>
      </p:sp>
      <p:sp>
        <p:nvSpPr>
          <p:cNvPr id="2" name="Title 1"/>
          <p:cNvSpPr>
            <a:spLocks noGrp="1"/>
          </p:cNvSpPr>
          <p:nvPr>
            <p:ph type="title"/>
          </p:nvPr>
        </p:nvSpPr>
        <p:spPr/>
        <p:txBody>
          <a:bodyPr/>
          <a:lstStyle/>
          <a:p>
            <a:r>
              <a:rPr lang="en-US"/>
              <a:t>Linux Distribution (Linux Distro)</a:t>
            </a:r>
          </a:p>
        </p:txBody>
      </p:sp>
      <p:pic>
        <p:nvPicPr>
          <p:cNvPr id="2050" name="Picture 2" descr="https://encrypted-tbn1.google.com/images?q=tbn:ANd9GcRzBuNZoXY7qRwTxuMMTi9EyY94Y7ffuw_pM2iyVn0-M8tXvhF4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964" y="2667000"/>
            <a:ext cx="1866900" cy="245745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hQSEBUUEhQUFRUVFRYZGRcXGBgXHBYaGBgXGhUYFRcXHCYeFxwjGRUUHy8gJCcpLCwsFR4xNTAqNSYrLCkBCQoKDgwOGg8PGiwkHyQsLC8sLC01KSwsKSksLCwpKiwsLCwsLCwsLCwsKSksKSosLCwpLCwsLCwpLCwpLCwsLP/AABEIAKwBGAMBIgACEQEDEQH/xAAcAAAABwEBAAAAAAAAAAAAAAAAAgMEBQYHAQj/xABKEAACAAMFBAYGBwUGBQUBAAABAgADEQQFEiExBkFRYQcTInGBkRQyQlKhsSNicqLB0fAVM4KS4QhDU7LC8RYkY3PSNIOEs8QX/8QAGwEAAgMBAQEAAAAAAAAAAAAAAAMBAgQFBgf/xAAtEQACAgEEAQMDAwQDAAAAAAAAAQIRAwQSITFBEyJRYXGxBVKRFDLR8AaBof/aAAwDAQACEQMRAD8A1naHaFbKgJGJ2rhXStNSTuGYilWnba0uTRwnJVGVdNanj5RatrtnGtKq8sjGlRQ5Bgc6V3GsZradl5ks9tZykCmYyOudQKE56x0dNHG49W/qc3UyyKXdL6E7K2vtSn94W5MoP4Ratm9rxaG6uYoWZTKmjU1pXMHlGYJs0ziksTix5FuAzoOQi97FbKNLdZszIS6hVrVq6HHwpU5RfPDHtdpJ+CmCeTcqbaL1EVfzzsASz5O5oX9xd579AIk2aghqXyr8Y5e7a7Oo42qKjN2KAq06azHUnInnrWEbFs3pMs895Z+stD8CK9xEPL3vyUJgSZi30p/qEMLVtei0QTApPqs6tnnQAlQQwrvrlA9bkXn8AtFja6/Jd7LMfCMRViAKkClTvNM6QLTOeh6vAW3ByQPEjP4Rnf8A/RGk1ExrK7KaMBMdXrqRTq6DLvrWJK7+kKRaR2CQPaOR6sj386gc/VOlYR6tcjvSfQe9r7vCXUsoRRvVQR/MaxDHau1f4zeS/lFgbaF5WF6rNkscqEVodwO/kedMxmGd7bM2W2qJ1mfCxy7JojEAjCVGSNn58Y6GDWYnxKKRgzaTKuYybI+Vtlagf3td9CqnLyiVsPSE4P00sEcUyPkcj5iKWdkXDYcE4kZUAJ+IGkSd37BWjFjastFU1MzUcSAM9BpG6UcTXuSMUZZU+GzU7Bb0nSxMlmqn9EEbjDmsZWNrDZ5XVyWEtKk42ALOTqaaLuyHnDGZf8yY1DPdjrTGfkIzf0bb7r8mn+sSXX+DYax2MU/a3/W++fzhazbUuvqWhxrkXO7k3dEvRPxJELWfMWbLAjPrl6QXxATsMxa0LLky94GRjQAYy5MUsbqRqx5Y5F7TsCBAhQ0ECBAgAECBBWcAVOQG+AA0FaYBqQO8xW7z6SbvkGj2qWWG5CZh+5URBTOnO7gcuvbmJVP8xBgA0ETBxEQ+02z/AKVLABCuhJUnTPUHkaDyiryum27XyYzlz9qUSO/s1pFkunbmw2kgSbTKZjopbCxPAK9CfCLRk4vcisoKSplBtuxtorR5Lvww0YeGH8YVs2yEyUjTJktpUpe09Bjem8qgNTQRq0CkanrJ/CMq0cfljO7rRK6pOrYYAq0rkQKZYgcwacY7IfHMxj1VBUH3iSCxHLsgV74XezKTUqpPEgGFAIyGtI7AgQIgkEcpDX0lk/eCo99QfvLqPCohxLmBhVSCDvGcABqQ3tFlFcSnC3vceTD2hDmGF8WgLKNd+X5xDdKyUr4Gsy8Sc2oAOGdT9WuZ/CGF+bSpJlnEQCcgK5+NK0iBt+0QDYRSoNKmpC8lAzduWnGIq5rue12kvMLGWpyVt/eB2R3Rlc23waY4l5LNcd1mf9LMAWtaKtcJB0JDDMw3vfYVHBpl3fgN39YttnARQBoIM7ikX9NNckepJPgyK9Ojx3UqT2lyQ8RuVj8ju00isTNk7TIzSqkVzGp5GuRG6nDKN3tKgxHWiUDwgquB0Wpdoyi7L/6sdVNTCGIxy27KNlTFIY5SH4KewaU7O5eZeT2CY5pjkTlBbCWXEoNBMUknBMUnCa7yM8qxcr02blzFoVBy4RTLXdkyzEyqYpTElQdFalCBwVh2WHcd0JftH+luXtZdNmttDOoQQWHZLaBjnhxjcGH8rHgRGg2acJqVpqKEHcd4Ijzfcd4iwWwKxPUvmK69W4wkH6ysq15yyY2e7bxZcLqcXsuK5Ou5gfeAIPmOEOi9r+hhnG/uIX10bI5rKIpnRHrQV1wsM/MGK7/wPPDEpLJpQVRwQKblqfPyjTQxm8VlnwZ//FfieW93LlgAAAADQCOlHVTj3yc2WlhL6GQtsXNGRsxoTyoScuNM4dSOjyc39wqj6zD8zGoWqTiQrpUZHgdx8DSO2WdjQNxGY4HePA1EWesl4SKLSR+WU65OjyXI7U98QBLYdFG/tMdR5RIW7byQhogaYeIyXzOvgIkdprtefZmlyzRjQ0OQahrhPfGTXjd1olzKN9GB7LAivHOlD4Vi+KKzczd/Qrlk8PEFX1LnM6RX9mSg72J+QEFTpFmb5SHuZhFHlCbhNSKk5E0yFdMhvHI0rBGkTv8AEXy/p3Rq9DF+0y+vl/d/v8Gm2PpClMaTEdOY7Y+Gfwiy2a1rMUMjBlOhGcYlZrJPdgA2M1GSA1OeYoF0I8vkz2w2pnWSW9ilsUeZhadhOaAjKWCDkzAgtyoN5pk1GGEFa4fwa9PmyTlT5XyXXbbpnk2YtKsgE+cMi1fo0PCozmHkMue6Mcv/AGxtdtP/ADE53X3B2UHci5eJqYhoEYTeCBAgQEgjjMBrHYfXHZestCqdM/184CGTmy/SdbLEQEm9bKH91NJYU4KfWTwNOUbdsZ0l2a8KKp6qfTOS5FTxMttHHdQ8QIxi/tkEAxIaNFRVmlvqVdSCCCQQRoVIzBBgIs9hwIzbop6SzbF9GtJHpCiqvkOuUa1+uN/EZ8Y0mAAQIECAAQ2mWIVxISjHeND9pdD8+cOKx2ABp6WU/ein11zXx3r45c4p+3m0CpliAVRm3eK5U1OkXW12gIjOdFBMeZ9uNpDabQVU/RocuZ3sYXP3e0ZDj3MmbHtB1s0JLDUPDJjn7TeyOQrGs3DKVJS0FMs4xDY/96Kd/wDv+UbRdb0TwhTST4NPcSZmWiGM+86Q1tVr4RET5xrESkMx4r7Jh7yryhD0msRSzYUWZ+tIrvNHppEos+E7XdyTVIYfrlDVZ2esOUtFItaZWmujOtv9lCsguoqZZJryPrU5HWJLo+vsmxsGz6rDUbymjU7ga+EXG8ZCzZTKRUMCPOMr2TY2a0zZTaDrFNeFDTv3ecQuFQnIre7+T0BcdoDSVoQaZZacvhSJCMt6OL/ZZjSXJPZDAfVA7YHHCRUciRwjUFaoqI0xdowTVOg0NbN2XdOeMdza/eB84dQ1tfZZH4HCe5qD/NhixRjqCTZQYUYAjgRX5wcQICSNm7OWZszJl+CgfKG137O2cy0YyZZJA1FfnE05yPdCF3D6JPsj5RffKu2L9ON9IaXra5djss2dhVVlS2agAWtBkMuJoPGPKVutrzprzZhxPMYsx4ljUx6A6brw6u6ioNDOmy07wKuw8kjzzFBqVAgQIEBIIECBAAId3VeIkzcZ1w5ecNIEBDJO27STpnIc/wAoi2qTViSY7AgChew215M1Jstiry2DKw3EaR6m2R2iW3WOVaFoMa9pR7LjJ18/gRHlKNX6BdocE+bZGOUxesT7aZOB3rQ/wQAzb4ECBAQNOpdfVbEOD6+DD8QY6LwAycFD9bT+YZQ6jhEBBVeky8uquyawObYVHifyrHmhM68TG+9MtmCXf2BSs1RQZDNWzpoIwULuEVS5bGeEWrYeTinfZz/rGsSJlFjL+jmXWce6NNmJQGM809zN+OtiEzNqTDd3GcctdvSXLNFLNmMq/PlFMvS/LSKhENBuGfjT8orwNT80XGXOBg+DhGfXdbrSz1IfuOXOLtdtpYoMWtYo2k6HLlWPJesP5FN+sRvW0J5AfLWIC2barJcgqT4xMXzRWS4sviyhFD2v2aInddLyxgq1NxIyPnSJq69tJM31a14bx4RI386vZJ7g1Aku3dRTDHGzNurvooWzN7GVaZczQyZq4hXWXNNGpyB+Yjc5H0bYPZNSnLin4jlXhHnTZ+3NPnS1AGPsD7WJgCDyqY9I2iRjWmm8HgRoRDsdq0zHmp00LQnPlYlKneCPOCWWeWFGyZcmHPiORGY74WMMEiNimlkBOuh7xkfiIXhrK7M1l3MMY7xk/wDpPjDqAAk31T3GE7APok+wvyEHtB7DfZPygtj/AHafZX5CADK/7QU/6CypuM2Y38qAf6zGJxsX9oU/+i/+T/8AnjO9jdmWttoCCuFRVqcNw8fwMBJAAVYCtBxpWHtpup0QPkyH2lzHjwjc5fRXJKUMlNPdFfPWKDtnsZMus9Yql7NNqrKcwrHSvfuPhAQZ9Agfr8oc3Zdzz5ySpYqzsAPxPgM4CwjKlFjRQWPAAk+Qh1+yJooWlTcO+imvyMbxs10aJZ5YFBWmZOpPOJttkVpoICLPPMu40nITZ5jGYoqZUwANlrhIyaIUiNj6QtgWlJ6XZwRMldo09oDXvoPyjI7fausmF8OHFmQNMW+nz8YAEImti719GvCzTa0CzUDfZY4Xr/CxPhELAgJPYwgRH7P20zrJImnWZJlue9kBPxJgQFRb0ph68tu9e2PwPwhSVbEbIMK8ND5HOFoTm2dW9ZQe8VgAp3S+lbqm8Q8unLtgV8iYwJLJ2ax6H29uXrLvmohbPDlWoyYbj+EY/eVgky5YlpRnWqt38QONa+cIy5djo26fA8kWx/0W2TOY9NKCsXW3TsMMdk7r6izKKULZ/lWJiZZ1YZjzik+R8VVIp9tvVycMlFr7zEDyy3xBzkvAnPCBnp8BUU5RdrwsI0oPKI02AD2DCeY+LNKhuXx9ipekT0YhiT3kGnDmPjFguS9DMCKQa1+UJW27xQ0FOcPdmLEFmBt27yim22Nrgc7TzzKAK6kU7/8Aanxii229UY0aSX4kVr8BGq3/AGAOin9coqv7AKvWuvHT+kWcFGVi4vdGrIO47TZMXZVpbDUVz5mjZnwrGhdVWyThWoaQ4+6aGGV23OhqJkuWQRvAbxFdIl7RZBKss4DNeqmU7sBhsHzaMuXqjNOjCyn9rywoBwK7U44RWg51rTuj0PInh1qP6g7wRuMYr0MWANeM6awzSUad7soPwrGxzpBBxpr7S7nH4NwPgeWtHNnwwWpCpExdwow95fzGo8RvhyjggEZg5g8YJJnhxUf1B3gjcYQk/Rvh9liSvI6lfmR4iJKBrfkFf3GBP2Tk3wNfCHQgrqCCDoRQ/jCFhfsUOqkqfDQ+IofGAA9rP0b/AGW+RjtmHYX7I+UFt5+if7DfIwrLFAO4RIGP/wBoVMrEd3/MDz6inyME6HLTKsl2222TB6j501oiKQo5lnp4w6/tByvobI3CZMHmin/TFc2OJmbPXpKUVZWWZT6tEJPlLbyiCxJXb0vXlOd5yWeS8iWe1LFQQNcnrUmg1oe7dGkzJsm9brYpnLtElqA6q1DSvBlcfCPPexl/ejWkF2pKfJ9434WpyPzMav0SXkJd0T3PqrOnmWN57IYKo3kknKIbS5YUYTGndAt3K9snTWFTKlDDyLtQnyU+cVG79m7fLNZdnmAkAZqM/ONC6IlnSLbP9KldT1spaNhwqWRtK1pUhj5QpZ8TdKSv7ou4T+GXLpK29/ZshMCq8+aSEVq4QFpidqZkCoAG8nkYoezfSdec7HNBs80SyC0jDgdl3lGXyFa5w16fSfT5HD0YU7+smV/CM7u285kiZ1kpsLUIrrkdag6w4oeqblvaVbrKk6XnLmrodRuZWHEGo8I80bbXJ6JeE+QPVV6r9lqMvwNPCNd6BLS7WGeGqVW0HD/EiMw8zX+KM96ZZgN8TqbklA9+AQAUiBAgQEnqXYpsF12UtlSzyz5qKd+ogRC7P7XWcSLOr4wsuTKCjDUVCKMRofLz7hDfRyftZn9fH+5F7gQIEKHDS9bOXkuo1KmneMx8QIyCZsyFnG0L20eYAZVMwSe1U8q1pG0mM+m2gMGl5Y5M1hMC5doN2WI3ArQiM+aK7N+kyuNxXkdMKNQaD8ISmvvg8/VoYTZ1T+sopN0OhyB7VxhrPmj9fhHZlBviJt94qMsXlCXNm2CQebRjShJO4RJWGQR7NKRXrNfKyiWbERTdSvfnuh7Y9pxNaipNA944SMzwBr+UTF12WlF+C7ouKUQcyPnEOhSp30JBHMQzbaVZBUNjJc0AAryqd1IbXlaS0/GuQYLUcxvi0snFpCIYnb+CwSkG7IQpb0LWeao1aU4HeVMMbDaCRE1YVxsBQtxApmBmdcjF4S3CM3t7GXRfs4suwB2FJs1sTMDRlpkg5ZZ0+sYtwtJTKZpucZD+MeyeendpBFSW57JwOBTLssBuBU6jkQRBzNZcpgxL7yj/ADJ+VfCNaRyW7dhp0gg45frbxucc+B4H8I6Ss1Dr8irD5EGkIy1KjFKIdPdrp9g7vsnLujp7X0ko9oZMpyxU9lh7LDcfwgIFrJPJBDespo34EciM/wDaCerO5TB95fzU/dhN5mKkxAarky7yPaUj3hqP6we2NWWHXPDRxTeBrTvUmJAPeP7l/sN8ocCGt4tWS1N4+dIdRAGX9P6D0GzneLR8DKmV+OGKR0M34sm3mTNI6u1J1ZB0LVqgPfVl/ii99NErrLsabuWfKC/ZqVJ8WPkBGV7G7MG0vjaoRTuyLEc9wELy5Y4oucukNxweR7UT+0HRQZdvMqU4Mg9oGtXQH2GHEbjvFN8XS7LgazLLlyMKoKlmbtGp1oDx4xKWOxhBXVjmScyTxJOsOY8Lr/1aeoltj/b8HUx4o41x38gAhglmnCbUzA8s1qpAqOFOMSO6CxyFPauPIxMrW2GxS25UOMo8sEKdVoTWhGtK8NKmKIvRPautClpQTfNqSAPsgYieVPGNiCxxhHU036vqtPFK7Xw/89iJ4YTY72dsFmuy78KzFMqUC8yaSO02rMaaE6Be4R5w2kvg2q1zp5y62YzAcF0UeCgRul6XdJtKtJmhWqASte0BXJssxnoYwi/rt9HtMyUDUI1AeWorzpHq/wBO/U46y47akvwY8uD0+fAwgQIEdYQaJctrdrLLIWrYQBwIXLM7tIEWToYumRarE/Wgs8qaVpiIGFgGU0Hew8IEdKOqhSTs5ctLLc2qNegQIbz7VQ4VGJ+HAcWO4fPdHNOkHtFoCCp36AZkngBviiXl0dzHtvpcuYELMWeWSdcsgy5GtMwcu/WLxZ7LQ4mOJzqeA4KPZH6MOIhqyYyceUUSe+ZiJmmjRJXm2Ga1NAzfMgfCGFpAPjGOZ1sYwvFSVBXTfTuivTbZJVsE3EnBnU4T3MPxi0TB2SKRHTLCrrhKgjgfmIUuzQpEZOsktx2HQ9zA+UEkWJlIwV7xmNNMoVnbMqNEDfdYcKEQ3S5CM1ecm7cYtLk2RhF8pkvYrAzEO4q3lTdQcN0L3lZ8K1rQ/OGdnuUHJZlpLcQQoHwMO/8AhlUAdmmTHzzdy1AdwGgieo0Z51F9j652JSp/W+LTszJYkspFVG/fXu00OcV+y2cIgUfqucXq4LH1ckV1btHx0+EWwx5Ofqp+1ik5qik2USOK9undow8oJKmZ0lzKn3HqfKvaHxiRhObIVhRgD3ivzjacuhhMIBqwaU3vL2lP2qZHxAMcd/aPZO6anaUj644d9acYdeg09RmXlWo8mrDd7E4NQFrxQ9WT3g1VvGJIC9YSwIoswjj2Jo4BuPDeOYg9lngNQZKxOR1R9WQjnqPHiIZTlKg1WgOtVoD3gHATzBUxVr42od5pkWZlDAHrJzZiWBoCd9DSjEVUnfF4wcuEVlNR7LoRSSye4wXwxLh+6RDm2uaBAc3NO4e0fAfEiM8n3pLZSHmz3d5clXdKrUynxBlq2RK5GmW+Jix7So06bMRnMxkVJUhyFSo+sTQEtSueg3mGPBNK6FLPBurC9L1mH7GnAaJ1RGmWF1pGf9GNqTqQCRVWIPiaj5xeNvLQr3XaknvL9JFnDNLQ4hL7S+qN1SPWOecZP0dSC8yaB7q9xzbURy9dpnnwvGuzoabKoSt9GzQIrt33k6HD6wHsMaEfYY6jkfOJcXmvtB170Y/FQRHzzNpMmKW1r/fsdb7DusGVYYm9pe4s3JUc/wCmCNa5z/u5WEe9NNPJFqx8SIUsUu2q+/H5IokJk4KCSQANScgO8nSIx7VMnZSeym+cRr/2lPrfaOXfB0usEhpzGaRmMVAi/ZljLxNTzhR7eC2FAXbgN3ed0Oxwc5VjW5/+fx5/7/gOECz2OXIU4RTezHNmPFmOZMYPtHbettc5xozmncMvwjeJt1TZg+koo90Z+ZjD9sbq9HtkxKUBOIdzZ/Osew/SNBkwbsub+6Rg1GVS9qIyx2B5pIlriIFTp+MIuhBIIoRqDuiT2ctwlTxiyVhhPKuh8xFut90y5wONRWnrDUeO+O8Y7F+gu+uqt7yCezaJeX25dWX7pmQIo1itb2O1pMX15E0MOeE5juK1Hc0dgA9VPaC5wy9BkX1A4hfePwHwhaRZwgoO8k5kniTvMMrFaXAwdWapQaqKj2TSu8DzBhcz5n+GB3uB8gYkqL9ZEfbrymJMVRLxI1e2D6hAJ7Y50yPHKFGmsPWAGe4k/MCCieCKHeIiuCU+Sh3ta+2eJJr4n86w2S01Ed2uu5pLY8yhNAeHJuf4d0V2XeOE9rQxhmmnTOxjpxTRYHfOEEah+cN0tdd/63QoX4ZQtFvI4emHn8oZiyviyOXCsLifSnCHCWkCmX9YtSGJtIe2GSQBXWFrQKiCSrTBjMGUW28CJN3yPLosivMo5CouZqQK8hFwF4yx7a+Gfyiv3I+AMSwQGlWIr/tviS/aCnSa7fZCr8wI1YYVGzm553Kh/wDtBPrHuRz+EcN4Lwf+Rh8xEVMt8vOrj+KeT92XWEmtEvLOWK8VAr3GaxJ8Fh1GfcSz3ug1B+7+cEN8jdLmHuA+daRFemroHpXhVa9xogPgGhvMnyzUlq01riOulaiv3fGLbSNxJz9plXVD4tLHwxVig22/UtKHq5CyGSYTNC07Va4WYgD2sWtczFhn2lADQgAVzoQMtaUBr3CvhFPvS7maYZ0glGOWhHWE6kACgBG41rSNGCoysz5rlGhraZj5dWtTXOuQp+Mdshc1xgDPIDP5amsSl02Znk2h50h8UtMUsoGVXOeWVRQChqKZGJy4JMoDFNs7SkMkP1j1JRlr1q0OVBTFi4HONktRGPJjjp5Pjgr3SNtGJV3mzhZBmTlRJjq6mYCKM4mIFBGSnMk5xWeiBMVqmD6i/M/nFZ2svRJ9qmNJBEoMQla5j3sySK0rTcKCNE6BrhcvOtLCksAIp95q1andl5xyZNN2jrwTUaZaL+uQg1GRG+GN33wV7MzI/rSNDvKxB15xSbzuWp0jm63QY9VGpd/Jqw53j4fKFheqcYRnX2g0zMNJFxDhE9ddxqDUKAeNPxjjx/49BPmRoerh4RH2WwTrQe1VE4e0f/GLZdtypLWigAfPmTvMOrLYwoh1He02kxaeNY0ZMmaWTvoS9HXhGR9N2yZwJapY9Tsv9k6HwPzMbDDe8LCk6U0uYAVcEEHnGoSeQYmbDtTNlphID00LVqPLURza3Z9rFbJshtFNVPFTmp8vlEPASHnTi7FmNSxJJ5xyCwICT1jMsq41PaDU9UMzEg7j2qAVzryh3JkYdB5ksfMweUBuFPD5x0mAoI2okqaUIp4g8qxCzZ+E0374lZxwnkYp20LtZZgYmsmYaKx9lj7Dn5GGQV8FWTNpCzVKuAysKEHfGX7R3I1lfC3alMT1b/6G+sPjrF+s9rDDLhCtplrOlskxQyHUH4dxGtdYrlw70PwZ3jf0Mjs95mW2F9NxiestuVt/cYb7S7JNZ6nN5B0amacA/D7Wh5b63LLyj2SSI58ouLp9nWjJSVrouoUnMa/rjHSzDdENd98k5GJiTbSdIXZemh3ZsdeXOJWzgV1iIlTSdIlLGlMzEp2KmiYsV7hZ3VfVDU7yafKJ9kBFSMQ3tMeijwGvlGWyLwLXrN4L1a+Sf1jS7A9QPVJGhYVAPGOnFe1HKzL3C0upHYrT/pqJa/znM94hMEZsKc2XT+KfM18IUnGoqxxD3pmS/wAEsZue/wA4K6moLFq+zUAuf+3L0l95z7oBIlU1yrU8MVT4k9Yw5kosNp00KKk14AaeFPWO7Kg5tCs+duUVxH1R2sR+sf7w/dH1oSl2fPExBOZrXIU9Yg7gNC/8K8YsQxm1mLmszQaL3cQMv4RlXnXDyZZ8RA3Gvgu8nv07sUPym78KHcNNAcwAN1VX3oPZbPiYD3iPKlad2D/7BE2VokJFlpZmX3kY/wAwNK86UjGOkvbvFKFhkGqghprjeSoPVDubFi8uMXrpY299CkdTJP8AzE5TT/pIci/edF51O6PPNYXY5ImNk9m3t1qSSmhNWb3V3mPUNz3TLs0hJMoBURQAPme8mKH0K7NCRZTOYfSTaHuX2R5Z+MaTEACI623eDmIkYEAEPIuuJOTZwsKwIABAgQIABAgQIAMg6fLhqkm1qMwTLc8jmhPiCPGMYj1TtvcnpdgnyadpkJX7a9pfiKeMeVyKQEo5AgQICT10lvDLiXMb+XfBpdsVt4rEBb7JMsx62TVpYzeXqQN5XiIWWak2WJ0k1B1A3cfjui1FCXtEqoiHny1mK0mcMSMKEfiOe/wiSu63B1odY5eFirmIFx2QZgJEyw2kyJpJQ5yn99Bu+0N4izWa1VFR+uEP70uhLXJMmaaEGqONZbjRhx5jeIzC/WtUkmztVDozL7a7sB1AIz450jSnu+5R8F0t+1dllko80MwBqqjrCBnkwGXHImKfaLBZ7Q5NjLCufVzEZF/9tzkO4xD2jY9hK6ySa5VZQdeeWsLXLedWUTK0AIK1ocQpnxoM8u6FZMcZKpIdiyyg7iyT/wCFXVC7YBhzKg1IHHLLLfnvrC1is0Ftu1CWdwQcKjQNm3gtakEfjEpYLXKtCdbIIHvIN26qg5jmN3dHPy6aluidHDqnL2yHFnk0js+10jjPQfrwiGvm24JbHU6AcScgBz0hMImhkJcF5K95T9SzNVQBWoRaNpyEbHdE0MgINagRkOzt3zrDNE5ZMyYZgpiVSRWtWpTTOorvAi8bS7QLYrKW6wSJ7AsiLhmY3yywEUK19ahFM6Z5R1UqVHHm77L3gPrgZ51c1bCOCLx/WekMZjFiVUEk61NSaf4jbgPdGQ3+7EX0Z7YTLfZ2adLCMjAVX1XyzKg5im/vEWa0WQUOFag5lRljO4EnRdaj/Y06YsjpUgZU7RbKunWcQvuyxvbfoMteuRxFNcVNcPtAe4pyRd54w5nSiK4gTUDGR7W5ZUvgK6/1yTwmu6uIDkXAyA+pLFT3gxNkUN2TccgK4t9ABUiu+gald7za7oLeV8pYrPNtM7SUtKD2nahKL44EH2YcJQCuopi5lFPZrzdyW/2jGumLagzZ62NTVLPnMpo05s2/lBI8TEMlIpF93zMtdomT5xq8xqngBuVeAAoB3Ry5rF1s9E3Fs+4Zn4fOGUXDo4uhps13A9UBfE5n4AecVLm7bJWlepCDKkWCKtc1xzFAOkWWUpAzNYCBSE/SFrSoB4HKFIb2uyBxnkeMAB/SVrTEK8Bn8oVhGz2VUFAPHeYWgAEEecBqYPDefYVaABGbeyLvhs+0Kcob2rZoNmCYi7RcDrpABZbDeizMgc486dKWzvol5TQBSXNPWpwox7Q8GrGsozynBzBEM+lC5hb7u6+WKzrNViN5T+8HwDeEAGCwI6gFRUkDfQVgQEnq+xXwk5cSVy1A1HcPaEV20y/Q5xtMgg2eYfppYzCE5dao3fWXx3RHXhNNnmgyjTXLdFltSh7K00gBqGtNG3dob4bVMpfAWYolzFmIfo5hAPIt6o8z8YmrJaQ65HvisbHtjlPKbNFdkFdaKeznxGWfIRzZ60EWiYu7L41gcewJ+3WL2hEDf1zLaZdR+9SuE8RvB/DnFsU1ERNtXDMy74iLaBlFusdWcByHPX9ZQyv7ZMiYZ8gDF7SaYua09rlvyif2ns4V8SihNCe/OHd2zMUrPhD2/ItGXSbvXDNWXZOvnTmJW0sxwyQaGjA+q6sGBFBUUziX2fu30ejNNxPjxEAUFCAGVRqcq6xY78u1V+mSqPnUrQBqAUJFNYaXcRarOzTVXEqkhlFDUc4jbG9wz1Jbdl8XdfUcWqWFYjcNO7d8KeUHu+5FdhNmioB7K6ivvGuvdBbtQTBKxe6fHCRSvmYl72tBk2d5i0JUZVzHkIzQwqMma8mobgkvPZy2TklgZkk6KDSvfwEZBfzzmtpecQ1WyGEUCg5KvBRw7+MaZYkxIGYlmbMk6/0EVvbGyLWu+sa4JGGTLZZrwFnnypq5Sp8tagUADLQEKNBuPiYvki0A0I0aM6sih7sBbWWwK8q5H4RYNjLYzSip0XTlCZx8lky3Q3m2FW5ZEZbgTVqDieMKocoEqZWvKElivbX3stis02caEqMQG7s0WSnd1jL96PMk2Y0xySau7FiTvJNWY+JJ8Y2Hp5tjCXJlg9l5pJ59WilR3VnMe8DhGP2Y0WYw1GQ5CJDpCCJQnMnPKPRvRZsj6LY0aYO2/bIPE6A9woIxjo6uxJ952eXMFVxVpxwior4x6hVaZCIJOwIECAAQIECAAQIECAAQIECAARwrWOwIAI+33QswHLOK/ZkazzaMKo2TDiDxi4Q1t9mVlzGkAHmfpB2Z9Ctzy1H0T/SSj9Rt3gajwgRovTZYVNhkTCO2k4oD9VlJI81BgQEn/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80709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6248400" cy="4068763"/>
          </a:xfrm>
        </p:spPr>
        <p:txBody>
          <a:bodyPr>
            <a:normAutofit/>
          </a:bodyPr>
          <a:lstStyle/>
          <a:p>
            <a:r>
              <a:rPr lang="en-US" sz="2800" smtClean="0"/>
              <a:t>Distro: </a:t>
            </a:r>
            <a:r>
              <a:rPr lang="en-US" sz="2800" b="1" smtClean="0">
                <a:solidFill>
                  <a:srgbClr val="7030A0"/>
                </a:solidFill>
              </a:rPr>
              <a:t>Red Hat</a:t>
            </a:r>
          </a:p>
          <a:p>
            <a:pPr lvl="1"/>
            <a:r>
              <a:rPr lang="en-US" sz="2800" smtClean="0"/>
              <a:t>Phiên bản miễn phí: Fedora</a:t>
            </a:r>
          </a:p>
          <a:p>
            <a:pPr lvl="1"/>
            <a:r>
              <a:rPr lang="en-US" sz="2800" smtClean="0"/>
              <a:t>Phiên bản thương mại: </a:t>
            </a:r>
            <a:r>
              <a:rPr lang="en-US" sz="2800" b="1" smtClean="0">
                <a:solidFill>
                  <a:srgbClr val="FF0000"/>
                </a:solidFill>
              </a:rPr>
              <a:t>Red Hat Enterprise Linux (RHEL) </a:t>
            </a:r>
          </a:p>
          <a:p>
            <a:pPr lvl="1"/>
            <a:r>
              <a:rPr lang="en-US" sz="2800" smtClean="0"/>
              <a:t>Trình quản lý gói: </a:t>
            </a:r>
            <a:r>
              <a:rPr lang="en-US" sz="2800" b="1" smtClean="0"/>
              <a:t>RPM Package Manager</a:t>
            </a:r>
            <a:r>
              <a:rPr lang="en-US" sz="2800" smtClean="0"/>
              <a:t> (dạng </a:t>
            </a:r>
            <a:r>
              <a:rPr lang="en-US" sz="2800" b="1" smtClean="0">
                <a:solidFill>
                  <a:srgbClr val="FF0000"/>
                </a:solidFill>
              </a:rPr>
              <a:t>.rpm</a:t>
            </a:r>
            <a:r>
              <a:rPr lang="en-US" sz="2800" smtClean="0"/>
              <a:t>)</a:t>
            </a:r>
          </a:p>
          <a:p>
            <a:pPr lvl="1"/>
            <a:r>
              <a:rPr lang="en-US" sz="2800" smtClean="0"/>
              <a:t>Tiện ích </a:t>
            </a:r>
            <a:r>
              <a:rPr lang="en-US" sz="2800" b="1" smtClean="0">
                <a:solidFill>
                  <a:srgbClr val="FF0000"/>
                </a:solidFill>
              </a:rPr>
              <a:t>yum </a:t>
            </a:r>
            <a:r>
              <a:rPr lang="en-US" sz="2800" smtClean="0"/>
              <a:t>giúp tìm kiếm, cài đặt, gỡ bỏ dễ dàng, thuận tiện</a:t>
            </a:r>
            <a:endParaRPr lang="en-US" sz="2800"/>
          </a:p>
        </p:txBody>
      </p:sp>
      <p:sp>
        <p:nvSpPr>
          <p:cNvPr id="2" name="Title 1"/>
          <p:cNvSpPr>
            <a:spLocks noGrp="1"/>
          </p:cNvSpPr>
          <p:nvPr>
            <p:ph type="title"/>
          </p:nvPr>
        </p:nvSpPr>
        <p:spPr/>
        <p:txBody>
          <a:bodyPr/>
          <a:lstStyle/>
          <a:p>
            <a:r>
              <a:rPr lang="en-US"/>
              <a:t>Linux Distribution (Linux Distro)</a:t>
            </a:r>
          </a:p>
        </p:txBody>
      </p:sp>
    </p:spTree>
    <p:extLst>
      <p:ext uri="{BB962C8B-B14F-4D97-AF65-F5344CB8AC3E}">
        <p14:creationId xmlns:p14="http://schemas.microsoft.com/office/powerpoint/2010/main" val="146529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0"/>
            <a:ext cx="6553200" cy="4068763"/>
          </a:xfrm>
        </p:spPr>
        <p:txBody>
          <a:bodyPr>
            <a:normAutofit/>
          </a:bodyPr>
          <a:lstStyle/>
          <a:p>
            <a:r>
              <a:rPr lang="en-US" sz="2800" smtClean="0"/>
              <a:t>Distro: </a:t>
            </a:r>
            <a:r>
              <a:rPr lang="en-US" sz="2800" b="1" smtClean="0">
                <a:solidFill>
                  <a:srgbClr val="7030A0"/>
                </a:solidFill>
              </a:rPr>
              <a:t>Ubuntu</a:t>
            </a:r>
          </a:p>
          <a:p>
            <a:pPr lvl="1"/>
            <a:r>
              <a:rPr lang="en-US" sz="2800" smtClean="0"/>
              <a:t>Là Distro được ưa chuộng </a:t>
            </a:r>
          </a:p>
          <a:p>
            <a:pPr lvl="1"/>
            <a:r>
              <a:rPr lang="en-US" sz="2800" smtClean="0"/>
              <a:t>Tiện dụng cho người dùng phổ thông</a:t>
            </a:r>
          </a:p>
          <a:p>
            <a:pPr lvl="1"/>
            <a:r>
              <a:rPr lang="en-US" sz="2800" smtClean="0"/>
              <a:t>Tương thích phần cứng tốt</a:t>
            </a:r>
          </a:p>
          <a:p>
            <a:pPr lvl="1"/>
            <a:r>
              <a:rPr lang="en-US" sz="2800" smtClean="0"/>
              <a:t>Ổn định</a:t>
            </a:r>
          </a:p>
          <a:p>
            <a:pPr lvl="1"/>
            <a:r>
              <a:rPr lang="en-US" sz="2800" smtClean="0"/>
              <a:t>Cập nhật liên tục </a:t>
            </a:r>
            <a:endParaRPr lang="en-US" sz="2800"/>
          </a:p>
        </p:txBody>
      </p:sp>
      <p:sp>
        <p:nvSpPr>
          <p:cNvPr id="2" name="Title 1"/>
          <p:cNvSpPr>
            <a:spLocks noGrp="1"/>
          </p:cNvSpPr>
          <p:nvPr>
            <p:ph type="title"/>
          </p:nvPr>
        </p:nvSpPr>
        <p:spPr/>
        <p:txBody>
          <a:bodyPr/>
          <a:lstStyle/>
          <a:p>
            <a:r>
              <a:rPr lang="en-US"/>
              <a:t>Linux Distribution (Linux Distro)</a:t>
            </a:r>
          </a:p>
        </p:txBody>
      </p:sp>
      <p:pic>
        <p:nvPicPr>
          <p:cNvPr id="6146" name="Picture 2" descr="https://encrypted-tbn1.google.com/images?q=tbn:ANd9GcSc090owZG9REDBD53REUm0beM8teDruJ-h_g2u32wp6eKy1iD-c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3814680"/>
            <a:ext cx="2667000" cy="258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68545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09800"/>
            <a:ext cx="5867400" cy="3916363"/>
          </a:xfrm>
        </p:spPr>
        <p:txBody>
          <a:bodyPr>
            <a:normAutofit/>
          </a:bodyPr>
          <a:lstStyle/>
          <a:p>
            <a:r>
              <a:rPr lang="en-US" sz="2800" smtClean="0"/>
              <a:t>Distro: </a:t>
            </a:r>
            <a:r>
              <a:rPr lang="en-US" sz="2800" b="1" smtClean="0">
                <a:solidFill>
                  <a:srgbClr val="7030A0"/>
                </a:solidFill>
              </a:rPr>
              <a:t>CentOS</a:t>
            </a:r>
          </a:p>
          <a:p>
            <a:pPr lvl="1"/>
            <a:r>
              <a:rPr lang="en-US" sz="2800" smtClean="0"/>
              <a:t>Dựa trên mã nguồn REHL, tương thích hoàn toàn với RHEL</a:t>
            </a:r>
          </a:p>
          <a:p>
            <a:pPr lvl="1"/>
            <a:r>
              <a:rPr lang="en-US" sz="2800" smtClean="0"/>
              <a:t>Miễn phí</a:t>
            </a:r>
          </a:p>
          <a:p>
            <a:pPr lvl="1"/>
            <a:r>
              <a:rPr lang="en-US" sz="2800" smtClean="0"/>
              <a:t>Ổn định</a:t>
            </a:r>
          </a:p>
          <a:p>
            <a:pPr lvl="1"/>
            <a:r>
              <a:rPr lang="en-US" sz="2800" smtClean="0"/>
              <a:t>Tin cậy trong việc triển khai ứng dụng và dịch vụ trong doanh nghiệp</a:t>
            </a:r>
          </a:p>
        </p:txBody>
      </p:sp>
      <p:sp>
        <p:nvSpPr>
          <p:cNvPr id="2" name="Title 1"/>
          <p:cNvSpPr>
            <a:spLocks noGrp="1"/>
          </p:cNvSpPr>
          <p:nvPr>
            <p:ph type="title"/>
          </p:nvPr>
        </p:nvSpPr>
        <p:spPr/>
        <p:txBody>
          <a:bodyPr/>
          <a:lstStyle/>
          <a:p>
            <a:r>
              <a:rPr lang="en-US"/>
              <a:t>Linux Distribution (Linux Distro)</a:t>
            </a:r>
          </a:p>
        </p:txBody>
      </p:sp>
      <p:pic>
        <p:nvPicPr>
          <p:cNvPr id="5122" name="Picture 2" descr="https://encrypted-tbn2.google.com/images?q=tbn:ANd9GcSeU5mxheb4x8f0K6N3uLIz5dWiN16QNNw0P_yiCh4cIHu9W3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276600"/>
            <a:ext cx="3979942"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1057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5334000" cy="4525963"/>
          </a:xfrm>
        </p:spPr>
        <p:txBody>
          <a:bodyPr>
            <a:normAutofit/>
          </a:bodyPr>
          <a:lstStyle/>
          <a:p>
            <a:r>
              <a:rPr lang="en-US" sz="2800" smtClean="0"/>
              <a:t>Distro: </a:t>
            </a:r>
            <a:r>
              <a:rPr lang="en-US" sz="2800" b="1" smtClean="0">
                <a:solidFill>
                  <a:srgbClr val="7030A0"/>
                </a:solidFill>
              </a:rPr>
              <a:t>BackTrack</a:t>
            </a:r>
          </a:p>
          <a:p>
            <a:pPr lvl="1"/>
            <a:r>
              <a:rPr lang="en-US" sz="2800" smtClean="0"/>
              <a:t>Kết hợp 2 Distro WHAX và Auditor Security Collection tạo nên </a:t>
            </a:r>
            <a:r>
              <a:rPr lang="en-US" sz="2800" b="1" smtClean="0"/>
              <a:t>LiveCD </a:t>
            </a:r>
            <a:r>
              <a:rPr lang="en-US" sz="2800" smtClean="0"/>
              <a:t>nổi tiếng về </a:t>
            </a:r>
            <a:r>
              <a:rPr lang="en-US" sz="2800" b="1" smtClean="0">
                <a:solidFill>
                  <a:srgbClr val="FF0000"/>
                </a:solidFill>
              </a:rPr>
              <a:t>Penetration Testing</a:t>
            </a:r>
          </a:p>
          <a:p>
            <a:pPr lvl="1"/>
            <a:r>
              <a:rPr lang="en-US" sz="2800" smtClean="0"/>
              <a:t>Công cụ </a:t>
            </a:r>
            <a:r>
              <a:rPr lang="en-US" sz="2800" b="1" smtClean="0"/>
              <a:t>kiểm tra bảo mật, xâm nhập</a:t>
            </a:r>
          </a:p>
        </p:txBody>
      </p:sp>
      <p:sp>
        <p:nvSpPr>
          <p:cNvPr id="2" name="Title 1"/>
          <p:cNvSpPr>
            <a:spLocks noGrp="1"/>
          </p:cNvSpPr>
          <p:nvPr>
            <p:ph type="title"/>
          </p:nvPr>
        </p:nvSpPr>
        <p:spPr/>
        <p:txBody>
          <a:bodyPr/>
          <a:lstStyle/>
          <a:p>
            <a:r>
              <a:rPr lang="en-US"/>
              <a:t>Linux Distribution (Linux Distro)</a:t>
            </a:r>
          </a:p>
        </p:txBody>
      </p:sp>
      <p:pic>
        <p:nvPicPr>
          <p:cNvPr id="4100" name="Picture 4" descr="https://encrypted-tbn3.google.com/images?q=tbn:ANd9GcRrMIMS_jAMf-i2W2EWVQhcIXjNDD4cUlFJ4VSys_0xf44UvAh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3733800"/>
            <a:ext cx="3733800" cy="1920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9048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Ai nắm quyền sở hữu Linux</a:t>
            </a:r>
            <a:endParaRPr lang="en-US"/>
          </a:p>
        </p:txBody>
      </p:sp>
      <p:sp>
        <p:nvSpPr>
          <p:cNvPr id="3" name="Content Placeholder 2"/>
          <p:cNvSpPr>
            <a:spLocks noGrp="1"/>
          </p:cNvSpPr>
          <p:nvPr>
            <p:ph idx="1"/>
          </p:nvPr>
        </p:nvSpPr>
        <p:spPr/>
        <p:txBody>
          <a:bodyPr/>
          <a:lstStyle/>
          <a:p>
            <a:r>
              <a:rPr lang="vi-VN"/>
              <a:t>Linux không phải là phần mềm công cộng, bởi vì nhiều thành tố của Linux đã được nhiều người khác đăng ký tác quyền.</a:t>
            </a:r>
          </a:p>
          <a:p>
            <a:pPr lvl="1"/>
            <a:r>
              <a:rPr lang="vi-VN"/>
              <a:t>Linus Torvalds giữ tác quyền Kernel cơ bản của Linux.</a:t>
            </a:r>
          </a:p>
          <a:p>
            <a:pPr lvl="1"/>
            <a:r>
              <a:rPr lang="vi-VN"/>
              <a:t>Doanh nghiệp Red Hat là chủ của phiên bản Red Hat Linux… </a:t>
            </a:r>
          </a:p>
          <a:p>
            <a:pPr lvl="1"/>
            <a:r>
              <a:rPr lang="vi-VN"/>
              <a:t>Nhiều tiện ích của Linux thuộc lĩnh vực tác quyền GPL (GNU General Public License).</a:t>
            </a:r>
          </a:p>
          <a:p>
            <a:r>
              <a:rPr lang="vi-VN"/>
              <a:t>Thực tế Tovalds cùng nhiều người đóng góp cho Linux đã đặt công trình của mình đưới sự bảo vệ của GNU GPL.</a:t>
            </a:r>
            <a:endParaRPr lang="en-US"/>
          </a:p>
        </p:txBody>
      </p:sp>
    </p:spTree>
    <p:extLst>
      <p:ext uri="{BB962C8B-B14F-4D97-AF65-F5344CB8AC3E}">
        <p14:creationId xmlns:p14="http://schemas.microsoft.com/office/powerpoint/2010/main" val="166814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GNU/GPL (General Public License)</a:t>
            </a:r>
            <a:endParaRPr lang="en-US"/>
          </a:p>
        </p:txBody>
      </p:sp>
      <p:sp>
        <p:nvSpPr>
          <p:cNvPr id="3" name="Content Placeholder 2"/>
          <p:cNvSpPr>
            <a:spLocks noGrp="1"/>
          </p:cNvSpPr>
          <p:nvPr>
            <p:ph idx="1"/>
          </p:nvPr>
        </p:nvSpPr>
        <p:spPr/>
        <p:txBody>
          <a:bodyPr/>
          <a:lstStyle/>
          <a:p>
            <a:r>
              <a:rPr lang="vi-VN"/>
              <a:t>Giấy phép phần mềm mã nguồn mở (Open Source – OS) cho phép người dùng đọc, truy cập, thay đổi và làm lại mã nguồn của một sản phẩm phần mềm (theo tổ chức OSI – Open Source Initiative). Các giấy phép phần mềm được OSI phê chuẩn và quản lý tại </a:t>
            </a:r>
            <a:r>
              <a:rPr lang="vi-VN">
                <a:hlinkClick r:id="rId2"/>
              </a:rPr>
              <a:t>http://www.opensource.org</a:t>
            </a:r>
            <a:r>
              <a:rPr lang="vi-VN" smtClean="0"/>
              <a:t>.</a:t>
            </a:r>
            <a:endParaRPr lang="en-US" smtClean="0"/>
          </a:p>
          <a:p>
            <a:r>
              <a:rPr lang="vi-VN"/>
              <a:t>Open Source mang ý nghĩa “tự do” nhiều hơn là “miễn phí”.</a:t>
            </a:r>
          </a:p>
          <a:p>
            <a:r>
              <a:rPr lang="vi-VN"/>
              <a:t>Mỗi loại giấy phép có những điều khoản quy định riêng.</a:t>
            </a:r>
          </a:p>
          <a:p>
            <a:r>
              <a:rPr lang="vi-VN"/>
              <a:t>Ví dụ: BSD Licensing chỉ dài 1 trang với 3 điều khoản cần phải tuân thủ nhưng trong khi đó thì Mozilla Public License 1.1 dài đến 12 trang đề cập mọi thứ từ việc định nghĩa thuật ngữ đến cách thức áp dụng giấy phép cho chính phủ.</a:t>
            </a:r>
            <a:endParaRPr lang="en-US"/>
          </a:p>
        </p:txBody>
      </p:sp>
    </p:spTree>
    <p:extLst>
      <p:ext uri="{BB962C8B-B14F-4D97-AF65-F5344CB8AC3E}">
        <p14:creationId xmlns:p14="http://schemas.microsoft.com/office/powerpoint/2010/main" val="1171433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GNU/GPL (General Public License)</a:t>
            </a:r>
            <a:endParaRPr lang="en-US"/>
          </a:p>
        </p:txBody>
      </p:sp>
      <p:sp>
        <p:nvSpPr>
          <p:cNvPr id="3" name="Content Placeholder 2"/>
          <p:cNvSpPr>
            <a:spLocks noGrp="1"/>
          </p:cNvSpPr>
          <p:nvPr>
            <p:ph idx="1"/>
          </p:nvPr>
        </p:nvSpPr>
        <p:spPr/>
        <p:txBody>
          <a:bodyPr/>
          <a:lstStyle/>
          <a:p>
            <a:r>
              <a:rPr lang="vi-VN"/>
              <a:t>Một trong những điều khoản quan trọng là: </a:t>
            </a:r>
            <a:endParaRPr lang="en-US" smtClean="0"/>
          </a:p>
          <a:p>
            <a:pPr lvl="1"/>
            <a:r>
              <a:rPr lang="vi-VN" smtClean="0"/>
              <a:t>Nếu </a:t>
            </a:r>
            <a:r>
              <a:rPr lang="vi-VN"/>
              <a:t>ta thay đổi mã nguồn thì phải lập lại tài liệu về các thay đổi và đính kèm mã nguồn theo phần mềm.</a:t>
            </a:r>
          </a:p>
          <a:p>
            <a:pPr lvl="1"/>
            <a:r>
              <a:rPr lang="vi-VN"/>
              <a:t>Không được thông báo bản quyền của mình (copyright) mặc dù đã thay đổi mã nguồn của chương trình.</a:t>
            </a:r>
          </a:p>
          <a:p>
            <a:r>
              <a:rPr lang="vi-VN"/>
              <a:t>Xem thêm thông tin tại</a:t>
            </a:r>
          </a:p>
          <a:p>
            <a:r>
              <a:rPr lang="vi-VN"/>
              <a:t>http://www.linux.org/info/gnu.html</a:t>
            </a:r>
          </a:p>
          <a:p>
            <a:r>
              <a:rPr lang="vi-VN"/>
              <a:t>Người ta còn nói GNU GPL là “Copyleft” để thay cho khái niệm “Copyright”.</a:t>
            </a:r>
            <a:endParaRPr lang="en-US"/>
          </a:p>
        </p:txBody>
      </p:sp>
    </p:spTree>
    <p:extLst>
      <p:ext uri="{BB962C8B-B14F-4D97-AF65-F5344CB8AC3E}">
        <p14:creationId xmlns:p14="http://schemas.microsoft.com/office/powerpoint/2010/main" val="166182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GNU/GPL (General Public License)</a:t>
            </a:r>
            <a:endParaRPr lang="en-US"/>
          </a:p>
        </p:txBody>
      </p:sp>
      <p:sp>
        <p:nvSpPr>
          <p:cNvPr id="3" name="Content Placeholder 2"/>
          <p:cNvSpPr>
            <a:spLocks noGrp="1"/>
          </p:cNvSpPr>
          <p:nvPr>
            <p:ph idx="1"/>
          </p:nvPr>
        </p:nvSpPr>
        <p:spPr/>
        <p:txBody>
          <a:bodyPr/>
          <a:lstStyle/>
          <a:p>
            <a:r>
              <a:rPr lang="vi-VN"/>
              <a:t>Tác giả vẫn giữ bản quyền đối với với phần mềm gốc.</a:t>
            </a:r>
          </a:p>
          <a:p>
            <a:r>
              <a:rPr lang="vi-VN"/>
              <a:t>Người sử dụng có thể sao chép và phân phối chương trình dưới bất cứ hình thức nào và giá cả tùy ý.</a:t>
            </a:r>
          </a:p>
          <a:p>
            <a:r>
              <a:rPr lang="vi-VN"/>
              <a:t>Người sử dụng có thể thay đổi một phần của chương trình và phân phối thay đổi của mình cùng toàn bộ phần mềm cho người khác, với điều kiện nói rõ phần mình thay đổi.</a:t>
            </a:r>
          </a:p>
          <a:p>
            <a:r>
              <a:rPr lang="vi-VN"/>
              <a:t>Nếu những thay đổi không thể tách rời toàn bộ phần mềm thì GNU GPL sẽ mở rộng sang những thay đổi đó.</a:t>
            </a:r>
          </a:p>
          <a:p>
            <a:r>
              <a:rPr lang="vi-VN"/>
              <a:t>Người sử dụng không được thông báo bản quyền.</a:t>
            </a:r>
          </a:p>
          <a:p>
            <a:r>
              <a:rPr lang="vi-VN"/>
              <a:t>Phải đảm bảo cung cấp mã nguồn khi bán một sản phẩm theo GNU GPL để người khác có thể sử dụng và/hoặc bán tiếp. Người dùng kế tiếp có đầy đủ quyền lợi như của người trước.</a:t>
            </a:r>
            <a:endParaRPr lang="en-US"/>
          </a:p>
        </p:txBody>
      </p:sp>
    </p:spTree>
    <p:extLst>
      <p:ext uri="{BB962C8B-B14F-4D97-AF65-F5344CB8AC3E}">
        <p14:creationId xmlns:p14="http://schemas.microsoft.com/office/powerpoint/2010/main" val="423546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Lịch sử Hệ điều hành Unix</a:t>
            </a:r>
            <a:endParaRPr lang="en-US"/>
          </a:p>
        </p:txBody>
      </p:sp>
      <p:pic>
        <p:nvPicPr>
          <p:cNvPr id="4" name="Picture 7" descr="http://t0.gstatic.com/images?q=tbn:ANd9GcSomjT7MBOXn_GJhdHlYzMUeIboCh7XQIfkkWiwcVatExHDjtqz"/>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823913"/>
            <a:ext cx="495300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
          <p:cNvSpPr>
            <a:spLocks noChangeArrowheads="1"/>
          </p:cNvSpPr>
          <p:nvPr/>
        </p:nvSpPr>
        <p:spPr bwMode="auto">
          <a:xfrm>
            <a:off x="2819400" y="2057400"/>
            <a:ext cx="58102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UNICS: </a:t>
            </a:r>
            <a:r>
              <a:rPr lang="vi-VN"/>
              <a:t>Uniplexed Information and Computing System</a:t>
            </a:r>
            <a:endParaRPr lang="en-US"/>
          </a:p>
        </p:txBody>
      </p:sp>
    </p:spTree>
    <p:extLst>
      <p:ext uri="{BB962C8B-B14F-4D97-AF65-F5344CB8AC3E}">
        <p14:creationId xmlns:p14="http://schemas.microsoft.com/office/powerpoint/2010/main" val="1388964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Cách phát âm đúng chuẩn</a:t>
            </a:r>
            <a:endParaRPr lang="en-US"/>
          </a:p>
        </p:txBody>
      </p:sp>
      <p:sp>
        <p:nvSpPr>
          <p:cNvPr id="3" name="Content Placeholder 2"/>
          <p:cNvSpPr>
            <a:spLocks noGrp="1"/>
          </p:cNvSpPr>
          <p:nvPr>
            <p:ph idx="1"/>
          </p:nvPr>
        </p:nvSpPr>
        <p:spPr/>
        <p:txBody>
          <a:bodyPr/>
          <a:lstStyle/>
          <a:p>
            <a:pPr>
              <a:spcBef>
                <a:spcPct val="50000"/>
              </a:spcBef>
              <a:defRPr/>
            </a:pPr>
            <a:r>
              <a:rPr lang="en-US" sz="2800" b="1"/>
              <a:t>Linux thường được phát âm với “i” ngắn giọng mũi và trọng âm tại nguyên âm đầu tiên: </a:t>
            </a:r>
            <a:r>
              <a:rPr lang="en-US" sz="2800" b="1" i="1">
                <a:solidFill>
                  <a:srgbClr val="FF9966"/>
                </a:solidFill>
                <a:effectLst>
                  <a:outerShdw blurRad="38100" dist="38100" dir="2700000" algn="tl">
                    <a:srgbClr val="C0C0C0"/>
                  </a:outerShdw>
                </a:effectLst>
              </a:rPr>
              <a:t>LIH-nucks</a:t>
            </a:r>
            <a:r>
              <a:rPr lang="en-US" sz="2800" b="1"/>
              <a:t>. Tác giả Linus Torvalds phát âm từ này như sau:</a:t>
            </a:r>
          </a:p>
          <a:p>
            <a:pPr>
              <a:spcBef>
                <a:spcPct val="40000"/>
              </a:spcBef>
              <a:buClr>
                <a:srgbClr val="6699FF"/>
              </a:buClr>
              <a:defRPr/>
            </a:pPr>
            <a:r>
              <a:rPr lang="en-US" sz="2800" b="1" dirty="0">
                <a:solidFill>
                  <a:schemeClr val="accent1"/>
                </a:solidFill>
                <a:sym typeface="Webdings" panose="05030102010509060703" pitchFamily="18" charset="2"/>
              </a:rPr>
              <a:t></a:t>
            </a:r>
            <a:r>
              <a:rPr lang="en-US" sz="2800" b="1" dirty="0">
                <a:sym typeface="Webdings" panose="05030102010509060703" pitchFamily="18" charset="2"/>
              </a:rPr>
              <a:t> </a:t>
            </a:r>
            <a:r>
              <a:rPr lang="en-US" sz="2800" b="1" dirty="0">
                <a:solidFill>
                  <a:schemeClr val="accent1"/>
                </a:solidFill>
                <a:sym typeface="Webdings" panose="05030102010509060703" pitchFamily="18" charset="2"/>
              </a:rPr>
              <a:t></a:t>
            </a:r>
            <a:r>
              <a:rPr lang="en-US" sz="2800" b="1" dirty="0">
                <a:sym typeface="Webdings" panose="05030102010509060703" pitchFamily="18" charset="2"/>
              </a:rPr>
              <a:t> </a:t>
            </a:r>
            <a:r>
              <a:rPr lang="en-US" sz="2800" b="1" dirty="0" err="1"/>
              <a:t>Bằng</a:t>
            </a:r>
            <a:r>
              <a:rPr lang="en-US" sz="2800" b="1" dirty="0"/>
              <a:t> </a:t>
            </a:r>
            <a:r>
              <a:rPr lang="en-US" sz="2800" b="1" dirty="0" err="1"/>
              <a:t>tiếng</a:t>
            </a:r>
            <a:r>
              <a:rPr lang="en-US" sz="2800" b="1" dirty="0"/>
              <a:t> </a:t>
            </a:r>
            <a:r>
              <a:rPr lang="en-US" sz="2800" b="1" dirty="0" err="1"/>
              <a:t>Anh</a:t>
            </a:r>
            <a:r>
              <a:rPr lang="en-US" sz="2800" b="1" dirty="0"/>
              <a:t>: 	</a:t>
            </a:r>
            <a:r>
              <a:rPr lang="en-US" sz="2800" b="1" dirty="0">
                <a:hlinkClick r:id="rId2"/>
              </a:rPr>
              <a:t>http://www.linux.org/info/sounds/english.au</a:t>
            </a:r>
            <a:endParaRPr lang="en-US" sz="2800" b="1" dirty="0"/>
          </a:p>
          <a:p>
            <a:pPr lvl="1">
              <a:buClr>
                <a:srgbClr val="6699FF"/>
              </a:buClr>
              <a:buFontTx/>
              <a:buChar char="-"/>
              <a:defRPr/>
            </a:pPr>
            <a:r>
              <a:rPr lang="en-US" sz="2800" b="1" dirty="0"/>
              <a:t>Nghe </a:t>
            </a:r>
            <a:r>
              <a:rPr lang="en-US" sz="2800" b="1" dirty="0" err="1"/>
              <a:t>đọc</a:t>
            </a:r>
            <a:r>
              <a:rPr lang="en-US" sz="2800" b="1" dirty="0"/>
              <a:t>:	</a:t>
            </a:r>
            <a:r>
              <a:rPr lang="en-US" sz="2800" b="1" dirty="0">
                <a:effectLst>
                  <a:outerShdw blurRad="38100" dist="38100" dir="2700000" algn="tl">
                    <a:srgbClr val="C0C0C0"/>
                  </a:outerShdw>
                </a:effectLst>
              </a:rPr>
              <a:t>ENGLISH	</a:t>
            </a:r>
            <a:r>
              <a:rPr lang="en-US" sz="2800" b="1" dirty="0">
                <a:sym typeface="Webdings" panose="05030102010509060703" pitchFamily="18" charset="2"/>
              </a:rPr>
              <a:t></a:t>
            </a:r>
            <a:endParaRPr lang="en-US" sz="2800" b="1" dirty="0">
              <a:effectLst>
                <a:outerShdw blurRad="38100" dist="38100" dir="2700000" algn="tl">
                  <a:srgbClr val="C0C0C0"/>
                </a:outerShdw>
              </a:effectLst>
            </a:endParaRPr>
          </a:p>
          <a:p>
            <a:pPr>
              <a:spcBef>
                <a:spcPct val="40000"/>
              </a:spcBef>
              <a:buClr>
                <a:srgbClr val="6699FF"/>
              </a:buClr>
              <a:defRPr/>
            </a:pPr>
            <a:r>
              <a:rPr lang="en-US" sz="2800" b="1" dirty="0"/>
              <a:t>- </a:t>
            </a:r>
            <a:r>
              <a:rPr lang="en-US" sz="2800" b="1" dirty="0" err="1"/>
              <a:t>Xem</a:t>
            </a:r>
            <a:r>
              <a:rPr lang="en-US" sz="2800" b="1" dirty="0"/>
              <a:t> </a:t>
            </a:r>
            <a:r>
              <a:rPr lang="en-US" sz="2800" b="1" dirty="0" err="1"/>
              <a:t>thêm</a:t>
            </a:r>
            <a:r>
              <a:rPr lang="en-US" sz="2800" b="1" dirty="0"/>
              <a:t> </a:t>
            </a:r>
            <a:r>
              <a:rPr lang="en-US" sz="2800" b="1" dirty="0" err="1"/>
              <a:t>thông</a:t>
            </a:r>
            <a:r>
              <a:rPr lang="en-US" sz="2800" b="1" dirty="0"/>
              <a:t> tin </a:t>
            </a:r>
            <a:r>
              <a:rPr lang="en-US" sz="2800" b="1" dirty="0" err="1"/>
              <a:t>tại</a:t>
            </a:r>
            <a:r>
              <a:rPr lang="en-US" sz="2800" b="1" dirty="0"/>
              <a:t>: 	</a:t>
            </a:r>
            <a:r>
              <a:rPr lang="en-US" sz="2800" b="1" dirty="0">
                <a:hlinkClick r:id="rId3"/>
              </a:rPr>
              <a:t>http://www.linux.org/info/gnu.html</a:t>
            </a:r>
            <a:endParaRPr lang="en-US" dirty="0"/>
          </a:p>
        </p:txBody>
      </p:sp>
    </p:spTree>
    <p:extLst>
      <p:ext uri="{BB962C8B-B14F-4D97-AF65-F5344CB8AC3E}">
        <p14:creationId xmlns:p14="http://schemas.microsoft.com/office/powerpoint/2010/main" val="24026540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1"/>
          <p:cNvSpPr>
            <a:spLocks noGrp="1"/>
          </p:cNvSpPr>
          <p:nvPr>
            <p:ph type="title"/>
          </p:nvPr>
        </p:nvSpPr>
        <p:spPr>
          <a:xfrm>
            <a:off x="304800" y="746125"/>
            <a:ext cx="8686800" cy="549275"/>
          </a:xfrm>
        </p:spPr>
        <p:txBody>
          <a:bodyPr/>
          <a:lstStyle/>
          <a:p>
            <a:r>
              <a:rPr smtClean="0">
                <a:latin typeface="Times New Roman" panose="02020603050405020304" pitchFamily="18" charset="0"/>
                <a:cs typeface="Times New Roman" panose="02020603050405020304" pitchFamily="18" charset="0"/>
              </a:rPr>
              <a:t>HỎI ĐÁP</a:t>
            </a:r>
          </a:p>
        </p:txBody>
      </p:sp>
      <p:pic>
        <p:nvPicPr>
          <p:cNvPr id="5123" name="Picture 3" descr="question-answ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524000"/>
            <a:ext cx="381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Giới thiệu</a:t>
            </a:r>
            <a:endParaRPr lang="en-US"/>
          </a:p>
        </p:txBody>
      </p:sp>
      <p:sp>
        <p:nvSpPr>
          <p:cNvPr id="3" name="Content Placeholder 2"/>
          <p:cNvSpPr>
            <a:spLocks noGrp="1"/>
          </p:cNvSpPr>
          <p:nvPr>
            <p:ph idx="1"/>
          </p:nvPr>
        </p:nvSpPr>
        <p:spPr/>
        <p:txBody>
          <a:bodyPr/>
          <a:lstStyle/>
          <a:p>
            <a:r>
              <a:rPr lang="en-US" smtClean="0"/>
              <a:t>1991 Linus Torvalds, sinh viên Đại học Helsinki (Phần Lan) muốn tạo ra một bản thay thế thế hệ HDH Minix (vốn là HDH giống UNIX để chạy các PC nền tảng Intel)</a:t>
            </a:r>
          </a:p>
          <a:p>
            <a:r>
              <a:rPr lang="vi-VN"/>
              <a:t>1992 dùng linux kernel dưới bản quyền GNU GPL (General Public License)</a:t>
            </a:r>
          </a:p>
          <a:p>
            <a:r>
              <a:rPr lang="vi-VN"/>
              <a:t>14/3/1994 Phiên bản hoàn chỉnh đầu tiên của Linux ra đời với 176.250 command</a:t>
            </a:r>
          </a:p>
          <a:p>
            <a:r>
              <a:rPr lang="vi-VN"/>
              <a:t>3/11/1994 Red Hat 1.0 ra đời</a:t>
            </a:r>
          </a:p>
          <a:p>
            <a:r>
              <a:rPr lang="vi-VN"/>
              <a:t>Linux có hơn 14.294.493 </a:t>
            </a:r>
            <a:r>
              <a:rPr lang="vi-VN" smtClean="0"/>
              <a:t>command</a:t>
            </a:r>
            <a:endParaRPr lang="en-US" smtClean="0"/>
          </a:p>
          <a:p>
            <a:pPr marL="342900" lvl="1" indent="-342900">
              <a:buFont typeface="Wingdings" pitchFamily="2" charset="2"/>
              <a:buChar char="q"/>
            </a:pPr>
            <a:r>
              <a:rPr lang="en-US" smtClean="0"/>
              <a:t>UNIX: đa nhiệm có độ ưu tiên </a:t>
            </a:r>
            <a:r>
              <a:rPr lang="en-US"/>
              <a:t>(preemptive multitasking): chạy nhiều chương trình cùng </a:t>
            </a:r>
            <a:r>
              <a:rPr lang="en-US" smtClean="0"/>
              <a:t>lúc</a:t>
            </a:r>
          </a:p>
          <a:p>
            <a:pPr marL="342900" lvl="1" indent="-342900">
              <a:buFont typeface="Wingdings" pitchFamily="2" charset="2"/>
              <a:buChar char="q"/>
            </a:pPr>
            <a:r>
              <a:rPr lang="en-US" smtClean="0"/>
              <a:t>Multiuser</a:t>
            </a:r>
          </a:p>
          <a:p>
            <a:pPr marL="342900" lvl="1" indent="-342900">
              <a:buFont typeface="Wingdings" pitchFamily="2" charset="2"/>
              <a:buChar char="q"/>
            </a:pPr>
            <a:r>
              <a:rPr lang="en-US" smtClean="0"/>
              <a:t>OPEN SOURCE CODE</a:t>
            </a:r>
            <a:endParaRPr lang="en-US"/>
          </a:p>
          <a:p>
            <a:endParaRPr lang="en-US"/>
          </a:p>
        </p:txBody>
      </p:sp>
    </p:spTree>
    <p:extLst>
      <p:ext uri="{BB962C8B-B14F-4D97-AF65-F5344CB8AC3E}">
        <p14:creationId xmlns:p14="http://schemas.microsoft.com/office/powerpoint/2010/main" val="412303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Tại sao sử dụng Linux</a:t>
            </a:r>
            <a:endParaRPr lang="en-US"/>
          </a:p>
        </p:txBody>
      </p:sp>
      <p:sp>
        <p:nvSpPr>
          <p:cNvPr id="3" name="Content Placeholder 2"/>
          <p:cNvSpPr>
            <a:spLocks noGrp="1"/>
          </p:cNvSpPr>
          <p:nvPr>
            <p:ph idx="1"/>
          </p:nvPr>
        </p:nvSpPr>
        <p:spPr/>
        <p:txBody>
          <a:bodyPr/>
          <a:lstStyle/>
          <a:p>
            <a:r>
              <a:rPr lang="vi-VN"/>
              <a:t>Hệ điều hành miễn phí</a:t>
            </a:r>
          </a:p>
          <a:p>
            <a:r>
              <a:rPr lang="vi-VN"/>
              <a:t>Khả năng đa chương đa nhiệm</a:t>
            </a:r>
          </a:p>
          <a:p>
            <a:r>
              <a:rPr lang="vi-VN"/>
              <a:t>Cùng lúc cho nhiều người sử dụng</a:t>
            </a:r>
          </a:p>
          <a:p>
            <a:r>
              <a:rPr lang="vi-VN"/>
              <a:t>Nền tảng Intel-IBM</a:t>
            </a:r>
          </a:p>
          <a:p>
            <a:r>
              <a:rPr lang="en-US"/>
              <a:t>Ứ</a:t>
            </a:r>
            <a:r>
              <a:rPr lang="vi-VN" smtClean="0"/>
              <a:t>ng </a:t>
            </a:r>
            <a:r>
              <a:rPr lang="vi-VN"/>
              <a:t>dụng cho Linux được cung cấp miễn phí kèm mã </a:t>
            </a:r>
            <a:r>
              <a:rPr lang="vi-VN" smtClean="0"/>
              <a:t>nguồn</a:t>
            </a:r>
            <a:endParaRPr lang="en-US"/>
          </a:p>
          <a:p>
            <a:r>
              <a:rPr lang="vi-VN"/>
              <a:t>Không một công ty thương mại riêng lẻ nào nhận trợ giúp </a:t>
            </a:r>
            <a:r>
              <a:rPr lang="vi-VN" smtClean="0"/>
              <a:t>Linux</a:t>
            </a:r>
            <a:endParaRPr lang="en-US" smtClean="0"/>
          </a:p>
          <a:p>
            <a:pPr marL="0" indent="0">
              <a:buNone/>
            </a:pPr>
            <a:r>
              <a:rPr lang="en-US" smtClean="0">
                <a:sym typeface="Wingdings" panose="05000000000000000000" pitchFamily="2" charset="2"/>
              </a:rPr>
              <a:t> </a:t>
            </a:r>
            <a:r>
              <a:rPr lang="vi-VN">
                <a:sym typeface="Wingdings" panose="05000000000000000000" pitchFamily="2" charset="2"/>
              </a:rPr>
              <a:t>Mặc dù vậy, với sự phát triển của Internet, các tổ chức hỗ trợ người dùng Linux đã tạo ra vô số các site, các forum để hướng dẫn người sử dụng về các vấn đề của Linux</a:t>
            </a:r>
            <a:endParaRPr lang="en-US"/>
          </a:p>
        </p:txBody>
      </p:sp>
    </p:spTree>
    <p:extLst>
      <p:ext uri="{BB962C8B-B14F-4D97-AF65-F5344CB8AC3E}">
        <p14:creationId xmlns:p14="http://schemas.microsoft.com/office/powerpoint/2010/main" val="737013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bản phân phối của Linux</a:t>
            </a:r>
            <a:endParaRPr lang="en-US"/>
          </a:p>
        </p:txBody>
      </p:sp>
      <p:sp>
        <p:nvSpPr>
          <p:cNvPr id="3" name="Content Placeholder 2"/>
          <p:cNvSpPr>
            <a:spLocks noGrp="1"/>
          </p:cNvSpPr>
          <p:nvPr>
            <p:ph idx="1"/>
          </p:nvPr>
        </p:nvSpPr>
        <p:spPr/>
        <p:txBody>
          <a:bodyPr/>
          <a:lstStyle/>
          <a:p>
            <a:r>
              <a:rPr lang="vi-VN"/>
              <a:t>Software Packages: Tập hợp các phần mềm</a:t>
            </a:r>
          </a:p>
          <a:p>
            <a:r>
              <a:rPr lang="vi-VN"/>
              <a:t>Installer: Chương trình cài đặt</a:t>
            </a:r>
          </a:p>
          <a:p>
            <a:r>
              <a:rPr lang="vi-VN"/>
              <a:t>Re-configure: Các cấu hình của riêng nhà sản xuất</a:t>
            </a:r>
          </a:p>
          <a:p>
            <a:r>
              <a:rPr lang="vi-VN"/>
              <a:t>Update/Patch: Trình quản lý và cập nhật gói phần mềm</a:t>
            </a:r>
          </a:p>
          <a:p>
            <a:r>
              <a:rPr lang="vi-VN"/>
              <a:t>Commercial Software: Các phần mềm thương mại khác</a:t>
            </a:r>
          </a:p>
          <a:p>
            <a:r>
              <a:rPr lang="vi-VN"/>
              <a:t>User Guide: Tài liệu hướng dẫn, hỗ trợ người </a:t>
            </a:r>
            <a:r>
              <a:rPr lang="vi-VN" smtClean="0"/>
              <a:t>dùng</a:t>
            </a:r>
            <a:endParaRPr lang="en-US" smtClean="0"/>
          </a:p>
          <a:p>
            <a:r>
              <a:rPr lang="en-US" smtClean="0"/>
              <a:t>Live CD: CD chạy Linux trực tiếp, không cần cài đặt</a:t>
            </a:r>
          </a:p>
          <a:p>
            <a:endParaRPr lang="en-US"/>
          </a:p>
        </p:txBody>
      </p:sp>
    </p:spTree>
    <p:extLst>
      <p:ext uri="{BB962C8B-B14F-4D97-AF65-F5344CB8AC3E}">
        <p14:creationId xmlns:p14="http://schemas.microsoft.com/office/powerpoint/2010/main" val="1790180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Linux Distribution (Linux Distro)</a:t>
            </a:r>
            <a:endParaRPr lang="en-US"/>
          </a:p>
        </p:txBody>
      </p:sp>
      <p:pic>
        <p:nvPicPr>
          <p:cNvPr id="1026" name="Picture 2" descr="http://soslug.org/sites/soslug.org/files/images/LinuxFlavour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360" y="1066800"/>
            <a:ext cx="822968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013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www.lucidchart.com/documents/thumb/4d49abcc-29a8-4f96-b69e-3a5d0af9a3bf/0/749822/NULL/690/NULL/Linux-Distribution-Timeline.pn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0225" r="9543"/>
          <a:stretch/>
        </p:blipFill>
        <p:spPr bwMode="auto">
          <a:xfrm>
            <a:off x="3881887" y="0"/>
            <a:ext cx="5257800" cy="6553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a:t>Linux Distribution (Linux Distro)</a:t>
            </a:r>
          </a:p>
        </p:txBody>
      </p:sp>
      <p:sp>
        <p:nvSpPr>
          <p:cNvPr id="4" name="Rectangle 3"/>
          <p:cNvSpPr/>
          <p:nvPr/>
        </p:nvSpPr>
        <p:spPr>
          <a:xfrm>
            <a:off x="304799" y="1134111"/>
            <a:ext cx="3577087" cy="5016758"/>
          </a:xfrm>
          <a:prstGeom prst="rect">
            <a:avLst/>
          </a:prstGeom>
        </p:spPr>
        <p:txBody>
          <a:bodyPr wrap="square">
            <a:spAutoFit/>
          </a:bodyPr>
          <a:lstStyle/>
          <a:p>
            <a:r>
              <a:rPr lang="en-US" sz="2000" smtClean="0"/>
              <a:t>Một </a:t>
            </a:r>
            <a:r>
              <a:rPr lang="en-US" sz="2000"/>
              <a:t>vài Linux Distro thuộc dạng LiveCD, nghĩa là chạy trực tiếp trên ổ đĩa CD-ROM mà không cần thông qua quá trình cài đặt vào máy tính (kỹ thuật này sử dụng bộ nhớ RAM để phục vụ trong quá trình thực </a:t>
            </a:r>
            <a:r>
              <a:rPr lang="en-US" sz="2000" smtClean="0"/>
              <a:t>thi)</a:t>
            </a:r>
          </a:p>
          <a:p>
            <a:r>
              <a:rPr lang="en-US" sz="2000" smtClean="0">
                <a:sym typeface="Wingdings" panose="05000000000000000000" pitchFamily="2" charset="2"/>
              </a:rPr>
              <a:t> </a:t>
            </a:r>
            <a:r>
              <a:rPr lang="en-US" sz="2000" smtClean="0"/>
              <a:t>Ví </a:t>
            </a:r>
            <a:r>
              <a:rPr lang="en-US" sz="2000"/>
              <a:t>dụ Knoppix là một Linux LiveCD ổn định và được nhiều người dùng, thích hợp cho quá trình giảng dạy Linux).</a:t>
            </a:r>
          </a:p>
          <a:p>
            <a:r>
              <a:rPr lang="en-US" sz="2000"/>
              <a:t>Backtrack Linux – Wireless hacking tool (http://www.backtrack-linux.org/) cũng là 1 LiveCD Linux</a:t>
            </a:r>
          </a:p>
        </p:txBody>
      </p:sp>
    </p:spTree>
    <p:extLst>
      <p:ext uri="{BB962C8B-B14F-4D97-AF65-F5344CB8AC3E}">
        <p14:creationId xmlns:p14="http://schemas.microsoft.com/office/powerpoint/2010/main" val="3709714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Distribution (Linux Distro)</a:t>
            </a:r>
          </a:p>
        </p:txBody>
      </p:sp>
      <p:pic>
        <p:nvPicPr>
          <p:cNvPr id="3074" name="Picture 2" descr="http://tellmeinsimpleterms.files.wordpress.com/2013/07/linux-tre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2609" y="990600"/>
            <a:ext cx="7951181"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8123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Linux Distribution (Linux Distro)</a:t>
            </a: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295400" y="1066800"/>
            <a:ext cx="1237703" cy="5638800"/>
          </a:xfrm>
        </p:spPr>
      </p:pic>
      <p:sp>
        <p:nvSpPr>
          <p:cNvPr id="5" name="Explosion 2 4"/>
          <p:cNvSpPr/>
          <p:nvPr/>
        </p:nvSpPr>
        <p:spPr>
          <a:xfrm>
            <a:off x="3581400" y="1752600"/>
            <a:ext cx="3581400" cy="251460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smtClean="0"/>
              <a:t>Crazy</a:t>
            </a:r>
            <a:endParaRPr lang="en-US" sz="4000" b="1"/>
          </a:p>
        </p:txBody>
      </p:sp>
      <p:sp>
        <p:nvSpPr>
          <p:cNvPr id="6" name="Rectangle 5"/>
          <p:cNvSpPr/>
          <p:nvPr/>
        </p:nvSpPr>
        <p:spPr>
          <a:xfrm>
            <a:off x="3124200" y="4672667"/>
            <a:ext cx="5248553" cy="1384995"/>
          </a:xfrm>
          <a:prstGeom prst="rect">
            <a:avLst/>
          </a:prstGeom>
        </p:spPr>
        <p:txBody>
          <a:bodyPr wrap="none">
            <a:spAutoFit/>
          </a:bodyPr>
          <a:lstStyle/>
          <a:p>
            <a:r>
              <a:rPr lang="en-US" sz="2800" b="1"/>
              <a:t>Xem hình trong thư mục bài </a:t>
            </a:r>
            <a:r>
              <a:rPr lang="en-US" sz="2800" b="1" smtClean="0"/>
              <a:t>giảng</a:t>
            </a:r>
          </a:p>
          <a:p>
            <a:r>
              <a:rPr lang="en-US" sz="2800" b="1" smtClean="0"/>
              <a:t>Xem thêm tại:</a:t>
            </a:r>
          </a:p>
          <a:p>
            <a:r>
              <a:rPr lang="en-US" sz="2800">
                <a:hlinkClick r:id="rId4"/>
              </a:rPr>
              <a:t>http://distrowatch.com/</a:t>
            </a:r>
            <a:endParaRPr lang="en-US" sz="2800" b="1"/>
          </a:p>
        </p:txBody>
      </p:sp>
    </p:spTree>
    <p:extLst>
      <p:ext uri="{BB962C8B-B14F-4D97-AF65-F5344CB8AC3E}">
        <p14:creationId xmlns:p14="http://schemas.microsoft.com/office/powerpoint/2010/main" val="1744591276"/>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551</TotalTime>
  <Words>1239</Words>
  <Application>Microsoft Office PowerPoint</Application>
  <PresentationFormat>On-screen Show (4:3)</PresentationFormat>
  <Paragraphs>109</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Times New Roman</vt:lpstr>
      <vt:lpstr>Webdings</vt:lpstr>
      <vt:lpstr>Wingdings</vt:lpstr>
      <vt:lpstr>2_Custom Design</vt:lpstr>
      <vt:lpstr>LINUX INTRODUCTION</vt:lpstr>
      <vt:lpstr>Lịch sử Hệ điều hành Unix</vt:lpstr>
      <vt:lpstr>Giới thiệu</vt:lpstr>
      <vt:lpstr>Tại sao sử dụng Linux</vt:lpstr>
      <vt:lpstr>Các bản phân phối của Linux</vt:lpstr>
      <vt:lpstr>Linux Distribution (Linux Distro)</vt:lpstr>
      <vt:lpstr>Linux Distribution (Linux Distro)</vt:lpstr>
      <vt:lpstr>Linux Distribution (Linux Distro)</vt:lpstr>
      <vt:lpstr>Linux Distribution (Linux Distro)</vt:lpstr>
      <vt:lpstr>Linux Distribution (Linux Distro)</vt:lpstr>
      <vt:lpstr>Linux Distribution (Linux Distro)</vt:lpstr>
      <vt:lpstr>Linux Distribution (Linux Distro)</vt:lpstr>
      <vt:lpstr>Linux Distribution (Linux Distro)</vt:lpstr>
      <vt:lpstr>Linux Distribution (Linux Distro)</vt:lpstr>
      <vt:lpstr>Linux Distribution (Linux Distro)</vt:lpstr>
      <vt:lpstr>Ai nắm quyền sở hữu Linux</vt:lpstr>
      <vt:lpstr>GNU/GPL (General Public License)</vt:lpstr>
      <vt:lpstr>GNU/GPL (General Public License)</vt:lpstr>
      <vt:lpstr>GNU/GPL (General Public License)</vt:lpstr>
      <vt:lpstr>Cách phát âm đúng chuẩn</vt:lpstr>
      <vt:lpstr>HỎI ĐÁP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vinhkent</dc:creator>
  <cp:lastModifiedBy>Vinh Nguyen Xuan</cp:lastModifiedBy>
  <cp:revision>65</cp:revision>
  <dcterms:created xsi:type="dcterms:W3CDTF">2006-08-16T00:00:00Z</dcterms:created>
  <dcterms:modified xsi:type="dcterms:W3CDTF">2013-09-28T10:40:49Z</dcterms:modified>
</cp:coreProperties>
</file>