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6" r:id="rId5"/>
    <p:sldId id="293" r:id="rId6"/>
    <p:sldId id="270" r:id="rId7"/>
    <p:sldId id="279" r:id="rId8"/>
    <p:sldId id="280" r:id="rId9"/>
    <p:sldId id="290" r:id="rId10"/>
    <p:sldId id="291" r:id="rId11"/>
    <p:sldId id="282" r:id="rId12"/>
    <p:sldId id="292" r:id="rId13"/>
    <p:sldId id="281" r:id="rId14"/>
    <p:sldId id="297" r:id="rId15"/>
    <p:sldId id="295" r:id="rId16"/>
    <p:sldId id="296" r:id="rId17"/>
    <p:sldId id="283" r:id="rId18"/>
    <p:sldId id="264" r:id="rId19"/>
    <p:sldId id="285" r:id="rId20"/>
    <p:sldId id="298" r:id="rId21"/>
    <p:sldId id="260" r:id="rId22"/>
    <p:sldId id="28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Xuân Trí" initials="PXT" lastIdx="2" clrIdx="0">
    <p:extLst>
      <p:ext uri="{19B8F6BF-5375-455C-9EA6-DF929625EA0E}">
        <p15:presenceInfo xmlns:p15="http://schemas.microsoft.com/office/powerpoint/2012/main" userId="Phạm Xuân Trí" providerId="None"/>
      </p:ext>
    </p:extLst>
  </p:cmAuthor>
  <p:cmAuthor id="2" name="Vũ" initials="V" lastIdx="1" clrIdx="1">
    <p:extLst>
      <p:ext uri="{19B8F6BF-5375-455C-9EA6-DF929625EA0E}">
        <p15:presenceInfo xmlns:p15="http://schemas.microsoft.com/office/powerpoint/2012/main" userId="V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D1"/>
    <a:srgbClr val="EE9524"/>
    <a:srgbClr val="3B5998"/>
    <a:srgbClr val="03A1A4"/>
    <a:srgbClr val="D42428"/>
    <a:srgbClr val="1C7CBB"/>
    <a:srgbClr val="EF3078"/>
    <a:srgbClr val="E6E7E9"/>
    <a:srgbClr val="D9D9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FB4A8-2B0D-4E8F-B9D7-C2DEB38C389D}" v="8" dt="2021-01-06T15:25:46.4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2:36:04.697" idx="1">
    <p:pos x="10" y="10"/>
    <p:text>Hello Vũ</p:text>
    <p:extLst>
      <p:ext uri="{C676402C-5697-4E1C-873F-D02D1690AC5C}">
        <p15:threadingInfo xmlns:p15="http://schemas.microsoft.com/office/powerpoint/2012/main" timeZoneBias="-420"/>
      </p:ext>
    </p:extLst>
  </p:cm>
  <p:cm authorId="1" dt="2020-12-02T22:36:11.539" idx="2">
    <p:pos x="106" y="106"/>
    <p:text/>
    <p:extLst>
      <p:ext uri="{C676402C-5697-4E1C-873F-D02D1690AC5C}">
        <p15:threadingInfo xmlns:p15="http://schemas.microsoft.com/office/powerpoint/2012/main" timeZoneBias="-420"/>
      </p:ext>
    </p:extLst>
  </p:cm>
  <p:cm authorId="2" dt="2020-12-02T22:45:45.279" idx="1">
    <p:pos x="106" y="202"/>
    <p:text>har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7BA971-C6C9-4557-B342-2DF4E4F40F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18955-A374-4E1D-932F-DE6776E71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174D-26D6-4FFC-B86D-F65770087AE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41A8-1BDA-417D-B4D4-9297400030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32844-136E-4E96-981E-E595903A7D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44C9B-94D5-49A1-893E-9F8C5A61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62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6B7C5-B171-4210-A591-E53368F1EDD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9AB3-CCAB-4A87-A7DD-345F3B80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376D-B04C-44A9-BA03-9CE8137E8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Thuật</a:t>
            </a:r>
            <a:r>
              <a:rPr lang="en-US"/>
              <a:t> toán branch and bound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coi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cải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Backtracking.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toán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.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toán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Backtracking,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Backtracking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chỉnh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ko.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chỉnh</a:t>
            </a:r>
            <a:r>
              <a:rPr lang="en-US"/>
              <a:t>,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branch and bound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sớm</a:t>
            </a:r>
            <a:r>
              <a:rPr lang="en-US"/>
              <a:t> mà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toán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. 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ý </a:t>
            </a:r>
            <a:r>
              <a:rPr lang="en-US" err="1"/>
              <a:t>nữa</a:t>
            </a:r>
            <a:r>
              <a:rPr lang="en-US"/>
              <a:t> Branch and Bound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BFB2-8181-427C-9DD7-4EFFD46759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tổng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toán. PP BB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P, </a:t>
            </a:r>
            <a:r>
              <a:rPr lang="en-US" err="1"/>
              <a:t>với</a:t>
            </a:r>
            <a:r>
              <a:rPr lang="en-US"/>
              <a:t> X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, f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.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(Nói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) 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giúp</a:t>
            </a:r>
            <a:r>
              <a:rPr lang="en-US"/>
              <a:t> ta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mà ta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hay </a:t>
            </a:r>
            <a:r>
              <a:rPr lang="en-US" err="1"/>
              <a:t>không</a:t>
            </a:r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F559-3F2A-46D9-800A-C71D79B46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hiểu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bày</a:t>
            </a:r>
            <a:r>
              <a:rPr lang="en-US"/>
              <a:t> ở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qua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giản</a:t>
            </a:r>
            <a:r>
              <a:rPr lang="en-US"/>
              <a:t>.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đương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ngắn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A -&gt; 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2734-017E-43A0-BBBC-ABE6AE4CFC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toán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3F2D-35D7-4E2A-90B0-629334B2E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2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Minximum</a:t>
            </a:r>
            <a:r>
              <a:rPr lang="en-US"/>
              <a:t> </a:t>
            </a:r>
            <a:r>
              <a:rPr lang="en-US" err="1"/>
              <a:t>hà</a:t>
            </a:r>
            <a:r>
              <a:rPr lang="en-US"/>
              <a:t> Maximum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BB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ở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. </a:t>
            </a:r>
            <a:r>
              <a:rPr lang="en-US" err="1"/>
              <a:t>Minximum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, Maximum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8A51-B4E4-406B-A5E4-E1829CBF0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9AB3-CCAB-4A87-A7DD-345F3B80774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DD80-0741-45EF-BA88-B44503DE63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D282-0B25-4F40-B651-E0EFBEBE49CB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9BD3-9FDB-4099-B488-052E8ECFC60B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DD4E-DF29-4395-93BB-33EA37CDB61B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1CF-389A-4967-8CD3-BE1CDE678AC2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37F5-4FF3-42C3-A036-7A5FE365369F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8E1C-9A28-4654-BE32-4C50B3AD2A53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2B-D48D-4806-BF73-2FA8F01F7A80}" type="datetime1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136D-7759-47D4-9A05-408DEF7468C7}" type="datetime1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5B-DFE2-4C3D-ADE0-E367CC6BD1C5}" type="datetime1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A8B-AC53-4E95-A293-A02B54E4CADB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063-6EAD-4347-9EC3-5FFD73828324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Xuân Trí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39A2-5234-41C7-9FCD-C7A07450C417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Phạm Xuân Trí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nvnnOQZ5n0" TargetMode="External"/><Relationship Id="rId2" Type="http://schemas.openxmlformats.org/officeDocument/2006/relationships/hyperlink" Target="https://www.sciencedirect.com/topics/computer-science/branch-and-bound-algorithm-desig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-381058" y="-104181"/>
            <a:ext cx="1276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rgbClr val="EF3078"/>
                </a:solidFill>
                <a:latin typeface="Tw Cen MT" panose="020B0602020104020603" pitchFamily="34" charset="0"/>
              </a:rPr>
              <a:t>Branch &amp; Bound</a:t>
            </a:r>
          </a:p>
          <a:p>
            <a:pPr algn="ctr"/>
            <a:r>
              <a:rPr lang="en-US" sz="8000" b="1">
                <a:solidFill>
                  <a:srgbClr val="EF3078"/>
                </a:solidFill>
                <a:latin typeface="Tw Cen MT" panose="020B0602020104020603" pitchFamily="34" charset="0"/>
              </a:rPr>
              <a:t>method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463482" y="6291571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355355" y="216227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err="1">
                <a:solidFill>
                  <a:srgbClr val="03A1A4"/>
                </a:solidFill>
                <a:latin typeface="Tw Cen MT" panose="020B0602020104020603" pitchFamily="34" charset="0"/>
              </a:rPr>
              <a:t>Nhánh</a:t>
            </a:r>
            <a:r>
              <a:rPr lang="en-US" sz="410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4100" err="1">
                <a:solidFill>
                  <a:srgbClr val="03A1A4"/>
                </a:solidFill>
                <a:latin typeface="Tw Cen MT" panose="020B0602020104020603" pitchFamily="34" charset="0"/>
              </a:rPr>
              <a:t>cận</a:t>
            </a:r>
            <a:endParaRPr lang="en-US" sz="410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23" name="Group 19">
            <a:extLst>
              <a:ext uri="{FF2B5EF4-FFF2-40B4-BE49-F238E27FC236}">
                <a16:creationId xmlns:a16="http://schemas.microsoft.com/office/drawing/2014/main" id="{5FB31157-E9B0-462D-9977-322A960F3CC0}"/>
              </a:ext>
            </a:extLst>
          </p:cNvPr>
          <p:cNvGrpSpPr/>
          <p:nvPr/>
        </p:nvGrpSpPr>
        <p:grpSpPr>
          <a:xfrm>
            <a:off x="2223207" y="2971482"/>
            <a:ext cx="1879906" cy="1642010"/>
            <a:chOff x="1466851" y="1754971"/>
            <a:chExt cx="2362200" cy="2362200"/>
          </a:xfrm>
        </p:grpSpPr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C3369C5E-67F7-4BBA-AC48-EF40F9EBED4A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006068E-6E08-46D0-9F5C-4AE7BFF18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" b="171"/>
            <a:stretch/>
          </p:blipFill>
          <p:spPr>
            <a:xfrm>
              <a:off x="1650363" y="1932946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54785FBA-2CA1-4FFC-A3DC-C1F6E42B0663}"/>
              </a:ext>
            </a:extLst>
          </p:cNvPr>
          <p:cNvGrpSpPr/>
          <p:nvPr/>
        </p:nvGrpSpPr>
        <p:grpSpPr>
          <a:xfrm>
            <a:off x="5123900" y="2958264"/>
            <a:ext cx="1879906" cy="164201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9115CC21-EBC3-4BC8-887D-E4DB4C3BAC7B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A2D60B0C-93B2-40A6-97AB-C486DEBD6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" b="78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41439547-0661-4D7B-ADF0-340863AE8BB0}"/>
              </a:ext>
            </a:extLst>
          </p:cNvPr>
          <p:cNvGrpSpPr/>
          <p:nvPr/>
        </p:nvGrpSpPr>
        <p:grpSpPr>
          <a:xfrm>
            <a:off x="8011440" y="2971799"/>
            <a:ext cx="1879906" cy="1642010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0ECF4781-3563-4A27-8F92-28FC20F5C078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15">
              <a:extLst>
                <a:ext uri="{FF2B5EF4-FFF2-40B4-BE49-F238E27FC236}">
                  <a16:creationId xmlns:a16="http://schemas.microsoft.com/office/drawing/2014/main" id="{11AA1233-7384-48D8-9539-B24FD9E1F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" r="3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34" name="Group 30">
            <a:extLst>
              <a:ext uri="{FF2B5EF4-FFF2-40B4-BE49-F238E27FC236}">
                <a16:creationId xmlns:a16="http://schemas.microsoft.com/office/drawing/2014/main" id="{B2BAEBE3-6AE6-4778-AE45-380966C827C4}"/>
              </a:ext>
            </a:extLst>
          </p:cNvPr>
          <p:cNvGrpSpPr/>
          <p:nvPr/>
        </p:nvGrpSpPr>
        <p:grpSpPr>
          <a:xfrm>
            <a:off x="2213272" y="4331522"/>
            <a:ext cx="527322" cy="571668"/>
            <a:chOff x="662610" y="2054088"/>
            <a:chExt cx="662608" cy="822405"/>
          </a:xfrm>
        </p:grpSpPr>
        <p:sp>
          <p:nvSpPr>
            <p:cNvPr id="35" name="Oval 31">
              <a:extLst>
                <a:ext uri="{FF2B5EF4-FFF2-40B4-BE49-F238E27FC236}">
                  <a16:creationId xmlns:a16="http://schemas.microsoft.com/office/drawing/2014/main" id="{6B7E3E20-B47D-428D-8D40-F5972FE168E0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CF9DA4A9-1F4A-4D44-B47D-E875D544DCE8}"/>
                </a:ext>
              </a:extLst>
            </p:cNvPr>
            <p:cNvSpPr txBox="1"/>
            <p:nvPr/>
          </p:nvSpPr>
          <p:spPr>
            <a:xfrm>
              <a:off x="662610" y="2123787"/>
              <a:ext cx="662608" cy="7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F58E9994-1DBB-47A5-B5E4-EBED58C8CD60}"/>
              </a:ext>
            </a:extLst>
          </p:cNvPr>
          <p:cNvGrpSpPr/>
          <p:nvPr/>
        </p:nvGrpSpPr>
        <p:grpSpPr>
          <a:xfrm>
            <a:off x="5123900" y="4331524"/>
            <a:ext cx="527322" cy="571666"/>
            <a:chOff x="662610" y="2054088"/>
            <a:chExt cx="662608" cy="822401"/>
          </a:xfrm>
        </p:grpSpPr>
        <p:sp>
          <p:nvSpPr>
            <p:cNvPr id="38" name="Oval 34">
              <a:extLst>
                <a:ext uri="{FF2B5EF4-FFF2-40B4-BE49-F238E27FC236}">
                  <a16:creationId xmlns:a16="http://schemas.microsoft.com/office/drawing/2014/main" id="{FBB1D9A9-1E0D-449B-B84A-26E49106BE02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5">
              <a:extLst>
                <a:ext uri="{FF2B5EF4-FFF2-40B4-BE49-F238E27FC236}">
                  <a16:creationId xmlns:a16="http://schemas.microsoft.com/office/drawing/2014/main" id="{C0DD249D-C081-4F13-9FA6-5A2DA5D7D54C}"/>
                </a:ext>
              </a:extLst>
            </p:cNvPr>
            <p:cNvSpPr txBox="1"/>
            <p:nvPr/>
          </p:nvSpPr>
          <p:spPr>
            <a:xfrm>
              <a:off x="662610" y="2123783"/>
              <a:ext cx="662608" cy="7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0" name="Group 36">
            <a:extLst>
              <a:ext uri="{FF2B5EF4-FFF2-40B4-BE49-F238E27FC236}">
                <a16:creationId xmlns:a16="http://schemas.microsoft.com/office/drawing/2014/main" id="{3479AF51-C959-429D-A17C-2A56EAA6A0A0}"/>
              </a:ext>
            </a:extLst>
          </p:cNvPr>
          <p:cNvGrpSpPr/>
          <p:nvPr/>
        </p:nvGrpSpPr>
        <p:grpSpPr>
          <a:xfrm>
            <a:off x="7991042" y="4331524"/>
            <a:ext cx="527322" cy="571666"/>
            <a:chOff x="662610" y="2054088"/>
            <a:chExt cx="662608" cy="822401"/>
          </a:xfrm>
        </p:grpSpPr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53095BB7-CE6F-4F24-879D-3D04D56313A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38">
              <a:extLst>
                <a:ext uri="{FF2B5EF4-FFF2-40B4-BE49-F238E27FC236}">
                  <a16:creationId xmlns:a16="http://schemas.microsoft.com/office/drawing/2014/main" id="{D0CCF7E8-6DCD-4E1A-807D-24BD083F5943}"/>
                </a:ext>
              </a:extLst>
            </p:cNvPr>
            <p:cNvSpPr txBox="1"/>
            <p:nvPr/>
          </p:nvSpPr>
          <p:spPr>
            <a:xfrm>
              <a:off x="662610" y="2123783"/>
              <a:ext cx="662608" cy="7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435A4B11-27DF-4988-B6EF-C183B2DC497C}"/>
              </a:ext>
            </a:extLst>
          </p:cNvPr>
          <p:cNvGrpSpPr/>
          <p:nvPr/>
        </p:nvGrpSpPr>
        <p:grpSpPr>
          <a:xfrm>
            <a:off x="1907151" y="5134611"/>
            <a:ext cx="2991016" cy="1051374"/>
            <a:chOff x="264581" y="4416136"/>
            <a:chExt cx="3048141" cy="1242800"/>
          </a:xfrm>
        </p:grpSpPr>
        <p:sp>
          <p:nvSpPr>
            <p:cNvPr id="44" name="TextBox 42">
              <a:extLst>
                <a:ext uri="{FF2B5EF4-FFF2-40B4-BE49-F238E27FC236}">
                  <a16:creationId xmlns:a16="http://schemas.microsoft.com/office/drawing/2014/main" id="{B8C974AB-1D5D-4B71-B9F4-4DD6CA643443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err="1">
                  <a:solidFill>
                    <a:srgbClr val="EF3078"/>
                  </a:solidFill>
                  <a:latin typeface="Tw Cen MT" panose="020B0602020104020603" pitchFamily="34" charset="0"/>
                </a:rPr>
                <a:t>Trần</a:t>
              </a:r>
              <a:r>
                <a:rPr lang="en-US" sz="2400">
                  <a:solidFill>
                    <a:srgbClr val="EF307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err="1">
                  <a:solidFill>
                    <a:srgbClr val="EF3078"/>
                  </a:solidFill>
                  <a:latin typeface="Tw Cen MT" panose="020B0602020104020603" pitchFamily="34" charset="0"/>
                </a:rPr>
                <a:t>Đình</a:t>
              </a:r>
              <a:r>
                <a:rPr lang="en-US" sz="2400">
                  <a:solidFill>
                    <a:srgbClr val="EF307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err="1">
                  <a:solidFill>
                    <a:srgbClr val="EF3078"/>
                  </a:solidFill>
                  <a:latin typeface="Tw Cen MT" panose="020B0602020104020603" pitchFamily="34" charset="0"/>
                </a:rPr>
                <a:t>Khang</a:t>
              </a:r>
              <a:endParaRPr lang="en-US" sz="240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2D9439FB-F23A-475C-A48E-8BF33CB56A46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Leader</a:t>
              </a:r>
            </a:p>
          </p:txBody>
        </p:sp>
        <p:sp>
          <p:nvSpPr>
            <p:cNvPr id="46" name="TextBox 44">
              <a:extLst>
                <a:ext uri="{FF2B5EF4-FFF2-40B4-BE49-F238E27FC236}">
                  <a16:creationId xmlns:a16="http://schemas.microsoft.com/office/drawing/2014/main" id="{DB63CFE3-1F6D-46E0-BDC3-6BD39E75E99F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18520896@gm.uit.edu.vn</a:t>
              </a:r>
            </a:p>
          </p:txBody>
        </p:sp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id="{06E37468-5604-46DB-B9D9-C2ADFC7B0D36}"/>
              </a:ext>
            </a:extLst>
          </p:cNvPr>
          <p:cNvGrpSpPr/>
          <p:nvPr/>
        </p:nvGrpSpPr>
        <p:grpSpPr>
          <a:xfrm>
            <a:off x="4785621" y="5134611"/>
            <a:ext cx="2991016" cy="1051374"/>
            <a:chOff x="3143051" y="4416136"/>
            <a:chExt cx="3048141" cy="1242800"/>
          </a:xfrm>
        </p:grpSpPr>
        <p:sp>
          <p:nvSpPr>
            <p:cNvPr id="48" name="TextBox 45">
              <a:extLst>
                <a:ext uri="{FF2B5EF4-FFF2-40B4-BE49-F238E27FC236}">
                  <a16:creationId xmlns:a16="http://schemas.microsoft.com/office/drawing/2014/main" id="{A302FA28-944E-4AD2-9532-53ADB92B1E08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err="1">
                  <a:solidFill>
                    <a:srgbClr val="03A1A4"/>
                  </a:solidFill>
                  <a:latin typeface="Tw Cen MT" panose="020B0602020104020603" pitchFamily="34" charset="0"/>
                </a:rPr>
                <a:t>Phạm</a:t>
              </a:r>
              <a:r>
                <a:rPr lang="en-US" sz="240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err="1">
                  <a:solidFill>
                    <a:srgbClr val="03A1A4"/>
                  </a:solidFill>
                  <a:latin typeface="Tw Cen MT" panose="020B0602020104020603" pitchFamily="34" charset="0"/>
                </a:rPr>
                <a:t>Xuân</a:t>
              </a:r>
              <a:r>
                <a:rPr lang="en-US" sz="240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err="1">
                  <a:solidFill>
                    <a:srgbClr val="03A1A4"/>
                  </a:solidFill>
                  <a:latin typeface="Tw Cen MT" panose="020B0602020104020603" pitchFamily="34" charset="0"/>
                </a:rPr>
                <a:t>Trí</a:t>
              </a:r>
              <a:endParaRPr lang="en-US" sz="240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6">
              <a:extLst>
                <a:ext uri="{FF2B5EF4-FFF2-40B4-BE49-F238E27FC236}">
                  <a16:creationId xmlns:a16="http://schemas.microsoft.com/office/drawing/2014/main" id="{4AA87B16-404D-4AD4-BFB1-514C06D87166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Member</a:t>
              </a:r>
            </a:p>
          </p:txBody>
        </p:sp>
        <p:sp>
          <p:nvSpPr>
            <p:cNvPr id="50" name="TextBox 47">
              <a:extLst>
                <a:ext uri="{FF2B5EF4-FFF2-40B4-BE49-F238E27FC236}">
                  <a16:creationId xmlns:a16="http://schemas.microsoft.com/office/drawing/2014/main" id="{C0524886-2DE2-4684-A48A-C4714F712CE9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18521530@gm.uit.edu.vn</a:t>
              </a:r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3B2E3899-B4BF-4377-9B09-26E032F860F9}"/>
              </a:ext>
            </a:extLst>
          </p:cNvPr>
          <p:cNvGrpSpPr/>
          <p:nvPr/>
        </p:nvGrpSpPr>
        <p:grpSpPr>
          <a:xfrm>
            <a:off x="7413952" y="5134611"/>
            <a:ext cx="2991016" cy="1051374"/>
            <a:chOff x="6191192" y="4416136"/>
            <a:chExt cx="3048141" cy="1242800"/>
          </a:xfrm>
        </p:grpSpPr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83CAB520-650B-4CED-B9CE-9EA7C6429D4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EE9524"/>
                  </a:solidFill>
                  <a:latin typeface="Tw Cen MT" panose="020B0602020104020603" pitchFamily="34" charset="0"/>
                </a:rPr>
                <a:t>Trương Đức Vũ</a:t>
              </a:r>
            </a:p>
          </p:txBody>
        </p: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2F4B3087-C83E-475F-BDE2-72CDA8877418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Member</a:t>
              </a:r>
            </a:p>
          </p:txBody>
        </p:sp>
        <p:sp>
          <p:nvSpPr>
            <p:cNvPr id="54" name="TextBox 50">
              <a:extLst>
                <a:ext uri="{FF2B5EF4-FFF2-40B4-BE49-F238E27FC236}">
                  <a16:creationId xmlns:a16="http://schemas.microsoft.com/office/drawing/2014/main" id="{5A45859E-0122-4769-9AF7-C607F4390B5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43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18520194@gm.uit.edu.vn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1D2D2-7DCA-4B13-9C80-61272C22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Branch and Bound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61">
            <a:extLst>
              <a:ext uri="{FF2B5EF4-FFF2-40B4-BE49-F238E27FC236}">
                <a16:creationId xmlns:a16="http://schemas.microsoft.com/office/drawing/2014/main" id="{FDF7059F-8418-4DBF-90DE-9D11E55DC990}"/>
              </a:ext>
            </a:extLst>
          </p:cNvPr>
          <p:cNvGrpSpPr/>
          <p:nvPr/>
        </p:nvGrpSpPr>
        <p:grpSpPr>
          <a:xfrm>
            <a:off x="6000692" y="1534983"/>
            <a:ext cx="1805441" cy="1894017"/>
            <a:chOff x="8985148" y="2182683"/>
            <a:chExt cx="1805441" cy="1894017"/>
          </a:xfrm>
        </p:grpSpPr>
        <p:sp>
          <p:nvSpPr>
            <p:cNvPr id="26" name="Rectangle: Top Corners Rounded 22">
              <a:extLst>
                <a:ext uri="{FF2B5EF4-FFF2-40B4-BE49-F238E27FC236}">
                  <a16:creationId xmlns:a16="http://schemas.microsoft.com/office/drawing/2014/main" id="{7CA784D2-B2B8-4D72-AE9C-1ECDCC43D64C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E7C7F7A8-1225-44E6-8291-C331A4075D64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C3100F7A-63AC-409E-B9C6-618AF5789F77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Nhược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điểm</a:t>
              </a:r>
              <a:endParaRPr lang="en-US" sz="28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57">
            <a:extLst>
              <a:ext uri="{FF2B5EF4-FFF2-40B4-BE49-F238E27FC236}">
                <a16:creationId xmlns:a16="http://schemas.microsoft.com/office/drawing/2014/main" id="{9C184FA7-EDDF-4E40-87EA-C39A5A0F0D97}"/>
              </a:ext>
            </a:extLst>
          </p:cNvPr>
          <p:cNvGrpSpPr/>
          <p:nvPr/>
        </p:nvGrpSpPr>
        <p:grpSpPr>
          <a:xfrm>
            <a:off x="560644" y="1691276"/>
            <a:ext cx="1805441" cy="1866900"/>
            <a:chOff x="6381341" y="2209800"/>
            <a:chExt cx="1805441" cy="1866900"/>
          </a:xfrm>
        </p:grpSpPr>
        <p:sp>
          <p:nvSpPr>
            <p:cNvPr id="30" name="Rectangle: Top Corners Rounded 18">
              <a:extLst>
                <a:ext uri="{FF2B5EF4-FFF2-40B4-BE49-F238E27FC236}">
                  <a16:creationId xmlns:a16="http://schemas.microsoft.com/office/drawing/2014/main" id="{2342CFC2-82CA-43C5-A02E-324C62533AC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3826F6ED-8030-4AB0-A0BF-753BD9DE3D85}"/>
                </a:ext>
              </a:extLst>
            </p:cNvPr>
            <p:cNvSpPr txBox="1"/>
            <p:nvPr/>
          </p:nvSpPr>
          <p:spPr>
            <a:xfrm>
              <a:off x="6381341" y="2414915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Ưu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điểm</a:t>
              </a:r>
              <a:endParaRPr lang="en-US" sz="28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169D2724-BA63-4FA6-AF3A-9EC213051DAC}"/>
              </a:ext>
            </a:extLst>
          </p:cNvPr>
          <p:cNvSpPr/>
          <p:nvPr/>
        </p:nvSpPr>
        <p:spPr>
          <a:xfrm flipV="1">
            <a:off x="667575" y="2624726"/>
            <a:ext cx="1591582" cy="225465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055DBF21-6FEC-40CD-9E40-A4026C2CAD51}"/>
              </a:ext>
            </a:extLst>
          </p:cNvPr>
          <p:cNvSpPr/>
          <p:nvPr/>
        </p:nvSpPr>
        <p:spPr>
          <a:xfrm flipV="1">
            <a:off x="6107622" y="2495550"/>
            <a:ext cx="1591582" cy="23517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1">
            <a:extLst>
              <a:ext uri="{FF2B5EF4-FFF2-40B4-BE49-F238E27FC236}">
                <a16:creationId xmlns:a16="http://schemas.microsoft.com/office/drawing/2014/main" id="{0CC82DB2-C9AE-4BFF-AEE0-536A2FA9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5" y="3206892"/>
            <a:ext cx="932120" cy="1054592"/>
          </a:xfrm>
          <a:prstGeom prst="rect">
            <a:avLst/>
          </a:prstGeom>
        </p:spPr>
      </p:pic>
      <p:pic>
        <p:nvPicPr>
          <p:cNvPr id="36" name="Picture 43">
            <a:extLst>
              <a:ext uri="{FF2B5EF4-FFF2-40B4-BE49-F238E27FC236}">
                <a16:creationId xmlns:a16="http://schemas.microsoft.com/office/drawing/2014/main" id="{5A132606-D00D-4578-B44D-FE9493E7B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52" y="3269317"/>
            <a:ext cx="932120" cy="932120"/>
          </a:xfrm>
          <a:prstGeom prst="rect">
            <a:avLst/>
          </a:prstGeom>
        </p:spPr>
      </p:pic>
      <p:sp>
        <p:nvSpPr>
          <p:cNvPr id="43" name="TextBox 25">
            <a:extLst>
              <a:ext uri="{FF2B5EF4-FFF2-40B4-BE49-F238E27FC236}">
                <a16:creationId xmlns:a16="http://schemas.microsoft.com/office/drawing/2014/main" id="{F605035E-BEBB-420A-A445-9FC3C6B3541E}"/>
              </a:ext>
            </a:extLst>
          </p:cNvPr>
          <p:cNvSpPr txBox="1"/>
          <p:nvPr/>
        </p:nvSpPr>
        <p:spPr>
          <a:xfrm>
            <a:off x="2382449" y="1868064"/>
            <a:ext cx="3618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Giảm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được</a:t>
            </a:r>
            <a:r>
              <a:rPr lang="en-US" sz="2400">
                <a:latin typeface="Tw Cen MT" panose="020B0602020104020603" pitchFamily="34" charset="0"/>
              </a:rPr>
              <a:t> chi phí 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bỏ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bước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đi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không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cần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thiết</a:t>
            </a:r>
            <a:endParaRPr lang="en-US" sz="2400">
              <a:latin typeface="Tw Cen MT" panose="020B0602020104020603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Không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lặp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lại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các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node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đã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khám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phá</a:t>
            </a:r>
            <a:endParaRPr lang="en-US" sz="2400">
              <a:latin typeface="Tw Cen MT" panose="020B0602020104020603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Tìm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được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một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phương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án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tối</a:t>
            </a:r>
            <a:r>
              <a:rPr lang="en-US" sz="240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w Cen MT" panose="020B0602020104020603" pitchFamily="34" charset="0"/>
                <a:sym typeface="Wingdings" panose="05000000000000000000" pitchFamily="2" charset="2"/>
              </a:rPr>
              <a:t>ưu</a:t>
            </a:r>
            <a:endParaRPr lang="en-US" sz="2400">
              <a:latin typeface="Tw Cen MT" panose="020B0602020104020603" pitchFamily="34" charset="0"/>
              <a:sym typeface="Wingdings" panose="05000000000000000000" pitchFamily="2" charset="2"/>
            </a:endParaRP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7A79B598-0110-45CE-B2C9-E57F26AA4CD0}"/>
              </a:ext>
            </a:extLst>
          </p:cNvPr>
          <p:cNvSpPr txBox="1"/>
          <p:nvPr/>
        </p:nvSpPr>
        <p:spPr>
          <a:xfrm>
            <a:off x="8135863" y="1868064"/>
            <a:ext cx="3814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Phương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pháp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phụ</a:t>
            </a:r>
            <a:r>
              <a:rPr lang="en-US" sz="2400">
                <a:latin typeface="Tw Cen MT" panose="020B0602020104020603" pitchFamily="34" charset="0"/>
              </a:rPr>
              <a:t> thuộc </a:t>
            </a:r>
            <a:r>
              <a:rPr lang="en-US" sz="2400" err="1">
                <a:latin typeface="Tw Cen MT" panose="020B0602020104020603" pitchFamily="34" charset="0"/>
              </a:rPr>
              <a:t>vào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hàm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tính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cận</a:t>
            </a:r>
            <a:endParaRPr lang="en-US" sz="2400">
              <a:latin typeface="Tw Cen MT" panose="020B0602020104020603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Tốn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nhiều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thời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gian</a:t>
            </a:r>
            <a:r>
              <a:rPr lang="en-US" sz="2400">
                <a:latin typeface="Tw Cen MT" panose="020B0602020104020603" pitchFamily="34" charset="0"/>
              </a:rPr>
              <a:t> (</a:t>
            </a:r>
            <a:r>
              <a:rPr lang="en-US" sz="2400" err="1">
                <a:latin typeface="Tw Cen MT" panose="020B0602020104020603" pitchFamily="34" charset="0"/>
              </a:rPr>
              <a:t>phụ</a:t>
            </a:r>
            <a:r>
              <a:rPr lang="en-US" sz="2400">
                <a:latin typeface="Tw Cen MT" panose="020B0602020104020603" pitchFamily="34" charset="0"/>
              </a:rPr>
              <a:t> thuộc </a:t>
            </a:r>
            <a:r>
              <a:rPr lang="en-US" sz="2400" err="1">
                <a:latin typeface="Tw Cen MT" panose="020B0602020104020603" pitchFamily="34" charset="0"/>
              </a:rPr>
              <a:t>vào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kích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thước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bài</a:t>
            </a:r>
            <a:r>
              <a:rPr lang="en-US" sz="2400">
                <a:latin typeface="Tw Cen MT" panose="020B0602020104020603" pitchFamily="34" charset="0"/>
              </a:rPr>
              <a:t> toán)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79203-2AA6-4DAC-83B3-536F51A8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3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F69FF0C-DD74-4EC9-811A-0CCEDF31745B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Bài tập minh họa – Knapsack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7CC169C-9937-442E-87E1-DAAD3E06D113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96B65C27-BF51-46F9-9DC7-8FD459F988B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60F0545-B1DD-4F87-BCE1-A5D1740FCCF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94509E5-F1F6-469D-AB1C-73E617B6BAD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CED829E5-67AD-4492-8D37-2815353EB91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7A8E2F5-5763-4A5F-AC57-2F3A4FADD62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25">
            <a:extLst>
              <a:ext uri="{FF2B5EF4-FFF2-40B4-BE49-F238E27FC236}">
                <a16:creationId xmlns:a16="http://schemas.microsoft.com/office/drawing/2014/main" id="{892EDB57-4BD1-4CAE-8997-6F92BA650F50}"/>
              </a:ext>
            </a:extLst>
          </p:cNvPr>
          <p:cNvSpPr/>
          <p:nvPr/>
        </p:nvSpPr>
        <p:spPr>
          <a:xfrm>
            <a:off x="423887" y="2286463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0">
            <a:extLst>
              <a:ext uri="{FF2B5EF4-FFF2-40B4-BE49-F238E27FC236}">
                <a16:creationId xmlns:a16="http://schemas.microsoft.com/office/drawing/2014/main" id="{1B46540B-B32B-41B8-B50E-C42DA59A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2" y="2538521"/>
            <a:ext cx="814778" cy="814778"/>
          </a:xfrm>
          <a:prstGeom prst="rect">
            <a:avLst/>
          </a:prstGeom>
        </p:spPr>
      </p:pic>
      <p:grpSp>
        <p:nvGrpSpPr>
          <p:cNvPr id="13" name="Group 68">
            <a:extLst>
              <a:ext uri="{FF2B5EF4-FFF2-40B4-BE49-F238E27FC236}">
                <a16:creationId xmlns:a16="http://schemas.microsoft.com/office/drawing/2014/main" id="{3945864E-B16C-4B57-8B66-C06DF3ECC448}"/>
              </a:ext>
            </a:extLst>
          </p:cNvPr>
          <p:cNvGrpSpPr/>
          <p:nvPr/>
        </p:nvGrpSpPr>
        <p:grpSpPr>
          <a:xfrm flipH="1" flipV="1">
            <a:off x="1057201" y="3658065"/>
            <a:ext cx="842991" cy="505342"/>
            <a:chOff x="1811860" y="3261620"/>
            <a:chExt cx="842991" cy="505342"/>
          </a:xfrm>
        </p:grpSpPr>
        <p:cxnSp>
          <p:nvCxnSpPr>
            <p:cNvPr id="14" name="Straight Connector 69">
              <a:extLst>
                <a:ext uri="{FF2B5EF4-FFF2-40B4-BE49-F238E27FC236}">
                  <a16:creationId xmlns:a16="http://schemas.microsoft.com/office/drawing/2014/main" id="{B6E2F7C1-7071-421A-9A2D-8E734A1D8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0">
              <a:extLst>
                <a:ext uri="{FF2B5EF4-FFF2-40B4-BE49-F238E27FC236}">
                  <a16:creationId xmlns:a16="http://schemas.microsoft.com/office/drawing/2014/main" id="{8F7971DA-9628-4EA5-92F5-7061ACD5C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7">
            <a:extLst>
              <a:ext uri="{FF2B5EF4-FFF2-40B4-BE49-F238E27FC236}">
                <a16:creationId xmlns:a16="http://schemas.microsoft.com/office/drawing/2014/main" id="{EB3DC5B9-0179-49A0-AB8F-83A68A66A394}"/>
              </a:ext>
            </a:extLst>
          </p:cNvPr>
          <p:cNvGrpSpPr/>
          <p:nvPr/>
        </p:nvGrpSpPr>
        <p:grpSpPr>
          <a:xfrm>
            <a:off x="1900191" y="3645365"/>
            <a:ext cx="2659404" cy="1273877"/>
            <a:chOff x="9146176" y="5273815"/>
            <a:chExt cx="1675693" cy="1273877"/>
          </a:xfrm>
        </p:grpSpPr>
        <p:sp>
          <p:nvSpPr>
            <p:cNvPr id="17" name="TextBox 89">
              <a:extLst>
                <a:ext uri="{FF2B5EF4-FFF2-40B4-BE49-F238E27FC236}">
                  <a16:creationId xmlns:a16="http://schemas.microsoft.com/office/drawing/2014/main" id="{1C303662-0BA0-46D0-BA13-12E34021058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8" name="TextBox 90">
              <a:extLst>
                <a:ext uri="{FF2B5EF4-FFF2-40B4-BE49-F238E27FC236}">
                  <a16:creationId xmlns:a16="http://schemas.microsoft.com/office/drawing/2014/main" id="{4BA3C059-90D9-4633-8551-0168079876D3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00B0F0"/>
                  </a:solidFill>
                  <a:latin typeface="Tw Cen MT" panose="020B0602020104020603" pitchFamily="34" charset="0"/>
                </a:rPr>
                <a:t>Knapsack</a:t>
              </a:r>
            </a:p>
          </p:txBody>
        </p:sp>
        <p:sp>
          <p:nvSpPr>
            <p:cNvPr id="19" name="TextBox 91">
              <a:extLst>
                <a:ext uri="{FF2B5EF4-FFF2-40B4-BE49-F238E27FC236}">
                  <a16:creationId xmlns:a16="http://schemas.microsoft.com/office/drawing/2014/main" id="{A7595CE9-2F0B-4D46-A02A-6A61E93CEA62}"/>
                </a:ext>
              </a:extLst>
            </p:cNvPr>
            <p:cNvSpPr txBox="1"/>
            <p:nvPr/>
          </p:nvSpPr>
          <p:spPr>
            <a:xfrm>
              <a:off x="9155397" y="6047213"/>
              <a:ext cx="1666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err="1">
                  <a:latin typeface="Tw Cen MT" panose="020B0602020104020603" pitchFamily="34" charset="0"/>
                </a:rPr>
                <a:t>Xếp</a:t>
              </a:r>
              <a:r>
                <a:rPr lang="en-US" sz="2000">
                  <a:latin typeface="Tw Cen MT" panose="020B0602020104020603" pitchFamily="34" charset="0"/>
                </a:rPr>
                <a:t> </a:t>
              </a:r>
              <a:r>
                <a:rPr lang="en-US" sz="2000" err="1">
                  <a:latin typeface="Tw Cen MT" panose="020B0602020104020603" pitchFamily="34" charset="0"/>
                </a:rPr>
                <a:t>balo</a:t>
              </a:r>
              <a:endParaRPr lang="en-US" sz="2000">
                <a:latin typeface="Tw Cen MT" panose="020B0602020104020603" pitchFamily="34" charset="0"/>
              </a:endParaRPr>
            </a:p>
          </p:txBody>
        </p:sp>
      </p:grpSp>
      <p:sp>
        <p:nvSpPr>
          <p:cNvPr id="38" name="Arc 10">
            <a:extLst>
              <a:ext uri="{FF2B5EF4-FFF2-40B4-BE49-F238E27FC236}">
                <a16:creationId xmlns:a16="http://schemas.microsoft.com/office/drawing/2014/main" id="{4C1C575E-198B-42D1-8A4B-B2406A706476}"/>
              </a:ext>
            </a:extLst>
          </p:cNvPr>
          <p:cNvSpPr/>
          <p:nvPr/>
        </p:nvSpPr>
        <p:spPr>
          <a:xfrm>
            <a:off x="2660288" y="1638107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E0FDE1FF-E274-49A8-9BDC-C88605895900}"/>
              </a:ext>
            </a:extLst>
          </p:cNvPr>
          <p:cNvSpPr/>
          <p:nvPr/>
        </p:nvSpPr>
        <p:spPr>
          <a:xfrm>
            <a:off x="3024619" y="200243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ircle: Hollow 8">
            <a:extLst>
              <a:ext uri="{FF2B5EF4-FFF2-40B4-BE49-F238E27FC236}">
                <a16:creationId xmlns:a16="http://schemas.microsoft.com/office/drawing/2014/main" id="{18BCF200-9493-4EA3-8D3E-D4A98D6561AC}"/>
              </a:ext>
            </a:extLst>
          </p:cNvPr>
          <p:cNvSpPr/>
          <p:nvPr/>
        </p:nvSpPr>
        <p:spPr>
          <a:xfrm>
            <a:off x="2905556" y="1883375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9">
            <a:extLst>
              <a:ext uri="{FF2B5EF4-FFF2-40B4-BE49-F238E27FC236}">
                <a16:creationId xmlns:a16="http://schemas.microsoft.com/office/drawing/2014/main" id="{A10532A9-2B2A-4DFE-AF28-1D1C211D6AC8}"/>
              </a:ext>
            </a:extLst>
          </p:cNvPr>
          <p:cNvSpPr/>
          <p:nvPr/>
        </p:nvSpPr>
        <p:spPr>
          <a:xfrm>
            <a:off x="2772684" y="1750503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EBB7CE5F-51FF-4ED9-BB43-79CFC283A434}"/>
              </a:ext>
            </a:extLst>
          </p:cNvPr>
          <p:cNvCxnSpPr>
            <a:cxnSpLocks/>
          </p:cNvCxnSpPr>
          <p:nvPr/>
        </p:nvCxnSpPr>
        <p:spPr>
          <a:xfrm flipH="1">
            <a:off x="3454035" y="2103640"/>
            <a:ext cx="1520683" cy="1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3">
            <a:extLst>
              <a:ext uri="{FF2B5EF4-FFF2-40B4-BE49-F238E27FC236}">
                <a16:creationId xmlns:a16="http://schemas.microsoft.com/office/drawing/2014/main" id="{D38823BA-8574-428D-BBF6-38935577A0AB}"/>
              </a:ext>
            </a:extLst>
          </p:cNvPr>
          <p:cNvSpPr/>
          <p:nvPr/>
        </p:nvSpPr>
        <p:spPr>
          <a:xfrm>
            <a:off x="4989248" y="2035568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63">
            <a:extLst>
              <a:ext uri="{FF2B5EF4-FFF2-40B4-BE49-F238E27FC236}">
                <a16:creationId xmlns:a16="http://schemas.microsoft.com/office/drawing/2014/main" id="{AC0EF52E-7D74-4E84-9D43-504686C15B58}"/>
              </a:ext>
            </a:extLst>
          </p:cNvPr>
          <p:cNvCxnSpPr>
            <a:cxnSpLocks/>
          </p:cNvCxnSpPr>
          <p:nvPr/>
        </p:nvCxnSpPr>
        <p:spPr>
          <a:xfrm flipV="1">
            <a:off x="5463314" y="1118757"/>
            <a:ext cx="21383" cy="1957862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chool Backpack icon">
            <a:extLst>
              <a:ext uri="{FF2B5EF4-FFF2-40B4-BE49-F238E27FC236}">
                <a16:creationId xmlns:a16="http://schemas.microsoft.com/office/drawing/2014/main" id="{3E0CF333-FCDF-4183-892F-EFB028D5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04" y="1305985"/>
            <a:ext cx="1583405" cy="15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23">
            <a:extLst>
              <a:ext uri="{FF2B5EF4-FFF2-40B4-BE49-F238E27FC236}">
                <a16:creationId xmlns:a16="http://schemas.microsoft.com/office/drawing/2014/main" id="{133B52D6-6F43-4946-9004-83D893D3C879}"/>
              </a:ext>
            </a:extLst>
          </p:cNvPr>
          <p:cNvSpPr txBox="1"/>
          <p:nvPr/>
        </p:nvSpPr>
        <p:spPr>
          <a:xfrm>
            <a:off x="5490859" y="2972264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15 Kg</a:t>
            </a:r>
          </a:p>
        </p:txBody>
      </p:sp>
      <p:pic>
        <p:nvPicPr>
          <p:cNvPr id="3076" name="Picture 4" descr="A icon">
            <a:extLst>
              <a:ext uri="{FF2B5EF4-FFF2-40B4-BE49-F238E27FC236}">
                <a16:creationId xmlns:a16="http://schemas.microsoft.com/office/drawing/2014/main" id="{1CCB9077-7D21-4E11-AA37-E9FB6CEB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03" y="9721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 icon">
            <a:extLst>
              <a:ext uri="{FF2B5EF4-FFF2-40B4-BE49-F238E27FC236}">
                <a16:creationId xmlns:a16="http://schemas.microsoft.com/office/drawing/2014/main" id="{9E88F09E-B5A8-46E8-B5AE-B3ED4B6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760" y="9689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 Programming icon">
            <a:extLst>
              <a:ext uri="{FF2B5EF4-FFF2-40B4-BE49-F238E27FC236}">
                <a16:creationId xmlns:a16="http://schemas.microsoft.com/office/drawing/2014/main" id="{A27DF6C2-2826-48DC-8DE8-DBC40093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3" y="39402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 icon">
            <a:extLst>
              <a:ext uri="{FF2B5EF4-FFF2-40B4-BE49-F238E27FC236}">
                <a16:creationId xmlns:a16="http://schemas.microsoft.com/office/drawing/2014/main" id="{3C8931A3-60D3-47B2-9F42-5301E267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80" y="39402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11">
            <a:extLst>
              <a:ext uri="{FF2B5EF4-FFF2-40B4-BE49-F238E27FC236}">
                <a16:creationId xmlns:a16="http://schemas.microsoft.com/office/drawing/2014/main" id="{C85B44CC-7304-4372-B194-0B4AA3BAD381}"/>
              </a:ext>
            </a:extLst>
          </p:cNvPr>
          <p:cNvCxnSpPr>
            <a:cxnSpLocks/>
          </p:cNvCxnSpPr>
          <p:nvPr/>
        </p:nvCxnSpPr>
        <p:spPr>
          <a:xfrm flipH="1">
            <a:off x="8752729" y="3876197"/>
            <a:ext cx="2704583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 descr="Tags icon">
            <a:extLst>
              <a:ext uri="{FF2B5EF4-FFF2-40B4-BE49-F238E27FC236}">
                <a16:creationId xmlns:a16="http://schemas.microsoft.com/office/drawing/2014/main" id="{B9130ED3-35DC-4BDA-A6B5-08B5E3BE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8" y="579886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eight Kg icon">
            <a:extLst>
              <a:ext uri="{FF2B5EF4-FFF2-40B4-BE49-F238E27FC236}">
                <a16:creationId xmlns:a16="http://schemas.microsoft.com/office/drawing/2014/main" id="{F4557821-86E7-4D32-8543-CC91417F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37" y="5159419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6" descr="Tags icon">
            <a:extLst>
              <a:ext uri="{FF2B5EF4-FFF2-40B4-BE49-F238E27FC236}">
                <a16:creationId xmlns:a16="http://schemas.microsoft.com/office/drawing/2014/main" id="{AA7B15FF-B054-4138-A113-C049D608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01" y="275948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Weight Kg icon">
            <a:extLst>
              <a:ext uri="{FF2B5EF4-FFF2-40B4-BE49-F238E27FC236}">
                <a16:creationId xmlns:a16="http://schemas.microsoft.com/office/drawing/2014/main" id="{C7585548-BF02-4306-914B-6C1043DA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60" y="2200730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6" descr="Tags icon">
            <a:extLst>
              <a:ext uri="{FF2B5EF4-FFF2-40B4-BE49-F238E27FC236}">
                <a16:creationId xmlns:a16="http://schemas.microsoft.com/office/drawing/2014/main" id="{1318C45A-0C02-4027-8D1E-D136F516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32" y="2713450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Weight Kg icon">
            <a:extLst>
              <a:ext uri="{FF2B5EF4-FFF2-40B4-BE49-F238E27FC236}">
                <a16:creationId xmlns:a16="http://schemas.microsoft.com/office/drawing/2014/main" id="{E69DAB34-DBB9-42BF-A1EE-58EE8278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521" y="2206088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6" descr="Tags icon">
            <a:extLst>
              <a:ext uri="{FF2B5EF4-FFF2-40B4-BE49-F238E27FC236}">
                <a16:creationId xmlns:a16="http://schemas.microsoft.com/office/drawing/2014/main" id="{1A2ED043-E72C-4191-B37A-24AC805D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81" y="5690509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Weight Kg icon">
            <a:extLst>
              <a:ext uri="{FF2B5EF4-FFF2-40B4-BE49-F238E27FC236}">
                <a16:creationId xmlns:a16="http://schemas.microsoft.com/office/drawing/2014/main" id="{C7EC96FB-3E47-44BF-AB7A-95E2CF30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70" y="5183147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6" descr="Tags icon">
            <a:extLst>
              <a:ext uri="{FF2B5EF4-FFF2-40B4-BE49-F238E27FC236}">
                <a16:creationId xmlns:a16="http://schemas.microsoft.com/office/drawing/2014/main" id="{6A646C69-602D-4C06-8B62-8D483F0C7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72" y="5695566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Weight Kg icon">
            <a:extLst>
              <a:ext uri="{FF2B5EF4-FFF2-40B4-BE49-F238E27FC236}">
                <a16:creationId xmlns:a16="http://schemas.microsoft.com/office/drawing/2014/main" id="{A3A2F44C-ADF5-44EB-A656-0C376CE2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61" y="5188204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17DE518F-4815-468C-854D-ABE65BA31FCF}"/>
              </a:ext>
            </a:extLst>
          </p:cNvPr>
          <p:cNvSpPr txBox="1"/>
          <p:nvPr/>
        </p:nvSpPr>
        <p:spPr>
          <a:xfrm>
            <a:off x="3140385" y="5863324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Giá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trị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82" name="TextBox 23">
            <a:extLst>
              <a:ext uri="{FF2B5EF4-FFF2-40B4-BE49-F238E27FC236}">
                <a16:creationId xmlns:a16="http://schemas.microsoft.com/office/drawing/2014/main" id="{3719E6CB-3925-4075-83D8-D38A4D3A3C31}"/>
              </a:ext>
            </a:extLst>
          </p:cNvPr>
          <p:cNvSpPr txBox="1"/>
          <p:nvPr/>
        </p:nvSpPr>
        <p:spPr>
          <a:xfrm>
            <a:off x="10843873" y="2766722"/>
            <a:ext cx="107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10</a:t>
            </a:r>
          </a:p>
        </p:txBody>
      </p:sp>
      <p:pic>
        <p:nvPicPr>
          <p:cNvPr id="3092" name="Picture 20" descr="Note icon">
            <a:extLst>
              <a:ext uri="{FF2B5EF4-FFF2-40B4-BE49-F238E27FC236}">
                <a16:creationId xmlns:a16="http://schemas.microsoft.com/office/drawing/2014/main" id="{68CB4577-C1C8-4394-9A3E-35458132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91" y="5404356"/>
            <a:ext cx="1147216" cy="11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23">
            <a:extLst>
              <a:ext uri="{FF2B5EF4-FFF2-40B4-BE49-F238E27FC236}">
                <a16:creationId xmlns:a16="http://schemas.microsoft.com/office/drawing/2014/main" id="{2274FDD7-1BB6-4F32-B88B-5F0E4620EA35}"/>
              </a:ext>
            </a:extLst>
          </p:cNvPr>
          <p:cNvSpPr txBox="1"/>
          <p:nvPr/>
        </p:nvSpPr>
        <p:spPr>
          <a:xfrm>
            <a:off x="8551578" y="2186625"/>
            <a:ext cx="148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87" name="TextBox 23">
            <a:extLst>
              <a:ext uri="{FF2B5EF4-FFF2-40B4-BE49-F238E27FC236}">
                <a16:creationId xmlns:a16="http://schemas.microsoft.com/office/drawing/2014/main" id="{6923CB29-FC0D-47A6-A95D-0DE1D52FD4BE}"/>
              </a:ext>
            </a:extLst>
          </p:cNvPr>
          <p:cNvSpPr txBox="1"/>
          <p:nvPr/>
        </p:nvSpPr>
        <p:spPr>
          <a:xfrm>
            <a:off x="8457853" y="2752936"/>
            <a:ext cx="17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88" name="TextBox 23">
            <a:extLst>
              <a:ext uri="{FF2B5EF4-FFF2-40B4-BE49-F238E27FC236}">
                <a16:creationId xmlns:a16="http://schemas.microsoft.com/office/drawing/2014/main" id="{40BC2CDC-784E-4F67-BC82-5157485E5BA8}"/>
              </a:ext>
            </a:extLst>
          </p:cNvPr>
          <p:cNvSpPr txBox="1"/>
          <p:nvPr/>
        </p:nvSpPr>
        <p:spPr>
          <a:xfrm>
            <a:off x="10897793" y="2184863"/>
            <a:ext cx="8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9" name="TextBox 23">
            <a:extLst>
              <a:ext uri="{FF2B5EF4-FFF2-40B4-BE49-F238E27FC236}">
                <a16:creationId xmlns:a16="http://schemas.microsoft.com/office/drawing/2014/main" id="{2B4FBF80-D74F-445E-B0CB-726CAB987D2E}"/>
              </a:ext>
            </a:extLst>
          </p:cNvPr>
          <p:cNvSpPr txBox="1"/>
          <p:nvPr/>
        </p:nvSpPr>
        <p:spPr>
          <a:xfrm>
            <a:off x="3486582" y="5295552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Trọng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lượng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90" name="TextBox 23">
            <a:extLst>
              <a:ext uri="{FF2B5EF4-FFF2-40B4-BE49-F238E27FC236}">
                <a16:creationId xmlns:a16="http://schemas.microsoft.com/office/drawing/2014/main" id="{03C80C8C-B93B-412D-A2B3-2E973727D76F}"/>
              </a:ext>
            </a:extLst>
          </p:cNvPr>
          <p:cNvSpPr txBox="1"/>
          <p:nvPr/>
        </p:nvSpPr>
        <p:spPr>
          <a:xfrm>
            <a:off x="8638301" y="5173524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91" name="TextBox 23">
            <a:extLst>
              <a:ext uri="{FF2B5EF4-FFF2-40B4-BE49-F238E27FC236}">
                <a16:creationId xmlns:a16="http://schemas.microsoft.com/office/drawing/2014/main" id="{F1BE8B52-5285-4472-AAD4-D95C405E3E83}"/>
              </a:ext>
            </a:extLst>
          </p:cNvPr>
          <p:cNvSpPr txBox="1"/>
          <p:nvPr/>
        </p:nvSpPr>
        <p:spPr>
          <a:xfrm>
            <a:off x="10684803" y="5697964"/>
            <a:ext cx="156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18</a:t>
            </a:r>
          </a:p>
        </p:txBody>
      </p:sp>
      <p:sp>
        <p:nvSpPr>
          <p:cNvPr id="92" name="TextBox 23">
            <a:extLst>
              <a:ext uri="{FF2B5EF4-FFF2-40B4-BE49-F238E27FC236}">
                <a16:creationId xmlns:a16="http://schemas.microsoft.com/office/drawing/2014/main" id="{3B0CCD1B-8F38-4714-8F93-4D5B90E87E47}"/>
              </a:ext>
            </a:extLst>
          </p:cNvPr>
          <p:cNvSpPr txBox="1"/>
          <p:nvPr/>
        </p:nvSpPr>
        <p:spPr>
          <a:xfrm>
            <a:off x="8703983" y="5655001"/>
            <a:ext cx="101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12</a:t>
            </a:r>
          </a:p>
        </p:txBody>
      </p:sp>
      <p:sp>
        <p:nvSpPr>
          <p:cNvPr id="93" name="TextBox 23">
            <a:extLst>
              <a:ext uri="{FF2B5EF4-FFF2-40B4-BE49-F238E27FC236}">
                <a16:creationId xmlns:a16="http://schemas.microsoft.com/office/drawing/2014/main" id="{0AE00DEB-3267-4E6C-8B3C-F2EB0A13C171}"/>
              </a:ext>
            </a:extLst>
          </p:cNvPr>
          <p:cNvSpPr txBox="1"/>
          <p:nvPr/>
        </p:nvSpPr>
        <p:spPr>
          <a:xfrm>
            <a:off x="10727121" y="5161817"/>
            <a:ext cx="15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9</a:t>
            </a:r>
          </a:p>
        </p:txBody>
      </p:sp>
      <p:pic>
        <p:nvPicPr>
          <p:cNvPr id="3094" name="Picture 22" descr="Price icon">
            <a:extLst>
              <a:ext uri="{FF2B5EF4-FFF2-40B4-BE49-F238E27FC236}">
                <a16:creationId xmlns:a16="http://schemas.microsoft.com/office/drawing/2014/main" id="{F8C9082F-5EFF-4844-B003-B9604502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60" y="3360268"/>
            <a:ext cx="443015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Price icon">
            <a:extLst>
              <a:ext uri="{FF2B5EF4-FFF2-40B4-BE49-F238E27FC236}">
                <a16:creationId xmlns:a16="http://schemas.microsoft.com/office/drawing/2014/main" id="{C00F740D-4BAA-4940-AE57-879799A8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180" y="6340593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Price icon">
            <a:extLst>
              <a:ext uri="{FF2B5EF4-FFF2-40B4-BE49-F238E27FC236}">
                <a16:creationId xmlns:a16="http://schemas.microsoft.com/office/drawing/2014/main" id="{C6175DB0-FE45-4C27-94E8-F26CCE09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57" y="3411121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Price icon">
            <a:extLst>
              <a:ext uri="{FF2B5EF4-FFF2-40B4-BE49-F238E27FC236}">
                <a16:creationId xmlns:a16="http://schemas.microsoft.com/office/drawing/2014/main" id="{E99B02A1-1838-46CF-A8E7-1A9BE117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29" y="6330953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23">
            <a:extLst>
              <a:ext uri="{FF2B5EF4-FFF2-40B4-BE49-F238E27FC236}">
                <a16:creationId xmlns:a16="http://schemas.microsoft.com/office/drawing/2014/main" id="{9E788F7B-31AB-4CEE-94EE-202E5C2F1D06}"/>
              </a:ext>
            </a:extLst>
          </p:cNvPr>
          <p:cNvSpPr txBox="1"/>
          <p:nvPr/>
        </p:nvSpPr>
        <p:spPr>
          <a:xfrm>
            <a:off x="8616535" y="6294458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9" name="TextBox 23">
            <a:extLst>
              <a:ext uri="{FF2B5EF4-FFF2-40B4-BE49-F238E27FC236}">
                <a16:creationId xmlns:a16="http://schemas.microsoft.com/office/drawing/2014/main" id="{1450B7E2-1E14-48E9-96E4-2639F92F5393}"/>
              </a:ext>
            </a:extLst>
          </p:cNvPr>
          <p:cNvSpPr txBox="1"/>
          <p:nvPr/>
        </p:nvSpPr>
        <p:spPr>
          <a:xfrm>
            <a:off x="10856729" y="6294457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0" name="TextBox 23">
            <a:extLst>
              <a:ext uri="{FF2B5EF4-FFF2-40B4-BE49-F238E27FC236}">
                <a16:creationId xmlns:a16="http://schemas.microsoft.com/office/drawing/2014/main" id="{481DF6F1-199D-4226-B300-E511E5F144FB}"/>
              </a:ext>
            </a:extLst>
          </p:cNvPr>
          <p:cNvSpPr txBox="1"/>
          <p:nvPr/>
        </p:nvSpPr>
        <p:spPr>
          <a:xfrm>
            <a:off x="8703983" y="3385581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2.5</a:t>
            </a: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98E8BA1-5322-4CF3-B7B3-9E6E25704EC3}"/>
              </a:ext>
            </a:extLst>
          </p:cNvPr>
          <p:cNvSpPr txBox="1"/>
          <p:nvPr/>
        </p:nvSpPr>
        <p:spPr>
          <a:xfrm>
            <a:off x="10769704" y="3426486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5</a:t>
            </a:r>
          </a:p>
        </p:txBody>
      </p:sp>
      <p:pic>
        <p:nvPicPr>
          <p:cNvPr id="102" name="Picture 28" descr="Price icon">
            <a:extLst>
              <a:ext uri="{FF2B5EF4-FFF2-40B4-BE49-F238E27FC236}">
                <a16:creationId xmlns:a16="http://schemas.microsoft.com/office/drawing/2014/main" id="{966D66F3-A0A6-4E2A-B785-7A11532E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66" y="6412026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23">
            <a:extLst>
              <a:ext uri="{FF2B5EF4-FFF2-40B4-BE49-F238E27FC236}">
                <a16:creationId xmlns:a16="http://schemas.microsoft.com/office/drawing/2014/main" id="{EE54A0CC-CCD3-4C56-B712-525C5B15C58F}"/>
              </a:ext>
            </a:extLst>
          </p:cNvPr>
          <p:cNvSpPr txBox="1"/>
          <p:nvPr/>
        </p:nvSpPr>
        <p:spPr>
          <a:xfrm>
            <a:off x="3237211" y="6340593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Đơn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giá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62" name="Hình chữ nhật: Góc Chéo Tròn 61">
            <a:extLst>
              <a:ext uri="{FF2B5EF4-FFF2-40B4-BE49-F238E27FC236}">
                <a16:creationId xmlns:a16="http://schemas.microsoft.com/office/drawing/2014/main" id="{A9946DB4-6D4B-4563-8DB8-95258C3E646C}"/>
              </a:ext>
            </a:extLst>
          </p:cNvPr>
          <p:cNvSpPr/>
          <p:nvPr/>
        </p:nvSpPr>
        <p:spPr>
          <a:xfrm>
            <a:off x="1415581" y="5130606"/>
            <a:ext cx="4582223" cy="1687244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009F7-53D0-42ED-AE38-EF54E4C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60" grpId="0"/>
      <p:bldP spid="81" grpId="0"/>
      <p:bldP spid="8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8" grpId="0"/>
      <p:bldP spid="99" grpId="0"/>
      <p:bldP spid="100" grpId="0"/>
      <p:bldP spid="101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F69FF0C-DD74-4EC9-811A-0CCEDF31745B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Bài tập minh họa – Knapsack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7CC169C-9937-442E-87E1-DAAD3E06D113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96B65C27-BF51-46F9-9DC7-8FD459F988B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60F0545-B1DD-4F87-BCE1-A5D1740FCCF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94509E5-F1F6-469D-AB1C-73E617B6BAD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CED829E5-67AD-4492-8D37-2815353EB91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7A8E2F5-5763-4A5F-AC57-2F3A4FADD62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66E746BD-D0CD-4CFA-BD4D-CC9FD371A942}"/>
              </a:ext>
            </a:extLst>
          </p:cNvPr>
          <p:cNvSpPr/>
          <p:nvPr/>
        </p:nvSpPr>
        <p:spPr>
          <a:xfrm>
            <a:off x="4833827" y="1480893"/>
            <a:ext cx="2333730" cy="60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KNAPSACK</a:t>
            </a:r>
            <a:endParaRPr lang="en-US" sz="2200"/>
          </a:p>
        </p:txBody>
      </p:sp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BF02CDD2-62EE-4322-B5C3-71FFC3495D4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4077061" y="2085382"/>
            <a:ext cx="1923631" cy="14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A3B1318D-5BB1-4064-8658-5DC030E9D63D}"/>
              </a:ext>
            </a:extLst>
          </p:cNvPr>
          <p:cNvSpPr/>
          <p:nvPr/>
        </p:nvSpPr>
        <p:spPr>
          <a:xfrm>
            <a:off x="2806572" y="3524596"/>
            <a:ext cx="2540977" cy="49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Fractional Knapsack</a:t>
            </a:r>
          </a:p>
        </p:txBody>
      </p:sp>
      <p:sp>
        <p:nvSpPr>
          <p:cNvPr id="69" name="Hình chữ nhật 68">
            <a:extLst>
              <a:ext uri="{FF2B5EF4-FFF2-40B4-BE49-F238E27FC236}">
                <a16:creationId xmlns:a16="http://schemas.microsoft.com/office/drawing/2014/main" id="{475A0E52-985A-411D-8206-5DC5D52A42F3}"/>
              </a:ext>
            </a:extLst>
          </p:cNvPr>
          <p:cNvSpPr/>
          <p:nvPr/>
        </p:nvSpPr>
        <p:spPr>
          <a:xfrm>
            <a:off x="6618039" y="3524596"/>
            <a:ext cx="2461222" cy="49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Discrete Knapsack</a:t>
            </a:r>
          </a:p>
        </p:txBody>
      </p:sp>
      <p:cxnSp>
        <p:nvCxnSpPr>
          <p:cNvPr id="70" name="Đường kết nối Mũi tên Thẳng 69">
            <a:extLst>
              <a:ext uri="{FF2B5EF4-FFF2-40B4-BE49-F238E27FC236}">
                <a16:creationId xmlns:a16="http://schemas.microsoft.com/office/drawing/2014/main" id="{E303BE85-EFA7-4F47-B508-8D29511A4ADC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6000692" y="2085382"/>
            <a:ext cx="1847958" cy="14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ình chữ nhật 70">
            <a:extLst>
              <a:ext uri="{FF2B5EF4-FFF2-40B4-BE49-F238E27FC236}">
                <a16:creationId xmlns:a16="http://schemas.microsoft.com/office/drawing/2014/main" id="{0D0C45FC-160A-4B75-B517-2F08074301CA}"/>
              </a:ext>
            </a:extLst>
          </p:cNvPr>
          <p:cNvSpPr/>
          <p:nvPr/>
        </p:nvSpPr>
        <p:spPr>
          <a:xfrm>
            <a:off x="5421732" y="5168384"/>
            <a:ext cx="2216756" cy="60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with repetitions</a:t>
            </a:r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22E064B5-063D-4AAF-8847-13D76FE9894E}"/>
              </a:ext>
            </a:extLst>
          </p:cNvPr>
          <p:cNvSpPr/>
          <p:nvPr/>
        </p:nvSpPr>
        <p:spPr>
          <a:xfrm>
            <a:off x="7802760" y="5168384"/>
            <a:ext cx="2377144" cy="60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without repetitions</a:t>
            </a:r>
          </a:p>
        </p:txBody>
      </p:sp>
      <p:cxnSp>
        <p:nvCxnSpPr>
          <p:cNvPr id="83" name="Đường kết nối Mũi tên Thẳng 82">
            <a:extLst>
              <a:ext uri="{FF2B5EF4-FFF2-40B4-BE49-F238E27FC236}">
                <a16:creationId xmlns:a16="http://schemas.microsoft.com/office/drawing/2014/main" id="{DEF97263-3940-4698-9478-DFE6F92F153D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flipH="1">
            <a:off x="6530110" y="4020881"/>
            <a:ext cx="1318540" cy="11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 Mũi tên Thẳng 83">
            <a:extLst>
              <a:ext uri="{FF2B5EF4-FFF2-40B4-BE49-F238E27FC236}">
                <a16:creationId xmlns:a16="http://schemas.microsoft.com/office/drawing/2014/main" id="{6A18D3CF-29D2-4004-BBA3-C9BD4D5B85BC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>
            <a:off x="7848650" y="4020881"/>
            <a:ext cx="1142682" cy="11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31706CD-8D29-49ED-9580-A63189266938}"/>
              </a:ext>
            </a:extLst>
          </p:cNvPr>
          <p:cNvSpPr txBox="1"/>
          <p:nvPr/>
        </p:nvSpPr>
        <p:spPr>
          <a:xfrm>
            <a:off x="2726931" y="2726054"/>
            <a:ext cx="203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can take fractions of items </a:t>
            </a:r>
          </a:p>
        </p:txBody>
      </p: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6863E46B-DA98-4711-8E1B-D51FE6DED4A8}"/>
              </a:ext>
            </a:extLst>
          </p:cNvPr>
          <p:cNvSpPr txBox="1"/>
          <p:nvPr/>
        </p:nvSpPr>
        <p:spPr>
          <a:xfrm>
            <a:off x="7026880" y="2726054"/>
            <a:ext cx="2461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each item is either taken or not</a:t>
            </a:r>
          </a:p>
        </p:txBody>
      </p: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22C163FE-D775-403A-BDB2-F762D0C530D4}"/>
              </a:ext>
            </a:extLst>
          </p:cNvPr>
          <p:cNvSpPr txBox="1"/>
          <p:nvPr/>
        </p:nvSpPr>
        <p:spPr>
          <a:xfrm>
            <a:off x="4578825" y="4799052"/>
            <a:ext cx="209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>
                <a:latin typeface="SFSS1728"/>
              </a:rPr>
              <a:t>unlimited quantities</a:t>
            </a:r>
            <a:endParaRPr lang="en-US" sz="2000"/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6CC65D80-150A-404F-BF4D-6482EEA0D845}"/>
              </a:ext>
            </a:extLst>
          </p:cNvPr>
          <p:cNvSpPr txBox="1"/>
          <p:nvPr/>
        </p:nvSpPr>
        <p:spPr>
          <a:xfrm>
            <a:off x="8957028" y="4799052"/>
            <a:ext cx="184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>
                <a:latin typeface="SFSS1728"/>
              </a:rPr>
              <a:t>one of each item</a:t>
            </a:r>
            <a:endParaRPr lang="en-US" sz="20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097DEB-C354-41A2-9F10-A697471F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F69FF0C-DD74-4EC9-811A-0CCEDF31745B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Bài tập minh họa – Knapsack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7CC169C-9937-442E-87E1-DAAD3E06D113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96B65C27-BF51-46F9-9DC7-8FD459F988B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60F0545-B1DD-4F87-BCE1-A5D1740FCCF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94509E5-F1F6-469D-AB1C-73E617B6BAD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CED829E5-67AD-4492-8D37-2815353EB91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7A8E2F5-5763-4A5F-AC57-2F3A4FADD62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B33D865A-9264-4D19-B23F-DC5AC8CD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86" y="839698"/>
            <a:ext cx="7992412" cy="5994142"/>
          </a:xfrm>
          <a:prstGeom prst="rect">
            <a:avLst/>
          </a:prstGeom>
        </p:spPr>
      </p:pic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D35B9A8D-1336-4AA8-A851-F8139C6D4D38}"/>
              </a:ext>
            </a:extLst>
          </p:cNvPr>
          <p:cNvSpPr/>
          <p:nvPr/>
        </p:nvSpPr>
        <p:spPr>
          <a:xfrm>
            <a:off x="827608" y="3247221"/>
            <a:ext cx="1576137" cy="589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0/1 Knapsack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2BF7F7-871E-410A-9E3D-1CF76EA7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F69FF0C-DD74-4EC9-811A-0CCEDF31745B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0/1 Knapsack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7CC169C-9937-442E-87E1-DAAD3E06D113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96B65C27-BF51-46F9-9DC7-8FD459F988B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60F0545-B1DD-4F87-BCE1-A5D1740FCCF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94509E5-F1F6-469D-AB1C-73E617B6BAD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CED829E5-67AD-4492-8D37-2815353EB91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7A8E2F5-5763-4A5F-AC57-2F3A4FADD62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25">
            <a:extLst>
              <a:ext uri="{FF2B5EF4-FFF2-40B4-BE49-F238E27FC236}">
                <a16:creationId xmlns:a16="http://schemas.microsoft.com/office/drawing/2014/main" id="{892EDB57-4BD1-4CAE-8997-6F92BA650F50}"/>
              </a:ext>
            </a:extLst>
          </p:cNvPr>
          <p:cNvSpPr/>
          <p:nvPr/>
        </p:nvSpPr>
        <p:spPr>
          <a:xfrm>
            <a:off x="423887" y="2286463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0">
            <a:extLst>
              <a:ext uri="{FF2B5EF4-FFF2-40B4-BE49-F238E27FC236}">
                <a16:creationId xmlns:a16="http://schemas.microsoft.com/office/drawing/2014/main" id="{1B46540B-B32B-41B8-B50E-C42DA59A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2" y="2538521"/>
            <a:ext cx="814778" cy="814778"/>
          </a:xfrm>
          <a:prstGeom prst="rect">
            <a:avLst/>
          </a:prstGeom>
        </p:spPr>
      </p:pic>
      <p:grpSp>
        <p:nvGrpSpPr>
          <p:cNvPr id="13" name="Group 68">
            <a:extLst>
              <a:ext uri="{FF2B5EF4-FFF2-40B4-BE49-F238E27FC236}">
                <a16:creationId xmlns:a16="http://schemas.microsoft.com/office/drawing/2014/main" id="{3945864E-B16C-4B57-8B66-C06DF3ECC448}"/>
              </a:ext>
            </a:extLst>
          </p:cNvPr>
          <p:cNvGrpSpPr/>
          <p:nvPr/>
        </p:nvGrpSpPr>
        <p:grpSpPr>
          <a:xfrm flipH="1" flipV="1">
            <a:off x="1057201" y="3658065"/>
            <a:ext cx="842991" cy="505342"/>
            <a:chOff x="1811860" y="3261620"/>
            <a:chExt cx="842991" cy="505342"/>
          </a:xfrm>
        </p:grpSpPr>
        <p:cxnSp>
          <p:nvCxnSpPr>
            <p:cNvPr id="14" name="Straight Connector 69">
              <a:extLst>
                <a:ext uri="{FF2B5EF4-FFF2-40B4-BE49-F238E27FC236}">
                  <a16:creationId xmlns:a16="http://schemas.microsoft.com/office/drawing/2014/main" id="{B6E2F7C1-7071-421A-9A2D-8E734A1D8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0">
              <a:extLst>
                <a:ext uri="{FF2B5EF4-FFF2-40B4-BE49-F238E27FC236}">
                  <a16:creationId xmlns:a16="http://schemas.microsoft.com/office/drawing/2014/main" id="{8F7971DA-9628-4EA5-92F5-7061ACD5C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7">
            <a:extLst>
              <a:ext uri="{FF2B5EF4-FFF2-40B4-BE49-F238E27FC236}">
                <a16:creationId xmlns:a16="http://schemas.microsoft.com/office/drawing/2014/main" id="{EB3DC5B9-0179-49A0-AB8F-83A68A66A394}"/>
              </a:ext>
            </a:extLst>
          </p:cNvPr>
          <p:cNvGrpSpPr/>
          <p:nvPr/>
        </p:nvGrpSpPr>
        <p:grpSpPr>
          <a:xfrm>
            <a:off x="1900191" y="3645365"/>
            <a:ext cx="2659404" cy="1273877"/>
            <a:chOff x="9146176" y="5273815"/>
            <a:chExt cx="1675693" cy="1273877"/>
          </a:xfrm>
        </p:grpSpPr>
        <p:sp>
          <p:nvSpPr>
            <p:cNvPr id="17" name="TextBox 89">
              <a:extLst>
                <a:ext uri="{FF2B5EF4-FFF2-40B4-BE49-F238E27FC236}">
                  <a16:creationId xmlns:a16="http://schemas.microsoft.com/office/drawing/2014/main" id="{1C303662-0BA0-46D0-BA13-12E34021058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8" name="TextBox 90">
              <a:extLst>
                <a:ext uri="{FF2B5EF4-FFF2-40B4-BE49-F238E27FC236}">
                  <a16:creationId xmlns:a16="http://schemas.microsoft.com/office/drawing/2014/main" id="{4BA3C059-90D9-4633-8551-0168079876D3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00B0F0"/>
                  </a:solidFill>
                  <a:latin typeface="Tw Cen MT" panose="020B0602020104020603" pitchFamily="34" charset="0"/>
                </a:rPr>
                <a:t>Knapsack</a:t>
              </a:r>
            </a:p>
          </p:txBody>
        </p:sp>
        <p:sp>
          <p:nvSpPr>
            <p:cNvPr id="19" name="TextBox 91">
              <a:extLst>
                <a:ext uri="{FF2B5EF4-FFF2-40B4-BE49-F238E27FC236}">
                  <a16:creationId xmlns:a16="http://schemas.microsoft.com/office/drawing/2014/main" id="{A7595CE9-2F0B-4D46-A02A-6A61E93CEA62}"/>
                </a:ext>
              </a:extLst>
            </p:cNvPr>
            <p:cNvSpPr txBox="1"/>
            <p:nvPr/>
          </p:nvSpPr>
          <p:spPr>
            <a:xfrm>
              <a:off x="9155397" y="6047213"/>
              <a:ext cx="1666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err="1">
                  <a:latin typeface="Tw Cen MT" panose="020B0602020104020603" pitchFamily="34" charset="0"/>
                </a:rPr>
                <a:t>Xếp</a:t>
              </a:r>
              <a:r>
                <a:rPr lang="en-US" sz="2000">
                  <a:latin typeface="Tw Cen MT" panose="020B0602020104020603" pitchFamily="34" charset="0"/>
                </a:rPr>
                <a:t> </a:t>
              </a:r>
              <a:r>
                <a:rPr lang="en-US" sz="2000" err="1">
                  <a:latin typeface="Tw Cen MT" panose="020B0602020104020603" pitchFamily="34" charset="0"/>
                </a:rPr>
                <a:t>balo</a:t>
              </a:r>
              <a:endParaRPr lang="en-US" sz="2000">
                <a:latin typeface="Tw Cen MT" panose="020B0602020104020603" pitchFamily="34" charset="0"/>
              </a:endParaRPr>
            </a:p>
          </p:txBody>
        </p:sp>
      </p:grpSp>
      <p:sp>
        <p:nvSpPr>
          <p:cNvPr id="38" name="Arc 10">
            <a:extLst>
              <a:ext uri="{FF2B5EF4-FFF2-40B4-BE49-F238E27FC236}">
                <a16:creationId xmlns:a16="http://schemas.microsoft.com/office/drawing/2014/main" id="{4C1C575E-198B-42D1-8A4B-B2406A706476}"/>
              </a:ext>
            </a:extLst>
          </p:cNvPr>
          <p:cNvSpPr/>
          <p:nvPr/>
        </p:nvSpPr>
        <p:spPr>
          <a:xfrm>
            <a:off x="2660288" y="1638107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E0FDE1FF-E274-49A8-9BDC-C88605895900}"/>
              </a:ext>
            </a:extLst>
          </p:cNvPr>
          <p:cNvSpPr/>
          <p:nvPr/>
        </p:nvSpPr>
        <p:spPr>
          <a:xfrm>
            <a:off x="3024619" y="200243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ircle: Hollow 8">
            <a:extLst>
              <a:ext uri="{FF2B5EF4-FFF2-40B4-BE49-F238E27FC236}">
                <a16:creationId xmlns:a16="http://schemas.microsoft.com/office/drawing/2014/main" id="{18BCF200-9493-4EA3-8D3E-D4A98D6561AC}"/>
              </a:ext>
            </a:extLst>
          </p:cNvPr>
          <p:cNvSpPr/>
          <p:nvPr/>
        </p:nvSpPr>
        <p:spPr>
          <a:xfrm>
            <a:off x="2905556" y="1883375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9">
            <a:extLst>
              <a:ext uri="{FF2B5EF4-FFF2-40B4-BE49-F238E27FC236}">
                <a16:creationId xmlns:a16="http://schemas.microsoft.com/office/drawing/2014/main" id="{A10532A9-2B2A-4DFE-AF28-1D1C211D6AC8}"/>
              </a:ext>
            </a:extLst>
          </p:cNvPr>
          <p:cNvSpPr/>
          <p:nvPr/>
        </p:nvSpPr>
        <p:spPr>
          <a:xfrm>
            <a:off x="2772684" y="1750503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EBB7CE5F-51FF-4ED9-BB43-79CFC283A434}"/>
              </a:ext>
            </a:extLst>
          </p:cNvPr>
          <p:cNvCxnSpPr>
            <a:cxnSpLocks/>
          </p:cNvCxnSpPr>
          <p:nvPr/>
        </p:nvCxnSpPr>
        <p:spPr>
          <a:xfrm flipH="1">
            <a:off x="3454035" y="2103640"/>
            <a:ext cx="1520683" cy="1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3">
            <a:extLst>
              <a:ext uri="{FF2B5EF4-FFF2-40B4-BE49-F238E27FC236}">
                <a16:creationId xmlns:a16="http://schemas.microsoft.com/office/drawing/2014/main" id="{D38823BA-8574-428D-BBF6-38935577A0AB}"/>
              </a:ext>
            </a:extLst>
          </p:cNvPr>
          <p:cNvSpPr/>
          <p:nvPr/>
        </p:nvSpPr>
        <p:spPr>
          <a:xfrm>
            <a:off x="4989248" y="2035568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63">
            <a:extLst>
              <a:ext uri="{FF2B5EF4-FFF2-40B4-BE49-F238E27FC236}">
                <a16:creationId xmlns:a16="http://schemas.microsoft.com/office/drawing/2014/main" id="{AC0EF52E-7D74-4E84-9D43-504686C15B58}"/>
              </a:ext>
            </a:extLst>
          </p:cNvPr>
          <p:cNvCxnSpPr>
            <a:cxnSpLocks/>
          </p:cNvCxnSpPr>
          <p:nvPr/>
        </p:nvCxnSpPr>
        <p:spPr>
          <a:xfrm flipV="1">
            <a:off x="5463314" y="1118757"/>
            <a:ext cx="21383" cy="1957862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chool Backpack icon">
            <a:extLst>
              <a:ext uri="{FF2B5EF4-FFF2-40B4-BE49-F238E27FC236}">
                <a16:creationId xmlns:a16="http://schemas.microsoft.com/office/drawing/2014/main" id="{3E0CF333-FCDF-4183-892F-EFB028D5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04" y="1305985"/>
            <a:ext cx="1583405" cy="15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23">
            <a:extLst>
              <a:ext uri="{FF2B5EF4-FFF2-40B4-BE49-F238E27FC236}">
                <a16:creationId xmlns:a16="http://schemas.microsoft.com/office/drawing/2014/main" id="{133B52D6-6F43-4946-9004-83D893D3C879}"/>
              </a:ext>
            </a:extLst>
          </p:cNvPr>
          <p:cNvSpPr txBox="1"/>
          <p:nvPr/>
        </p:nvSpPr>
        <p:spPr>
          <a:xfrm>
            <a:off x="5490859" y="2972264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15 Kg</a:t>
            </a:r>
          </a:p>
        </p:txBody>
      </p:sp>
      <p:pic>
        <p:nvPicPr>
          <p:cNvPr id="3076" name="Picture 4" descr="A icon">
            <a:extLst>
              <a:ext uri="{FF2B5EF4-FFF2-40B4-BE49-F238E27FC236}">
                <a16:creationId xmlns:a16="http://schemas.microsoft.com/office/drawing/2014/main" id="{1CCB9077-7D21-4E11-AA37-E9FB6CEB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03" y="9721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 icon">
            <a:extLst>
              <a:ext uri="{FF2B5EF4-FFF2-40B4-BE49-F238E27FC236}">
                <a16:creationId xmlns:a16="http://schemas.microsoft.com/office/drawing/2014/main" id="{9E88F09E-B5A8-46E8-B5AE-B3ED4B6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760" y="9689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 Programming icon">
            <a:extLst>
              <a:ext uri="{FF2B5EF4-FFF2-40B4-BE49-F238E27FC236}">
                <a16:creationId xmlns:a16="http://schemas.microsoft.com/office/drawing/2014/main" id="{A27DF6C2-2826-48DC-8DE8-DBC40093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3" y="39402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 icon">
            <a:extLst>
              <a:ext uri="{FF2B5EF4-FFF2-40B4-BE49-F238E27FC236}">
                <a16:creationId xmlns:a16="http://schemas.microsoft.com/office/drawing/2014/main" id="{3C8931A3-60D3-47B2-9F42-5301E267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80" y="39402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11">
            <a:extLst>
              <a:ext uri="{FF2B5EF4-FFF2-40B4-BE49-F238E27FC236}">
                <a16:creationId xmlns:a16="http://schemas.microsoft.com/office/drawing/2014/main" id="{C85B44CC-7304-4372-B194-0B4AA3BAD381}"/>
              </a:ext>
            </a:extLst>
          </p:cNvPr>
          <p:cNvCxnSpPr>
            <a:cxnSpLocks/>
          </p:cNvCxnSpPr>
          <p:nvPr/>
        </p:nvCxnSpPr>
        <p:spPr>
          <a:xfrm flipH="1">
            <a:off x="8752729" y="3876197"/>
            <a:ext cx="2704583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 descr="Tags icon">
            <a:extLst>
              <a:ext uri="{FF2B5EF4-FFF2-40B4-BE49-F238E27FC236}">
                <a16:creationId xmlns:a16="http://schemas.microsoft.com/office/drawing/2014/main" id="{B9130ED3-35DC-4BDA-A6B5-08B5E3BE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8" y="579886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eight Kg icon">
            <a:extLst>
              <a:ext uri="{FF2B5EF4-FFF2-40B4-BE49-F238E27FC236}">
                <a16:creationId xmlns:a16="http://schemas.microsoft.com/office/drawing/2014/main" id="{F4557821-86E7-4D32-8543-CC91417F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37" y="5159419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6" descr="Tags icon">
            <a:extLst>
              <a:ext uri="{FF2B5EF4-FFF2-40B4-BE49-F238E27FC236}">
                <a16:creationId xmlns:a16="http://schemas.microsoft.com/office/drawing/2014/main" id="{AA7B15FF-B054-4138-A113-C049D608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01" y="275948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Weight Kg icon">
            <a:extLst>
              <a:ext uri="{FF2B5EF4-FFF2-40B4-BE49-F238E27FC236}">
                <a16:creationId xmlns:a16="http://schemas.microsoft.com/office/drawing/2014/main" id="{C7585548-BF02-4306-914B-6C1043DA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60" y="2200730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6" descr="Tags icon">
            <a:extLst>
              <a:ext uri="{FF2B5EF4-FFF2-40B4-BE49-F238E27FC236}">
                <a16:creationId xmlns:a16="http://schemas.microsoft.com/office/drawing/2014/main" id="{1318C45A-0C02-4027-8D1E-D136F516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32" y="2713450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Weight Kg icon">
            <a:extLst>
              <a:ext uri="{FF2B5EF4-FFF2-40B4-BE49-F238E27FC236}">
                <a16:creationId xmlns:a16="http://schemas.microsoft.com/office/drawing/2014/main" id="{E69DAB34-DBB9-42BF-A1EE-58EE8278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521" y="2206088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6" descr="Tags icon">
            <a:extLst>
              <a:ext uri="{FF2B5EF4-FFF2-40B4-BE49-F238E27FC236}">
                <a16:creationId xmlns:a16="http://schemas.microsoft.com/office/drawing/2014/main" id="{1A2ED043-E72C-4191-B37A-24AC805D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81" y="5690509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Weight Kg icon">
            <a:extLst>
              <a:ext uri="{FF2B5EF4-FFF2-40B4-BE49-F238E27FC236}">
                <a16:creationId xmlns:a16="http://schemas.microsoft.com/office/drawing/2014/main" id="{C7EC96FB-3E47-44BF-AB7A-95E2CF30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70" y="5183147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6" descr="Tags icon">
            <a:extLst>
              <a:ext uri="{FF2B5EF4-FFF2-40B4-BE49-F238E27FC236}">
                <a16:creationId xmlns:a16="http://schemas.microsoft.com/office/drawing/2014/main" id="{6A646C69-602D-4C06-8B62-8D483F0C7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72" y="5695566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Weight Kg icon">
            <a:extLst>
              <a:ext uri="{FF2B5EF4-FFF2-40B4-BE49-F238E27FC236}">
                <a16:creationId xmlns:a16="http://schemas.microsoft.com/office/drawing/2014/main" id="{A3A2F44C-ADF5-44EB-A656-0C376CE2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61" y="5188204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17DE518F-4815-468C-854D-ABE65BA31FCF}"/>
              </a:ext>
            </a:extLst>
          </p:cNvPr>
          <p:cNvSpPr txBox="1"/>
          <p:nvPr/>
        </p:nvSpPr>
        <p:spPr>
          <a:xfrm>
            <a:off x="3140385" y="5863324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Giá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trị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82" name="TextBox 23">
            <a:extLst>
              <a:ext uri="{FF2B5EF4-FFF2-40B4-BE49-F238E27FC236}">
                <a16:creationId xmlns:a16="http://schemas.microsoft.com/office/drawing/2014/main" id="{3719E6CB-3925-4075-83D8-D38A4D3A3C31}"/>
              </a:ext>
            </a:extLst>
          </p:cNvPr>
          <p:cNvSpPr txBox="1"/>
          <p:nvPr/>
        </p:nvSpPr>
        <p:spPr>
          <a:xfrm>
            <a:off x="10843873" y="2766722"/>
            <a:ext cx="107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10</a:t>
            </a:r>
          </a:p>
        </p:txBody>
      </p:sp>
      <p:pic>
        <p:nvPicPr>
          <p:cNvPr id="3092" name="Picture 20" descr="Note icon">
            <a:extLst>
              <a:ext uri="{FF2B5EF4-FFF2-40B4-BE49-F238E27FC236}">
                <a16:creationId xmlns:a16="http://schemas.microsoft.com/office/drawing/2014/main" id="{68CB4577-C1C8-4394-9A3E-35458132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91" y="5404356"/>
            <a:ext cx="1147216" cy="11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23">
            <a:extLst>
              <a:ext uri="{FF2B5EF4-FFF2-40B4-BE49-F238E27FC236}">
                <a16:creationId xmlns:a16="http://schemas.microsoft.com/office/drawing/2014/main" id="{2274FDD7-1BB6-4F32-B88B-5F0E4620EA35}"/>
              </a:ext>
            </a:extLst>
          </p:cNvPr>
          <p:cNvSpPr txBox="1"/>
          <p:nvPr/>
        </p:nvSpPr>
        <p:spPr>
          <a:xfrm>
            <a:off x="8551578" y="2186625"/>
            <a:ext cx="148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87" name="TextBox 23">
            <a:extLst>
              <a:ext uri="{FF2B5EF4-FFF2-40B4-BE49-F238E27FC236}">
                <a16:creationId xmlns:a16="http://schemas.microsoft.com/office/drawing/2014/main" id="{6923CB29-FC0D-47A6-A95D-0DE1D52FD4BE}"/>
              </a:ext>
            </a:extLst>
          </p:cNvPr>
          <p:cNvSpPr txBox="1"/>
          <p:nvPr/>
        </p:nvSpPr>
        <p:spPr>
          <a:xfrm>
            <a:off x="8457853" y="2752936"/>
            <a:ext cx="17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88" name="TextBox 23">
            <a:extLst>
              <a:ext uri="{FF2B5EF4-FFF2-40B4-BE49-F238E27FC236}">
                <a16:creationId xmlns:a16="http://schemas.microsoft.com/office/drawing/2014/main" id="{40BC2CDC-784E-4F67-BC82-5157485E5BA8}"/>
              </a:ext>
            </a:extLst>
          </p:cNvPr>
          <p:cNvSpPr txBox="1"/>
          <p:nvPr/>
        </p:nvSpPr>
        <p:spPr>
          <a:xfrm>
            <a:off x="10897793" y="2184863"/>
            <a:ext cx="8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9" name="TextBox 23">
            <a:extLst>
              <a:ext uri="{FF2B5EF4-FFF2-40B4-BE49-F238E27FC236}">
                <a16:creationId xmlns:a16="http://schemas.microsoft.com/office/drawing/2014/main" id="{2B4FBF80-D74F-445E-B0CB-726CAB987D2E}"/>
              </a:ext>
            </a:extLst>
          </p:cNvPr>
          <p:cNvSpPr txBox="1"/>
          <p:nvPr/>
        </p:nvSpPr>
        <p:spPr>
          <a:xfrm>
            <a:off x="3486582" y="5295552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Trọng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lượng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90" name="TextBox 23">
            <a:extLst>
              <a:ext uri="{FF2B5EF4-FFF2-40B4-BE49-F238E27FC236}">
                <a16:creationId xmlns:a16="http://schemas.microsoft.com/office/drawing/2014/main" id="{03C80C8C-B93B-412D-A2B3-2E973727D76F}"/>
              </a:ext>
            </a:extLst>
          </p:cNvPr>
          <p:cNvSpPr txBox="1"/>
          <p:nvPr/>
        </p:nvSpPr>
        <p:spPr>
          <a:xfrm>
            <a:off x="8638301" y="5173524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91" name="TextBox 23">
            <a:extLst>
              <a:ext uri="{FF2B5EF4-FFF2-40B4-BE49-F238E27FC236}">
                <a16:creationId xmlns:a16="http://schemas.microsoft.com/office/drawing/2014/main" id="{F1BE8B52-5285-4472-AAD4-D95C405E3E83}"/>
              </a:ext>
            </a:extLst>
          </p:cNvPr>
          <p:cNvSpPr txBox="1"/>
          <p:nvPr/>
        </p:nvSpPr>
        <p:spPr>
          <a:xfrm>
            <a:off x="10684803" y="5697964"/>
            <a:ext cx="156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18</a:t>
            </a:r>
          </a:p>
        </p:txBody>
      </p:sp>
      <p:sp>
        <p:nvSpPr>
          <p:cNvPr id="92" name="TextBox 23">
            <a:extLst>
              <a:ext uri="{FF2B5EF4-FFF2-40B4-BE49-F238E27FC236}">
                <a16:creationId xmlns:a16="http://schemas.microsoft.com/office/drawing/2014/main" id="{3B0CCD1B-8F38-4714-8F93-4D5B90E87E47}"/>
              </a:ext>
            </a:extLst>
          </p:cNvPr>
          <p:cNvSpPr txBox="1"/>
          <p:nvPr/>
        </p:nvSpPr>
        <p:spPr>
          <a:xfrm>
            <a:off x="8703983" y="5655001"/>
            <a:ext cx="101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12</a:t>
            </a:r>
          </a:p>
        </p:txBody>
      </p:sp>
      <p:sp>
        <p:nvSpPr>
          <p:cNvPr id="93" name="TextBox 23">
            <a:extLst>
              <a:ext uri="{FF2B5EF4-FFF2-40B4-BE49-F238E27FC236}">
                <a16:creationId xmlns:a16="http://schemas.microsoft.com/office/drawing/2014/main" id="{0AE00DEB-3267-4E6C-8B3C-F2EB0A13C171}"/>
              </a:ext>
            </a:extLst>
          </p:cNvPr>
          <p:cNvSpPr txBox="1"/>
          <p:nvPr/>
        </p:nvSpPr>
        <p:spPr>
          <a:xfrm>
            <a:off x="10727121" y="5161817"/>
            <a:ext cx="15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9</a:t>
            </a:r>
          </a:p>
        </p:txBody>
      </p:sp>
      <p:pic>
        <p:nvPicPr>
          <p:cNvPr id="3094" name="Picture 22" descr="Price icon">
            <a:extLst>
              <a:ext uri="{FF2B5EF4-FFF2-40B4-BE49-F238E27FC236}">
                <a16:creationId xmlns:a16="http://schemas.microsoft.com/office/drawing/2014/main" id="{F8C9082F-5EFF-4844-B003-B9604502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60" y="3360268"/>
            <a:ext cx="443015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Price icon">
            <a:extLst>
              <a:ext uri="{FF2B5EF4-FFF2-40B4-BE49-F238E27FC236}">
                <a16:creationId xmlns:a16="http://schemas.microsoft.com/office/drawing/2014/main" id="{C00F740D-4BAA-4940-AE57-879799A8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180" y="6340593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Price icon">
            <a:extLst>
              <a:ext uri="{FF2B5EF4-FFF2-40B4-BE49-F238E27FC236}">
                <a16:creationId xmlns:a16="http://schemas.microsoft.com/office/drawing/2014/main" id="{C6175DB0-FE45-4C27-94E8-F26CCE09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57" y="3411121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Price icon">
            <a:extLst>
              <a:ext uri="{FF2B5EF4-FFF2-40B4-BE49-F238E27FC236}">
                <a16:creationId xmlns:a16="http://schemas.microsoft.com/office/drawing/2014/main" id="{E99B02A1-1838-46CF-A8E7-1A9BE117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29" y="6330953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23">
            <a:extLst>
              <a:ext uri="{FF2B5EF4-FFF2-40B4-BE49-F238E27FC236}">
                <a16:creationId xmlns:a16="http://schemas.microsoft.com/office/drawing/2014/main" id="{9E788F7B-31AB-4CEE-94EE-202E5C2F1D06}"/>
              </a:ext>
            </a:extLst>
          </p:cNvPr>
          <p:cNvSpPr txBox="1"/>
          <p:nvPr/>
        </p:nvSpPr>
        <p:spPr>
          <a:xfrm>
            <a:off x="8616535" y="6294458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9" name="TextBox 23">
            <a:extLst>
              <a:ext uri="{FF2B5EF4-FFF2-40B4-BE49-F238E27FC236}">
                <a16:creationId xmlns:a16="http://schemas.microsoft.com/office/drawing/2014/main" id="{1450B7E2-1E14-48E9-96E4-2639F92F5393}"/>
              </a:ext>
            </a:extLst>
          </p:cNvPr>
          <p:cNvSpPr txBox="1"/>
          <p:nvPr/>
        </p:nvSpPr>
        <p:spPr>
          <a:xfrm>
            <a:off x="10856729" y="6294457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0" name="TextBox 23">
            <a:extLst>
              <a:ext uri="{FF2B5EF4-FFF2-40B4-BE49-F238E27FC236}">
                <a16:creationId xmlns:a16="http://schemas.microsoft.com/office/drawing/2014/main" id="{481DF6F1-199D-4226-B300-E511E5F144FB}"/>
              </a:ext>
            </a:extLst>
          </p:cNvPr>
          <p:cNvSpPr txBox="1"/>
          <p:nvPr/>
        </p:nvSpPr>
        <p:spPr>
          <a:xfrm>
            <a:off x="8703983" y="3385581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98E8BA1-5322-4CF3-B7B3-9E6E25704EC3}"/>
              </a:ext>
            </a:extLst>
          </p:cNvPr>
          <p:cNvSpPr txBox="1"/>
          <p:nvPr/>
        </p:nvSpPr>
        <p:spPr>
          <a:xfrm>
            <a:off x="10769704" y="3426486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w Cen MT" panose="020B0602020104020603" pitchFamily="34" charset="0"/>
              </a:rPr>
              <a:t>2.5</a:t>
            </a:r>
          </a:p>
        </p:txBody>
      </p:sp>
      <p:pic>
        <p:nvPicPr>
          <p:cNvPr id="102" name="Picture 28" descr="Price icon">
            <a:extLst>
              <a:ext uri="{FF2B5EF4-FFF2-40B4-BE49-F238E27FC236}">
                <a16:creationId xmlns:a16="http://schemas.microsoft.com/office/drawing/2014/main" id="{966D66F3-A0A6-4E2A-B785-7A11532E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66" y="6412026"/>
            <a:ext cx="394006" cy="3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23">
            <a:extLst>
              <a:ext uri="{FF2B5EF4-FFF2-40B4-BE49-F238E27FC236}">
                <a16:creationId xmlns:a16="http://schemas.microsoft.com/office/drawing/2014/main" id="{EE54A0CC-CCD3-4C56-B712-525C5B15C58F}"/>
              </a:ext>
            </a:extLst>
          </p:cNvPr>
          <p:cNvSpPr txBox="1"/>
          <p:nvPr/>
        </p:nvSpPr>
        <p:spPr>
          <a:xfrm>
            <a:off x="3237211" y="6340593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Đơn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giá</a:t>
            </a:r>
            <a:endParaRPr lang="en-US" sz="2400">
              <a:latin typeface="Tw Cen MT" panose="020B0602020104020603" pitchFamily="34" charset="0"/>
            </a:endParaRPr>
          </a:p>
        </p:txBody>
      </p:sp>
      <p:sp>
        <p:nvSpPr>
          <p:cNvPr id="62" name="Hình chữ nhật: Góc Chéo Tròn 61">
            <a:extLst>
              <a:ext uri="{FF2B5EF4-FFF2-40B4-BE49-F238E27FC236}">
                <a16:creationId xmlns:a16="http://schemas.microsoft.com/office/drawing/2014/main" id="{A9946DB4-6D4B-4563-8DB8-95258C3E646C}"/>
              </a:ext>
            </a:extLst>
          </p:cNvPr>
          <p:cNvSpPr/>
          <p:nvPr/>
        </p:nvSpPr>
        <p:spPr>
          <a:xfrm>
            <a:off x="1415581" y="5130606"/>
            <a:ext cx="4582223" cy="1687244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009F7-53D0-42ED-AE38-EF54E4C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60" grpId="0"/>
      <p:bldP spid="81" grpId="0"/>
      <p:bldP spid="8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8" grpId="0"/>
      <p:bldP spid="99" grpId="0"/>
      <p:bldP spid="100" grpId="0"/>
      <p:bldP spid="101" grpId="0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Bảng 52">
            <a:extLst>
              <a:ext uri="{FF2B5EF4-FFF2-40B4-BE49-F238E27FC236}">
                <a16:creationId xmlns:a16="http://schemas.microsoft.com/office/drawing/2014/main" id="{EF05E0B0-26F8-4830-ABB0-6E2446E0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93674"/>
              </p:ext>
            </p:extLst>
          </p:nvPr>
        </p:nvGraphicFramePr>
        <p:xfrm>
          <a:off x="7512949" y="3087597"/>
          <a:ext cx="1761732" cy="275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119472719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499286120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4215046964"/>
                    </a:ext>
                  </a:extLst>
                </a:gridCol>
              </a:tblGrid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78476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05330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27961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50611"/>
                  </a:ext>
                </a:extLst>
              </a:tr>
            </a:tbl>
          </a:graphicData>
        </a:graphic>
      </p:graphicFrame>
      <p:sp>
        <p:nvSpPr>
          <p:cNvPr id="196" name="Ngoặc móc Phải 195">
            <a:extLst>
              <a:ext uri="{FF2B5EF4-FFF2-40B4-BE49-F238E27FC236}">
                <a16:creationId xmlns:a16="http://schemas.microsoft.com/office/drawing/2014/main" id="{76D89665-DC52-40E7-BD4D-A175D0E7DA24}"/>
              </a:ext>
            </a:extLst>
          </p:cNvPr>
          <p:cNvSpPr/>
          <p:nvPr/>
        </p:nvSpPr>
        <p:spPr>
          <a:xfrm>
            <a:off x="9342767" y="3755630"/>
            <a:ext cx="483068" cy="208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ộp Văn bản 196">
            <a:extLst>
              <a:ext uri="{FF2B5EF4-FFF2-40B4-BE49-F238E27FC236}">
                <a16:creationId xmlns:a16="http://schemas.microsoft.com/office/drawing/2014/main" id="{8A6AFEC2-356A-45CC-89A5-60F931D3DA0D}"/>
              </a:ext>
            </a:extLst>
          </p:cNvPr>
          <p:cNvSpPr txBox="1"/>
          <p:nvPr/>
        </p:nvSpPr>
        <p:spPr>
          <a:xfrm>
            <a:off x="9893921" y="4613707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</p:txBody>
      </p:sp>
      <p:sp>
        <p:nvSpPr>
          <p:cNvPr id="198" name="Ngoặc móc Phải 197">
            <a:extLst>
              <a:ext uri="{FF2B5EF4-FFF2-40B4-BE49-F238E27FC236}">
                <a16:creationId xmlns:a16="http://schemas.microsoft.com/office/drawing/2014/main" id="{2C9BA3C9-B202-4B63-80B5-A180215BFE9C}"/>
              </a:ext>
            </a:extLst>
          </p:cNvPr>
          <p:cNvSpPr/>
          <p:nvPr/>
        </p:nvSpPr>
        <p:spPr>
          <a:xfrm>
            <a:off x="10537811" y="3087597"/>
            <a:ext cx="483068" cy="2753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ộp Văn bản 198">
            <a:extLst>
              <a:ext uri="{FF2B5EF4-FFF2-40B4-BE49-F238E27FC236}">
                <a16:creationId xmlns:a16="http://schemas.microsoft.com/office/drawing/2014/main" id="{78F27573-DD8D-43FD-9950-EF723D72EFC8}"/>
              </a:ext>
            </a:extLst>
          </p:cNvPr>
          <p:cNvSpPr txBox="1"/>
          <p:nvPr/>
        </p:nvSpPr>
        <p:spPr>
          <a:xfrm>
            <a:off x="11072923" y="4279691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-186783" y="2087369"/>
            <a:ext cx="1570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Bài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tập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minh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họa</a:t>
            </a:r>
            <a:endParaRPr lang="en-US" sz="400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 rot="5400000">
            <a:off x="571592" y="333243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4714548" y="553912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4817136" y="52498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R</a:t>
            </a:r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BFBE149C-F278-4BC2-B46D-DA1298E74BA7}"/>
              </a:ext>
            </a:extLst>
          </p:cNvPr>
          <p:cNvSpPr/>
          <p:nvPr/>
        </p:nvSpPr>
        <p:spPr>
          <a:xfrm>
            <a:off x="4611959" y="3336694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A835E88E-0B10-499F-9196-80BBF07E151A}"/>
              </a:ext>
            </a:extLst>
          </p:cNvPr>
          <p:cNvSpPr txBox="1"/>
          <p:nvPr/>
        </p:nvSpPr>
        <p:spPr>
          <a:xfrm>
            <a:off x="4714547" y="330776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99" name="Oval 18">
            <a:extLst>
              <a:ext uri="{FF2B5EF4-FFF2-40B4-BE49-F238E27FC236}">
                <a16:creationId xmlns:a16="http://schemas.microsoft.com/office/drawing/2014/main" id="{259454A2-10BE-40AB-BB12-A194A1CD4FE5}"/>
              </a:ext>
            </a:extLst>
          </p:cNvPr>
          <p:cNvSpPr/>
          <p:nvPr/>
        </p:nvSpPr>
        <p:spPr>
          <a:xfrm>
            <a:off x="4131826" y="189978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9">
            <a:extLst>
              <a:ext uri="{FF2B5EF4-FFF2-40B4-BE49-F238E27FC236}">
                <a16:creationId xmlns:a16="http://schemas.microsoft.com/office/drawing/2014/main" id="{BD00BD23-A6BD-4FB7-B356-40B8321B88A0}"/>
              </a:ext>
            </a:extLst>
          </p:cNvPr>
          <p:cNvSpPr txBox="1"/>
          <p:nvPr/>
        </p:nvSpPr>
        <p:spPr>
          <a:xfrm>
            <a:off x="4220599" y="184859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10" name="Oval 14">
            <a:extLst>
              <a:ext uri="{FF2B5EF4-FFF2-40B4-BE49-F238E27FC236}">
                <a16:creationId xmlns:a16="http://schemas.microsoft.com/office/drawing/2014/main" id="{41586CAA-88A9-4A3F-B39D-5A2023384EBB}"/>
              </a:ext>
            </a:extLst>
          </p:cNvPr>
          <p:cNvSpPr/>
          <p:nvPr/>
        </p:nvSpPr>
        <p:spPr>
          <a:xfrm>
            <a:off x="5300508" y="1874861"/>
            <a:ext cx="588480" cy="61530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5">
            <a:extLst>
              <a:ext uri="{FF2B5EF4-FFF2-40B4-BE49-F238E27FC236}">
                <a16:creationId xmlns:a16="http://schemas.microsoft.com/office/drawing/2014/main" id="{A204A63D-C113-4064-9D2E-85E8E1317344}"/>
              </a:ext>
            </a:extLst>
          </p:cNvPr>
          <p:cNvSpPr txBox="1"/>
          <p:nvPr/>
        </p:nvSpPr>
        <p:spPr>
          <a:xfrm>
            <a:off x="5402518" y="184859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13" name="Oval 18">
            <a:extLst>
              <a:ext uri="{FF2B5EF4-FFF2-40B4-BE49-F238E27FC236}">
                <a16:creationId xmlns:a16="http://schemas.microsoft.com/office/drawing/2014/main" id="{AB70851B-7154-4542-900B-3D391273B885}"/>
              </a:ext>
            </a:extLst>
          </p:cNvPr>
          <p:cNvSpPr/>
          <p:nvPr/>
        </p:nvSpPr>
        <p:spPr>
          <a:xfrm>
            <a:off x="3479330" y="3353425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9">
            <a:extLst>
              <a:ext uri="{FF2B5EF4-FFF2-40B4-BE49-F238E27FC236}">
                <a16:creationId xmlns:a16="http://schemas.microsoft.com/office/drawing/2014/main" id="{91732301-928D-4BEA-8345-EC66955D568C}"/>
              </a:ext>
            </a:extLst>
          </p:cNvPr>
          <p:cNvSpPr txBox="1"/>
          <p:nvPr/>
        </p:nvSpPr>
        <p:spPr>
          <a:xfrm>
            <a:off x="3568103" y="330224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31AA7-AFAC-4CF5-9537-AD7A11B7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15</a:t>
            </a:fld>
            <a:endParaRPr lang="en-US"/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FA27D3A6-337D-458D-B4EE-7C323363BE8A}"/>
              </a:ext>
            </a:extLst>
          </p:cNvPr>
          <p:cNvSpPr/>
          <p:nvPr/>
        </p:nvSpPr>
        <p:spPr>
          <a:xfrm>
            <a:off x="4576984" y="5966772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id="{7CAD73B8-83A3-4F81-AF75-2B18EA41E8E8}"/>
              </a:ext>
            </a:extLst>
          </p:cNvPr>
          <p:cNvSpPr txBox="1"/>
          <p:nvPr/>
        </p:nvSpPr>
        <p:spPr>
          <a:xfrm>
            <a:off x="4679572" y="593784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D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905B6489-DA11-47BA-AF93-0999C65DBCFA}"/>
              </a:ext>
            </a:extLst>
          </p:cNvPr>
          <p:cNvSpPr/>
          <p:nvPr/>
        </p:nvSpPr>
        <p:spPr>
          <a:xfrm>
            <a:off x="2766601" y="4760969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9">
            <a:extLst>
              <a:ext uri="{FF2B5EF4-FFF2-40B4-BE49-F238E27FC236}">
                <a16:creationId xmlns:a16="http://schemas.microsoft.com/office/drawing/2014/main" id="{EF7DEB19-74F2-46E2-85B5-D88442A8D334}"/>
              </a:ext>
            </a:extLst>
          </p:cNvPr>
          <p:cNvSpPr txBox="1"/>
          <p:nvPr/>
        </p:nvSpPr>
        <p:spPr>
          <a:xfrm>
            <a:off x="2855374" y="4709784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C</a:t>
            </a:r>
          </a:p>
        </p:txBody>
      </p:sp>
      <p:sp>
        <p:nvSpPr>
          <p:cNvPr id="97" name="Oval 14">
            <a:extLst>
              <a:ext uri="{FF2B5EF4-FFF2-40B4-BE49-F238E27FC236}">
                <a16:creationId xmlns:a16="http://schemas.microsoft.com/office/drawing/2014/main" id="{7D46193F-8311-4A39-8C75-C3FD0969575F}"/>
              </a:ext>
            </a:extLst>
          </p:cNvPr>
          <p:cNvSpPr/>
          <p:nvPr/>
        </p:nvSpPr>
        <p:spPr>
          <a:xfrm>
            <a:off x="3991992" y="4717021"/>
            <a:ext cx="588480" cy="61530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15">
            <a:extLst>
              <a:ext uri="{FF2B5EF4-FFF2-40B4-BE49-F238E27FC236}">
                <a16:creationId xmlns:a16="http://schemas.microsoft.com/office/drawing/2014/main" id="{6998A621-7F90-402A-8EFB-AB3147F2CD09}"/>
              </a:ext>
            </a:extLst>
          </p:cNvPr>
          <p:cNvSpPr txBox="1"/>
          <p:nvPr/>
        </p:nvSpPr>
        <p:spPr>
          <a:xfrm>
            <a:off x="4094002" y="469075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C</a:t>
            </a:r>
          </a:p>
        </p:txBody>
      </p:sp>
      <p:sp>
        <p:nvSpPr>
          <p:cNvPr id="101" name="Oval 18">
            <a:extLst>
              <a:ext uri="{FF2B5EF4-FFF2-40B4-BE49-F238E27FC236}">
                <a16:creationId xmlns:a16="http://schemas.microsoft.com/office/drawing/2014/main" id="{AC9EB9BC-F4B6-4530-8A52-061BB0B6F1C4}"/>
              </a:ext>
            </a:extLst>
          </p:cNvPr>
          <p:cNvSpPr/>
          <p:nvPr/>
        </p:nvSpPr>
        <p:spPr>
          <a:xfrm>
            <a:off x="3468574" y="5989031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9">
            <a:extLst>
              <a:ext uri="{FF2B5EF4-FFF2-40B4-BE49-F238E27FC236}">
                <a16:creationId xmlns:a16="http://schemas.microsoft.com/office/drawing/2014/main" id="{982712AD-9874-42F3-8F76-C3E903B098B2}"/>
              </a:ext>
            </a:extLst>
          </p:cNvPr>
          <p:cNvSpPr txBox="1"/>
          <p:nvPr/>
        </p:nvSpPr>
        <p:spPr>
          <a:xfrm>
            <a:off x="3557347" y="593784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D</a:t>
            </a: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258C54FD-C2B2-4465-9F36-044BD88464AB}"/>
              </a:ext>
            </a:extLst>
          </p:cNvPr>
          <p:cNvCxnSpPr>
            <a:stCxn id="3" idx="2"/>
            <a:endCxn id="104" idx="0"/>
          </p:cNvCxnSpPr>
          <p:nvPr/>
        </p:nvCxnSpPr>
        <p:spPr>
          <a:xfrm flipH="1">
            <a:off x="4412251" y="1171317"/>
            <a:ext cx="596537" cy="67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ACCAD35D-760B-41A2-85D2-E9D3D3A305E7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>
            <a:off x="5008788" y="1171317"/>
            <a:ext cx="585382" cy="67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nối Thẳng 120">
            <a:extLst>
              <a:ext uri="{FF2B5EF4-FFF2-40B4-BE49-F238E27FC236}">
                <a16:creationId xmlns:a16="http://schemas.microsoft.com/office/drawing/2014/main" id="{B1D2F2E4-9CF8-4779-A7FE-232F96EF2461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3748999" y="5337090"/>
            <a:ext cx="536655" cy="6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Đường nối Thẳng 122">
            <a:extLst>
              <a:ext uri="{FF2B5EF4-FFF2-40B4-BE49-F238E27FC236}">
                <a16:creationId xmlns:a16="http://schemas.microsoft.com/office/drawing/2014/main" id="{2E219781-FF68-4E5A-BB92-58E0221EBFF1}"/>
              </a:ext>
            </a:extLst>
          </p:cNvPr>
          <p:cNvCxnSpPr>
            <a:cxnSpLocks/>
            <a:stCxn id="100" idx="2"/>
            <a:endCxn id="94" idx="0"/>
          </p:cNvCxnSpPr>
          <p:nvPr/>
        </p:nvCxnSpPr>
        <p:spPr>
          <a:xfrm>
            <a:off x="4285654" y="5337090"/>
            <a:ext cx="585570" cy="6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C0F3539A-C9DB-4140-90F5-9EAC4F79C1A6}"/>
              </a:ext>
            </a:extLst>
          </p:cNvPr>
          <p:cNvCxnSpPr>
            <a:cxnSpLocks/>
            <a:stCxn id="104" idx="2"/>
            <a:endCxn id="114" idx="0"/>
          </p:cNvCxnSpPr>
          <p:nvPr/>
        </p:nvCxnSpPr>
        <p:spPr>
          <a:xfrm flipH="1">
            <a:off x="3759755" y="2494930"/>
            <a:ext cx="652496" cy="80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Đường nối Thẳng 154">
            <a:extLst>
              <a:ext uri="{FF2B5EF4-FFF2-40B4-BE49-F238E27FC236}">
                <a16:creationId xmlns:a16="http://schemas.microsoft.com/office/drawing/2014/main" id="{C6422A7D-9F4A-49B6-AF6A-4672CDE27FAD}"/>
              </a:ext>
            </a:extLst>
          </p:cNvPr>
          <p:cNvCxnSpPr>
            <a:cxnSpLocks/>
            <a:stCxn id="104" idx="2"/>
            <a:endCxn id="82" idx="0"/>
          </p:cNvCxnSpPr>
          <p:nvPr/>
        </p:nvCxnSpPr>
        <p:spPr>
          <a:xfrm>
            <a:off x="4412251" y="2494930"/>
            <a:ext cx="493948" cy="81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Đường nối Thẳng 155">
            <a:extLst>
              <a:ext uri="{FF2B5EF4-FFF2-40B4-BE49-F238E27FC236}">
                <a16:creationId xmlns:a16="http://schemas.microsoft.com/office/drawing/2014/main" id="{729D7FD9-C968-45AC-B676-896AF695C838}"/>
              </a:ext>
            </a:extLst>
          </p:cNvPr>
          <p:cNvCxnSpPr>
            <a:cxnSpLocks/>
            <a:stCxn id="114" idx="2"/>
            <a:endCxn id="96" idx="0"/>
          </p:cNvCxnSpPr>
          <p:nvPr/>
        </p:nvCxnSpPr>
        <p:spPr>
          <a:xfrm flipH="1">
            <a:off x="3047026" y="3948571"/>
            <a:ext cx="712729" cy="76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FE159A7A-BA38-46AE-85A5-FBD868B08014}"/>
              </a:ext>
            </a:extLst>
          </p:cNvPr>
          <p:cNvCxnSpPr>
            <a:cxnSpLocks/>
            <a:stCxn id="114" idx="2"/>
            <a:endCxn id="100" idx="0"/>
          </p:cNvCxnSpPr>
          <p:nvPr/>
        </p:nvCxnSpPr>
        <p:spPr>
          <a:xfrm>
            <a:off x="3759755" y="3948571"/>
            <a:ext cx="525899" cy="74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759BE8F3-37A9-410F-B93D-3130067B119F}"/>
              </a:ext>
            </a:extLst>
          </p:cNvPr>
          <p:cNvSpPr txBox="1"/>
          <p:nvPr/>
        </p:nvSpPr>
        <p:spPr>
          <a:xfrm>
            <a:off x="3165023" y="1860451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  <a:p>
            <a:r>
              <a:rPr lang="en-US"/>
              <a:t>C = -38</a:t>
            </a:r>
          </a:p>
        </p:txBody>
      </p:sp>
      <p:sp>
        <p:nvSpPr>
          <p:cNvPr id="158" name="Hộp Văn bản 157">
            <a:extLst>
              <a:ext uri="{FF2B5EF4-FFF2-40B4-BE49-F238E27FC236}">
                <a16:creationId xmlns:a16="http://schemas.microsoft.com/office/drawing/2014/main" id="{0E369FFC-74C9-452A-B34F-5A974959A8EE}"/>
              </a:ext>
            </a:extLst>
          </p:cNvPr>
          <p:cNvSpPr txBox="1"/>
          <p:nvPr/>
        </p:nvSpPr>
        <p:spPr>
          <a:xfrm>
            <a:off x="2550707" y="3310437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  <a:p>
            <a:r>
              <a:rPr lang="en-US"/>
              <a:t>C = -38</a:t>
            </a:r>
          </a:p>
        </p:txBody>
      </p:sp>
      <p:sp>
        <p:nvSpPr>
          <p:cNvPr id="159" name="Hộp Văn bản 158">
            <a:extLst>
              <a:ext uri="{FF2B5EF4-FFF2-40B4-BE49-F238E27FC236}">
                <a16:creationId xmlns:a16="http://schemas.microsoft.com/office/drawing/2014/main" id="{1E0F27CD-78B6-459F-B002-88CC8CD9B19D}"/>
              </a:ext>
            </a:extLst>
          </p:cNvPr>
          <p:cNvSpPr txBox="1"/>
          <p:nvPr/>
        </p:nvSpPr>
        <p:spPr>
          <a:xfrm>
            <a:off x="5988121" y="1858722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-22</a:t>
            </a:r>
          </a:p>
          <a:p>
            <a:r>
              <a:rPr lang="en-US"/>
              <a:t>C = -32</a:t>
            </a:r>
          </a:p>
        </p:txBody>
      </p:sp>
      <p:sp>
        <p:nvSpPr>
          <p:cNvPr id="160" name="Hộp Văn bản 159">
            <a:extLst>
              <a:ext uri="{FF2B5EF4-FFF2-40B4-BE49-F238E27FC236}">
                <a16:creationId xmlns:a16="http://schemas.microsoft.com/office/drawing/2014/main" id="{F6E6DF98-F59D-4429-B010-B29F8191EB05}"/>
              </a:ext>
            </a:extLst>
          </p:cNvPr>
          <p:cNvSpPr txBox="1"/>
          <p:nvPr/>
        </p:nvSpPr>
        <p:spPr>
          <a:xfrm>
            <a:off x="5320429" y="3310437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-22</a:t>
            </a:r>
          </a:p>
          <a:p>
            <a:r>
              <a:rPr lang="en-US"/>
              <a:t>C = -36</a:t>
            </a:r>
          </a:p>
        </p:txBody>
      </p:sp>
      <p:sp>
        <p:nvSpPr>
          <p:cNvPr id="161" name="Hộp Văn bản 160">
            <a:extLst>
              <a:ext uri="{FF2B5EF4-FFF2-40B4-BE49-F238E27FC236}">
                <a16:creationId xmlns:a16="http://schemas.microsoft.com/office/drawing/2014/main" id="{02DD805A-37A4-43EC-98D2-5D6DE08A46B8}"/>
              </a:ext>
            </a:extLst>
          </p:cNvPr>
          <p:cNvSpPr txBox="1"/>
          <p:nvPr/>
        </p:nvSpPr>
        <p:spPr>
          <a:xfrm>
            <a:off x="1763078" y="4685452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  <a:p>
            <a:r>
              <a:rPr lang="en-US"/>
              <a:t>C = -38</a:t>
            </a:r>
          </a:p>
        </p:txBody>
      </p:sp>
      <p:sp>
        <p:nvSpPr>
          <p:cNvPr id="162" name="Hộp Văn bản 161">
            <a:extLst>
              <a:ext uri="{FF2B5EF4-FFF2-40B4-BE49-F238E27FC236}">
                <a16:creationId xmlns:a16="http://schemas.microsoft.com/office/drawing/2014/main" id="{3DE83703-82F8-4150-8040-D49E51547C37}"/>
              </a:ext>
            </a:extLst>
          </p:cNvPr>
          <p:cNvSpPr txBox="1"/>
          <p:nvPr/>
        </p:nvSpPr>
        <p:spPr>
          <a:xfrm>
            <a:off x="4877868" y="4685451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-38</a:t>
            </a:r>
          </a:p>
          <a:p>
            <a:r>
              <a:rPr lang="en-US"/>
              <a:t>C = -38</a:t>
            </a:r>
          </a:p>
        </p:txBody>
      </p:sp>
      <p:sp>
        <p:nvSpPr>
          <p:cNvPr id="163" name="Hộp Văn bản 162">
            <a:extLst>
              <a:ext uri="{FF2B5EF4-FFF2-40B4-BE49-F238E27FC236}">
                <a16:creationId xmlns:a16="http://schemas.microsoft.com/office/drawing/2014/main" id="{3E41047C-E6FB-4EB9-98B0-4D896420256E}"/>
              </a:ext>
            </a:extLst>
          </p:cNvPr>
          <p:cNvSpPr txBox="1"/>
          <p:nvPr/>
        </p:nvSpPr>
        <p:spPr>
          <a:xfrm>
            <a:off x="2507110" y="5995697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-38</a:t>
            </a:r>
          </a:p>
          <a:p>
            <a:r>
              <a:rPr lang="en-US"/>
              <a:t>C = -38</a:t>
            </a:r>
          </a:p>
        </p:txBody>
      </p:sp>
      <p:sp>
        <p:nvSpPr>
          <p:cNvPr id="164" name="Hộp Văn bản 163">
            <a:extLst>
              <a:ext uri="{FF2B5EF4-FFF2-40B4-BE49-F238E27FC236}">
                <a16:creationId xmlns:a16="http://schemas.microsoft.com/office/drawing/2014/main" id="{14788327-DFDA-45B8-8E9F-547CA1DC2A22}"/>
              </a:ext>
            </a:extLst>
          </p:cNvPr>
          <p:cNvSpPr txBox="1"/>
          <p:nvPr/>
        </p:nvSpPr>
        <p:spPr>
          <a:xfrm>
            <a:off x="5402518" y="5937845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-22</a:t>
            </a:r>
          </a:p>
          <a:p>
            <a:r>
              <a:rPr lang="en-US"/>
              <a:t>C = -20</a:t>
            </a:r>
          </a:p>
        </p:txBody>
      </p:sp>
      <p:sp>
        <p:nvSpPr>
          <p:cNvPr id="165" name="Hộp Văn bản 164">
            <a:extLst>
              <a:ext uri="{FF2B5EF4-FFF2-40B4-BE49-F238E27FC236}">
                <a16:creationId xmlns:a16="http://schemas.microsoft.com/office/drawing/2014/main" id="{A944C15B-4D3B-40E5-A942-E41A6EBEC177}"/>
              </a:ext>
            </a:extLst>
          </p:cNvPr>
          <p:cNvSpPr txBox="1"/>
          <p:nvPr/>
        </p:nvSpPr>
        <p:spPr>
          <a:xfrm>
            <a:off x="3820377" y="520223"/>
            <a:ext cx="11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  <a:p>
            <a:r>
              <a:rPr lang="en-US"/>
              <a:t>C = -38</a:t>
            </a:r>
          </a:p>
        </p:txBody>
      </p:sp>
      <p:pic>
        <p:nvPicPr>
          <p:cNvPr id="166" name="Picture 16" descr="Close Window icon">
            <a:extLst>
              <a:ext uri="{FF2B5EF4-FFF2-40B4-BE49-F238E27FC236}">
                <a16:creationId xmlns:a16="http://schemas.microsoft.com/office/drawing/2014/main" id="{1303F325-0441-44EB-9D17-4BAAA718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69" y="2750261"/>
            <a:ext cx="412590" cy="4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" descr="Close Window icon">
            <a:extLst>
              <a:ext uri="{FF2B5EF4-FFF2-40B4-BE49-F238E27FC236}">
                <a16:creationId xmlns:a16="http://schemas.microsoft.com/office/drawing/2014/main" id="{4A15BBED-2F70-433C-B944-33F5E6B77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32" y="1329360"/>
            <a:ext cx="417194" cy="41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Bảng 50">
            <a:extLst>
              <a:ext uri="{FF2B5EF4-FFF2-40B4-BE49-F238E27FC236}">
                <a16:creationId xmlns:a16="http://schemas.microsoft.com/office/drawing/2014/main" id="{94C38385-AD72-40EF-94F7-63EFF31F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083"/>
              </p:ext>
            </p:extLst>
          </p:nvPr>
        </p:nvGraphicFramePr>
        <p:xfrm>
          <a:off x="7677035" y="317595"/>
          <a:ext cx="42507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51">
                  <a:extLst>
                    <a:ext uri="{9D8B030D-6E8A-4147-A177-3AD203B41FA5}">
                      <a16:colId xmlns:a16="http://schemas.microsoft.com/office/drawing/2014/main" val="776327757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1796574531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2685568547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1692349545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1354514062"/>
                    </a:ext>
                  </a:extLst>
                </a:gridCol>
              </a:tblGrid>
              <a:tr h="300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5238"/>
                  </a:ext>
                </a:extLst>
              </a:tr>
              <a:tr h="300737">
                <a:tc>
                  <a:txBody>
                    <a:bodyPr/>
                    <a:lstStyle/>
                    <a:p>
                      <a:r>
                        <a:rPr lang="en-US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25880"/>
                  </a:ext>
                </a:extLst>
              </a:tr>
              <a:tr h="300737">
                <a:tc>
                  <a:txBody>
                    <a:bodyPr/>
                    <a:lstStyle/>
                    <a:p>
                      <a:r>
                        <a:rPr lang="en-US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35571"/>
                  </a:ext>
                </a:extLst>
              </a:tr>
            </a:tbl>
          </a:graphicData>
        </a:graphic>
      </p:graphicFrame>
      <p:graphicFrame>
        <p:nvGraphicFramePr>
          <p:cNvPr id="52" name="Bảng 52">
            <a:extLst>
              <a:ext uri="{FF2B5EF4-FFF2-40B4-BE49-F238E27FC236}">
                <a16:creationId xmlns:a16="http://schemas.microsoft.com/office/drawing/2014/main" id="{3E760571-295C-43F2-A8F4-3831F055E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3432"/>
              </p:ext>
            </p:extLst>
          </p:nvPr>
        </p:nvGraphicFramePr>
        <p:xfrm>
          <a:off x="7502635" y="3070381"/>
          <a:ext cx="1761732" cy="275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119472719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499286120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4215046964"/>
                    </a:ext>
                  </a:extLst>
                </a:gridCol>
              </a:tblGrid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78476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05330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27961"/>
                  </a:ext>
                </a:extLst>
              </a:tr>
              <a:tr h="68838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50611"/>
                  </a:ext>
                </a:extLst>
              </a:tr>
            </a:tbl>
          </a:graphicData>
        </a:graphic>
      </p:graphicFrame>
      <p:sp>
        <p:nvSpPr>
          <p:cNvPr id="55" name="Ngoặc móc Phải 54">
            <a:extLst>
              <a:ext uri="{FF2B5EF4-FFF2-40B4-BE49-F238E27FC236}">
                <a16:creationId xmlns:a16="http://schemas.microsoft.com/office/drawing/2014/main" id="{8A195E93-8F46-440B-A105-32E4158A0C61}"/>
              </a:ext>
            </a:extLst>
          </p:cNvPr>
          <p:cNvSpPr/>
          <p:nvPr/>
        </p:nvSpPr>
        <p:spPr>
          <a:xfrm>
            <a:off x="9332453" y="3738414"/>
            <a:ext cx="483068" cy="208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0586E88-D0D5-4C9F-8094-B421B964B836}"/>
              </a:ext>
            </a:extLst>
          </p:cNvPr>
          <p:cNvSpPr txBox="1"/>
          <p:nvPr/>
        </p:nvSpPr>
        <p:spPr>
          <a:xfrm>
            <a:off x="9883607" y="4596491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-32</a:t>
            </a:r>
          </a:p>
        </p:txBody>
      </p:sp>
      <p:sp>
        <p:nvSpPr>
          <p:cNvPr id="170" name="Ngoặc móc Phải 169">
            <a:extLst>
              <a:ext uri="{FF2B5EF4-FFF2-40B4-BE49-F238E27FC236}">
                <a16:creationId xmlns:a16="http://schemas.microsoft.com/office/drawing/2014/main" id="{4233E216-683A-4CD8-A0C3-6F420FBBCD4E}"/>
              </a:ext>
            </a:extLst>
          </p:cNvPr>
          <p:cNvSpPr/>
          <p:nvPr/>
        </p:nvSpPr>
        <p:spPr>
          <a:xfrm>
            <a:off x="10527497" y="3070381"/>
            <a:ext cx="483068" cy="2753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ộp Văn bản 171">
            <a:extLst>
              <a:ext uri="{FF2B5EF4-FFF2-40B4-BE49-F238E27FC236}">
                <a16:creationId xmlns:a16="http://schemas.microsoft.com/office/drawing/2014/main" id="{BAC1D2FC-7EA2-49F4-BFBF-BB4165B987D2}"/>
              </a:ext>
            </a:extLst>
          </p:cNvPr>
          <p:cNvSpPr txBox="1"/>
          <p:nvPr/>
        </p:nvSpPr>
        <p:spPr>
          <a:xfrm>
            <a:off x="11062609" y="4262475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-38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4145E957-8DC5-48D8-8E87-677263F9AE64}"/>
              </a:ext>
            </a:extLst>
          </p:cNvPr>
          <p:cNvSpPr txBox="1"/>
          <p:nvPr/>
        </p:nvSpPr>
        <p:spPr>
          <a:xfrm>
            <a:off x="8393815" y="1854516"/>
            <a:ext cx="24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→ with fractional</a:t>
            </a:r>
          </a:p>
          <a:p>
            <a:r>
              <a:rPr lang="en-US"/>
              <a:t>C → without fractional</a:t>
            </a:r>
          </a:p>
        </p:txBody>
      </p:sp>
      <p:pic>
        <p:nvPicPr>
          <p:cNvPr id="67" name="Hình ảnh 66" descr="Ảnh có chứa bản đồ&#10;&#10;Mô tả được tạo tự động">
            <a:extLst>
              <a:ext uri="{FF2B5EF4-FFF2-40B4-BE49-F238E27FC236}">
                <a16:creationId xmlns:a16="http://schemas.microsoft.com/office/drawing/2014/main" id="{B24F66B6-914D-491D-94AE-65615B7D0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282" y="4044268"/>
            <a:ext cx="1158534" cy="805746"/>
          </a:xfrm>
          <a:prstGeom prst="rect">
            <a:avLst/>
          </a:prstGeom>
        </p:spPr>
      </p:pic>
      <p:graphicFrame>
        <p:nvGraphicFramePr>
          <p:cNvPr id="68" name="Bảng 68">
            <a:extLst>
              <a:ext uri="{FF2B5EF4-FFF2-40B4-BE49-F238E27FC236}">
                <a16:creationId xmlns:a16="http://schemas.microsoft.com/office/drawing/2014/main" id="{F6F6155C-5809-4065-A0A1-1EF7D6848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67328"/>
              </p:ext>
            </p:extLst>
          </p:nvPr>
        </p:nvGraphicFramePr>
        <p:xfrm>
          <a:off x="7492321" y="3062295"/>
          <a:ext cx="1761732" cy="208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570026387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85998142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40725880"/>
                    </a:ext>
                  </a:extLst>
                </a:gridCol>
              </a:tblGrid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4263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9699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27062"/>
                  </a:ext>
                </a:extLst>
              </a:tr>
            </a:tbl>
          </a:graphicData>
        </a:graphic>
      </p:graphicFrame>
      <p:sp>
        <p:nvSpPr>
          <p:cNvPr id="69" name="Ngoặc móc Phải 68">
            <a:extLst>
              <a:ext uri="{FF2B5EF4-FFF2-40B4-BE49-F238E27FC236}">
                <a16:creationId xmlns:a16="http://schemas.microsoft.com/office/drawing/2014/main" id="{55B4804E-0257-4F96-9EE6-9544F33DBCE1}"/>
              </a:ext>
            </a:extLst>
          </p:cNvPr>
          <p:cNvSpPr/>
          <p:nvPr/>
        </p:nvSpPr>
        <p:spPr>
          <a:xfrm>
            <a:off x="9332453" y="3738414"/>
            <a:ext cx="499110" cy="1417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ộp Văn bản 182">
            <a:extLst>
              <a:ext uri="{FF2B5EF4-FFF2-40B4-BE49-F238E27FC236}">
                <a16:creationId xmlns:a16="http://schemas.microsoft.com/office/drawing/2014/main" id="{3DDD9BB5-0628-46C6-A297-4FE0EC5180BE}"/>
              </a:ext>
            </a:extLst>
          </p:cNvPr>
          <p:cNvSpPr txBox="1"/>
          <p:nvPr/>
        </p:nvSpPr>
        <p:spPr>
          <a:xfrm>
            <a:off x="9883607" y="4264084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-22</a:t>
            </a:r>
          </a:p>
        </p:txBody>
      </p:sp>
      <p:sp>
        <p:nvSpPr>
          <p:cNvPr id="77" name="Ngoặc móc Phải 76">
            <a:extLst>
              <a:ext uri="{FF2B5EF4-FFF2-40B4-BE49-F238E27FC236}">
                <a16:creationId xmlns:a16="http://schemas.microsoft.com/office/drawing/2014/main" id="{92A2459B-0A11-4CC8-A00E-9C7A4025871E}"/>
              </a:ext>
            </a:extLst>
          </p:cNvPr>
          <p:cNvSpPr/>
          <p:nvPr/>
        </p:nvSpPr>
        <p:spPr>
          <a:xfrm>
            <a:off x="10527497" y="3062295"/>
            <a:ext cx="470916" cy="2093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ộp Văn bản 183">
            <a:extLst>
              <a:ext uri="{FF2B5EF4-FFF2-40B4-BE49-F238E27FC236}">
                <a16:creationId xmlns:a16="http://schemas.microsoft.com/office/drawing/2014/main" id="{46633212-F873-42E7-A247-9C53C25E3295}"/>
              </a:ext>
            </a:extLst>
          </p:cNvPr>
          <p:cNvSpPr txBox="1"/>
          <p:nvPr/>
        </p:nvSpPr>
        <p:spPr>
          <a:xfrm>
            <a:off x="11062609" y="3920318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-32</a:t>
            </a:r>
          </a:p>
        </p:txBody>
      </p:sp>
      <p:graphicFrame>
        <p:nvGraphicFramePr>
          <p:cNvPr id="190" name="Bảng 68">
            <a:extLst>
              <a:ext uri="{FF2B5EF4-FFF2-40B4-BE49-F238E27FC236}">
                <a16:creationId xmlns:a16="http://schemas.microsoft.com/office/drawing/2014/main" id="{93760986-E835-4BE5-9BAA-21B28DF3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07482"/>
              </p:ext>
            </p:extLst>
          </p:nvPr>
        </p:nvGraphicFramePr>
        <p:xfrm>
          <a:off x="7512949" y="3053165"/>
          <a:ext cx="1761732" cy="208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570026387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85998142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40725880"/>
                    </a:ext>
                  </a:extLst>
                </a:gridCol>
              </a:tblGrid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4263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9699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27062"/>
                  </a:ext>
                </a:extLst>
              </a:tr>
            </a:tbl>
          </a:graphicData>
        </a:graphic>
      </p:graphicFrame>
      <p:sp>
        <p:nvSpPr>
          <p:cNvPr id="191" name="Ngoặc móc Phải 190">
            <a:extLst>
              <a:ext uri="{FF2B5EF4-FFF2-40B4-BE49-F238E27FC236}">
                <a16:creationId xmlns:a16="http://schemas.microsoft.com/office/drawing/2014/main" id="{23FBD68F-2268-4CE4-9021-5F5A13AFCF5E}"/>
              </a:ext>
            </a:extLst>
          </p:cNvPr>
          <p:cNvSpPr/>
          <p:nvPr/>
        </p:nvSpPr>
        <p:spPr>
          <a:xfrm>
            <a:off x="9353081" y="3729284"/>
            <a:ext cx="499110" cy="1417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ộp Văn bản 191">
            <a:extLst>
              <a:ext uri="{FF2B5EF4-FFF2-40B4-BE49-F238E27FC236}">
                <a16:creationId xmlns:a16="http://schemas.microsoft.com/office/drawing/2014/main" id="{7CAD99B1-4A85-444A-BF25-23DFD8870460}"/>
              </a:ext>
            </a:extLst>
          </p:cNvPr>
          <p:cNvSpPr txBox="1"/>
          <p:nvPr/>
        </p:nvSpPr>
        <p:spPr>
          <a:xfrm>
            <a:off x="9904235" y="4254954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-22</a:t>
            </a:r>
          </a:p>
        </p:txBody>
      </p:sp>
      <p:sp>
        <p:nvSpPr>
          <p:cNvPr id="193" name="Ngoặc móc Phải 192">
            <a:extLst>
              <a:ext uri="{FF2B5EF4-FFF2-40B4-BE49-F238E27FC236}">
                <a16:creationId xmlns:a16="http://schemas.microsoft.com/office/drawing/2014/main" id="{920B92CB-6243-4BAD-A974-9E7B46A1DC9B}"/>
              </a:ext>
            </a:extLst>
          </p:cNvPr>
          <p:cNvSpPr/>
          <p:nvPr/>
        </p:nvSpPr>
        <p:spPr>
          <a:xfrm>
            <a:off x="10548125" y="3053165"/>
            <a:ext cx="470916" cy="2093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ộp Văn bản 193">
            <a:extLst>
              <a:ext uri="{FF2B5EF4-FFF2-40B4-BE49-F238E27FC236}">
                <a16:creationId xmlns:a16="http://schemas.microsoft.com/office/drawing/2014/main" id="{C963705D-8634-426A-A0BA-43CD90397133}"/>
              </a:ext>
            </a:extLst>
          </p:cNvPr>
          <p:cNvSpPr txBox="1"/>
          <p:nvPr/>
        </p:nvSpPr>
        <p:spPr>
          <a:xfrm>
            <a:off x="11083237" y="3911188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-36</a:t>
            </a:r>
          </a:p>
        </p:txBody>
      </p:sp>
      <p:sp>
        <p:nvSpPr>
          <p:cNvPr id="200" name="Ngoặc móc Phải 199">
            <a:extLst>
              <a:ext uri="{FF2B5EF4-FFF2-40B4-BE49-F238E27FC236}">
                <a16:creationId xmlns:a16="http://schemas.microsoft.com/office/drawing/2014/main" id="{C1A4F48D-05AA-491F-9334-9701377FE505}"/>
              </a:ext>
            </a:extLst>
          </p:cNvPr>
          <p:cNvSpPr/>
          <p:nvPr/>
        </p:nvSpPr>
        <p:spPr>
          <a:xfrm>
            <a:off x="10548125" y="3083946"/>
            <a:ext cx="470916" cy="2093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1" name="Bảng 68">
            <a:extLst>
              <a:ext uri="{FF2B5EF4-FFF2-40B4-BE49-F238E27FC236}">
                <a16:creationId xmlns:a16="http://schemas.microsoft.com/office/drawing/2014/main" id="{E651BAB3-1594-4512-AF81-A232B0B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4959"/>
              </p:ext>
            </p:extLst>
          </p:nvPr>
        </p:nvGraphicFramePr>
        <p:xfrm>
          <a:off x="7533577" y="3074816"/>
          <a:ext cx="1761732" cy="208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570026387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85998142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40725880"/>
                    </a:ext>
                  </a:extLst>
                </a:gridCol>
              </a:tblGrid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4263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9699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27062"/>
                  </a:ext>
                </a:extLst>
              </a:tr>
            </a:tbl>
          </a:graphicData>
        </a:graphic>
      </p:graphicFrame>
      <p:sp>
        <p:nvSpPr>
          <p:cNvPr id="202" name="Ngoặc móc Phải 201">
            <a:extLst>
              <a:ext uri="{FF2B5EF4-FFF2-40B4-BE49-F238E27FC236}">
                <a16:creationId xmlns:a16="http://schemas.microsoft.com/office/drawing/2014/main" id="{E77096E2-7633-4EE6-AB7B-2E4FADD8CFC0}"/>
              </a:ext>
            </a:extLst>
          </p:cNvPr>
          <p:cNvSpPr/>
          <p:nvPr/>
        </p:nvSpPr>
        <p:spPr>
          <a:xfrm>
            <a:off x="9373709" y="3750935"/>
            <a:ext cx="499110" cy="1417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665B6979-A6D7-4863-BD50-7DFFAB1B959A}"/>
              </a:ext>
            </a:extLst>
          </p:cNvPr>
          <p:cNvSpPr txBox="1"/>
          <p:nvPr/>
        </p:nvSpPr>
        <p:spPr>
          <a:xfrm>
            <a:off x="9924863" y="4276605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-38</a:t>
            </a:r>
          </a:p>
        </p:txBody>
      </p:sp>
      <p:sp>
        <p:nvSpPr>
          <p:cNvPr id="204" name="Hộp Văn bản 203">
            <a:extLst>
              <a:ext uri="{FF2B5EF4-FFF2-40B4-BE49-F238E27FC236}">
                <a16:creationId xmlns:a16="http://schemas.microsoft.com/office/drawing/2014/main" id="{39F48E14-524E-40F8-8476-45B712950A76}"/>
              </a:ext>
            </a:extLst>
          </p:cNvPr>
          <p:cNvSpPr txBox="1"/>
          <p:nvPr/>
        </p:nvSpPr>
        <p:spPr>
          <a:xfrm>
            <a:off x="11103865" y="3932839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-38</a:t>
            </a:r>
          </a:p>
        </p:txBody>
      </p:sp>
      <p:sp>
        <p:nvSpPr>
          <p:cNvPr id="205" name="Ngoặc móc Phải 204">
            <a:extLst>
              <a:ext uri="{FF2B5EF4-FFF2-40B4-BE49-F238E27FC236}">
                <a16:creationId xmlns:a16="http://schemas.microsoft.com/office/drawing/2014/main" id="{A3378378-DA5F-4892-8B62-1852948443F4}"/>
              </a:ext>
            </a:extLst>
          </p:cNvPr>
          <p:cNvSpPr/>
          <p:nvPr/>
        </p:nvSpPr>
        <p:spPr>
          <a:xfrm>
            <a:off x="10537811" y="3081695"/>
            <a:ext cx="470916" cy="2093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Ngoặc móc Phải 211">
            <a:extLst>
              <a:ext uri="{FF2B5EF4-FFF2-40B4-BE49-F238E27FC236}">
                <a16:creationId xmlns:a16="http://schemas.microsoft.com/office/drawing/2014/main" id="{FCAA14AA-463C-41CB-857C-EE33A12C529C}"/>
              </a:ext>
            </a:extLst>
          </p:cNvPr>
          <p:cNvSpPr/>
          <p:nvPr/>
        </p:nvSpPr>
        <p:spPr>
          <a:xfrm>
            <a:off x="9322139" y="3711682"/>
            <a:ext cx="499110" cy="1417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3" name="Bảng 68">
            <a:extLst>
              <a:ext uri="{FF2B5EF4-FFF2-40B4-BE49-F238E27FC236}">
                <a16:creationId xmlns:a16="http://schemas.microsoft.com/office/drawing/2014/main" id="{F5D4A730-4879-42EF-8D8D-7B0311D6A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35761"/>
              </p:ext>
            </p:extLst>
          </p:nvPr>
        </p:nvGraphicFramePr>
        <p:xfrm>
          <a:off x="7502635" y="3057214"/>
          <a:ext cx="1761732" cy="208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244">
                  <a:extLst>
                    <a:ext uri="{9D8B030D-6E8A-4147-A177-3AD203B41FA5}">
                      <a16:colId xmlns:a16="http://schemas.microsoft.com/office/drawing/2014/main" val="1570026387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85998142"/>
                    </a:ext>
                  </a:extLst>
                </a:gridCol>
                <a:gridCol w="587244">
                  <a:extLst>
                    <a:ext uri="{9D8B030D-6E8A-4147-A177-3AD203B41FA5}">
                      <a16:colId xmlns:a16="http://schemas.microsoft.com/office/drawing/2014/main" val="2140725880"/>
                    </a:ext>
                  </a:extLst>
                </a:gridCol>
              </a:tblGrid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4263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9699"/>
                  </a:ext>
                </a:extLst>
              </a:tr>
              <a:tr h="69516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27062"/>
                  </a:ext>
                </a:extLst>
              </a:tr>
            </a:tbl>
          </a:graphicData>
        </a:graphic>
      </p:graphicFrame>
      <p:sp>
        <p:nvSpPr>
          <p:cNvPr id="214" name="Hộp Văn bản 213">
            <a:extLst>
              <a:ext uri="{FF2B5EF4-FFF2-40B4-BE49-F238E27FC236}">
                <a16:creationId xmlns:a16="http://schemas.microsoft.com/office/drawing/2014/main" id="{882108A5-F709-46BC-8484-33DD0BF7593D}"/>
              </a:ext>
            </a:extLst>
          </p:cNvPr>
          <p:cNvSpPr txBox="1"/>
          <p:nvPr/>
        </p:nvSpPr>
        <p:spPr>
          <a:xfrm>
            <a:off x="9893921" y="4259003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-38</a:t>
            </a:r>
          </a:p>
        </p:txBody>
      </p:sp>
      <p:sp>
        <p:nvSpPr>
          <p:cNvPr id="215" name="Hộp Văn bản 214">
            <a:extLst>
              <a:ext uri="{FF2B5EF4-FFF2-40B4-BE49-F238E27FC236}">
                <a16:creationId xmlns:a16="http://schemas.microsoft.com/office/drawing/2014/main" id="{37B6C423-7805-4EE3-99D0-6D53C25D02A9}"/>
              </a:ext>
            </a:extLst>
          </p:cNvPr>
          <p:cNvSpPr txBox="1"/>
          <p:nvPr/>
        </p:nvSpPr>
        <p:spPr>
          <a:xfrm>
            <a:off x="11072923" y="3915237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= -38</a:t>
            </a:r>
          </a:p>
        </p:txBody>
      </p:sp>
      <p:sp>
        <p:nvSpPr>
          <p:cNvPr id="216" name="Ngoặc móc Phải 215">
            <a:extLst>
              <a:ext uri="{FF2B5EF4-FFF2-40B4-BE49-F238E27FC236}">
                <a16:creationId xmlns:a16="http://schemas.microsoft.com/office/drawing/2014/main" id="{90F0A662-FDB8-48BD-BA2E-CFAD2EB8BE69}"/>
              </a:ext>
            </a:extLst>
          </p:cNvPr>
          <p:cNvSpPr/>
          <p:nvPr/>
        </p:nvSpPr>
        <p:spPr>
          <a:xfrm>
            <a:off x="10506869" y="3064093"/>
            <a:ext cx="470916" cy="2093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Bảng 83">
            <a:extLst>
              <a:ext uri="{FF2B5EF4-FFF2-40B4-BE49-F238E27FC236}">
                <a16:creationId xmlns:a16="http://schemas.microsoft.com/office/drawing/2014/main" id="{C5751A5D-BDB0-4A25-80D7-75B4C474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16639"/>
              </p:ext>
            </p:extLst>
          </p:nvPr>
        </p:nvGraphicFramePr>
        <p:xfrm>
          <a:off x="7510753" y="3778371"/>
          <a:ext cx="1753614" cy="136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538">
                  <a:extLst>
                    <a:ext uri="{9D8B030D-6E8A-4147-A177-3AD203B41FA5}">
                      <a16:colId xmlns:a16="http://schemas.microsoft.com/office/drawing/2014/main" val="1654890100"/>
                    </a:ext>
                  </a:extLst>
                </a:gridCol>
                <a:gridCol w="584538">
                  <a:extLst>
                    <a:ext uri="{9D8B030D-6E8A-4147-A177-3AD203B41FA5}">
                      <a16:colId xmlns:a16="http://schemas.microsoft.com/office/drawing/2014/main" val="2105252273"/>
                    </a:ext>
                  </a:extLst>
                </a:gridCol>
                <a:gridCol w="584538">
                  <a:extLst>
                    <a:ext uri="{9D8B030D-6E8A-4147-A177-3AD203B41FA5}">
                      <a16:colId xmlns:a16="http://schemas.microsoft.com/office/drawing/2014/main" val="1326264343"/>
                    </a:ext>
                  </a:extLst>
                </a:gridCol>
              </a:tblGrid>
              <a:tr h="6801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8025"/>
                  </a:ext>
                </a:extLst>
              </a:tr>
              <a:tr h="6801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09937"/>
                  </a:ext>
                </a:extLst>
              </a:tr>
            </a:tbl>
          </a:graphicData>
        </a:graphic>
      </p:graphicFrame>
      <p:sp>
        <p:nvSpPr>
          <p:cNvPr id="84" name="Ngoặc móc Phải 83">
            <a:extLst>
              <a:ext uri="{FF2B5EF4-FFF2-40B4-BE49-F238E27FC236}">
                <a16:creationId xmlns:a16="http://schemas.microsoft.com/office/drawing/2014/main" id="{528E8FD4-8DD2-4834-AB43-6C24BD684A40}"/>
              </a:ext>
            </a:extLst>
          </p:cNvPr>
          <p:cNvSpPr/>
          <p:nvPr/>
        </p:nvSpPr>
        <p:spPr>
          <a:xfrm>
            <a:off x="9371871" y="3729284"/>
            <a:ext cx="386963" cy="141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E771C1E6-7CF6-48C0-9DAE-3D1B84C0192A}"/>
              </a:ext>
            </a:extLst>
          </p:cNvPr>
          <p:cNvSpPr txBox="1"/>
          <p:nvPr/>
        </p:nvSpPr>
        <p:spPr>
          <a:xfrm>
            <a:off x="9876046" y="4331380"/>
            <a:ext cx="9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-20</a:t>
            </a:r>
          </a:p>
          <a:p>
            <a:r>
              <a:rPr lang="en-US"/>
              <a:t>C = -20</a:t>
            </a:r>
          </a:p>
        </p:txBody>
      </p:sp>
      <p:sp>
        <p:nvSpPr>
          <p:cNvPr id="87" name="Hình Bầu dục 86">
            <a:extLst>
              <a:ext uri="{FF2B5EF4-FFF2-40B4-BE49-F238E27FC236}">
                <a16:creationId xmlns:a16="http://schemas.microsoft.com/office/drawing/2014/main" id="{650C2C53-FD55-4E2A-B2A7-830983324E02}"/>
              </a:ext>
            </a:extLst>
          </p:cNvPr>
          <p:cNvSpPr/>
          <p:nvPr/>
        </p:nvSpPr>
        <p:spPr>
          <a:xfrm>
            <a:off x="950819" y="520223"/>
            <a:ext cx="2101662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Global U = ∞</a:t>
            </a:r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60C1DD6D-A9D2-4060-B5D0-07D0E789A522}"/>
              </a:ext>
            </a:extLst>
          </p:cNvPr>
          <p:cNvSpPr/>
          <p:nvPr/>
        </p:nvSpPr>
        <p:spPr>
          <a:xfrm>
            <a:off x="851388" y="481441"/>
            <a:ext cx="2289632" cy="759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Global U = -32</a:t>
            </a:r>
          </a:p>
        </p:txBody>
      </p:sp>
      <p:sp>
        <p:nvSpPr>
          <p:cNvPr id="89" name="Hình Bầu dục 88">
            <a:extLst>
              <a:ext uri="{FF2B5EF4-FFF2-40B4-BE49-F238E27FC236}">
                <a16:creationId xmlns:a16="http://schemas.microsoft.com/office/drawing/2014/main" id="{39A4B57E-5A06-4707-B63A-BA4B2676C8A0}"/>
              </a:ext>
            </a:extLst>
          </p:cNvPr>
          <p:cNvSpPr/>
          <p:nvPr/>
        </p:nvSpPr>
        <p:spPr>
          <a:xfrm>
            <a:off x="851388" y="486259"/>
            <a:ext cx="2289632" cy="759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Global U = -38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6EB5C510-CF94-4288-B80A-FACB2D020756}"/>
              </a:ext>
            </a:extLst>
          </p:cNvPr>
          <p:cNvSpPr/>
          <p:nvPr/>
        </p:nvSpPr>
        <p:spPr>
          <a:xfrm>
            <a:off x="9264367" y="1476180"/>
            <a:ext cx="1076031" cy="42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 = 15</a:t>
            </a: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6" grpId="1" animBg="1"/>
      <p:bldP spid="197" grpId="0"/>
      <p:bldP spid="197" grpId="1"/>
      <p:bldP spid="198" grpId="0" animBg="1"/>
      <p:bldP spid="198" grpId="1" animBg="1"/>
      <p:bldP spid="199" grpId="0"/>
      <p:bldP spid="199" grpId="1"/>
      <p:bldP spid="2" grpId="0" animBg="1"/>
      <p:bldP spid="3" grpId="0"/>
      <p:bldP spid="81" grpId="0" animBg="1"/>
      <p:bldP spid="82" grpId="0"/>
      <p:bldP spid="99" grpId="0" animBg="1"/>
      <p:bldP spid="104" grpId="0"/>
      <p:bldP spid="110" grpId="0" animBg="1"/>
      <p:bldP spid="111" grpId="0"/>
      <p:bldP spid="113" grpId="0" animBg="1"/>
      <p:bldP spid="114" grpId="0"/>
      <p:bldP spid="93" grpId="0" animBg="1"/>
      <p:bldP spid="94" grpId="0"/>
      <p:bldP spid="95" grpId="0" animBg="1"/>
      <p:bldP spid="96" grpId="0"/>
      <p:bldP spid="97" grpId="0" animBg="1"/>
      <p:bldP spid="100" grpId="0"/>
      <p:bldP spid="101" grpId="0" animBg="1"/>
      <p:bldP spid="102" grpId="0"/>
      <p:bldP spid="41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6" grpId="0"/>
      <p:bldP spid="56" grpId="1"/>
      <p:bldP spid="56" grpId="2"/>
      <p:bldP spid="56" grpId="3"/>
      <p:bldP spid="56" grpId="4"/>
      <p:bldP spid="56" grpId="5"/>
      <p:bldP spid="170" grpId="0" animBg="1"/>
      <p:bldP spid="170" grpId="1" animBg="1"/>
      <p:bldP spid="170" grpId="2" animBg="1"/>
      <p:bldP spid="170" grpId="3" animBg="1"/>
      <p:bldP spid="170" grpId="4" animBg="1"/>
      <p:bldP spid="170" grpId="5" animBg="1"/>
      <p:bldP spid="172" grpId="0"/>
      <p:bldP spid="172" grpId="1"/>
      <p:bldP spid="172" grpId="2"/>
      <p:bldP spid="172" grpId="3"/>
      <p:bldP spid="172" grpId="4"/>
      <p:bldP spid="172" grpId="5"/>
      <p:bldP spid="51" grpId="0"/>
      <p:bldP spid="69" grpId="0" animBg="1"/>
      <p:bldP spid="69" grpId="1" animBg="1"/>
      <p:bldP spid="183" grpId="0"/>
      <p:bldP spid="183" grpId="1"/>
      <p:bldP spid="183" grpId="2"/>
      <p:bldP spid="183" grpId="3"/>
      <p:bldP spid="183" grpId="4"/>
      <p:bldP spid="183" grpId="5"/>
      <p:bldP spid="77" grpId="0" animBg="1"/>
      <p:bldP spid="77" grpId="1" animBg="1"/>
      <p:bldP spid="184" grpId="0"/>
      <p:bldP spid="184" grpId="1"/>
      <p:bldP spid="184" grpId="2"/>
      <p:bldP spid="184" grpId="3"/>
      <p:bldP spid="184" grpId="4"/>
      <p:bldP spid="184" grpId="5"/>
      <p:bldP spid="191" grpId="0" animBg="1"/>
      <p:bldP spid="191" grpId="1" animBg="1"/>
      <p:bldP spid="192" grpId="0"/>
      <p:bldP spid="192" grpId="1"/>
      <p:bldP spid="192" grpId="2"/>
      <p:bldP spid="192" grpId="3"/>
      <p:bldP spid="192" grpId="4"/>
      <p:bldP spid="192" grpId="5"/>
      <p:bldP spid="193" grpId="0" animBg="1"/>
      <p:bldP spid="193" grpId="1" animBg="1"/>
      <p:bldP spid="194" grpId="0"/>
      <p:bldP spid="194" grpId="1"/>
      <p:bldP spid="194" grpId="2"/>
      <p:bldP spid="194" grpId="3"/>
      <p:bldP spid="194" grpId="4"/>
      <p:bldP spid="194" grpId="5"/>
      <p:bldP spid="200" grpId="0" animBg="1"/>
      <p:bldP spid="200" grpId="1" animBg="1"/>
      <p:bldP spid="202" grpId="0" animBg="1"/>
      <p:bldP spid="202" grpId="1" animBg="1"/>
      <p:bldP spid="203" grpId="0"/>
      <p:bldP spid="203" grpId="1"/>
      <p:bldP spid="203" grpId="2"/>
      <p:bldP spid="203" grpId="3"/>
      <p:bldP spid="203" grpId="4"/>
      <p:bldP spid="203" grpId="5"/>
      <p:bldP spid="204" grpId="0"/>
      <p:bldP spid="204" grpId="1"/>
      <p:bldP spid="204" grpId="2"/>
      <p:bldP spid="204" grpId="3"/>
      <p:bldP spid="204" grpId="4"/>
      <p:bldP spid="204" grpId="5"/>
      <p:bldP spid="205" grpId="0" animBg="1"/>
      <p:bldP spid="205" grpId="1" animBg="1"/>
      <p:bldP spid="212" grpId="0" animBg="1"/>
      <p:bldP spid="212" grpId="1" animBg="1"/>
      <p:bldP spid="214" grpId="0"/>
      <p:bldP spid="214" grpId="1"/>
      <p:bldP spid="214" grpId="2"/>
      <p:bldP spid="214" grpId="3"/>
      <p:bldP spid="214" grpId="4"/>
      <p:bldP spid="214" grpId="5"/>
      <p:bldP spid="215" grpId="0"/>
      <p:bldP spid="215" grpId="1"/>
      <p:bldP spid="215" grpId="2"/>
      <p:bldP spid="215" grpId="3"/>
      <p:bldP spid="215" grpId="4"/>
      <p:bldP spid="215" grpId="5"/>
      <p:bldP spid="216" grpId="0" animBg="1"/>
      <p:bldP spid="216" grpId="1" animBg="1"/>
      <p:bldP spid="84" grpId="0" animBg="1"/>
      <p:bldP spid="84" grpId="1" animBg="1"/>
      <p:bldP spid="85" grpId="0"/>
      <p:bldP spid="85" grpId="1"/>
      <p:bldP spid="87" grpId="0" animBg="1"/>
      <p:bldP spid="88" grpId="0" animBg="1"/>
      <p:bldP spid="8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id="{100756DD-C86E-4570-9E22-B7B58E845114}"/>
              </a:ext>
            </a:extLst>
          </p:cNvPr>
          <p:cNvSpPr/>
          <p:nvPr/>
        </p:nvSpPr>
        <p:spPr>
          <a:xfrm>
            <a:off x="423887" y="2286463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860DBC69-3ADD-48FB-9E03-FD79A37D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2" y="2538521"/>
            <a:ext cx="814778" cy="814778"/>
          </a:xfrm>
          <a:prstGeom prst="rect">
            <a:avLst/>
          </a:prstGeom>
        </p:spPr>
      </p:pic>
      <p:grpSp>
        <p:nvGrpSpPr>
          <p:cNvPr id="4" name="Group 68">
            <a:extLst>
              <a:ext uri="{FF2B5EF4-FFF2-40B4-BE49-F238E27FC236}">
                <a16:creationId xmlns:a16="http://schemas.microsoft.com/office/drawing/2014/main" id="{6B975A05-8E9E-42C7-AEE6-DA56306EA617}"/>
              </a:ext>
            </a:extLst>
          </p:cNvPr>
          <p:cNvGrpSpPr/>
          <p:nvPr/>
        </p:nvGrpSpPr>
        <p:grpSpPr>
          <a:xfrm flipH="1" flipV="1">
            <a:off x="1057201" y="3658065"/>
            <a:ext cx="842991" cy="505342"/>
            <a:chOff x="1811860" y="3261620"/>
            <a:chExt cx="842991" cy="505342"/>
          </a:xfrm>
        </p:grpSpPr>
        <p:cxnSp>
          <p:nvCxnSpPr>
            <p:cNvPr id="5" name="Straight Connector 69">
              <a:extLst>
                <a:ext uri="{FF2B5EF4-FFF2-40B4-BE49-F238E27FC236}">
                  <a16:creationId xmlns:a16="http://schemas.microsoft.com/office/drawing/2014/main" id="{6A60BB8A-BBE3-439D-90AE-E3339C86F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70">
              <a:extLst>
                <a:ext uri="{FF2B5EF4-FFF2-40B4-BE49-F238E27FC236}">
                  <a16:creationId xmlns:a16="http://schemas.microsoft.com/office/drawing/2014/main" id="{6BDB24C6-51D2-4EC3-95A9-B22947F1A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2F2E382C-2C81-40BC-8D4A-1E8372E4B576}"/>
              </a:ext>
            </a:extLst>
          </p:cNvPr>
          <p:cNvGrpSpPr/>
          <p:nvPr/>
        </p:nvGrpSpPr>
        <p:grpSpPr>
          <a:xfrm>
            <a:off x="1900191" y="3645365"/>
            <a:ext cx="3372849" cy="842990"/>
            <a:chOff x="9146176" y="5273815"/>
            <a:chExt cx="1393271" cy="842990"/>
          </a:xfrm>
        </p:grpSpPr>
        <p:sp>
          <p:nvSpPr>
            <p:cNvPr id="8" name="TextBox 89">
              <a:extLst>
                <a:ext uri="{FF2B5EF4-FFF2-40B4-BE49-F238E27FC236}">
                  <a16:creationId xmlns:a16="http://schemas.microsoft.com/office/drawing/2014/main" id="{A5D9FB9A-5858-4FB4-8D3E-F3094D94E0BA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9" name="TextBox 90">
              <a:extLst>
                <a:ext uri="{FF2B5EF4-FFF2-40B4-BE49-F238E27FC236}">
                  <a16:creationId xmlns:a16="http://schemas.microsoft.com/office/drawing/2014/main" id="{C875866B-748E-4098-9711-1AED8DF4EC8F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err="1">
                  <a:solidFill>
                    <a:srgbClr val="00B0F0"/>
                  </a:solidFill>
                  <a:latin typeface="Tw Cen MT" panose="020B0602020104020603" pitchFamily="34" charset="0"/>
                </a:rPr>
                <a:t>Bài</a:t>
              </a:r>
              <a:r>
                <a:rPr lang="en-US" sz="2800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err="1">
                  <a:solidFill>
                    <a:srgbClr val="00B0F0"/>
                  </a:solidFill>
                  <a:latin typeface="Tw Cen MT" panose="020B0602020104020603" pitchFamily="34" charset="0"/>
                </a:rPr>
                <a:t>tập</a:t>
              </a:r>
              <a:r>
                <a:rPr lang="en-US" sz="2800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err="1">
                  <a:solidFill>
                    <a:srgbClr val="00B0F0"/>
                  </a:solidFill>
                  <a:latin typeface="Tw Cen MT" panose="020B0602020104020603" pitchFamily="34" charset="0"/>
                </a:rPr>
                <a:t>về</a:t>
              </a:r>
              <a:r>
                <a:rPr lang="en-US" sz="2800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err="1">
                  <a:solidFill>
                    <a:srgbClr val="00B0F0"/>
                  </a:solidFill>
                  <a:latin typeface="Tw Cen MT" panose="020B0602020104020603" pitchFamily="34" charset="0"/>
                </a:rPr>
                <a:t>nhà</a:t>
              </a:r>
              <a:endParaRPr lang="en-US" sz="280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FDA01F0-AD74-4FD9-B3FC-EAC54AFC2974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Bài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tập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minh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họa</a:t>
            </a:r>
            <a:endParaRPr lang="en-US" sz="400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59BB6F75-762F-49AD-A35F-D9A35DCB20B0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4FE5FD5-B7FF-460C-B7CA-96282A4E985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B90AB2B7-8168-4802-BD9F-B693115830E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2281ED67-2129-4B47-8BF4-593D87C6D63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A66028F5-9201-4949-949C-C05E27894AF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0FD3CD7F-92BB-443F-9B4B-BB3442EA1CD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25">
            <a:extLst>
              <a:ext uri="{FF2B5EF4-FFF2-40B4-BE49-F238E27FC236}">
                <a16:creationId xmlns:a16="http://schemas.microsoft.com/office/drawing/2014/main" id="{5D6947B2-503C-4F7D-900E-D2C37EE7C240}"/>
              </a:ext>
            </a:extLst>
          </p:cNvPr>
          <p:cNvSpPr txBox="1"/>
          <p:nvPr/>
        </p:nvSpPr>
        <p:spPr>
          <a:xfrm>
            <a:off x="1914597" y="4426800"/>
            <a:ext cx="21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w Cen MT" panose="020B0602020104020603" pitchFamily="34" charset="0"/>
              </a:rPr>
              <a:t>Du </a:t>
            </a:r>
            <a:r>
              <a:rPr lang="en-US" err="1">
                <a:latin typeface="Tw Cen MT" panose="020B0602020104020603" pitchFamily="34" charset="0"/>
              </a:rPr>
              <a:t>lịch</a:t>
            </a:r>
            <a:r>
              <a:rPr lang="en-US">
                <a:latin typeface="Tw Cen MT" panose="020B0602020104020603" pitchFamily="34" charset="0"/>
              </a:rPr>
              <a:t> </a:t>
            </a:r>
            <a:r>
              <a:rPr lang="en-US" err="1">
                <a:latin typeface="Tw Cen MT" panose="020B0602020104020603" pitchFamily="34" charset="0"/>
              </a:rPr>
              <a:t>miền</a:t>
            </a:r>
            <a:r>
              <a:rPr lang="en-US">
                <a:latin typeface="Tw Cen MT" panose="020B0602020104020603" pitchFamily="34" charset="0"/>
              </a:rPr>
              <a:t> </a:t>
            </a:r>
            <a:r>
              <a:rPr lang="en-US" err="1">
                <a:latin typeface="Tw Cen MT" panose="020B0602020104020603" pitchFamily="34" charset="0"/>
              </a:rPr>
              <a:t>Tây</a:t>
            </a:r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052123-17FC-4675-9D10-9C2D3D2D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16</a:t>
            </a:fld>
            <a:endParaRPr lang="en-US"/>
          </a:p>
        </p:txBody>
      </p:sp>
      <p:pic>
        <p:nvPicPr>
          <p:cNvPr id="19" name="Picture 2767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71E6F8-9F57-4F87-9A97-3FEBF73A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8" y="1342547"/>
            <a:ext cx="7286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Application</a:t>
            </a:r>
          </a:p>
          <a:p>
            <a:pPr algn="ctr"/>
            <a:endParaRPr lang="en-US" sz="400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25">
            <a:extLst>
              <a:ext uri="{FF2B5EF4-FFF2-40B4-BE49-F238E27FC236}">
                <a16:creationId xmlns:a16="http://schemas.microsoft.com/office/drawing/2014/main" id="{A9170ADC-6094-4556-B83D-E10BDC3A2D90}"/>
              </a:ext>
            </a:extLst>
          </p:cNvPr>
          <p:cNvSpPr txBox="1"/>
          <p:nvPr/>
        </p:nvSpPr>
        <p:spPr>
          <a:xfrm>
            <a:off x="2304992" y="2129222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tuyến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uống </a:t>
            </a:r>
            <a:r>
              <a:rPr lang="en-US" sz="2200" b="1" err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200" b="1">
                <a:solidFill>
                  <a:srgbClr val="26A6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Nigeria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CE7D4-2143-49DE-ADC9-2D6A198B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17</a:t>
            </a:fld>
            <a:endParaRPr lang="en-US"/>
          </a:p>
        </p:txBody>
      </p:sp>
      <p:pic>
        <p:nvPicPr>
          <p:cNvPr id="11" name="Graphic 10" descr="Water Bottle with solid fill">
            <a:extLst>
              <a:ext uri="{FF2B5EF4-FFF2-40B4-BE49-F238E27FC236}">
                <a16:creationId xmlns:a16="http://schemas.microsoft.com/office/drawing/2014/main" id="{F733DBE8-BBE4-4A1B-8369-55305FE1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143" y="1887466"/>
            <a:ext cx="914400" cy="914400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01429037-7D38-4042-AB89-3CD21DE0FD7C}"/>
              </a:ext>
            </a:extLst>
          </p:cNvPr>
          <p:cNvSpPr txBox="1"/>
          <p:nvPr/>
        </p:nvSpPr>
        <p:spPr>
          <a:xfrm>
            <a:off x="2516175" y="323408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toán </a:t>
            </a:r>
            <a:r>
              <a:rPr lang="en-US" sz="2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22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onthly calendar outline">
            <a:extLst>
              <a:ext uri="{FF2B5EF4-FFF2-40B4-BE49-F238E27FC236}">
                <a16:creationId xmlns:a16="http://schemas.microsoft.com/office/drawing/2014/main" id="{CD351D8E-4F45-4125-8F52-7F6EFA4E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143" y="2992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70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Tổng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kết</a:t>
            </a:r>
            <a:endParaRPr lang="en-US" sz="400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25">
            <a:extLst>
              <a:ext uri="{FF2B5EF4-FFF2-40B4-BE49-F238E27FC236}">
                <a16:creationId xmlns:a16="http://schemas.microsoft.com/office/drawing/2014/main" id="{A9170ADC-6094-4556-B83D-E10BDC3A2D90}"/>
              </a:ext>
            </a:extLst>
          </p:cNvPr>
          <p:cNvSpPr txBox="1"/>
          <p:nvPr/>
        </p:nvSpPr>
        <p:spPr>
          <a:xfrm>
            <a:off x="2795391" y="1654705"/>
            <a:ext cx="6791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w Cen MT" panose="020B0602020104020603" pitchFamily="34" charset="0"/>
              </a:rPr>
              <a:t>Nhánh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cận</a:t>
            </a:r>
            <a:r>
              <a:rPr lang="en-US" sz="2400">
                <a:latin typeface="Tw Cen MT" panose="020B0602020104020603" pitchFamily="34" charset="0"/>
              </a:rPr>
              <a:t>(B&amp;B) </a:t>
            </a:r>
            <a:r>
              <a:rPr lang="en-US" sz="2400" err="1">
                <a:latin typeface="Tw Cen MT" panose="020B0602020104020603" pitchFamily="34" charset="0"/>
              </a:rPr>
              <a:t>là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một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trong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những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thuật</a:t>
            </a:r>
            <a:r>
              <a:rPr lang="en-US" sz="2400">
                <a:latin typeface="Tw Cen MT" panose="020B0602020104020603" pitchFamily="34" charset="0"/>
              </a:rPr>
              <a:t> toán </a:t>
            </a:r>
            <a:r>
              <a:rPr lang="en-US" sz="2400" err="1">
                <a:latin typeface="Tw Cen MT" panose="020B0602020104020603" pitchFamily="34" charset="0"/>
              </a:rPr>
              <a:t>phổ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biến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được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sử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dụng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trong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các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bài</a:t>
            </a:r>
            <a:r>
              <a:rPr lang="en-US" sz="2400">
                <a:latin typeface="Tw Cen MT" panose="020B0602020104020603" pitchFamily="34" charset="0"/>
              </a:rPr>
              <a:t> toán </a:t>
            </a:r>
            <a:r>
              <a:rPr lang="en-US" sz="2400" err="1">
                <a:latin typeface="Tw Cen MT" panose="020B0602020104020603" pitchFamily="34" charset="0"/>
              </a:rPr>
              <a:t>tối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ưu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hóa</a:t>
            </a:r>
            <a:endParaRPr lang="en-US" sz="2400">
              <a:latin typeface="Tw Cen MT" panose="020B0602020104020603" pitchFamily="34" charset="0"/>
            </a:endParaRPr>
          </a:p>
          <a:p>
            <a:endParaRPr lang="en-US" sz="2400">
              <a:latin typeface="Tw Cen MT" panose="020B0602020104020603" pitchFamily="34" charset="0"/>
            </a:endParaRPr>
          </a:p>
          <a:p>
            <a:r>
              <a:rPr lang="en-US" sz="2400" err="1">
                <a:latin typeface="Tw Cen MT" panose="020B0602020104020603" pitchFamily="34" charset="0"/>
              </a:rPr>
              <a:t>Trong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bài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thuyết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trình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ngày</a:t>
            </a:r>
            <a:r>
              <a:rPr lang="en-US" sz="2400">
                <a:latin typeface="Tw Cen MT" panose="020B0602020104020603" pitchFamily="34" charset="0"/>
              </a:rPr>
              <a:t> hôm nay, </a:t>
            </a:r>
            <a:r>
              <a:rPr lang="en-US" sz="2400" err="1">
                <a:latin typeface="Tw Cen MT" panose="020B0602020104020603" pitchFamily="34" charset="0"/>
              </a:rPr>
              <a:t>chung</a:t>
            </a:r>
            <a:r>
              <a:rPr lang="en-US" sz="2400">
                <a:latin typeface="Tw Cen MT" panose="020B0602020104020603" pitchFamily="34" charset="0"/>
              </a:rPr>
              <a:t> ta </a:t>
            </a:r>
            <a:r>
              <a:rPr lang="en-US" sz="2400" err="1">
                <a:latin typeface="Tw Cen MT" panose="020B0602020104020603" pitchFamily="34" charset="0"/>
              </a:rPr>
              <a:t>đã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tìm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hiểu</a:t>
            </a:r>
            <a:endParaRPr lang="en-US" sz="240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Nội</a:t>
            </a:r>
            <a:r>
              <a:rPr lang="en-US" sz="2400">
                <a:latin typeface="Tw Cen MT" panose="020B0602020104020603" pitchFamily="34" charset="0"/>
              </a:rPr>
              <a:t> 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w Cen MT" panose="020B0602020104020603" pitchFamily="34" charset="0"/>
              </a:rPr>
              <a:t>Ý </a:t>
            </a:r>
            <a:r>
              <a:rPr lang="en-US" sz="2400" err="1">
                <a:latin typeface="Tw Cen MT" panose="020B0602020104020603" pitchFamily="34" charset="0"/>
              </a:rPr>
              <a:t>tưởng</a:t>
            </a:r>
            <a:endParaRPr lang="en-US" sz="240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Đặc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điểm</a:t>
            </a:r>
            <a:endParaRPr lang="en-US" sz="240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Ưu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nhược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điểm</a:t>
            </a:r>
            <a:endParaRPr lang="en-US" sz="240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w Cen MT" panose="020B0602020104020603" pitchFamily="34" charset="0"/>
              </a:rPr>
              <a:t>Bài</a:t>
            </a:r>
            <a:r>
              <a:rPr lang="en-US" sz="2400">
                <a:latin typeface="Tw Cen MT" panose="020B0602020104020603" pitchFamily="34" charset="0"/>
              </a:rPr>
              <a:t> toán </a:t>
            </a:r>
            <a:r>
              <a:rPr lang="en-US" sz="2400" err="1">
                <a:latin typeface="Tw Cen MT" panose="020B0602020104020603" pitchFamily="34" charset="0"/>
              </a:rPr>
              <a:t>ví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dụ</a:t>
            </a:r>
            <a:r>
              <a:rPr lang="en-US" sz="240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9F0F5-A3EA-49FF-BDFB-FC2B2218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Tham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khảo</a:t>
            </a:r>
            <a:endParaRPr lang="en-US" sz="400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BDB73-9B15-42CC-9D63-6DDD46D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19</a:t>
            </a:fld>
            <a:endParaRPr lang="en-US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7343C9-5B3A-42CB-A7AD-BFA91907D180}"/>
              </a:ext>
            </a:extLst>
          </p:cNvPr>
          <p:cNvSpPr txBox="1"/>
          <p:nvPr/>
        </p:nvSpPr>
        <p:spPr>
          <a:xfrm>
            <a:off x="1470326" y="1721946"/>
            <a:ext cx="103048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b="0" i="0">
              <a:solidFill>
                <a:srgbClr val="2F549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 Instructions for Chapter 6: Backtracking and Branch-and-Bound, HCM UT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Branch-and-Bound Algorithm Design</a:t>
            </a:r>
            <a:endParaRPr lang="en-US" sz="24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Kỹ</a:t>
            </a: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 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thuật</a:t>
            </a: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 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nhánh</a:t>
            </a: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 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cận</a:t>
            </a:r>
            <a:endParaRPr lang="en-US" sz="24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24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J. E. C. David R.Morrison Sheldon H.Jacobson, “Branch-and-bound algorithms: A survey of recent advances in searching, branching, and pruning,” </a:t>
            </a:r>
            <a:r>
              <a:rPr lang="vi-VN" sz="2400" i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Elsevier, </a:t>
            </a:r>
            <a:r>
              <a:rPr lang="vi-VN" sz="24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tập 19, pp. 79-102, 2016. 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067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908513" y="293162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9146440" y="293162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6375933" y="247204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740264" y="2836373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6621201" y="2717310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6488329" y="258443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835515" y="3278809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773394" y="4287063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995391" y="4507796"/>
            <a:ext cx="195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latin typeface="Tw Cen MT" panose="020B0602020104020603" pitchFamily="34" charset="0"/>
              </a:rPr>
              <a:t>Phương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pháp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vét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cạn</a:t>
            </a:r>
            <a:endParaRPr lang="en-US" sz="2400" b="1">
              <a:latin typeface="Tw Cen MT" panose="020B0602020104020603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8639682" y="247204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9004013" y="2836373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884950" y="2717310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752078" y="258443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9099264" y="1898134"/>
            <a:ext cx="0" cy="686305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9033206" y="1822637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8068078" y="843413"/>
            <a:ext cx="225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latin typeface="Tw Cen MT" panose="020B0602020104020603" pitchFamily="34" charset="0"/>
              </a:rPr>
              <a:t>Phương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pháp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vét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cạn</a:t>
            </a:r>
            <a:r>
              <a:rPr lang="en-US" sz="2400" b="1">
                <a:latin typeface="Tw Cen MT" panose="020B0602020104020603" pitchFamily="34" charset="0"/>
              </a:rPr>
              <a:t> quay </a:t>
            </a:r>
            <a:r>
              <a:rPr lang="en-US" sz="2400" b="1" err="1">
                <a:latin typeface="Tw Cen MT" panose="020B0602020104020603" pitchFamily="34" charset="0"/>
              </a:rPr>
              <a:t>lui</a:t>
            </a:r>
            <a:endParaRPr lang="en-US" sz="2400" b="1">
              <a:latin typeface="Tw Cen MT" panose="020B0602020104020603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877609" y="247204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1241940" y="2836373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1122877" y="2717310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990005" y="258443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1337191" y="3278809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1275070" y="4287063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947755" y="4482942"/>
            <a:ext cx="233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latin typeface="Tw Cen MT" panose="020B0602020104020603" pitchFamily="34" charset="0"/>
              </a:rPr>
              <a:t>Một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số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phương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pháp</a:t>
            </a:r>
            <a:r>
              <a:rPr lang="en-US" sz="2400" b="1">
                <a:latin typeface="Tw Cen MT" panose="020B0602020104020603" pitchFamily="34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</a:rPr>
              <a:t>khác</a:t>
            </a:r>
            <a:endParaRPr lang="en-US" sz="2400" b="1">
              <a:latin typeface="Tw Cen MT" panose="020B06020201040206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873201" y="535563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10143135" y="5425502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8061452" y="771616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latin typeface="Tw Cen MT" panose="020B0602020104020603" pitchFamily="34" charset="0"/>
              </a:rPr>
              <a:t>Đặt</a:t>
            </a:r>
            <a:r>
              <a:rPr lang="en-US" sz="4000">
                <a:latin typeface="Tw Cen MT" panose="020B0602020104020603" pitchFamily="34" charset="0"/>
              </a:rPr>
              <a:t> </a:t>
            </a:r>
            <a:r>
              <a:rPr lang="en-US" sz="4000" err="1">
                <a:latin typeface="Tw Cen MT" panose="020B0602020104020603" pitchFamily="34" charset="0"/>
              </a:rPr>
              <a:t>vấn</a:t>
            </a:r>
            <a:r>
              <a:rPr lang="en-US" sz="4000">
                <a:latin typeface="Tw Cen MT" panose="020B0602020104020603" pitchFamily="34" charset="0"/>
              </a:rPr>
              <a:t> </a:t>
            </a:r>
            <a:r>
              <a:rPr lang="en-US" sz="4000" err="1">
                <a:latin typeface="Tw Cen MT" panose="020B0602020104020603" pitchFamily="34" charset="0"/>
              </a:rPr>
              <a:t>đề</a:t>
            </a:r>
            <a:endParaRPr lang="en-US" sz="4000"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F11FF-0CE8-4C19-8B75-4F9BEAC3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2</a:t>
            </a:fld>
            <a:endParaRPr lang="en-US"/>
          </a:p>
        </p:txBody>
      </p:sp>
      <p:pic>
        <p:nvPicPr>
          <p:cNvPr id="62" name="Picture 2767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801BD9-4EDC-4B37-BAEF-C5382758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0" y="1208622"/>
            <a:ext cx="6063746" cy="4216880"/>
          </a:xfrm>
          <a:prstGeom prst="rect">
            <a:avLst/>
          </a:prstGeom>
        </p:spPr>
      </p:pic>
      <p:pic>
        <p:nvPicPr>
          <p:cNvPr id="2050" name="Picture 2" descr="Error icon">
            <a:extLst>
              <a:ext uri="{FF2B5EF4-FFF2-40B4-BE49-F238E27FC236}">
                <a16:creationId xmlns:a16="http://schemas.microsoft.com/office/drawing/2014/main" id="{D86E2853-9949-4ACE-9AA9-5B5299D0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" y="5740529"/>
            <a:ext cx="615821" cy="6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9">
            <a:extLst>
              <a:ext uri="{FF2B5EF4-FFF2-40B4-BE49-F238E27FC236}">
                <a16:creationId xmlns:a16="http://schemas.microsoft.com/office/drawing/2014/main" id="{E95236E2-71EB-4776-A108-95CEE80951DE}"/>
              </a:ext>
            </a:extLst>
          </p:cNvPr>
          <p:cNvSpPr txBox="1"/>
          <p:nvPr/>
        </p:nvSpPr>
        <p:spPr>
          <a:xfrm>
            <a:off x="893735" y="5771574"/>
            <a:ext cx="7831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Tw Cen MT" panose="020B0602020104020603" pitchFamily="34" charset="0"/>
              </a:rPr>
              <a:t>Xét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hết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tất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cả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phương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án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không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khả</a:t>
            </a:r>
            <a:r>
              <a:rPr lang="en-US" sz="3200">
                <a:latin typeface="Tw Cen MT" panose="020B0602020104020603" pitchFamily="34" charset="0"/>
              </a:rPr>
              <a:t> </a:t>
            </a:r>
            <a:r>
              <a:rPr lang="en-US" sz="3200" err="1">
                <a:latin typeface="Tw Cen MT" panose="020B0602020104020603" pitchFamily="34" charset="0"/>
              </a:rPr>
              <a:t>thi</a:t>
            </a:r>
            <a:endParaRPr lang="en-US" sz="32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48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3" grpId="0" animBg="1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1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203543"/>
            <a:ext cx="1244104" cy="1244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05B29-0945-4E6B-BD96-E3619AEC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NỘI DUNG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6228" y="2031604"/>
            <a:ext cx="3578202" cy="3578202"/>
            <a:chOff x="4256228" y="2031604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6228" y="2031604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717716" y="2666543"/>
              <a:ext cx="2756452" cy="2667246"/>
              <a:chOff x="4770724" y="2825567"/>
              <a:chExt cx="2756452" cy="266724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770724" y="2825567"/>
                <a:ext cx="27564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err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Nhánh</a:t>
                </a:r>
                <a:r>
                  <a:rPr lang="en-US" sz="6000" b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6000" b="1" err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cận</a:t>
                </a:r>
                <a:endParaRPr lang="en-US" sz="6000" b="1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777343" y="4846482"/>
                <a:ext cx="2552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Branch and Bound method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Thuật</a:t>
              </a:r>
              <a:r>
                <a:rPr lang="en-US" sz="1800" b="1">
                  <a:solidFill>
                    <a:srgbClr val="00B0F0"/>
                  </a:solidFill>
                  <a:latin typeface="Tw Cen MT" panose="020B0602020104020603" pitchFamily="34" charset="0"/>
                </a:rPr>
                <a:t> toán</a:t>
              </a:r>
            </a:p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29182" y="1941073"/>
              <a:ext cx="19433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Thuật</a:t>
              </a:r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toán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829182" y="4595126"/>
              <a:ext cx="19433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Tổng </a:t>
              </a:r>
              <a:r>
                <a:rPr lang="en-US" sz="4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kết</a:t>
              </a:r>
              <a:endPara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0751" y="3320011"/>
            <a:ext cx="1943398" cy="1361736"/>
            <a:chOff x="60751" y="33200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60751" y="3731063"/>
              <a:ext cx="1943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Ví</a:t>
              </a:r>
              <a:r>
                <a: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dụ</a:t>
              </a:r>
              <a:endPara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9188820" y="1588909"/>
            <a:ext cx="2839057" cy="1565530"/>
            <a:chOff x="9188820" y="1588909"/>
            <a:chExt cx="2839057" cy="15655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8909"/>
              <a:ext cx="283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Thuật</a:t>
              </a:r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 toán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Tw Cen MT" panose="020B0602020104020603" pitchFamily="34" charset="0"/>
                </a:rPr>
                <a:t>Ý </a:t>
              </a:r>
              <a:r>
                <a:rPr lang="en-US" b="1" err="1">
                  <a:latin typeface="Tw Cen MT" panose="020B0602020104020603" pitchFamily="34" charset="0"/>
                </a:rPr>
                <a:t>tưởng</a:t>
              </a:r>
              <a:endParaRPr lang="en-US" b="1"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err="1">
                  <a:latin typeface="Tw Cen MT" panose="020B0602020104020603" pitchFamily="34" charset="0"/>
                </a:rPr>
                <a:t>Khái</a:t>
              </a:r>
              <a:r>
                <a:rPr lang="en-US" b="1">
                  <a:latin typeface="Tw Cen MT" panose="020B0602020104020603" pitchFamily="34" charset="0"/>
                </a:rPr>
                <a:t> </a:t>
              </a:r>
              <a:r>
                <a:rPr lang="en-US" b="1" err="1">
                  <a:latin typeface="Tw Cen MT" panose="020B0602020104020603" pitchFamily="34" charset="0"/>
                </a:rPr>
                <a:t>niệm</a:t>
              </a:r>
              <a:endParaRPr lang="en-US" b="1"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err="1">
                  <a:latin typeface="Tw Cen MT" panose="020B0602020104020603" pitchFamily="34" charset="0"/>
                </a:rPr>
                <a:t>Đặc</a:t>
              </a:r>
              <a:r>
                <a:rPr lang="en-US" b="1">
                  <a:latin typeface="Tw Cen MT" panose="020B0602020104020603" pitchFamily="34" charset="0"/>
                </a:rPr>
                <a:t> </a:t>
              </a:r>
              <a:r>
                <a:rPr lang="en-US" b="1" err="1">
                  <a:latin typeface="Tw Cen MT" panose="020B0602020104020603" pitchFamily="34" charset="0"/>
                </a:rPr>
                <a:t>điểm</a:t>
              </a:r>
              <a:endParaRPr lang="en-US" b="1"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err="1">
                  <a:latin typeface="Tw Cen MT" panose="020B0602020104020603" pitchFamily="34" charset="0"/>
                </a:rPr>
                <a:t>Ưu</a:t>
              </a:r>
              <a:r>
                <a:rPr lang="en-US" b="1">
                  <a:latin typeface="Tw Cen MT" panose="020B0602020104020603" pitchFamily="34" charset="0"/>
                </a:rPr>
                <a:t> </a:t>
              </a:r>
              <a:r>
                <a:rPr lang="en-US" b="1" err="1">
                  <a:latin typeface="Tw Cen MT" panose="020B0602020104020603" pitchFamily="34" charset="0"/>
                </a:rPr>
                <a:t>nhược</a:t>
              </a:r>
              <a:endParaRPr lang="en-US" b="1"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9781697" y="3328469"/>
            <a:ext cx="2349552" cy="1011532"/>
            <a:chOff x="9781697" y="3328469"/>
            <a:chExt cx="2349552" cy="10115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328469"/>
              <a:ext cx="224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Ví</a:t>
              </a:r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dụ</a:t>
              </a:r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minh</a:t>
              </a:r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họa</a:t>
              </a:r>
              <a:endParaRPr lang="en-US" sz="2400" b="1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Tw Cen MT" panose="020B0602020104020603" pitchFamily="34" charset="0"/>
                </a:rPr>
                <a:t>Knapsack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Tw Cen MT" panose="020B0602020104020603" pitchFamily="34" charset="0"/>
                </a:rPr>
                <a:t>Du </a:t>
              </a:r>
              <a:r>
                <a:rPr lang="en-US" b="1" err="1">
                  <a:latin typeface="Tw Cen MT" panose="020B0602020104020603" pitchFamily="34" charset="0"/>
                </a:rPr>
                <a:t>lịch</a:t>
              </a:r>
              <a:r>
                <a:rPr lang="en-US" b="1">
                  <a:latin typeface="Tw Cen MT" panose="020B0602020104020603" pitchFamily="34" charset="0"/>
                </a:rPr>
                <a:t> </a:t>
              </a:r>
              <a:r>
                <a:rPr lang="en-US" b="1" err="1">
                  <a:latin typeface="Tw Cen MT" panose="020B0602020104020603" pitchFamily="34" charset="0"/>
                </a:rPr>
                <a:t>miền</a:t>
              </a:r>
              <a:r>
                <a:rPr lang="en-US" b="1">
                  <a:latin typeface="Tw Cen MT" panose="020B0602020104020603" pitchFamily="34" charset="0"/>
                </a:rPr>
                <a:t> </a:t>
              </a:r>
              <a:r>
                <a:rPr lang="en-US" b="1" err="1">
                  <a:latin typeface="Tw Cen MT" panose="020B0602020104020603" pitchFamily="34" charset="0"/>
                </a:rPr>
                <a:t>Tây</a:t>
              </a:r>
              <a:endParaRPr lang="en-US" b="1"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9283253" y="5373942"/>
            <a:ext cx="2349552" cy="734533"/>
            <a:chOff x="9188820" y="5060922"/>
            <a:chExt cx="2349552" cy="7345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0B0F0"/>
                  </a:solidFill>
                  <a:latin typeface="Tw Cen MT" panose="020B0602020104020603" pitchFamily="34" charset="0"/>
                </a:rPr>
                <a:t>Tổng </a:t>
              </a:r>
              <a:r>
                <a:rPr lang="en-US" sz="2400" b="1" err="1">
                  <a:solidFill>
                    <a:srgbClr val="00B0F0"/>
                  </a:solidFill>
                  <a:latin typeface="Tw Cen MT" panose="020B0602020104020603" pitchFamily="34" charset="0"/>
                </a:rPr>
                <a:t>kết</a:t>
              </a:r>
              <a:endParaRPr lang="en-US" sz="2400" b="1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025730" y="5071418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8532452" y="3272921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84DB2-D964-4FE4-9089-D7DA00A7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Branch and Bound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53">
            <a:extLst>
              <a:ext uri="{FF2B5EF4-FFF2-40B4-BE49-F238E27FC236}">
                <a16:creationId xmlns:a16="http://schemas.microsoft.com/office/drawing/2014/main" id="{871BC817-77EA-470F-BFA4-05E8A717EE20}"/>
              </a:ext>
            </a:extLst>
          </p:cNvPr>
          <p:cNvGrpSpPr/>
          <p:nvPr/>
        </p:nvGrpSpPr>
        <p:grpSpPr>
          <a:xfrm>
            <a:off x="574447" y="1757516"/>
            <a:ext cx="1692843" cy="1866900"/>
            <a:chOff x="1488849" y="2209800"/>
            <a:chExt cx="1692843" cy="1866900"/>
          </a:xfrm>
        </p:grpSpPr>
        <p:sp>
          <p:nvSpPr>
            <p:cNvPr id="36" name="Rectangle: Top Corners Rounded 11">
              <a:extLst>
                <a:ext uri="{FF2B5EF4-FFF2-40B4-BE49-F238E27FC236}">
                  <a16:creationId xmlns:a16="http://schemas.microsoft.com/office/drawing/2014/main" id="{1C98A51F-D3D6-481B-9AAE-0C94816FAFAD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5FF99DE5-F4C1-4E08-84A2-5DBC85CB0BCC}"/>
                </a:ext>
              </a:extLst>
            </p:cNvPr>
            <p:cNvSpPr txBox="1"/>
            <p:nvPr/>
          </p:nvSpPr>
          <p:spPr>
            <a:xfrm>
              <a:off x="1488849" y="2248942"/>
              <a:ext cx="16928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Ý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tưởng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thuật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toán</a:t>
              </a:r>
            </a:p>
          </p:txBody>
        </p:sp>
      </p:grp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3A5A5FAE-06EF-4F0A-A88A-72FD2704C475}"/>
              </a:ext>
            </a:extLst>
          </p:cNvPr>
          <p:cNvSpPr/>
          <p:nvPr/>
        </p:nvSpPr>
        <p:spPr>
          <a:xfrm flipV="1">
            <a:off x="580116" y="2690966"/>
            <a:ext cx="1591582" cy="181220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3">
            <a:extLst>
              <a:ext uri="{FF2B5EF4-FFF2-40B4-BE49-F238E27FC236}">
                <a16:creationId xmlns:a16="http://schemas.microsoft.com/office/drawing/2014/main" id="{C0D4FF47-C54D-4003-B233-91663440E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3" y="3301191"/>
            <a:ext cx="905768" cy="905768"/>
          </a:xfrm>
          <a:prstGeom prst="rect">
            <a:avLst/>
          </a:prstGeom>
        </p:spPr>
      </p:pic>
      <p:sp>
        <p:nvSpPr>
          <p:cNvPr id="44" name="TextBox 25">
            <a:extLst>
              <a:ext uri="{FF2B5EF4-FFF2-40B4-BE49-F238E27FC236}">
                <a16:creationId xmlns:a16="http://schemas.microsoft.com/office/drawing/2014/main" id="{F8277EF6-9645-4A6F-95D3-24579F4D9251}"/>
              </a:ext>
            </a:extLst>
          </p:cNvPr>
          <p:cNvSpPr txBox="1"/>
          <p:nvPr/>
        </p:nvSpPr>
        <p:spPr>
          <a:xfrm>
            <a:off x="3605728" y="1911048"/>
            <a:ext cx="51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w Cen MT" panose="020B0602020104020603" pitchFamily="34" charset="0"/>
              </a:rPr>
              <a:t>Cải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tiến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của</a:t>
            </a:r>
            <a:r>
              <a:rPr lang="en-US" sz="2400">
                <a:latin typeface="Tw Cen MT" panose="020B0602020104020603" pitchFamily="34" charset="0"/>
              </a:rPr>
              <a:t> </a:t>
            </a:r>
            <a:r>
              <a:rPr lang="en-US" sz="2400" err="1">
                <a:latin typeface="Tw Cen MT" panose="020B0602020104020603" pitchFamily="34" charset="0"/>
              </a:rPr>
              <a:t>thuật</a:t>
            </a:r>
            <a:r>
              <a:rPr lang="en-US" sz="2400">
                <a:latin typeface="Tw Cen MT" panose="020B0602020104020603" pitchFamily="34" charset="0"/>
              </a:rPr>
              <a:t> toán </a:t>
            </a:r>
            <a:r>
              <a:rPr lang="en-US" sz="2400" b="1">
                <a:latin typeface="Tw Cen MT" panose="020B0602020104020603" pitchFamily="34" charset="0"/>
              </a:rPr>
              <a:t>Backtracking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FD1E2-BC65-449F-BD6C-6CBD495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58F38C-C90C-4F0F-9FBD-1F45F669596B}"/>
              </a:ext>
            </a:extLst>
          </p:cNvPr>
          <p:cNvSpPr/>
          <p:nvPr/>
        </p:nvSpPr>
        <p:spPr>
          <a:xfrm>
            <a:off x="9365172" y="2332149"/>
            <a:ext cx="554497" cy="562022"/>
          </a:xfrm>
          <a:prstGeom prst="ellipse">
            <a:avLst/>
          </a:prstGeom>
          <a:solidFill>
            <a:srgbClr val="03A1A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5B8C39-109D-4CC3-87AF-4A05F2F063E3}"/>
              </a:ext>
            </a:extLst>
          </p:cNvPr>
          <p:cNvSpPr/>
          <p:nvPr/>
        </p:nvSpPr>
        <p:spPr>
          <a:xfrm>
            <a:off x="9365168" y="3917949"/>
            <a:ext cx="554497" cy="562022"/>
          </a:xfrm>
          <a:prstGeom prst="ellipse">
            <a:avLst/>
          </a:prstGeom>
          <a:solidFill>
            <a:srgbClr val="1C7CB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7EB35F-2B57-4A17-99A7-747C4CBEC6BE}"/>
              </a:ext>
            </a:extLst>
          </p:cNvPr>
          <p:cNvSpPr/>
          <p:nvPr/>
        </p:nvSpPr>
        <p:spPr>
          <a:xfrm>
            <a:off x="9365167" y="4710849"/>
            <a:ext cx="554497" cy="562022"/>
          </a:xfrm>
          <a:prstGeom prst="ellipse">
            <a:avLst/>
          </a:prstGeom>
          <a:solidFill>
            <a:srgbClr val="EF3078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E08A07-9BD6-41BD-86A2-3AA8BE257DB2}"/>
              </a:ext>
            </a:extLst>
          </p:cNvPr>
          <p:cNvSpPr/>
          <p:nvPr/>
        </p:nvSpPr>
        <p:spPr>
          <a:xfrm>
            <a:off x="9365171" y="3125049"/>
            <a:ext cx="554497" cy="562022"/>
          </a:xfrm>
          <a:prstGeom prst="ellipse">
            <a:avLst/>
          </a:prstGeom>
          <a:solidFill>
            <a:srgbClr val="EE952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pic>
        <p:nvPicPr>
          <p:cNvPr id="1026" name="Picture 2" descr="Illustration of refresh icon">
            <a:extLst>
              <a:ext uri="{FF2B5EF4-FFF2-40B4-BE49-F238E27FC236}">
                <a16:creationId xmlns:a16="http://schemas.microsoft.com/office/drawing/2014/main" id="{624505E8-3F67-49D5-B53D-92CBEF0A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12" y="1694708"/>
            <a:ext cx="894344" cy="8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779940F-E2DE-4730-81D5-37A1A5BB4593}"/>
              </a:ext>
            </a:extLst>
          </p:cNvPr>
          <p:cNvGrpSpPr/>
          <p:nvPr/>
        </p:nvGrpSpPr>
        <p:grpSpPr>
          <a:xfrm>
            <a:off x="4054960" y="3017355"/>
            <a:ext cx="3717966" cy="2817538"/>
            <a:chOff x="4054960" y="3017355"/>
            <a:chExt cx="3717966" cy="281753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B085D24-3DD7-49C6-B333-50FC6C6268A5}"/>
                </a:ext>
              </a:extLst>
            </p:cNvPr>
            <p:cNvGrpSpPr/>
            <p:nvPr/>
          </p:nvGrpSpPr>
          <p:grpSpPr>
            <a:xfrm>
              <a:off x="4054960" y="3017355"/>
              <a:ext cx="3717966" cy="2337822"/>
              <a:chOff x="4109023" y="2440360"/>
              <a:chExt cx="3717966" cy="233782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D13FFE8-3256-4651-A3D3-1F4D6FEC06AB}"/>
                  </a:ext>
                </a:extLst>
              </p:cNvPr>
              <p:cNvSpPr/>
              <p:nvPr/>
            </p:nvSpPr>
            <p:spPr>
              <a:xfrm>
                <a:off x="5818693" y="2440360"/>
                <a:ext cx="554497" cy="562022"/>
              </a:xfrm>
              <a:prstGeom prst="ellipse">
                <a:avLst/>
              </a:prstGeom>
              <a:solidFill>
                <a:srgbClr val="03A1A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60AC54-7842-4A5B-8BD6-BB3A06F25565}"/>
                  </a:ext>
                </a:extLst>
              </p:cNvPr>
              <p:cNvSpPr/>
              <p:nvPr/>
            </p:nvSpPr>
            <p:spPr>
              <a:xfrm>
                <a:off x="4824259" y="3112527"/>
                <a:ext cx="554497" cy="562022"/>
              </a:xfrm>
              <a:prstGeom prst="ellipse">
                <a:avLst/>
              </a:prstGeom>
              <a:solidFill>
                <a:srgbClr val="EE952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48374BD-D4FB-42AF-9016-CD406F036D52}"/>
                  </a:ext>
                </a:extLst>
              </p:cNvPr>
              <p:cNvSpPr/>
              <p:nvPr/>
            </p:nvSpPr>
            <p:spPr>
              <a:xfrm>
                <a:off x="4109023" y="3941152"/>
                <a:ext cx="554497" cy="562022"/>
              </a:xfrm>
              <a:prstGeom prst="ellipse">
                <a:avLst/>
              </a:prstGeom>
              <a:solidFill>
                <a:srgbClr val="EF3078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D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79950A3-C373-4E82-B9B6-B246299BDCA0}"/>
                  </a:ext>
                </a:extLst>
              </p:cNvPr>
              <p:cNvSpPr/>
              <p:nvPr/>
            </p:nvSpPr>
            <p:spPr>
              <a:xfrm>
                <a:off x="6717995" y="3112527"/>
                <a:ext cx="554497" cy="562022"/>
              </a:xfrm>
              <a:prstGeom prst="ellipse">
                <a:avLst/>
              </a:prstGeom>
              <a:solidFill>
                <a:srgbClr val="1C7CB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C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EFCA91-E8BA-4670-96D8-C050DA90909C}"/>
                  </a:ext>
                </a:extLst>
              </p:cNvPr>
              <p:cNvSpPr/>
              <p:nvPr/>
            </p:nvSpPr>
            <p:spPr>
              <a:xfrm>
                <a:off x="6129479" y="3941152"/>
                <a:ext cx="554497" cy="562022"/>
              </a:xfrm>
              <a:prstGeom prst="ellipse">
                <a:avLst/>
              </a:prstGeom>
              <a:solidFill>
                <a:srgbClr val="EE952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FFBB595-1644-4664-897F-5609A6205A51}"/>
                  </a:ext>
                </a:extLst>
              </p:cNvPr>
              <p:cNvSpPr/>
              <p:nvPr/>
            </p:nvSpPr>
            <p:spPr>
              <a:xfrm>
                <a:off x="7272492" y="3941152"/>
                <a:ext cx="554497" cy="562022"/>
              </a:xfrm>
              <a:prstGeom prst="ellipse">
                <a:avLst/>
              </a:prstGeom>
              <a:solidFill>
                <a:srgbClr val="EF3078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D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091953A-2C7B-46C9-9A68-4797AF8A4419}"/>
                  </a:ext>
                </a:extLst>
              </p:cNvPr>
              <p:cNvCxnSpPr>
                <a:stCxn id="38" idx="3"/>
                <a:endCxn id="41" idx="7"/>
              </p:cNvCxnSpPr>
              <p:nvPr/>
            </p:nvCxnSpPr>
            <p:spPr>
              <a:xfrm flipH="1">
                <a:off x="5297552" y="2920076"/>
                <a:ext cx="602345" cy="274757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F2D7FF4-9C1C-4FBA-8F9A-2FAB6C114D17}"/>
                  </a:ext>
                </a:extLst>
              </p:cNvPr>
              <p:cNvCxnSpPr>
                <a:cxnSpLocks/>
                <a:stCxn id="38" idx="5"/>
                <a:endCxn id="43" idx="1"/>
              </p:cNvCxnSpPr>
              <p:nvPr/>
            </p:nvCxnSpPr>
            <p:spPr>
              <a:xfrm>
                <a:off x="6291986" y="2920076"/>
                <a:ext cx="507213" cy="274757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13FA18-681F-469D-9FC1-3F7555A7DF2C}"/>
                  </a:ext>
                </a:extLst>
              </p:cNvPr>
              <p:cNvCxnSpPr>
                <a:cxnSpLocks/>
                <a:stCxn id="41" idx="3"/>
                <a:endCxn id="42" idx="0"/>
              </p:cNvCxnSpPr>
              <p:nvPr/>
            </p:nvCxnSpPr>
            <p:spPr>
              <a:xfrm flipH="1">
                <a:off x="4386272" y="3592243"/>
                <a:ext cx="519191" cy="348909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2D9AA0-46C0-4252-96E9-903DBEBAC6AD}"/>
                  </a:ext>
                </a:extLst>
              </p:cNvPr>
              <p:cNvCxnSpPr>
                <a:cxnSpLocks/>
                <a:stCxn id="43" idx="5"/>
                <a:endCxn id="47" idx="0"/>
              </p:cNvCxnSpPr>
              <p:nvPr/>
            </p:nvCxnSpPr>
            <p:spPr>
              <a:xfrm>
                <a:off x="7191288" y="3592243"/>
                <a:ext cx="358453" cy="348909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E61BD2-B2E8-4905-992F-04F6D2EF483C}"/>
                  </a:ext>
                </a:extLst>
              </p:cNvPr>
              <p:cNvCxnSpPr>
                <a:cxnSpLocks/>
                <a:stCxn id="43" idx="3"/>
                <a:endCxn id="46" idx="0"/>
              </p:cNvCxnSpPr>
              <p:nvPr/>
            </p:nvCxnSpPr>
            <p:spPr>
              <a:xfrm flipH="1">
                <a:off x="6406728" y="3592243"/>
                <a:ext cx="392471" cy="348909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D50BCA-D2C5-4D42-9AF5-953C58DDE24B}"/>
                  </a:ext>
                </a:extLst>
              </p:cNvPr>
              <p:cNvCxnSpPr>
                <a:cxnSpLocks/>
                <a:stCxn id="46" idx="3"/>
                <a:endCxn id="63" idx="7"/>
              </p:cNvCxnSpPr>
              <p:nvPr/>
            </p:nvCxnSpPr>
            <p:spPr>
              <a:xfrm flipH="1">
                <a:off x="5939498" y="4420868"/>
                <a:ext cx="271185" cy="357314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61" name="Graphic 60" descr="Close">
              <a:extLst>
                <a:ext uri="{FF2B5EF4-FFF2-40B4-BE49-F238E27FC236}">
                  <a16:creationId xmlns:a16="http://schemas.microsoft.com/office/drawing/2014/main" id="{15CBC47C-4586-44BA-A88C-A0E0E129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160134">
              <a:off x="4368123" y="4112860"/>
              <a:ext cx="461665" cy="461665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D3C7383-940E-4107-8488-0D7FA84DC21C}"/>
                </a:ext>
              </a:extLst>
            </p:cNvPr>
            <p:cNvSpPr/>
            <p:nvPr/>
          </p:nvSpPr>
          <p:spPr>
            <a:xfrm>
              <a:off x="5412142" y="5272871"/>
              <a:ext cx="554497" cy="562022"/>
            </a:xfrm>
            <a:prstGeom prst="ellipse">
              <a:avLst/>
            </a:prstGeom>
            <a:solidFill>
              <a:srgbClr val="EF3078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21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/>
      <p:bldP spid="6" grpId="0" animBg="1"/>
      <p:bldP spid="31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Branch and Bound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D0F0FA92-A4F2-46C7-876A-A2DE19D76B6B}"/>
              </a:ext>
            </a:extLst>
          </p:cNvPr>
          <p:cNvGrpSpPr/>
          <p:nvPr/>
        </p:nvGrpSpPr>
        <p:grpSpPr>
          <a:xfrm>
            <a:off x="364912" y="1803736"/>
            <a:ext cx="1805441" cy="1866900"/>
            <a:chOff x="3884465" y="2209800"/>
            <a:chExt cx="1805441" cy="1866900"/>
          </a:xfrm>
        </p:grpSpPr>
        <p:sp>
          <p:nvSpPr>
            <p:cNvPr id="21" name="Rectangle: Top Corners Rounded 14">
              <a:extLst>
                <a:ext uri="{FF2B5EF4-FFF2-40B4-BE49-F238E27FC236}">
                  <a16:creationId xmlns:a16="http://schemas.microsoft.com/office/drawing/2014/main" id="{F9FC82A5-9D10-4A26-B12D-929188EDF06A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F918B49A-A18C-4B06-9C42-63BE100D3653}"/>
                </a:ext>
              </a:extLst>
            </p:cNvPr>
            <p:cNvSpPr txBox="1"/>
            <p:nvPr/>
          </p:nvSpPr>
          <p:spPr>
            <a:xfrm>
              <a:off x="3884465" y="2283968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Khái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niệm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A7D16A3-EAA5-4127-B72D-E7417D922635}"/>
              </a:ext>
            </a:extLst>
          </p:cNvPr>
          <p:cNvSpPr/>
          <p:nvPr/>
        </p:nvSpPr>
        <p:spPr>
          <a:xfrm flipV="1">
            <a:off x="471842" y="2737186"/>
            <a:ext cx="1591582" cy="202851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9">
            <a:extLst>
              <a:ext uri="{FF2B5EF4-FFF2-40B4-BE49-F238E27FC236}">
                <a16:creationId xmlns:a16="http://schemas.microsoft.com/office/drawing/2014/main" id="{9B97CB5B-5A85-454B-9E0A-2EE3E4A4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6" y="3358235"/>
            <a:ext cx="900162" cy="900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5">
                <a:extLst>
                  <a:ext uri="{FF2B5EF4-FFF2-40B4-BE49-F238E27FC236}">
                    <a16:creationId xmlns:a16="http://schemas.microsoft.com/office/drawing/2014/main" id="{A803C7F5-9529-4B2A-BF3E-2848F212FA41}"/>
                  </a:ext>
                </a:extLst>
              </p:cNvPr>
              <p:cNvSpPr txBox="1"/>
              <p:nvPr/>
            </p:nvSpPr>
            <p:spPr>
              <a:xfrm>
                <a:off x="3124231" y="1803736"/>
                <a:ext cx="8397964" cy="332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BB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tối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 </a:t>
                </a:r>
                <a:r>
                  <a:rPr lang="en-US" sz="2400" err="1">
                    <a:latin typeface="Tw Cen MT" panose="020B0602020104020603" pitchFamily="34" charset="0"/>
                    <a:ea typeface="Arial" panose="020B0604020202020204" pitchFamily="34" charset="0"/>
                  </a:rPr>
                  <a:t>ưu</a:t>
                </a:r>
                <a:r>
                  <a:rPr lang="en-US" sz="2400">
                    <a:latin typeface="Tw Cen MT" panose="020B0602020104020603" pitchFamily="34" charset="0"/>
                    <a:ea typeface="Arial" panose="020B0604020202020204" pitchFamily="34" charset="0"/>
                  </a:rPr>
                  <a:t> </a:t>
                </a:r>
                <a:r>
                  <a:rPr lang="en-US" sz="2400" b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P = (</a:t>
                </a:r>
                <a:r>
                  <a:rPr lang="en-US" sz="2400" b="1" err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X,f</a:t>
                </a:r>
                <a:r>
                  <a:rPr lang="en-US" sz="2400" b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):</a:t>
                </a: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b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ưu</a:t>
                </a:r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b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cận</a:t>
                </a:r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b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pháp</a:t>
                </a:r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m:rPr>
                          <m:lit/>
                        </m:rP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 = 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, 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 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ΠAi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1,  2,  3, …, 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: 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m:rPr>
                          <m:lit/>
                        </m:rP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>
                    <a:effectLst/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trạng</a:t>
                </a:r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thái</a:t>
                </a:r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không</a:t>
                </a:r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gian</a:t>
                </a: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tìm</a:t>
                </a: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kiếm</a:t>
                </a: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5">
                <a:extLst>
                  <a:ext uri="{FF2B5EF4-FFF2-40B4-BE49-F238E27FC236}">
                    <a16:creationId xmlns:a16="http://schemas.microsoft.com/office/drawing/2014/main" id="{A803C7F5-9529-4B2A-BF3E-2848F212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31" y="1803736"/>
                <a:ext cx="8397964" cy="3325910"/>
              </a:xfrm>
              <a:prstGeom prst="rect">
                <a:avLst/>
              </a:prstGeom>
              <a:blipFill>
                <a:blip r:embed="rId4"/>
                <a:stretch>
                  <a:fillRect l="-1162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BDF5C-B9C2-4B24-927D-AA172A6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latin typeface="Tw Cen MT" panose="020B0602020104020603" pitchFamily="34" charset="0"/>
              </a:rPr>
              <a:t>Ví</a:t>
            </a:r>
            <a:r>
              <a:rPr lang="en-US" sz="4000">
                <a:latin typeface="Tw Cen MT" panose="020B0602020104020603" pitchFamily="34" charset="0"/>
              </a:rPr>
              <a:t> </a:t>
            </a:r>
            <a:r>
              <a:rPr lang="en-US" sz="4000" err="1">
                <a:latin typeface="Tw Cen MT" panose="020B0602020104020603" pitchFamily="34" charset="0"/>
              </a:rPr>
              <a:t>dụ</a:t>
            </a:r>
            <a:endParaRPr lang="en-US" sz="400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BDF5C-B9C2-4B24-927D-AA172A6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5">
                <a:extLst>
                  <a:ext uri="{FF2B5EF4-FFF2-40B4-BE49-F238E27FC236}">
                    <a16:creationId xmlns:a16="http://schemas.microsoft.com/office/drawing/2014/main" id="{31FE27F1-19C8-43D8-84D6-6980AEECDCE6}"/>
                  </a:ext>
                </a:extLst>
              </p:cNvPr>
              <p:cNvSpPr txBox="1"/>
              <p:nvPr/>
            </p:nvSpPr>
            <p:spPr>
              <a:xfrm>
                <a:off x="1490924" y="1421404"/>
                <a:ext cx="83979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Ví dụ: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Tìm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đường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 </a:t>
                </a:r>
                <a:r>
                  <a:rPr lang="vi-VN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đi ngắn nhất từ A tới C như hình bên dưới:</a:t>
                </a:r>
                <a:r>
                  <a:rPr lang="en-US" sz="2400">
                    <a:effectLst/>
                    <a:latin typeface="Tw Cen MT" panose="020B0602020104020603" pitchFamily="34" charset="0"/>
                    <a:ea typeface="Arial" panose="020B0604020202020204" pitchFamily="34" charset="0"/>
                  </a:rPr>
                  <a:t> </a:t>
                </a:r>
              </a:p>
              <a:p>
                <a:r>
                  <a:rPr lang="en-US" sz="24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𝐴𝐵𝐷𝐶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𝐴𝐷𝐶</m:t>
                    </m:r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400">
                  <a:effectLst/>
                  <a:latin typeface="Tw Cen MT" panose="020B0602020104020603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5">
                <a:extLst>
                  <a:ext uri="{FF2B5EF4-FFF2-40B4-BE49-F238E27FC236}">
                    <a16:creationId xmlns:a16="http://schemas.microsoft.com/office/drawing/2014/main" id="{31FE27F1-19C8-43D8-84D6-6980AEEC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924" y="1421404"/>
                <a:ext cx="8397964" cy="1569660"/>
              </a:xfrm>
              <a:prstGeom prst="rect">
                <a:avLst/>
              </a:prstGeom>
              <a:blipFill>
                <a:blip r:embed="rId3"/>
                <a:stretch>
                  <a:fillRect l="-116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9B89B89C-D73B-4FDE-B751-0CA412C9FC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93187" y="2964559"/>
            <a:ext cx="6574438" cy="37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06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9A0978-D33E-4205-B90A-90CEE6E0DD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27" y="1867023"/>
            <a:ext cx="6254329" cy="38387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24" y="-16660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latin typeface="Tw Cen MT" panose="020B0602020104020603" pitchFamily="34" charset="0"/>
              </a:rPr>
              <a:t>Ví</a:t>
            </a:r>
            <a:r>
              <a:rPr lang="en-US" sz="4000">
                <a:latin typeface="Tw Cen MT" panose="020B0602020104020603" pitchFamily="34" charset="0"/>
              </a:rPr>
              <a:t> </a:t>
            </a:r>
            <a:r>
              <a:rPr lang="en-US" sz="4000" err="1">
                <a:latin typeface="Tw Cen MT" panose="020B0602020104020603" pitchFamily="34" charset="0"/>
              </a:rPr>
              <a:t>dụ</a:t>
            </a:r>
            <a:endParaRPr lang="en-US" sz="400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696" y="493655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BDF5C-B9C2-4B24-927D-AA172A6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592DD-80D9-4C0A-B3F1-AA8234311335}"/>
                  </a:ext>
                </a:extLst>
              </p:cNvPr>
              <p:cNvSpPr txBox="1"/>
              <p:nvPr/>
            </p:nvSpPr>
            <p:spPr>
              <a:xfrm>
                <a:off x="1057277" y="588905"/>
                <a:ext cx="9886710" cy="710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BB: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Initial: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Repeat: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Duyệt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DFS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𝑖𝑙𝑒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𝒄𝒓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!= 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𝑳𝒆𝒂𝒇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9144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lit/>
                      </m:rP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9144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trị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1828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𝒄𝒓</m:t>
                        </m:r>
                      </m:sub>
                    </m:sSub>
                  </m:oMath>
                </a14:m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Node </a:t>
                </a:r>
                <a:r>
                  <a:rPr lang="en-US" sz="1800" b="1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9144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Else: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1828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nhánh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(branch)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đang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1828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nhánh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duyệt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nhánh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nhánh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592DD-80D9-4C0A-B3F1-AA823431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7" y="588905"/>
                <a:ext cx="9886710" cy="7105278"/>
              </a:xfrm>
              <a:prstGeom prst="rect">
                <a:avLst/>
              </a:prstGeom>
              <a:blipFill>
                <a:blip r:embed="rId4"/>
                <a:stretch>
                  <a:fillRect l="-493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992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Branch and Bound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61">
            <a:extLst>
              <a:ext uri="{FF2B5EF4-FFF2-40B4-BE49-F238E27FC236}">
                <a16:creationId xmlns:a16="http://schemas.microsoft.com/office/drawing/2014/main" id="{E0F3954D-54A0-4A2F-8C71-30292E6E2A5A}"/>
              </a:ext>
            </a:extLst>
          </p:cNvPr>
          <p:cNvGrpSpPr/>
          <p:nvPr/>
        </p:nvGrpSpPr>
        <p:grpSpPr>
          <a:xfrm>
            <a:off x="514278" y="1562100"/>
            <a:ext cx="1805441" cy="1866900"/>
            <a:chOff x="8985147" y="2209800"/>
            <a:chExt cx="1805441" cy="1866900"/>
          </a:xfrm>
        </p:grpSpPr>
        <p:sp>
          <p:nvSpPr>
            <p:cNvPr id="26" name="Rectangle: Top Corners Rounded 22">
              <a:extLst>
                <a:ext uri="{FF2B5EF4-FFF2-40B4-BE49-F238E27FC236}">
                  <a16:creationId xmlns:a16="http://schemas.microsoft.com/office/drawing/2014/main" id="{F3BA3A9F-20E3-4497-86D4-05B40A27F7F8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4FCAB015-4E42-4D5B-8DF7-7A6DACC4F337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A4381F1E-7774-4EE9-AC6D-59B2874729B8}"/>
                </a:ext>
              </a:extLst>
            </p:cNvPr>
            <p:cNvSpPr txBox="1"/>
            <p:nvPr/>
          </p:nvSpPr>
          <p:spPr>
            <a:xfrm>
              <a:off x="8985147" y="2475135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Phân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loại</a:t>
              </a:r>
              <a:endParaRPr lang="en-US" sz="28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B4ECE205-65D6-4C84-A69F-7875B533E79C}"/>
              </a:ext>
            </a:extLst>
          </p:cNvPr>
          <p:cNvSpPr/>
          <p:nvPr/>
        </p:nvSpPr>
        <p:spPr>
          <a:xfrm flipV="1">
            <a:off x="621209" y="2495550"/>
            <a:ext cx="1591582" cy="23517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3">
            <a:extLst>
              <a:ext uri="{FF2B5EF4-FFF2-40B4-BE49-F238E27FC236}">
                <a16:creationId xmlns:a16="http://schemas.microsoft.com/office/drawing/2014/main" id="{0D1D1F8C-EE79-4D9D-AD52-F5572EE93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9" y="3269317"/>
            <a:ext cx="932120" cy="9321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DF780-546A-4945-8270-089D22B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6984E5-A79B-4405-B78C-5B475D98A484}"/>
              </a:ext>
            </a:extLst>
          </p:cNvPr>
          <p:cNvGrpSpPr/>
          <p:nvPr/>
        </p:nvGrpSpPr>
        <p:grpSpPr>
          <a:xfrm>
            <a:off x="3153707" y="2089045"/>
            <a:ext cx="5453398" cy="2118102"/>
            <a:chOff x="2870470" y="2041922"/>
            <a:chExt cx="5453398" cy="2118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BD98C-047F-41CB-A725-64E94382465E}"/>
                </a:ext>
              </a:extLst>
            </p:cNvPr>
            <p:cNvSpPr txBox="1"/>
            <p:nvPr/>
          </p:nvSpPr>
          <p:spPr>
            <a:xfrm>
              <a:off x="3505236" y="2107411"/>
              <a:ext cx="4818632" cy="205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err="1">
                  <a:solidFill>
                    <a:srgbClr val="0070C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Minximum</a:t>
              </a:r>
              <a:r>
                <a:rPr lang="en-US" sz="2400">
                  <a:solidFill>
                    <a:srgbClr val="0070C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=&gt; </a:t>
              </a:r>
              <a:r>
                <a:rPr lang="en-US" sz="2400" b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cận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endParaRPr lang="en-US" sz="2400">
                <a:solidFill>
                  <a:srgbClr val="00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>
                <a:effectLst/>
                <a:latin typeface="Tw Cen MT" panose="020B0602020104020603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>
                <a:effectLst/>
                <a:latin typeface="Tw Cen MT" panose="020B0602020104020603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D42428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Maximum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=&gt; </a:t>
              </a:r>
              <a:r>
                <a:rPr lang="en-US" sz="2400" b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cận</a:t>
              </a:r>
              <a:r>
                <a:rPr lang="en-US" sz="240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err="1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endParaRPr lang="en-US" sz="2400">
                <a:effectLst/>
                <a:latin typeface="Tw Cen MT" panose="020B0602020104020603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r>
                <a:rPr lang="en-US"/>
                <a:t> 	</a:t>
              </a:r>
            </a:p>
          </p:txBody>
        </p:sp>
        <p:pic>
          <p:nvPicPr>
            <p:cNvPr id="7" name="Graphic 6" descr="Upward trend">
              <a:extLst>
                <a:ext uri="{FF2B5EF4-FFF2-40B4-BE49-F238E27FC236}">
                  <a16:creationId xmlns:a16="http://schemas.microsoft.com/office/drawing/2014/main" id="{497E8424-EB50-424F-A49B-3C8ED64F1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0471" y="3195649"/>
              <a:ext cx="634765" cy="634765"/>
            </a:xfrm>
            <a:prstGeom prst="rect">
              <a:avLst/>
            </a:prstGeom>
          </p:spPr>
        </p:pic>
        <p:pic>
          <p:nvPicPr>
            <p:cNvPr id="9" name="Graphic 8" descr="Downward trend graph">
              <a:extLst>
                <a:ext uri="{FF2B5EF4-FFF2-40B4-BE49-F238E27FC236}">
                  <a16:creationId xmlns:a16="http://schemas.microsoft.com/office/drawing/2014/main" id="{44DD003A-87F6-4AA3-A198-3426A513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0470" y="2041922"/>
              <a:ext cx="634766" cy="634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3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12396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Branch and Bound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DF780-546A-4945-8270-089D22B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ECBF12-B4E2-461F-8A70-96EFEFAF4A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85" y="1319079"/>
            <a:ext cx="7434941" cy="4832595"/>
          </a:xfrm>
          <a:prstGeom prst="rect">
            <a:avLst/>
          </a:prstGeom>
        </p:spPr>
      </p:pic>
      <p:grpSp>
        <p:nvGrpSpPr>
          <p:cNvPr id="22" name="Group 61">
            <a:extLst>
              <a:ext uri="{FF2B5EF4-FFF2-40B4-BE49-F238E27FC236}">
                <a16:creationId xmlns:a16="http://schemas.microsoft.com/office/drawing/2014/main" id="{CA1A5524-A714-474C-8ED3-D386DC24ED9E}"/>
              </a:ext>
            </a:extLst>
          </p:cNvPr>
          <p:cNvGrpSpPr/>
          <p:nvPr/>
        </p:nvGrpSpPr>
        <p:grpSpPr>
          <a:xfrm>
            <a:off x="514278" y="1562100"/>
            <a:ext cx="1805441" cy="1866900"/>
            <a:chOff x="8985147" y="2209800"/>
            <a:chExt cx="1805441" cy="1866900"/>
          </a:xfrm>
        </p:grpSpPr>
        <p:sp>
          <p:nvSpPr>
            <p:cNvPr id="24" name="Rectangle: Top Corners Rounded 22">
              <a:extLst>
                <a:ext uri="{FF2B5EF4-FFF2-40B4-BE49-F238E27FC236}">
                  <a16:creationId xmlns:a16="http://schemas.microsoft.com/office/drawing/2014/main" id="{282A73B1-A7B9-4A20-96F0-6CFEE5AF4920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F4D818-9C8A-4538-A64C-D7A04E9B7831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BAF3CD4-7BA7-4787-9B60-18CD6782CB46}"/>
                </a:ext>
              </a:extLst>
            </p:cNvPr>
            <p:cNvSpPr txBox="1"/>
            <p:nvPr/>
          </p:nvSpPr>
          <p:spPr>
            <a:xfrm>
              <a:off x="8985147" y="2475135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Đặc</a:t>
              </a:r>
              <a:r>
                <a:rPr lang="en-US" sz="2800" b="1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err="1">
                  <a:solidFill>
                    <a:srgbClr val="E6E7E9"/>
                  </a:solidFill>
                  <a:latin typeface="Tw Cen MT" panose="020B0602020104020603" pitchFamily="34" charset="0"/>
                </a:rPr>
                <a:t>điểm</a:t>
              </a:r>
              <a:endParaRPr lang="en-US" sz="28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8D83BE7A-2838-4D74-94C2-6F29BA1DE224}"/>
              </a:ext>
            </a:extLst>
          </p:cNvPr>
          <p:cNvSpPr/>
          <p:nvPr/>
        </p:nvSpPr>
        <p:spPr>
          <a:xfrm flipV="1">
            <a:off x="621209" y="2495550"/>
            <a:ext cx="1591582" cy="23517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3">
            <a:extLst>
              <a:ext uri="{FF2B5EF4-FFF2-40B4-BE49-F238E27FC236}">
                <a16:creationId xmlns:a16="http://schemas.microsoft.com/office/drawing/2014/main" id="{47D6AFB1-3657-40F4-8996-2AB5F78C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9" y="3269317"/>
            <a:ext cx="932120" cy="93212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FA9E2FD-DCDB-4DF1-ADF3-5FED02E2902A}"/>
              </a:ext>
            </a:extLst>
          </p:cNvPr>
          <p:cNvGrpSpPr/>
          <p:nvPr/>
        </p:nvGrpSpPr>
        <p:grpSpPr>
          <a:xfrm>
            <a:off x="8881943" y="2086296"/>
            <a:ext cx="3195633" cy="2222157"/>
            <a:chOff x="8787675" y="1644462"/>
            <a:chExt cx="3195633" cy="22221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B91192-1113-4A60-BD3E-BFC28EA418A5}"/>
                </a:ext>
              </a:extLst>
            </p:cNvPr>
            <p:cNvSpPr txBox="1"/>
            <p:nvPr/>
          </p:nvSpPr>
          <p:spPr>
            <a:xfrm>
              <a:off x="9376796" y="1657178"/>
              <a:ext cx="2300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03A1A4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Search strategy </a:t>
              </a:r>
              <a:endParaRPr lang="en-US" sz="2400" b="1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2FFE05-3131-442B-BE7E-3DF8F62B3E69}"/>
                </a:ext>
              </a:extLst>
            </p:cNvPr>
            <p:cNvSpPr txBox="1"/>
            <p:nvPr/>
          </p:nvSpPr>
          <p:spPr>
            <a:xfrm>
              <a:off x="9333590" y="2565672"/>
              <a:ext cx="2649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EE9524"/>
                  </a:solidFill>
                  <a:latin typeface="Tw Cen MT" panose="020B0602020104020603" pitchFamily="34" charset="0"/>
                  <a:ea typeface="Times New Roman" panose="02020603050405020304" pitchFamily="18" charset="0"/>
                </a:rPr>
                <a:t>B</a:t>
              </a:r>
              <a:r>
                <a:rPr lang="en-US" sz="2400" b="1">
                  <a:solidFill>
                    <a:srgbClr val="EE9524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ranching strategy </a:t>
              </a:r>
              <a:endParaRPr lang="en-US" sz="2400" b="1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416798-CB4D-43F4-A7A3-14A5CAA8697E}"/>
                </a:ext>
              </a:extLst>
            </p:cNvPr>
            <p:cNvSpPr txBox="1"/>
            <p:nvPr/>
          </p:nvSpPr>
          <p:spPr>
            <a:xfrm>
              <a:off x="9333590" y="3320705"/>
              <a:ext cx="2649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3B5998"/>
                  </a:solidFill>
                  <a:latin typeface="Tw Cen MT" panose="020B0602020104020603" pitchFamily="34" charset="0"/>
                  <a:ea typeface="Times New Roman" panose="02020603050405020304" pitchFamily="18" charset="0"/>
                </a:rPr>
                <a:t>Pruning rules </a:t>
              </a:r>
              <a:endParaRPr lang="en-US" sz="2400" b="1">
                <a:solidFill>
                  <a:srgbClr val="3B5998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" name="Graphic 7" descr="Magnifying glass">
              <a:extLst>
                <a:ext uri="{FF2B5EF4-FFF2-40B4-BE49-F238E27FC236}">
                  <a16:creationId xmlns:a16="http://schemas.microsoft.com/office/drawing/2014/main" id="{DA6B3AD7-2FEC-4AE1-99CD-23A4D614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87675" y="1644462"/>
              <a:ext cx="545915" cy="545915"/>
            </a:xfrm>
            <a:prstGeom prst="rect">
              <a:avLst/>
            </a:prstGeom>
          </p:spPr>
        </p:pic>
        <p:pic>
          <p:nvPicPr>
            <p:cNvPr id="12" name="Graphic 11" descr="Scissors">
              <a:extLst>
                <a:ext uri="{FF2B5EF4-FFF2-40B4-BE49-F238E27FC236}">
                  <a16:creationId xmlns:a16="http://schemas.microsoft.com/office/drawing/2014/main" id="{040CFA8D-393D-4B9F-90B1-D740C441E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87675" y="3320705"/>
              <a:ext cx="545914" cy="545914"/>
            </a:xfrm>
            <a:prstGeom prst="rect">
              <a:avLst/>
            </a:prstGeom>
          </p:spPr>
        </p:pic>
        <p:pic>
          <p:nvPicPr>
            <p:cNvPr id="14" name="Graphic 13" descr="Branching diagram">
              <a:extLst>
                <a:ext uri="{FF2B5EF4-FFF2-40B4-BE49-F238E27FC236}">
                  <a16:creationId xmlns:a16="http://schemas.microsoft.com/office/drawing/2014/main" id="{442F93EA-E0E7-4D87-B9A4-6A2C048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87675" y="2556155"/>
              <a:ext cx="545916" cy="545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905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6692D02DD67A24BA98B10C99266ABBA" ma:contentTypeVersion="7" ma:contentTypeDescription="Tạo tài liệu mới." ma:contentTypeScope="" ma:versionID="891820dbc0702fc4b16f6ee991096d6f">
  <xsd:schema xmlns:xsd="http://www.w3.org/2001/XMLSchema" xmlns:xs="http://www.w3.org/2001/XMLSchema" xmlns:p="http://schemas.microsoft.com/office/2006/metadata/properties" xmlns:ns3="89730121-a577-459c-b51f-b88931a002c4" xmlns:ns4="2bac0309-6868-4976-943b-05123a6996f8" targetNamespace="http://schemas.microsoft.com/office/2006/metadata/properties" ma:root="true" ma:fieldsID="6aa608df8738433ec36e98764229ca0d" ns3:_="" ns4:_="">
    <xsd:import namespace="89730121-a577-459c-b51f-b88931a002c4"/>
    <xsd:import namespace="2bac0309-6868-4976-943b-05123a699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30121-a577-459c-b51f-b88931a00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c0309-6868-4976-943b-05123a699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4DFBD-CB4C-4F66-B786-BBF407D498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C6F8E7-79BF-43D1-B6EB-CE442EF1C99C}">
  <ds:schemaRefs>
    <ds:schemaRef ds:uri="2bac0309-6868-4976-943b-05123a6996f8"/>
    <ds:schemaRef ds:uri="89730121-a577-459c-b51f-b88931a002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F2A39C-D6DA-4F60-89CA-DA8A906F332A}">
  <ds:schemaRefs>
    <ds:schemaRef ds:uri="http://schemas.microsoft.com/office/infopath/2007/PartnerControls"/>
    <ds:schemaRef ds:uri="http://purl.org/dc/dcmitype/"/>
    <ds:schemaRef ds:uri="89730121-a577-459c-b51f-b88931a002c4"/>
    <ds:schemaRef ds:uri="2bac0309-6868-4976-943b-05123a6996f8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Màn hình rộng</PresentationFormat>
  <Paragraphs>334</Paragraphs>
  <Slides>20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Courier New</vt:lpstr>
      <vt:lpstr>SFSS1728</vt:lpstr>
      <vt:lpstr>Symbol</vt:lpstr>
      <vt:lpstr>Times New Roman</vt:lpstr>
      <vt:lpstr>Tw Cen MT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Trần Đình Khang</cp:lastModifiedBy>
  <cp:revision>1</cp:revision>
  <dcterms:created xsi:type="dcterms:W3CDTF">2017-10-30T13:02:30Z</dcterms:created>
  <dcterms:modified xsi:type="dcterms:W3CDTF">2021-01-06T15:25:47Z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0x010100F6692D02DD67A24BA98B10C99266ABBA</vt:lpwstr>
  </property>
</Properties>
</file>