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11.png" ContentType="image/png"/>
  <Override PartName="/ppt/media/image3.jpeg" ContentType="image/jpeg"/>
  <Override PartName="/ppt/media/image4.png" ContentType="image/png"/>
  <Override PartName="/ppt/media/image5.jpeg" ContentType="image/jpeg"/>
  <Override PartName="/ppt/media/image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p>
            <a:pPr algn="r"/>
            <a:fld id="{DE5D2EE2-57C1-437B-93FE-D9FF58579D3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380880" y="685800"/>
            <a:ext cx="6094800" cy="3427920"/>
          </a:xfrm>
          <a:prstGeom prst="rect">
            <a:avLst/>
          </a:prstGeom>
        </p:spPr>
      </p:sp>
      <p:sp>
        <p:nvSpPr>
          <p:cNvPr id="281"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282"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0D5F91A-EC1A-418D-B672-FAB89979525C}"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380880" y="685800"/>
            <a:ext cx="6094800" cy="3427920"/>
          </a:xfrm>
          <a:prstGeom prst="rect">
            <a:avLst/>
          </a:prstGeom>
        </p:spPr>
      </p:sp>
      <p:sp>
        <p:nvSpPr>
          <p:cNvPr id="284"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285"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8F47596-969C-413A-B5C2-43742F10AB91}"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380880" y="685800"/>
            <a:ext cx="6094800" cy="3427920"/>
          </a:xfrm>
          <a:prstGeom prst="rect">
            <a:avLst/>
          </a:prstGeom>
        </p:spPr>
      </p:sp>
      <p:sp>
        <p:nvSpPr>
          <p:cNvPr id="287" name="PlaceHolder 2"/>
          <p:cNvSpPr>
            <a:spLocks noGrp="1"/>
          </p:cNvSpPr>
          <p:nvPr>
            <p:ph type="body"/>
          </p:nvPr>
        </p:nvSpPr>
        <p:spPr>
          <a:xfrm>
            <a:off x="685800" y="4343400"/>
            <a:ext cx="5485320" cy="4113720"/>
          </a:xfrm>
          <a:prstGeom prst="rect">
            <a:avLst/>
          </a:prstGeom>
        </p:spPr>
        <p:txBody>
          <a:bodyPr lIns="0" rIns="0" tIns="0" bIns="0"/>
          <a:p>
            <a:pPr marL="216000" indent="-215280">
              <a:lnSpc>
                <a:spcPct val="100000"/>
              </a:lnSpc>
            </a:pPr>
            <a:r>
              <a:rPr b="1" lang="en-US" sz="1200" spc="-1" strike="noStrike">
                <a:solidFill>
                  <a:srgbClr val="000000"/>
                </a:solidFill>
                <a:latin typeface="+mn-lt"/>
                <a:ea typeface="+mn-ea"/>
              </a:rPr>
              <a:t>Lưu trữ:</a:t>
            </a:r>
            <a:endParaRPr b="0" lang="en-US" sz="1200" spc="-1" strike="noStrike">
              <a:latin typeface="Arial"/>
            </a:endParaRPr>
          </a:p>
          <a:p>
            <a:pPr marL="216000" indent="-215280">
              <a:lnSpc>
                <a:spcPct val="100000"/>
              </a:lnSpc>
            </a:pPr>
            <a:r>
              <a:rPr b="0" lang="en-US" sz="1200" spc="-1" strike="noStrike">
                <a:solidFill>
                  <a:srgbClr val="000000"/>
                </a:solidFill>
                <a:latin typeface="+mn-lt"/>
                <a:ea typeface="+mn-ea"/>
              </a:rPr>
              <a:t>HBase sử dụng 2 định dạng file chính là HLog và HFile, được vào các HDFS Datanode thông qua DFSClient. Điều này giúp cho HBase có </a:t>
            </a:r>
            <a:r>
              <a:rPr b="0" lang="en-US" sz="1200" spc="-1" strike="noStrike">
                <a:solidFill>
                  <a:srgbClr val="000000"/>
                </a:solidFill>
                <a:latin typeface="+mn-lt"/>
                <a:ea typeface="+mn-ea"/>
              </a:rPr>
              <a:t>thể tập trung vào việc tối ưu truy vấn và cập nhật dữ liệu, vốn không phải thế mạnh của HDFS nguyên thủy.</a:t>
            </a:r>
            <a:br/>
            <a:r>
              <a:rPr b="0" lang="en-US" sz="1200" spc="-1" strike="noStrike">
                <a:solidFill>
                  <a:srgbClr val="000000"/>
                </a:solidFill>
                <a:latin typeface="+mn-lt"/>
                <a:ea typeface="+mn-ea"/>
              </a:rPr>
              <a:t>Tập hợp một số file như trên được quản lý bởi một Region (trình bày ở phần sau), thường được sao lưu thành 3 bản lưu ở 3 datanode </a:t>
            </a:r>
            <a:r>
              <a:rPr b="0" lang="en-US" sz="1200" spc="-1" strike="noStrike">
                <a:solidFill>
                  <a:srgbClr val="000000"/>
                </a:solidFill>
                <a:latin typeface="+mn-lt"/>
                <a:ea typeface="+mn-ea"/>
              </a:rPr>
              <a:t>khác nhau.</a:t>
            </a:r>
            <a:endParaRPr b="0" lang="en-US" sz="1200" spc="-1" strike="noStrike">
              <a:latin typeface="Arial"/>
            </a:endParaRPr>
          </a:p>
          <a:p>
            <a:pPr marL="216000" indent="-21528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 Column family &amp; Column Qualifier:</a:t>
            </a:r>
            <a:endParaRPr b="0" lang="en-US" sz="1200" spc="-1" strike="noStrike">
              <a:latin typeface="Arial"/>
            </a:endParaRPr>
          </a:p>
          <a:p>
            <a:pPr marL="216000" indent="-215280">
              <a:lnSpc>
                <a:spcPct val="100000"/>
              </a:lnSpc>
            </a:pPr>
            <a:r>
              <a:rPr b="0" lang="en-US" sz="1200" spc="-1" strike="noStrike">
                <a:solidFill>
                  <a:srgbClr val="000000"/>
                </a:solidFill>
                <a:latin typeface="+mn-lt"/>
                <a:ea typeface="+mn-ea"/>
              </a:rPr>
              <a:t>* Region: Một region là một mảnh của một bảng hoàn chỉnh. Tập hợp một số region sẽ được quản lý bởi một HRegionServer.</a:t>
            </a:r>
            <a:endParaRPr b="0" lang="en-US" sz="1200" spc="-1" strike="noStrike">
              <a:latin typeface="Arial"/>
            </a:endParaRPr>
          </a:p>
          <a:p>
            <a:pPr marL="216000" indent="-215280">
              <a:lnSpc>
                <a:spcPct val="100000"/>
              </a:lnSpc>
            </a:pPr>
            <a:r>
              <a:rPr b="0" lang="en-US" sz="1200" spc="-1" strike="noStrike">
                <a:solidFill>
                  <a:srgbClr val="000000"/>
                </a:solidFill>
                <a:latin typeface="+mn-lt"/>
                <a:ea typeface="+mn-ea"/>
              </a:rPr>
              <a:t>* Row-version</a:t>
            </a:r>
            <a:endParaRPr b="0" lang="en-US" sz="1200" spc="-1" strike="noStrike">
              <a:latin typeface="Arial"/>
            </a:endParaRPr>
          </a:p>
          <a:p>
            <a:pPr marL="216000" indent="-215280">
              <a:lnSpc>
                <a:spcPct val="100000"/>
              </a:lnSpc>
            </a:pPr>
            <a:r>
              <a:rPr b="0" lang="en-US" sz="1200" spc="-1" strike="noStrike">
                <a:solidFill>
                  <a:srgbClr val="000000"/>
                </a:solidFill>
                <a:latin typeface="+mn-lt"/>
                <a:ea typeface="+mn-ea"/>
              </a:rPr>
              <a:t>* Block vs Block cache</a:t>
            </a:r>
            <a:endParaRPr b="0" lang="en-US" sz="1200" spc="-1" strike="noStrike">
              <a:latin typeface="Arial"/>
            </a:endParaRPr>
          </a:p>
          <a:p>
            <a:pPr marL="216000" indent="-215280">
              <a:lnSpc>
                <a:spcPct val="100000"/>
              </a:lnSpc>
            </a:pPr>
            <a:endParaRPr b="0" lang="en-US" sz="1200" spc="-1" strike="noStrike">
              <a:latin typeface="Arial"/>
            </a:endParaRPr>
          </a:p>
        </p:txBody>
      </p:sp>
      <p:sp>
        <p:nvSpPr>
          <p:cNvPr id="288"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F0112D8-1C52-425A-849A-5ADFE21460E4}"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380880" y="685800"/>
            <a:ext cx="6094800" cy="3427920"/>
          </a:xfrm>
          <a:prstGeom prst="rect">
            <a:avLst/>
          </a:prstGeom>
        </p:spPr>
      </p:sp>
      <p:sp>
        <p:nvSpPr>
          <p:cNvPr id="290" name="PlaceHolder 2"/>
          <p:cNvSpPr>
            <a:spLocks noGrp="1"/>
          </p:cNvSpPr>
          <p:nvPr>
            <p:ph type="body"/>
          </p:nvPr>
        </p:nvSpPr>
        <p:spPr>
          <a:xfrm>
            <a:off x="685800" y="4343400"/>
            <a:ext cx="5485320" cy="4113720"/>
          </a:xfrm>
          <a:prstGeom prst="rect">
            <a:avLst/>
          </a:prstGeom>
        </p:spPr>
        <p:txBody>
          <a:bodyPr lIns="0" rIns="0" tIns="0" bIns="0"/>
          <a:p>
            <a:pPr marL="216000" indent="-215280">
              <a:lnSpc>
                <a:spcPct val="100000"/>
              </a:lnSpc>
            </a:pPr>
            <a:r>
              <a:rPr b="1" lang="en-US" sz="1200" spc="-1" strike="noStrike" u="sng">
                <a:solidFill>
                  <a:srgbClr val="000000"/>
                </a:solidFill>
                <a:uFillTx/>
                <a:latin typeface="Times New Roman"/>
              </a:rPr>
              <a:t>Read</a:t>
            </a:r>
            <a:r>
              <a:rPr b="0" lang="en-US" sz="1200" spc="-1" strike="noStrike">
                <a:solidFill>
                  <a:srgbClr val="000000"/>
                </a:solidFill>
                <a:latin typeface="Times New Roman"/>
              </a:rPr>
              <a:t>: Client read data từ </a:t>
            </a:r>
            <a:r>
              <a:rPr b="0" lang="en-US" sz="1200" spc="-1" strike="noStrike">
                <a:solidFill>
                  <a:srgbClr val="000000"/>
                </a:solidFill>
                <a:latin typeface="Times New Roman"/>
              </a:rPr>
              <a:t>HBase &lt;- HBase lấy </a:t>
            </a:r>
            <a:r>
              <a:rPr b="0" lang="en-US" sz="1200" spc="-1" strike="noStrike">
                <a:solidFill>
                  <a:srgbClr val="000000"/>
                </a:solidFill>
                <a:latin typeface="Times New Roman"/>
              </a:rPr>
              <a:t>data từ HDFS</a:t>
            </a:r>
            <a:endParaRPr b="0" lang="en-US" sz="1200" spc="-1" strike="noStrike">
              <a:latin typeface="Arial"/>
            </a:endParaRPr>
          </a:p>
          <a:p>
            <a:pPr marL="216000" indent="-215280">
              <a:lnSpc>
                <a:spcPct val="100000"/>
              </a:lnSpc>
            </a:pPr>
            <a:endParaRPr b="0" lang="en-US" sz="1200" spc="-1" strike="noStrike">
              <a:latin typeface="Arial"/>
            </a:endParaRPr>
          </a:p>
          <a:p>
            <a:pPr marL="216000" indent="-215280">
              <a:lnSpc>
                <a:spcPct val="100000"/>
              </a:lnSpc>
            </a:pPr>
            <a:r>
              <a:rPr b="1" lang="en-US" sz="1200" spc="-1" strike="noStrike" u="sng">
                <a:solidFill>
                  <a:srgbClr val="000000"/>
                </a:solidFill>
                <a:uFillTx/>
                <a:latin typeface="Times New Roman"/>
              </a:rPr>
              <a:t>Write</a:t>
            </a:r>
            <a:r>
              <a:rPr b="0" lang="en-US" sz="1200" spc="-1" strike="noStrike">
                <a:solidFill>
                  <a:srgbClr val="000000"/>
                </a:solidFill>
                <a:latin typeface="Times New Roman"/>
              </a:rPr>
              <a:t>: Client white data </a:t>
            </a:r>
            <a:r>
              <a:rPr b="0" lang="en-US" sz="1200" spc="-1" strike="noStrike">
                <a:solidFill>
                  <a:srgbClr val="000000"/>
                </a:solidFill>
                <a:latin typeface="Times New Roman"/>
              </a:rPr>
              <a:t>vào HBase -&gt; HBase </a:t>
            </a:r>
            <a:r>
              <a:rPr b="0" lang="en-US" sz="1200" spc="-1" strike="noStrike">
                <a:solidFill>
                  <a:srgbClr val="000000"/>
                </a:solidFill>
                <a:latin typeface="Times New Roman"/>
              </a:rPr>
              <a:t>write data vào HDFS. </a:t>
            </a:r>
            <a:r>
              <a:rPr b="0" lang="en-US" sz="1200" spc="-1" strike="noStrike">
                <a:solidFill>
                  <a:srgbClr val="000000"/>
                </a:solidFill>
                <a:latin typeface="Times New Roman"/>
              </a:rPr>
              <a:t>Bên cạnh đó, client </a:t>
            </a:r>
            <a:r>
              <a:rPr b="0" lang="en-US" sz="1200" spc="-1" strike="noStrike">
                <a:solidFill>
                  <a:srgbClr val="000000"/>
                </a:solidFill>
                <a:latin typeface="Times New Roman"/>
              </a:rPr>
              <a:t>cũng có option white </a:t>
            </a:r>
            <a:r>
              <a:rPr b="0" lang="en-US" sz="1200" spc="-1" strike="noStrike">
                <a:solidFill>
                  <a:srgbClr val="000000"/>
                </a:solidFill>
                <a:latin typeface="Times New Roman"/>
              </a:rPr>
              <a:t>data trực tiếp vào </a:t>
            </a:r>
            <a:r>
              <a:rPr b="0" lang="en-US" sz="1200" spc="-1" strike="noStrike">
                <a:solidFill>
                  <a:srgbClr val="000000"/>
                </a:solidFill>
                <a:latin typeface="Times New Roman"/>
              </a:rPr>
              <a:t>HDFS</a:t>
            </a:r>
            <a:endParaRPr b="0" lang="en-US" sz="1200" spc="-1" strike="noStrike">
              <a:latin typeface="Arial"/>
            </a:endParaRPr>
          </a:p>
          <a:p>
            <a:pPr marL="216000" indent="-215280">
              <a:lnSpc>
                <a:spcPct val="100000"/>
              </a:lnSpc>
            </a:pPr>
            <a:endParaRPr b="0" lang="en-US" sz="1200" spc="-1" strike="noStrike">
              <a:latin typeface="Arial"/>
            </a:endParaRPr>
          </a:p>
          <a:p>
            <a:pPr marL="216000" indent="-215280">
              <a:lnSpc>
                <a:spcPct val="100000"/>
              </a:lnSpc>
            </a:pPr>
            <a:r>
              <a:rPr b="0" lang="en-US" sz="1200" spc="-1" strike="noStrike">
                <a:solidFill>
                  <a:srgbClr val="000000"/>
                </a:solidFill>
                <a:latin typeface="Wingdings"/>
              </a:rPr>
              <a:t></a:t>
            </a:r>
            <a:r>
              <a:rPr b="0" lang="en-US" sz="1200" spc="-1" strike="noStrike">
                <a:solidFill>
                  <a:srgbClr val="000000"/>
                </a:solidFill>
                <a:latin typeface="Times New Roman"/>
              </a:rPr>
              <a:t> </a:t>
            </a:r>
            <a:r>
              <a:rPr b="0" lang="en-US" sz="1200" spc="-1" strike="noStrike">
                <a:solidFill>
                  <a:srgbClr val="000000"/>
                </a:solidFill>
                <a:latin typeface="Times New Roman"/>
              </a:rPr>
              <a:t>Quá trình giao tiếp giữa </a:t>
            </a:r>
            <a:r>
              <a:rPr b="0" lang="en-US" sz="1200" spc="-1" strike="noStrike">
                <a:solidFill>
                  <a:srgbClr val="000000"/>
                </a:solidFill>
                <a:latin typeface="Times New Roman"/>
              </a:rPr>
              <a:t>HBase với HDFS được </a:t>
            </a:r>
            <a:r>
              <a:rPr b="0" lang="en-US" sz="1200" spc="-1" strike="noStrike">
                <a:solidFill>
                  <a:srgbClr val="000000"/>
                </a:solidFill>
                <a:latin typeface="Times New Roman"/>
              </a:rPr>
              <a:t>thông qua các đối </a:t>
            </a:r>
            <a:r>
              <a:rPr b="0" lang="en-US" sz="1200" spc="-1" strike="noStrike">
                <a:solidFill>
                  <a:srgbClr val="000000"/>
                </a:solidFill>
                <a:latin typeface="Times New Roman"/>
              </a:rPr>
              <a:t>tượng HDFS Client</a:t>
            </a:r>
            <a:endParaRPr b="0" lang="en-US" sz="1200" spc="-1" strike="noStrike">
              <a:latin typeface="Arial"/>
            </a:endParaRPr>
          </a:p>
          <a:p>
            <a:pPr marL="216000" indent="-215280">
              <a:lnSpc>
                <a:spcPct val="100000"/>
              </a:lnSpc>
            </a:pPr>
            <a:endParaRPr b="0" lang="en-US" sz="1200" spc="-1" strike="noStrike">
              <a:latin typeface="Arial"/>
            </a:endParaRPr>
          </a:p>
          <a:p>
            <a:pPr marL="216000" indent="-215280">
              <a:lnSpc>
                <a:spcPct val="100000"/>
              </a:lnSpc>
            </a:pPr>
            <a:endParaRPr b="0" lang="en-US" sz="1200" spc="-1" strike="noStrike">
              <a:latin typeface="Arial"/>
            </a:endParaRPr>
          </a:p>
        </p:txBody>
      </p:sp>
      <p:sp>
        <p:nvSpPr>
          <p:cNvPr id="291"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F89AFE5-21BD-4BC4-9355-F8D2B0D5D60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380880" y="685800"/>
            <a:ext cx="6094800" cy="3427920"/>
          </a:xfrm>
          <a:prstGeom prst="rect">
            <a:avLst/>
          </a:prstGeom>
        </p:spPr>
      </p:sp>
      <p:sp>
        <p:nvSpPr>
          <p:cNvPr id="293"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294"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B324BD6-826C-4B70-9AB4-3A811559B712}"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380880" y="685800"/>
            <a:ext cx="6094800" cy="3427920"/>
          </a:xfrm>
          <a:prstGeom prst="rect">
            <a:avLst/>
          </a:prstGeom>
        </p:spPr>
      </p:sp>
      <p:sp>
        <p:nvSpPr>
          <p:cNvPr id="296" name="PlaceHolder 2"/>
          <p:cNvSpPr>
            <a:spLocks noGrp="1"/>
          </p:cNvSpPr>
          <p:nvPr>
            <p:ph type="body"/>
          </p:nvPr>
        </p:nvSpPr>
        <p:spPr>
          <a:xfrm>
            <a:off x="685800" y="4343400"/>
            <a:ext cx="5485320" cy="4113720"/>
          </a:xfrm>
          <a:prstGeom prst="rect">
            <a:avLst/>
          </a:prstGeom>
        </p:spPr>
        <p:txBody>
          <a:bodyPr lIns="0" rIns="0" tIns="0" bIns="0"/>
          <a:p>
            <a:pPr marL="343080" indent="-342000">
              <a:lnSpc>
                <a:spcPct val="100000"/>
              </a:lnSpc>
              <a:buClr>
                <a:srgbClr val="000000"/>
              </a:buClr>
              <a:buFont typeface="Arial"/>
              <a:buChar char="•"/>
            </a:pPr>
            <a:r>
              <a:rPr b="0" lang="en-US" sz="2400" spc="-1" strike="noStrike">
                <a:solidFill>
                  <a:srgbClr val="000000"/>
                </a:solidFill>
                <a:latin typeface="+mn-lt"/>
                <a:ea typeface="+mn-ea"/>
              </a:rPr>
              <a:t>Cơ sở dữ </a:t>
            </a:r>
            <a:r>
              <a:rPr b="0" lang="en-US" sz="2400" spc="-1" strike="noStrike">
                <a:solidFill>
                  <a:srgbClr val="000000"/>
                </a:solidFill>
                <a:latin typeface="+mn-lt"/>
                <a:ea typeface="+mn-ea"/>
              </a:rPr>
              <a:t>liệu(Dat</a:t>
            </a:r>
            <a:r>
              <a:rPr b="0" lang="en-US" sz="2400" spc="-1" strike="noStrike">
                <a:solidFill>
                  <a:srgbClr val="000000"/>
                </a:solidFill>
                <a:latin typeface="+mn-lt"/>
                <a:ea typeface="+mn-ea"/>
              </a:rPr>
              <a:t>abase):</a:t>
            </a:r>
            <a:endParaRPr b="0" lang="en-US" sz="2400" spc="-1" strike="noStrike">
              <a:latin typeface="Arial"/>
            </a:endParaRPr>
          </a:p>
          <a:p>
            <a:pPr lvl="1" marL="800280" indent="-342000">
              <a:lnSpc>
                <a:spcPct val="100000"/>
              </a:lnSpc>
              <a:buClr>
                <a:srgbClr val="000000"/>
              </a:buClr>
              <a:buFont typeface="Wingdings" charset="2"/>
              <a:buChar char=""/>
            </a:pPr>
            <a:r>
              <a:rPr b="0" lang="en-US" sz="2400" spc="-1" strike="noStrike">
                <a:solidFill>
                  <a:srgbClr val="000000"/>
                </a:solidFill>
                <a:latin typeface="+mn-lt"/>
                <a:ea typeface="+mn-ea"/>
              </a:rPr>
              <a:t>Cả </a:t>
            </a:r>
            <a:r>
              <a:rPr b="0" lang="en-US" sz="2400" spc="-1" strike="noStrike">
                <a:solidFill>
                  <a:srgbClr val="000000"/>
                </a:solidFill>
                <a:latin typeface="+mn-lt"/>
                <a:ea typeface="+mn-ea"/>
              </a:rPr>
              <a:t>hai </a:t>
            </a:r>
            <a:r>
              <a:rPr b="0" lang="en-US" sz="2400" spc="-1" strike="noStrike">
                <a:solidFill>
                  <a:srgbClr val="000000"/>
                </a:solidFill>
                <a:latin typeface="+mn-lt"/>
                <a:ea typeface="+mn-ea"/>
              </a:rPr>
              <a:t>đều </a:t>
            </a:r>
            <a:r>
              <a:rPr b="0" lang="en-US" sz="2400" spc="-1" strike="noStrike">
                <a:solidFill>
                  <a:srgbClr val="000000"/>
                </a:solidFill>
                <a:latin typeface="+mn-lt"/>
                <a:ea typeface="+mn-ea"/>
              </a:rPr>
              <a:t>là cơ </a:t>
            </a:r>
            <a:r>
              <a:rPr b="0" lang="en-US" sz="2400" spc="-1" strike="noStrike">
                <a:solidFill>
                  <a:srgbClr val="000000"/>
                </a:solidFill>
                <a:latin typeface="+mn-lt"/>
                <a:ea typeface="+mn-ea"/>
              </a:rPr>
              <a:t>sơ dữ </a:t>
            </a:r>
            <a:r>
              <a:rPr b="0" lang="en-US" sz="2400" spc="-1" strike="noStrike">
                <a:solidFill>
                  <a:srgbClr val="000000"/>
                </a:solidFill>
                <a:latin typeface="+mn-lt"/>
                <a:ea typeface="+mn-ea"/>
              </a:rPr>
              <a:t>liệu </a:t>
            </a:r>
            <a:r>
              <a:rPr b="0" lang="en-US" sz="2400" spc="-1" strike="noStrike">
                <a:solidFill>
                  <a:srgbClr val="000000"/>
                </a:solidFill>
                <a:latin typeface="+mn-lt"/>
                <a:ea typeface="+mn-ea"/>
              </a:rPr>
              <a:t>mã </a:t>
            </a:r>
            <a:r>
              <a:rPr b="0" lang="en-US" sz="2400" spc="-1" strike="noStrike">
                <a:solidFill>
                  <a:srgbClr val="000000"/>
                </a:solidFill>
                <a:latin typeface="+mn-lt"/>
                <a:ea typeface="+mn-ea"/>
              </a:rPr>
              <a:t>nguồ</a:t>
            </a:r>
            <a:r>
              <a:rPr b="0" lang="en-US" sz="2400" spc="-1" strike="noStrike">
                <a:solidFill>
                  <a:srgbClr val="000000"/>
                </a:solidFill>
                <a:latin typeface="+mn-lt"/>
                <a:ea typeface="+mn-ea"/>
              </a:rPr>
              <a:t>n mở.</a:t>
            </a:r>
            <a:endParaRPr b="0" lang="en-US" sz="2400" spc="-1" strike="noStrike">
              <a:latin typeface="Arial"/>
            </a:endParaRPr>
          </a:p>
          <a:p>
            <a:pPr lvl="1" marL="800280" indent="-342000">
              <a:lnSpc>
                <a:spcPct val="100000"/>
              </a:lnSpc>
              <a:buClr>
                <a:srgbClr val="000000"/>
              </a:buClr>
              <a:buFont typeface="Wingdings" charset="2"/>
              <a:buChar char=""/>
            </a:pPr>
            <a:r>
              <a:rPr b="0" lang="en-US" sz="2400" spc="-1" strike="noStrike">
                <a:solidFill>
                  <a:srgbClr val="000000"/>
                </a:solidFill>
                <a:latin typeface="+mn-lt"/>
                <a:ea typeface="+mn-ea"/>
              </a:rPr>
              <a:t>Có </a:t>
            </a:r>
            <a:r>
              <a:rPr b="0" lang="en-US" sz="2400" spc="-1" strike="noStrike">
                <a:solidFill>
                  <a:srgbClr val="000000"/>
                </a:solidFill>
                <a:latin typeface="+mn-lt"/>
                <a:ea typeface="+mn-ea"/>
              </a:rPr>
              <a:t>thể </a:t>
            </a:r>
            <a:r>
              <a:rPr b="0" lang="en-US" sz="2400" spc="-1" strike="noStrike">
                <a:solidFill>
                  <a:srgbClr val="000000"/>
                </a:solidFill>
                <a:latin typeface="+mn-lt"/>
                <a:ea typeface="+mn-ea"/>
              </a:rPr>
              <a:t>xử lí </a:t>
            </a:r>
            <a:r>
              <a:rPr b="0" lang="en-US" sz="2400" spc="-1" strike="noStrike">
                <a:solidFill>
                  <a:srgbClr val="000000"/>
                </a:solidFill>
                <a:latin typeface="+mn-lt"/>
                <a:ea typeface="+mn-ea"/>
              </a:rPr>
              <a:t>được </a:t>
            </a:r>
            <a:r>
              <a:rPr b="0" lang="en-US" sz="2400" spc="-1" strike="noStrike">
                <a:solidFill>
                  <a:srgbClr val="000000"/>
                </a:solidFill>
                <a:latin typeface="+mn-lt"/>
                <a:ea typeface="+mn-ea"/>
              </a:rPr>
              <a:t>dữ </a:t>
            </a:r>
            <a:r>
              <a:rPr b="0" lang="en-US" sz="2400" spc="-1" strike="noStrike">
                <a:solidFill>
                  <a:srgbClr val="000000"/>
                </a:solidFill>
                <a:latin typeface="+mn-lt"/>
                <a:ea typeface="+mn-ea"/>
              </a:rPr>
              <a:t>liệu </a:t>
            </a:r>
            <a:r>
              <a:rPr b="0" lang="en-US" sz="2400" spc="-1" strike="noStrike">
                <a:solidFill>
                  <a:srgbClr val="000000"/>
                </a:solidFill>
                <a:latin typeface="+mn-lt"/>
                <a:ea typeface="+mn-ea"/>
              </a:rPr>
              <a:t>lớn, </a:t>
            </a:r>
            <a:r>
              <a:rPr b="0" lang="en-US" sz="2400" spc="-1" strike="noStrike">
                <a:solidFill>
                  <a:srgbClr val="000000"/>
                </a:solidFill>
                <a:latin typeface="+mn-lt"/>
                <a:ea typeface="+mn-ea"/>
              </a:rPr>
              <a:t>dữ </a:t>
            </a:r>
            <a:r>
              <a:rPr b="0" lang="en-US" sz="2400" spc="-1" strike="noStrike">
                <a:solidFill>
                  <a:srgbClr val="000000"/>
                </a:solidFill>
                <a:latin typeface="+mn-lt"/>
                <a:ea typeface="+mn-ea"/>
              </a:rPr>
              <a:t>liệu </a:t>
            </a:r>
            <a:r>
              <a:rPr b="0" lang="en-US" sz="2400" spc="-1" strike="noStrike">
                <a:solidFill>
                  <a:srgbClr val="000000"/>
                </a:solidFill>
                <a:latin typeface="+mn-lt"/>
                <a:ea typeface="+mn-ea"/>
              </a:rPr>
              <a:t>khôn</a:t>
            </a:r>
            <a:r>
              <a:rPr b="0" lang="en-US" sz="2400" spc="-1" strike="noStrike">
                <a:solidFill>
                  <a:srgbClr val="000000"/>
                </a:solidFill>
                <a:latin typeface="+mn-lt"/>
                <a:ea typeface="+mn-ea"/>
              </a:rPr>
              <a:t>g </a:t>
            </a:r>
            <a:r>
              <a:rPr b="0" lang="en-US" sz="2400" spc="-1" strike="noStrike">
                <a:solidFill>
                  <a:srgbClr val="000000"/>
                </a:solidFill>
                <a:latin typeface="+mn-lt"/>
                <a:ea typeface="+mn-ea"/>
              </a:rPr>
              <a:t>quan </a:t>
            </a:r>
            <a:r>
              <a:rPr b="0" lang="en-US" sz="2400" spc="-1" strike="noStrike">
                <a:solidFill>
                  <a:srgbClr val="000000"/>
                </a:solidFill>
                <a:latin typeface="+mn-lt"/>
                <a:ea typeface="+mn-ea"/>
              </a:rPr>
              <a:t>hệ(ba</a:t>
            </a:r>
            <a:r>
              <a:rPr b="0" lang="en-US" sz="2400" spc="-1" strike="noStrike">
                <a:solidFill>
                  <a:srgbClr val="000000"/>
                </a:solidFill>
                <a:latin typeface="+mn-lt"/>
                <a:ea typeface="+mn-ea"/>
              </a:rPr>
              <a:t>o </a:t>
            </a:r>
            <a:r>
              <a:rPr b="0" lang="en-US" sz="2400" spc="-1" strike="noStrike">
                <a:solidFill>
                  <a:srgbClr val="000000"/>
                </a:solidFill>
                <a:latin typeface="+mn-lt"/>
                <a:ea typeface="+mn-ea"/>
              </a:rPr>
              <a:t>gòm </a:t>
            </a:r>
            <a:r>
              <a:rPr b="0" lang="en-US" sz="2400" spc="-1" strike="noStrike">
                <a:solidFill>
                  <a:srgbClr val="000000"/>
                </a:solidFill>
                <a:latin typeface="+mn-lt"/>
                <a:ea typeface="+mn-ea"/>
              </a:rPr>
              <a:t>imag</a:t>
            </a:r>
            <a:r>
              <a:rPr b="0" lang="en-US" sz="2400" spc="-1" strike="noStrike">
                <a:solidFill>
                  <a:srgbClr val="000000"/>
                </a:solidFill>
                <a:latin typeface="+mn-lt"/>
                <a:ea typeface="+mn-ea"/>
              </a:rPr>
              <a:t>e, </a:t>
            </a:r>
            <a:r>
              <a:rPr b="0" lang="en-US" sz="2400" spc="-1" strike="noStrike">
                <a:solidFill>
                  <a:srgbClr val="000000"/>
                </a:solidFill>
                <a:latin typeface="+mn-lt"/>
                <a:ea typeface="+mn-ea"/>
              </a:rPr>
              <a:t>audio</a:t>
            </a:r>
            <a:r>
              <a:rPr b="0" lang="en-US" sz="2400" spc="-1" strike="noStrike">
                <a:solidFill>
                  <a:srgbClr val="000000"/>
                </a:solidFill>
                <a:latin typeface="+mn-lt"/>
                <a:ea typeface="+mn-ea"/>
              </a:rPr>
              <a:t>, </a:t>
            </a:r>
            <a:r>
              <a:rPr b="0" lang="en-US" sz="2400" spc="-1" strike="noStrike">
                <a:solidFill>
                  <a:srgbClr val="000000"/>
                </a:solidFill>
                <a:latin typeface="+mn-lt"/>
                <a:ea typeface="+mn-ea"/>
              </a:rPr>
              <a:t>video</a:t>
            </a:r>
            <a:r>
              <a:rPr b="0" lang="en-US" sz="2400" spc="-1" strike="noStrike">
                <a:solidFill>
                  <a:srgbClr val="000000"/>
                </a:solidFill>
                <a:latin typeface="+mn-lt"/>
                <a:ea typeface="+mn-ea"/>
              </a:rPr>
              <a:t>..)</a:t>
            </a:r>
            <a:endParaRPr b="0" lang="en-US" sz="2400" spc="-1" strike="noStrike">
              <a:latin typeface="Arial"/>
            </a:endParaRPr>
          </a:p>
          <a:p>
            <a:pPr marL="343080" indent="-342000">
              <a:lnSpc>
                <a:spcPct val="100000"/>
              </a:lnSpc>
              <a:buClr>
                <a:srgbClr val="000000"/>
              </a:buClr>
              <a:buFont typeface="Arial"/>
              <a:buChar char="•"/>
            </a:pPr>
            <a:r>
              <a:rPr b="0" lang="en-US" sz="2400" spc="-1" strike="noStrike">
                <a:solidFill>
                  <a:srgbClr val="000000"/>
                </a:solidFill>
                <a:latin typeface="+mn-lt"/>
                <a:ea typeface="+mn-ea"/>
              </a:rPr>
              <a:t>Khả </a:t>
            </a:r>
            <a:r>
              <a:rPr b="0" lang="en-US" sz="2400" spc="-1" strike="noStrike">
                <a:solidFill>
                  <a:srgbClr val="000000"/>
                </a:solidFill>
                <a:latin typeface="+mn-lt"/>
                <a:ea typeface="+mn-ea"/>
              </a:rPr>
              <a:t>năng mở </a:t>
            </a:r>
            <a:r>
              <a:rPr b="0" lang="en-US" sz="2400" spc="-1" strike="noStrike">
                <a:solidFill>
                  <a:srgbClr val="000000"/>
                </a:solidFill>
                <a:latin typeface="+mn-lt"/>
                <a:ea typeface="+mn-ea"/>
              </a:rPr>
              <a:t>rộng(Sc</a:t>
            </a:r>
            <a:r>
              <a:rPr b="0" lang="en-US" sz="2400" spc="-1" strike="noStrike">
                <a:solidFill>
                  <a:srgbClr val="000000"/>
                </a:solidFill>
                <a:latin typeface="+mn-lt"/>
                <a:ea typeface="+mn-ea"/>
              </a:rPr>
              <a:t>alability)</a:t>
            </a:r>
            <a:endParaRPr b="0" lang="en-US" sz="2400" spc="-1" strike="noStrike">
              <a:latin typeface="Arial"/>
            </a:endParaRPr>
          </a:p>
          <a:p>
            <a:pPr lvl="1" marL="800280" indent="-342000">
              <a:lnSpc>
                <a:spcPct val="100000"/>
              </a:lnSpc>
              <a:buClr>
                <a:srgbClr val="000000"/>
              </a:buClr>
              <a:buFont typeface="Wingdings" charset="2"/>
              <a:buChar char=""/>
            </a:pPr>
            <a:r>
              <a:rPr b="0" lang="en-US" sz="2400" spc="-1" strike="noStrike">
                <a:solidFill>
                  <a:srgbClr val="000000"/>
                </a:solidFill>
                <a:latin typeface="+mn-lt"/>
                <a:ea typeface="+mn-ea"/>
              </a:rPr>
              <a:t>Cả </a:t>
            </a:r>
            <a:r>
              <a:rPr b="0" lang="en-US" sz="2400" spc="-1" strike="noStrike">
                <a:solidFill>
                  <a:srgbClr val="000000"/>
                </a:solidFill>
                <a:latin typeface="+mn-lt"/>
                <a:ea typeface="+mn-ea"/>
              </a:rPr>
              <a:t>hai </a:t>
            </a:r>
            <a:r>
              <a:rPr b="0" lang="en-US" sz="2400" spc="-1" strike="noStrike">
                <a:solidFill>
                  <a:srgbClr val="000000"/>
                </a:solidFill>
                <a:latin typeface="+mn-lt"/>
                <a:ea typeface="+mn-ea"/>
              </a:rPr>
              <a:t>điều </a:t>
            </a:r>
            <a:r>
              <a:rPr b="0" lang="en-US" sz="2400" spc="-1" strike="noStrike">
                <a:solidFill>
                  <a:srgbClr val="000000"/>
                </a:solidFill>
                <a:latin typeface="+mn-lt"/>
                <a:ea typeface="+mn-ea"/>
              </a:rPr>
              <a:t>có </a:t>
            </a:r>
            <a:r>
              <a:rPr b="0" lang="en-US" sz="2400" spc="-1" strike="noStrike">
                <a:solidFill>
                  <a:srgbClr val="000000"/>
                </a:solidFill>
                <a:latin typeface="+mn-lt"/>
                <a:ea typeface="+mn-ea"/>
              </a:rPr>
              <a:t>khả </a:t>
            </a:r>
            <a:r>
              <a:rPr b="0" lang="en-US" sz="2400" spc="-1" strike="noStrike">
                <a:solidFill>
                  <a:srgbClr val="000000"/>
                </a:solidFill>
                <a:latin typeface="+mn-lt"/>
                <a:ea typeface="+mn-ea"/>
              </a:rPr>
              <a:t>năng </a:t>
            </a:r>
            <a:r>
              <a:rPr b="0" lang="en-US" sz="2400" spc="-1" strike="noStrike">
                <a:solidFill>
                  <a:srgbClr val="000000"/>
                </a:solidFill>
                <a:latin typeface="+mn-lt"/>
                <a:ea typeface="+mn-ea"/>
              </a:rPr>
              <a:t>mở </a:t>
            </a:r>
            <a:r>
              <a:rPr b="0" lang="en-US" sz="2400" spc="-1" strike="noStrike">
                <a:solidFill>
                  <a:srgbClr val="000000"/>
                </a:solidFill>
                <a:latin typeface="+mn-lt"/>
                <a:ea typeface="+mn-ea"/>
              </a:rPr>
              <a:t>rộng </a:t>
            </a:r>
            <a:r>
              <a:rPr b="0" lang="en-US" sz="2400" spc="-1" strike="noStrike">
                <a:solidFill>
                  <a:srgbClr val="000000"/>
                </a:solidFill>
                <a:latin typeface="+mn-lt"/>
                <a:ea typeface="+mn-ea"/>
              </a:rPr>
              <a:t>cao.</a:t>
            </a:r>
            <a:endParaRPr b="0" lang="en-US" sz="2400" spc="-1" strike="noStrike">
              <a:latin typeface="Arial"/>
            </a:endParaRPr>
          </a:p>
          <a:p>
            <a:pPr lvl="1" marL="800280" indent="-342000">
              <a:lnSpc>
                <a:spcPct val="100000"/>
              </a:lnSpc>
              <a:buClr>
                <a:srgbClr val="000000"/>
              </a:buClr>
              <a:buFont typeface="Wingdings" charset="2"/>
              <a:buChar char=""/>
            </a:pPr>
            <a:r>
              <a:rPr b="0" lang="en-US" sz="2400" spc="-1" strike="noStrike">
                <a:solidFill>
                  <a:srgbClr val="000000"/>
                </a:solidFill>
                <a:latin typeface="+mn-lt"/>
                <a:ea typeface="+mn-ea"/>
              </a:rPr>
              <a:t>Để </a:t>
            </a:r>
            <a:r>
              <a:rPr b="0" lang="en-US" sz="2400" spc="-1" strike="noStrike">
                <a:solidFill>
                  <a:srgbClr val="000000"/>
                </a:solidFill>
                <a:latin typeface="+mn-lt"/>
                <a:ea typeface="+mn-ea"/>
              </a:rPr>
              <a:t>mở </a:t>
            </a:r>
            <a:r>
              <a:rPr b="0" lang="en-US" sz="2400" spc="-1" strike="noStrike">
                <a:solidFill>
                  <a:srgbClr val="000000"/>
                </a:solidFill>
                <a:latin typeface="+mn-lt"/>
                <a:ea typeface="+mn-ea"/>
              </a:rPr>
              <a:t>rộng </a:t>
            </a:r>
            <a:r>
              <a:rPr b="0" lang="en-US" sz="2400" spc="-1" strike="noStrike">
                <a:solidFill>
                  <a:srgbClr val="000000"/>
                </a:solidFill>
                <a:latin typeface="+mn-lt"/>
                <a:ea typeface="+mn-ea"/>
              </a:rPr>
              <a:t>chỉ </a:t>
            </a:r>
            <a:r>
              <a:rPr b="0" lang="en-US" sz="2400" spc="-1" strike="noStrike">
                <a:solidFill>
                  <a:srgbClr val="000000"/>
                </a:solidFill>
                <a:latin typeface="+mn-lt"/>
                <a:ea typeface="+mn-ea"/>
              </a:rPr>
              <a:t>cần </a:t>
            </a:r>
            <a:r>
              <a:rPr b="0" lang="en-US" sz="2400" spc="-1" strike="noStrike">
                <a:solidFill>
                  <a:srgbClr val="000000"/>
                </a:solidFill>
                <a:latin typeface="+mn-lt"/>
                <a:ea typeface="+mn-ea"/>
              </a:rPr>
              <a:t>tăng </a:t>
            </a:r>
            <a:r>
              <a:rPr b="0" lang="en-US" sz="2400" spc="-1" strike="noStrike">
                <a:solidFill>
                  <a:srgbClr val="000000"/>
                </a:solidFill>
                <a:latin typeface="+mn-lt"/>
                <a:ea typeface="+mn-ea"/>
              </a:rPr>
              <a:t>số </a:t>
            </a:r>
            <a:r>
              <a:rPr b="0" lang="en-US" sz="2400" spc="-1" strike="noStrike">
                <a:solidFill>
                  <a:srgbClr val="000000"/>
                </a:solidFill>
                <a:latin typeface="+mn-lt"/>
                <a:ea typeface="+mn-ea"/>
              </a:rPr>
              <a:t>lượng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trên </a:t>
            </a:r>
            <a:r>
              <a:rPr b="0" lang="en-US" sz="2400" spc="-1" strike="noStrike">
                <a:solidFill>
                  <a:srgbClr val="000000"/>
                </a:solidFill>
                <a:latin typeface="+mn-lt"/>
                <a:ea typeface="+mn-ea"/>
              </a:rPr>
              <a:t>clust</a:t>
            </a:r>
            <a:r>
              <a:rPr b="0" lang="en-US" sz="2400" spc="-1" strike="noStrike">
                <a:solidFill>
                  <a:srgbClr val="000000"/>
                </a:solidFill>
                <a:latin typeface="+mn-lt"/>
                <a:ea typeface="+mn-ea"/>
              </a:rPr>
              <a:t>er.</a:t>
            </a:r>
            <a:endParaRPr b="0" lang="en-US" sz="2400" spc="-1" strike="noStrike">
              <a:latin typeface="Arial"/>
            </a:endParaRPr>
          </a:p>
          <a:p>
            <a:pPr marL="343080" indent="-342000">
              <a:lnSpc>
                <a:spcPct val="100000"/>
              </a:lnSpc>
              <a:buClr>
                <a:srgbClr val="000000"/>
              </a:buClr>
              <a:buFont typeface="Arial"/>
              <a:buChar char="•"/>
            </a:pPr>
            <a:r>
              <a:rPr b="0" lang="en-US" sz="2400" spc="-1" strike="noStrike">
                <a:solidFill>
                  <a:srgbClr val="000000"/>
                </a:solidFill>
                <a:latin typeface="+mn-lt"/>
                <a:ea typeface="+mn-ea"/>
              </a:rPr>
              <a:t>Tạo bản </a:t>
            </a:r>
            <a:r>
              <a:rPr b="0" lang="en-US" sz="2400" spc="-1" strike="noStrike">
                <a:solidFill>
                  <a:srgbClr val="000000"/>
                </a:solidFill>
                <a:latin typeface="+mn-lt"/>
                <a:ea typeface="+mn-ea"/>
              </a:rPr>
              <a:t>sao(Repl</a:t>
            </a:r>
            <a:r>
              <a:rPr b="0" lang="en-US" sz="2400" spc="-1" strike="noStrike">
                <a:solidFill>
                  <a:srgbClr val="000000"/>
                </a:solidFill>
                <a:latin typeface="+mn-lt"/>
                <a:ea typeface="+mn-ea"/>
              </a:rPr>
              <a:t>ication)</a:t>
            </a:r>
            <a:endParaRPr b="0" lang="en-US" sz="2400" spc="-1" strike="noStrike">
              <a:latin typeface="Arial"/>
            </a:endParaRPr>
          </a:p>
          <a:p>
            <a:pPr lvl="1" marL="800280" indent="-342000">
              <a:lnSpc>
                <a:spcPct val="100000"/>
              </a:lnSpc>
              <a:buClr>
                <a:srgbClr val="000000"/>
              </a:buClr>
              <a:buFont typeface="Wingdings" charset="2"/>
              <a:buChar char=""/>
            </a:pPr>
            <a:r>
              <a:rPr b="0" lang="en-US" sz="2400" spc="-1" strike="noStrike">
                <a:solidFill>
                  <a:srgbClr val="000000"/>
                </a:solidFill>
                <a:latin typeface="+mn-lt"/>
                <a:ea typeface="+mn-ea"/>
              </a:rPr>
              <a:t>Data </a:t>
            </a:r>
            <a:r>
              <a:rPr b="0" lang="en-US" sz="2400" spc="-1" strike="noStrike">
                <a:solidFill>
                  <a:srgbClr val="000000"/>
                </a:solidFill>
                <a:latin typeface="+mn-lt"/>
                <a:ea typeface="+mn-ea"/>
              </a:rPr>
              <a:t>khi </a:t>
            </a:r>
            <a:r>
              <a:rPr b="0" lang="en-US" sz="2400" spc="-1" strike="noStrike">
                <a:solidFill>
                  <a:srgbClr val="000000"/>
                </a:solidFill>
                <a:latin typeface="+mn-lt"/>
                <a:ea typeface="+mn-ea"/>
              </a:rPr>
              <a:t>được </a:t>
            </a:r>
            <a:r>
              <a:rPr b="0" lang="en-US" sz="2400" spc="-1" strike="noStrike">
                <a:solidFill>
                  <a:srgbClr val="000000"/>
                </a:solidFill>
                <a:latin typeface="+mn-lt"/>
                <a:ea typeface="+mn-ea"/>
              </a:rPr>
              <a:t>lưu </a:t>
            </a:r>
            <a:r>
              <a:rPr b="0" lang="en-US" sz="2400" spc="-1" strike="noStrike">
                <a:solidFill>
                  <a:srgbClr val="000000"/>
                </a:solidFill>
                <a:latin typeface="+mn-lt"/>
                <a:ea typeface="+mn-ea"/>
              </a:rPr>
              <a:t>xuốn</a:t>
            </a:r>
            <a:r>
              <a:rPr b="0" lang="en-US" sz="2400" spc="-1" strike="noStrike">
                <a:solidFill>
                  <a:srgbClr val="000000"/>
                </a:solidFill>
                <a:latin typeface="+mn-lt"/>
                <a:ea typeface="+mn-ea"/>
              </a:rPr>
              <a:t>g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sẽ </a:t>
            </a:r>
            <a:r>
              <a:rPr b="0" lang="en-US" sz="2400" spc="-1" strike="noStrike">
                <a:solidFill>
                  <a:srgbClr val="000000"/>
                </a:solidFill>
                <a:latin typeface="+mn-lt"/>
                <a:ea typeface="+mn-ea"/>
              </a:rPr>
              <a:t>tạo </a:t>
            </a:r>
            <a:r>
              <a:rPr b="0" lang="en-US" sz="2400" spc="-1" strike="noStrike">
                <a:solidFill>
                  <a:srgbClr val="000000"/>
                </a:solidFill>
                <a:latin typeface="+mn-lt"/>
                <a:ea typeface="+mn-ea"/>
              </a:rPr>
              <a:t>bản </a:t>
            </a:r>
            <a:r>
              <a:rPr b="0" lang="en-US" sz="2400" spc="-1" strike="noStrike">
                <a:solidFill>
                  <a:srgbClr val="000000"/>
                </a:solidFill>
                <a:latin typeface="+mn-lt"/>
                <a:ea typeface="+mn-ea"/>
              </a:rPr>
              <a:t>sao ở </a:t>
            </a:r>
            <a:r>
              <a:rPr b="0" lang="en-US" sz="2400" spc="-1" strike="noStrike">
                <a:solidFill>
                  <a:srgbClr val="000000"/>
                </a:solidFill>
                <a:latin typeface="+mn-lt"/>
                <a:ea typeface="+mn-ea"/>
              </a:rPr>
              <a:t>một </a:t>
            </a:r>
            <a:r>
              <a:rPr b="0" lang="en-US" sz="2400" spc="-1" strike="noStrike">
                <a:solidFill>
                  <a:srgbClr val="000000"/>
                </a:solidFill>
                <a:latin typeface="+mn-lt"/>
                <a:ea typeface="+mn-ea"/>
              </a:rPr>
              <a:t>số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khác, </a:t>
            </a:r>
            <a:r>
              <a:rPr b="0" lang="en-US" sz="2400" spc="-1" strike="noStrike">
                <a:solidFill>
                  <a:srgbClr val="000000"/>
                </a:solidFill>
                <a:latin typeface="+mn-lt"/>
                <a:ea typeface="+mn-ea"/>
              </a:rPr>
              <a:t>nên </a:t>
            </a:r>
            <a:r>
              <a:rPr b="0" lang="en-US" sz="2400" spc="-1" strike="noStrike">
                <a:solidFill>
                  <a:srgbClr val="000000"/>
                </a:solidFill>
                <a:latin typeface="+mn-lt"/>
                <a:ea typeface="+mn-ea"/>
              </a:rPr>
              <a:t>khi </a:t>
            </a:r>
            <a:r>
              <a:rPr b="0" lang="en-US" sz="2400" spc="-1" strike="noStrike">
                <a:solidFill>
                  <a:srgbClr val="000000"/>
                </a:solidFill>
                <a:latin typeface="+mn-lt"/>
                <a:ea typeface="+mn-ea"/>
              </a:rPr>
              <a:t>xảy </a:t>
            </a:r>
            <a:r>
              <a:rPr b="0" lang="en-US" sz="2400" spc="-1" strike="noStrike">
                <a:solidFill>
                  <a:srgbClr val="000000"/>
                </a:solidFill>
                <a:latin typeface="+mn-lt"/>
                <a:ea typeface="+mn-ea"/>
              </a:rPr>
              <a:t>ra lỗi </a:t>
            </a:r>
            <a:r>
              <a:rPr b="0" lang="en-US" sz="2400" spc="-1" strike="noStrike">
                <a:solidFill>
                  <a:srgbClr val="000000"/>
                </a:solidFill>
                <a:latin typeface="+mn-lt"/>
                <a:ea typeface="+mn-ea"/>
              </a:rPr>
              <a:t>vẫn </a:t>
            </a:r>
            <a:r>
              <a:rPr b="0" lang="en-US" sz="2400" spc="-1" strike="noStrike">
                <a:solidFill>
                  <a:srgbClr val="000000"/>
                </a:solidFill>
                <a:latin typeface="+mn-lt"/>
                <a:ea typeface="+mn-ea"/>
              </a:rPr>
              <a:t>tồn </a:t>
            </a:r>
            <a:r>
              <a:rPr b="0" lang="en-US" sz="2400" spc="-1" strike="noStrike">
                <a:solidFill>
                  <a:srgbClr val="000000"/>
                </a:solidFill>
                <a:latin typeface="+mn-lt"/>
                <a:ea typeface="+mn-ea"/>
              </a:rPr>
              <a:t>tại </a:t>
            </a:r>
            <a:r>
              <a:rPr b="0" lang="en-US" sz="2400" spc="-1" strike="noStrike">
                <a:solidFill>
                  <a:srgbClr val="000000"/>
                </a:solidFill>
                <a:latin typeface="+mn-lt"/>
                <a:ea typeface="+mn-ea"/>
              </a:rPr>
              <a:t>data </a:t>
            </a:r>
            <a:r>
              <a:rPr b="0" lang="en-US" sz="2400" spc="-1" strike="noStrike">
                <a:solidFill>
                  <a:srgbClr val="000000"/>
                </a:solidFill>
                <a:latin typeface="+mn-lt"/>
                <a:ea typeface="+mn-ea"/>
              </a:rPr>
              <a:t>ở </a:t>
            </a:r>
            <a:r>
              <a:rPr b="0" lang="en-US" sz="2400" spc="-1" strike="noStrike">
                <a:solidFill>
                  <a:srgbClr val="000000"/>
                </a:solidFill>
                <a:latin typeface="+mn-lt"/>
                <a:ea typeface="+mn-ea"/>
              </a:rPr>
              <a:t>node </a:t>
            </a:r>
            <a:r>
              <a:rPr b="0" lang="en-US" sz="2400" spc="-1" strike="noStrike">
                <a:solidFill>
                  <a:srgbClr val="000000"/>
                </a:solidFill>
                <a:latin typeface="+mn-lt"/>
                <a:ea typeface="+mn-ea"/>
              </a:rPr>
              <a:t>back</a:t>
            </a:r>
            <a:r>
              <a:rPr b="0" lang="en-US" sz="2400" spc="-1" strike="noStrike">
                <a:solidFill>
                  <a:srgbClr val="000000"/>
                </a:solidFill>
                <a:latin typeface="+mn-lt"/>
                <a:ea typeface="+mn-ea"/>
              </a:rPr>
              <a:t>up để </a:t>
            </a:r>
            <a:r>
              <a:rPr b="0" lang="en-US" sz="2400" spc="-1" strike="noStrike">
                <a:solidFill>
                  <a:srgbClr val="000000"/>
                </a:solidFill>
                <a:latin typeface="+mn-lt"/>
                <a:ea typeface="+mn-ea"/>
              </a:rPr>
              <a:t>truy </a:t>
            </a:r>
            <a:r>
              <a:rPr b="0" lang="en-US" sz="2400" spc="-1" strike="noStrike">
                <a:solidFill>
                  <a:srgbClr val="000000"/>
                </a:solidFill>
                <a:latin typeface="+mn-lt"/>
                <a:ea typeface="+mn-ea"/>
              </a:rPr>
              <a:t>xuất.</a:t>
            </a:r>
            <a:endParaRPr b="0" lang="en-US" sz="2400" spc="-1" strike="noStrike">
              <a:latin typeface="Arial"/>
            </a:endParaRPr>
          </a:p>
          <a:p>
            <a:pPr>
              <a:lnSpc>
                <a:spcPct val="100000"/>
              </a:lnSpc>
            </a:pPr>
            <a:endParaRPr b="0" lang="en-US" sz="2400" spc="-1" strike="noStrike">
              <a:latin typeface="Arial"/>
            </a:endParaRPr>
          </a:p>
        </p:txBody>
      </p:sp>
      <p:sp>
        <p:nvSpPr>
          <p:cNvPr id="297"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97FC94B-D8FA-4707-B5C3-EAF3DB222C23}"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380880" y="685800"/>
            <a:ext cx="6094800" cy="3427920"/>
          </a:xfrm>
          <a:prstGeom prst="rect">
            <a:avLst/>
          </a:prstGeom>
        </p:spPr>
      </p:sp>
      <p:sp>
        <p:nvSpPr>
          <p:cNvPr id="299" name="PlaceHolder 2"/>
          <p:cNvSpPr>
            <a:spLocks noGrp="1"/>
          </p:cNvSpPr>
          <p:nvPr>
            <p:ph type="body"/>
          </p:nvPr>
        </p:nvSpPr>
        <p:spPr>
          <a:xfrm>
            <a:off x="685800" y="4343400"/>
            <a:ext cx="5485320" cy="4113720"/>
          </a:xfrm>
          <a:prstGeom prst="rect">
            <a:avLst/>
          </a:prstGeom>
        </p:spPr>
        <p:txBody>
          <a:bodyPr lIns="0" rIns="0" tIns="0" bIns="0"/>
          <a:p>
            <a:pPr marL="216000" indent="-215280">
              <a:lnSpc>
                <a:spcPct val="100000"/>
              </a:lnSpc>
            </a:pPr>
            <a:r>
              <a:rPr b="1" i="1" lang="en-US" sz="1200" spc="-1" strike="noStrike">
                <a:solidFill>
                  <a:srgbClr val="000000"/>
                </a:solidFill>
                <a:latin typeface="+mn-lt"/>
                <a:ea typeface="+mn-ea"/>
              </a:rPr>
              <a:t>Cassandra</a:t>
            </a:r>
            <a:r>
              <a:rPr b="0" lang="en-US" sz="1200" spc="-1" strike="noStrike">
                <a:solidFill>
                  <a:srgbClr val="000000"/>
                </a:solidFill>
                <a:latin typeface="+mn-lt"/>
                <a:ea typeface="+mn-ea"/>
              </a:rPr>
              <a:t> has </a:t>
            </a:r>
            <a:r>
              <a:rPr b="0" lang="en-US" sz="1200" spc="-1" strike="noStrike">
                <a:solidFill>
                  <a:srgbClr val="000000"/>
                </a:solidFill>
                <a:latin typeface="+mn-lt"/>
                <a:ea typeface="+mn-ea"/>
              </a:rPr>
              <a:t>a </a:t>
            </a:r>
            <a:r>
              <a:rPr b="1" i="1" lang="en-US" sz="1200" spc="-1" strike="noStrike">
                <a:solidFill>
                  <a:srgbClr val="000000"/>
                </a:solidFill>
                <a:latin typeface="+mn-lt"/>
                <a:ea typeface="+mn-ea"/>
              </a:rPr>
              <a:t>masterless</a:t>
            </a:r>
            <a:r>
              <a:rPr b="0" lang="en-US" sz="1200" spc="-1" strike="noStrike">
                <a:solidFill>
                  <a:srgbClr val="000000"/>
                </a:solidFill>
                <a:latin typeface="+mn-lt"/>
                <a:ea typeface="+mn-ea"/>
              </a:rPr>
              <a:t> arch</a:t>
            </a:r>
            <a:r>
              <a:rPr b="0" lang="en-US" sz="1200" spc="-1" strike="noStrike">
                <a:solidFill>
                  <a:srgbClr val="000000"/>
                </a:solidFill>
                <a:latin typeface="+mn-lt"/>
                <a:ea typeface="+mn-ea"/>
              </a:rPr>
              <a:t>itecture, </a:t>
            </a:r>
            <a:r>
              <a:rPr b="0" lang="en-US" sz="1200" spc="-1" strike="noStrike">
                <a:solidFill>
                  <a:srgbClr val="000000"/>
                </a:solidFill>
                <a:latin typeface="+mn-lt"/>
                <a:ea typeface="+mn-ea"/>
              </a:rPr>
              <a:t>while </a:t>
            </a:r>
            <a:r>
              <a:rPr b="1" i="1" lang="en-US" sz="1200" spc="-1" strike="noStrike">
                <a:solidFill>
                  <a:srgbClr val="000000"/>
                </a:solidFill>
                <a:latin typeface="+mn-lt"/>
                <a:ea typeface="+mn-ea"/>
              </a:rPr>
              <a:t>HBase</a:t>
            </a:r>
            <a:r>
              <a:rPr b="0" lang="en-US" sz="1200" spc="-1" strike="noStrike">
                <a:solidFill>
                  <a:srgbClr val="000000"/>
                </a:solidFill>
                <a:latin typeface="+mn-lt"/>
                <a:ea typeface="+mn-ea"/>
              </a:rPr>
              <a:t> has </a:t>
            </a:r>
            <a:r>
              <a:rPr b="0" lang="en-US" sz="1200" spc="-1" strike="noStrike">
                <a:solidFill>
                  <a:srgbClr val="000000"/>
                </a:solidFill>
                <a:latin typeface="+mn-lt"/>
                <a:ea typeface="+mn-ea"/>
              </a:rPr>
              <a:t>a </a:t>
            </a:r>
            <a:r>
              <a:rPr b="1" i="1" lang="en-US" sz="1200" spc="-1" strike="noStrike">
                <a:solidFill>
                  <a:srgbClr val="000000"/>
                </a:solidFill>
                <a:latin typeface="+mn-lt"/>
                <a:ea typeface="+mn-ea"/>
              </a:rPr>
              <a:t>master-based</a:t>
            </a:r>
            <a:endParaRPr b="0" lang="en-US" sz="1200" spc="-1" strike="noStrike">
              <a:latin typeface="Arial"/>
            </a:endParaRPr>
          </a:p>
        </p:txBody>
      </p:sp>
      <p:sp>
        <p:nvSpPr>
          <p:cNvPr id="300"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7B24053-B117-414E-80F9-45B79C9FB3BC}"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380880" y="685800"/>
            <a:ext cx="6094800" cy="3427920"/>
          </a:xfrm>
          <a:prstGeom prst="rect">
            <a:avLst/>
          </a:prstGeom>
        </p:spPr>
      </p:sp>
      <p:sp>
        <p:nvSpPr>
          <p:cNvPr id="302"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303"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104250B-E6E7-47C5-BC4D-003DD20138AB}"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380880" y="685800"/>
            <a:ext cx="6094800" cy="3427920"/>
          </a:xfrm>
          <a:prstGeom prst="rect">
            <a:avLst/>
          </a:prstGeom>
        </p:spPr>
      </p:sp>
      <p:sp>
        <p:nvSpPr>
          <p:cNvPr id="305"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306"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A114B31-7E53-4480-8EF5-D6987B02751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380880" y="685800"/>
            <a:ext cx="6094800" cy="3427920"/>
          </a:xfrm>
          <a:prstGeom prst="rect">
            <a:avLst/>
          </a:prstGeom>
        </p:spPr>
      </p:sp>
      <p:sp>
        <p:nvSpPr>
          <p:cNvPr id="308"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309"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7432D77-1DB0-4441-9F4F-B78FB7ADA02B}"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380880" y="685800"/>
            <a:ext cx="6094800" cy="3427920"/>
          </a:xfrm>
          <a:prstGeom prst="rect">
            <a:avLst/>
          </a:prstGeom>
        </p:spPr>
      </p:sp>
      <p:sp>
        <p:nvSpPr>
          <p:cNvPr id="311"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312"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B84A090-8E57-4E1A-913C-EB8C93E657E9}"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380880" y="685800"/>
            <a:ext cx="6094800" cy="3427920"/>
          </a:xfrm>
          <a:prstGeom prst="rect">
            <a:avLst/>
          </a:prstGeom>
        </p:spPr>
      </p:sp>
      <p:sp>
        <p:nvSpPr>
          <p:cNvPr id="260" name="PlaceHolder 2"/>
          <p:cNvSpPr>
            <a:spLocks noGrp="1"/>
          </p:cNvSpPr>
          <p:nvPr>
            <p:ph type="body"/>
          </p:nvPr>
        </p:nvSpPr>
        <p:spPr>
          <a:xfrm>
            <a:off x="685800" y="4343400"/>
            <a:ext cx="5485320" cy="4113720"/>
          </a:xfrm>
          <a:prstGeom prst="rect">
            <a:avLst/>
          </a:prstGeom>
        </p:spPr>
        <p:txBody>
          <a:bodyPr lIns="0" rIns="0" tIns="0" bIns="0"/>
          <a:p>
            <a:pPr marL="216000" indent="-215640">
              <a:lnSpc>
                <a:spcPct val="100000"/>
              </a:lnSpc>
            </a:pPr>
            <a:r>
              <a:rPr b="0" lang="en-US" sz="1200" spc="-1" strike="noStrike">
                <a:solidFill>
                  <a:srgbClr val="000000"/>
                </a:solidFill>
                <a:latin typeface="+mn-lt"/>
                <a:ea typeface="+mn-ea"/>
              </a:rPr>
              <a:t>Column Family là một database object trong Column-Oriented NoSQL Database, với dữ liệu được lưu trữ và truy </a:t>
            </a:r>
            <a:r>
              <a:rPr b="0" lang="en-US" sz="1200" spc="-1" strike="noStrike">
                <a:solidFill>
                  <a:srgbClr val="000000"/>
                </a:solidFill>
                <a:latin typeface="+mn-lt"/>
                <a:ea typeface="+mn-ea"/>
              </a:rPr>
              <a:t>xuất theo các cột thay vì các hàng như trong các loại cơ sở dữ liệu quan hệ.</a:t>
            </a:r>
            <a:endParaRPr b="0" lang="en-US" sz="1200" spc="-1" strike="noStrike">
              <a:latin typeface="Arial"/>
            </a:endParaRPr>
          </a:p>
        </p:txBody>
      </p:sp>
      <p:sp>
        <p:nvSpPr>
          <p:cNvPr id="261"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5D501D5-CB5C-42B9-9C60-C4E8E15EE8F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380880" y="685800"/>
            <a:ext cx="6094800" cy="3427920"/>
          </a:xfrm>
          <a:prstGeom prst="rect">
            <a:avLst/>
          </a:prstGeom>
        </p:spPr>
      </p:sp>
      <p:sp>
        <p:nvSpPr>
          <p:cNvPr id="263" name="PlaceHolder 2"/>
          <p:cNvSpPr>
            <a:spLocks noGrp="1"/>
          </p:cNvSpPr>
          <p:nvPr>
            <p:ph type="body"/>
          </p:nvPr>
        </p:nvSpPr>
        <p:spPr>
          <a:xfrm>
            <a:off x="685800" y="4343400"/>
            <a:ext cx="5485320" cy="4113720"/>
          </a:xfrm>
          <a:prstGeom prst="rect">
            <a:avLst/>
          </a:prstGeom>
        </p:spPr>
        <p:txBody>
          <a:bodyPr lIns="0" rIns="0" tIns="0" bIns="0"/>
          <a:p>
            <a:pPr marL="343080" indent="-342000">
              <a:lnSpc>
                <a:spcPct val="100000"/>
              </a:lnSpc>
              <a:buClr>
                <a:srgbClr val="000000"/>
              </a:buClr>
              <a:buFont typeface="Wingdings" charset="2"/>
              <a:buChar char=""/>
            </a:pPr>
            <a:r>
              <a:rPr b="0" lang="en-US" sz="1200" spc="-1" strike="noStrike">
                <a:solidFill>
                  <a:srgbClr val="000000"/>
                </a:solidFill>
                <a:latin typeface="+mn-lt"/>
                <a:ea typeface="+mn-ea"/>
              </a:rPr>
              <a:t>Mỗi hàng có thể chứa các cột tùy ý (không cần thiết phải giống nhau giữa các hàng)</a:t>
            </a:r>
            <a:endParaRPr b="0" lang="en-US" sz="1200" spc="-1" strike="noStrike">
              <a:latin typeface="Arial"/>
            </a:endParaRPr>
          </a:p>
          <a:p>
            <a:pPr marL="343080" indent="-342000">
              <a:lnSpc>
                <a:spcPct val="100000"/>
              </a:lnSpc>
              <a:buClr>
                <a:srgbClr val="000000"/>
              </a:buClr>
              <a:buFont typeface="Wingdings" charset="2"/>
              <a:buChar char=""/>
            </a:pPr>
            <a:r>
              <a:rPr b="0" lang="en-US" sz="1200" spc="-1" strike="noStrike">
                <a:solidFill>
                  <a:srgbClr val="000000"/>
                </a:solidFill>
                <a:latin typeface="+mn-lt"/>
                <a:ea typeface="+mn-ea"/>
              </a:rPr>
              <a:t>Nhiều Column Family có liên hệ với nhau về mặt logic tạo thành 1 cơ sở dữ liệu hoàn chỉnh (Column Families)</a:t>
            </a:r>
            <a:endParaRPr b="0" lang="en-US" sz="1200" spc="-1" strike="noStrike">
              <a:latin typeface="Arial"/>
            </a:endParaRPr>
          </a:p>
          <a:p>
            <a:pPr marL="343080" indent="-342000">
              <a:lnSpc>
                <a:spcPct val="100000"/>
              </a:lnSpc>
              <a:buClr>
                <a:srgbClr val="000000"/>
              </a:buClr>
              <a:buFont typeface="Wingdings" charset="2"/>
              <a:buChar char=""/>
            </a:pPr>
            <a:r>
              <a:rPr b="0" lang="en-US" sz="1200" spc="-1" strike="noStrike">
                <a:solidFill>
                  <a:srgbClr val="000000"/>
                </a:solidFill>
                <a:latin typeface="+mn-lt"/>
                <a:ea typeface="+mn-ea"/>
              </a:rPr>
              <a:t>Được tối ưu cho các hệ thống online analytical processing (các thao tác chủ yếu là query thông tin trên các cột để phân tích) (giảm khối lượng công việc và thời gian cần để thao tác với dữ liệu trên đĩa cứng)</a:t>
            </a:r>
            <a:endParaRPr b="0" lang="en-US" sz="1200" spc="-1" strike="noStrike">
              <a:latin typeface="Arial"/>
            </a:endParaRPr>
          </a:p>
          <a:p>
            <a:pPr marL="343080" indent="-342000">
              <a:lnSpc>
                <a:spcPct val="100000"/>
              </a:lnSpc>
              <a:buClr>
                <a:srgbClr val="000000"/>
              </a:buClr>
              <a:buFont typeface="Wingdings" charset="2"/>
              <a:buChar char=""/>
            </a:pPr>
            <a:r>
              <a:rPr b="0" lang="en-US" sz="1200" spc="-1" strike="noStrike">
                <a:solidFill>
                  <a:srgbClr val="000000"/>
                </a:solidFill>
                <a:latin typeface="+mn-lt"/>
                <a:ea typeface="+mn-ea"/>
              </a:rPr>
              <a:t>Thích hợp với các hệ thống data warehousing và xử lý Big Data</a:t>
            </a:r>
            <a:endParaRPr b="0" lang="en-US" sz="1200" spc="-1" strike="noStrike">
              <a:latin typeface="Arial"/>
            </a:endParaRPr>
          </a:p>
          <a:p>
            <a:pPr>
              <a:lnSpc>
                <a:spcPct val="100000"/>
              </a:lnSpc>
            </a:pPr>
            <a:endParaRPr b="0" lang="en-US" sz="1200" spc="-1" strike="noStrike">
              <a:latin typeface="Arial"/>
            </a:endParaRPr>
          </a:p>
        </p:txBody>
      </p:sp>
      <p:sp>
        <p:nvSpPr>
          <p:cNvPr id="264"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BA6FEC6-CFA1-42E9-A8E1-3180C0528FFD}"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380880" y="685800"/>
            <a:ext cx="6094800" cy="3427920"/>
          </a:xfrm>
          <a:prstGeom prst="rect">
            <a:avLst/>
          </a:prstGeom>
        </p:spPr>
      </p:sp>
      <p:sp>
        <p:nvSpPr>
          <p:cNvPr id="266" name="PlaceHolder 2"/>
          <p:cNvSpPr>
            <a:spLocks noGrp="1"/>
          </p:cNvSpPr>
          <p:nvPr>
            <p:ph type="body"/>
          </p:nvPr>
        </p:nvSpPr>
        <p:spPr>
          <a:xfrm>
            <a:off x="685800" y="4343400"/>
            <a:ext cx="5485320" cy="4113720"/>
          </a:xfrm>
          <a:prstGeom prst="rect">
            <a:avLst/>
          </a:prstGeom>
        </p:spPr>
        <p:txBody>
          <a:bodyPr lIns="0" rIns="0" tIns="0" bIns="0"/>
          <a:p>
            <a:pPr marL="216000" indent="-215280">
              <a:lnSpc>
                <a:spcPct val="100000"/>
              </a:lnSpc>
            </a:pPr>
            <a:r>
              <a:rPr b="1" lang="en-US" sz="2800" spc="-1" strike="noStrike" u="sng">
                <a:solidFill>
                  <a:srgbClr val="000000"/>
                </a:solidFill>
                <a:uFillTx/>
                <a:latin typeface="+mn-lt"/>
                <a:ea typeface="+mn-ea"/>
              </a:rPr>
              <a:t>Ưu điểm</a:t>
            </a:r>
            <a:endParaRPr b="0" lang="en-US" sz="2800" spc="-1" strike="noStrike">
              <a:latin typeface="Arial"/>
            </a:endParaRPr>
          </a:p>
          <a:p>
            <a:pPr lvl="1" marL="800280" indent="-342000">
              <a:lnSpc>
                <a:spcPct val="100000"/>
              </a:lnSpc>
              <a:buClr>
                <a:srgbClr val="000000"/>
              </a:buClr>
              <a:buFont typeface="Wingdings" charset="2"/>
              <a:buChar char=""/>
            </a:pPr>
            <a:r>
              <a:rPr b="0" lang="en-US" sz="2200" spc="-1" strike="noStrike">
                <a:solidFill>
                  <a:srgbClr val="000000"/>
                </a:solidFill>
                <a:latin typeface="+mn-lt"/>
                <a:ea typeface="+mn-ea"/>
              </a:rPr>
              <a:t>Compression: do dữ liệu trên mỗi Column Family chỉ gồm 1 loại, nên có thể chọn cách nén riêng cho từng Column Family, làm tăng hiệu quả</a:t>
            </a:r>
            <a:endParaRPr b="0" lang="en-US" sz="2200" spc="-1" strike="noStrike">
              <a:latin typeface="Arial"/>
            </a:endParaRPr>
          </a:p>
          <a:p>
            <a:pPr lvl="1" marL="800280" indent="-342000">
              <a:lnSpc>
                <a:spcPct val="100000"/>
              </a:lnSpc>
              <a:buClr>
                <a:srgbClr val="000000"/>
              </a:buClr>
              <a:buFont typeface="Wingdings" charset="2"/>
              <a:buChar char=""/>
            </a:pPr>
            <a:r>
              <a:rPr b="0" lang="en-US" sz="2200" spc="-1" strike="noStrike">
                <a:solidFill>
                  <a:srgbClr val="000000"/>
                </a:solidFill>
                <a:latin typeface="+mn-lt"/>
                <a:ea typeface="+mn-ea"/>
              </a:rPr>
              <a:t>Dễ dàng mở rộng và chia nhỏ (scalability and partitioning)</a:t>
            </a:r>
            <a:endParaRPr b="0" lang="en-US" sz="2200" spc="-1" strike="noStrike">
              <a:latin typeface="Arial"/>
            </a:endParaRPr>
          </a:p>
          <a:p>
            <a:pPr lvl="1" marL="800280" indent="-342000">
              <a:lnSpc>
                <a:spcPct val="100000"/>
              </a:lnSpc>
              <a:buClr>
                <a:srgbClr val="000000"/>
              </a:buClr>
              <a:buFont typeface="Wingdings" charset="2"/>
              <a:buChar char=""/>
            </a:pPr>
            <a:r>
              <a:rPr b="0" lang="en-US" sz="2200" spc="-1" strike="noStrike">
                <a:solidFill>
                  <a:srgbClr val="000000"/>
                </a:solidFill>
                <a:latin typeface="+mn-lt"/>
                <a:ea typeface="+mn-ea"/>
              </a:rPr>
              <a:t>Nhanh với những query chỉ cần dữ liệu trên 1 Column Family</a:t>
            </a:r>
            <a:endParaRPr b="0" lang="en-US" sz="2200" spc="-1" strike="noStrike">
              <a:latin typeface="Arial"/>
            </a:endParaRPr>
          </a:p>
          <a:p>
            <a:pPr lvl="1" marL="800280" indent="-342000">
              <a:lnSpc>
                <a:spcPct val="100000"/>
              </a:lnSpc>
              <a:buClr>
                <a:srgbClr val="000000"/>
              </a:buClr>
              <a:buFont typeface="Wingdings" charset="2"/>
              <a:buChar char=""/>
            </a:pPr>
            <a:r>
              <a:rPr b="0" lang="en-US" sz="2200" spc="-1" strike="noStrike">
                <a:solidFill>
                  <a:srgbClr val="000000"/>
                </a:solidFill>
                <a:latin typeface="+mn-lt"/>
                <a:ea typeface="+mn-ea"/>
              </a:rPr>
              <a:t>Tốc độ tính toán các phép toán cần truy xuất trên toàn bộ tập dữ liệu (dataset) như SUM, COUNT, AVG, ... nhanh</a:t>
            </a:r>
            <a:endParaRPr b="0" lang="en-US" sz="2200" spc="-1" strike="noStrike">
              <a:latin typeface="Arial"/>
            </a:endParaRPr>
          </a:p>
          <a:p>
            <a:pPr>
              <a:lnSpc>
                <a:spcPct val="100000"/>
              </a:lnSpc>
            </a:pPr>
            <a:r>
              <a:rPr b="1" lang="en-US" sz="2800" spc="-1" strike="noStrike" u="sng">
                <a:solidFill>
                  <a:srgbClr val="000000"/>
                </a:solidFill>
                <a:uFillTx/>
                <a:latin typeface="Times New Roman"/>
                <a:ea typeface="+mn-ea"/>
              </a:rPr>
              <a:t>Nhược điểm</a:t>
            </a:r>
            <a:endParaRPr b="0" lang="en-US" sz="2800" spc="-1" strike="noStrike">
              <a:latin typeface="Arial"/>
            </a:endParaRPr>
          </a:p>
          <a:p>
            <a:pPr lvl="1" marL="800280" indent="-342000">
              <a:lnSpc>
                <a:spcPct val="100000"/>
              </a:lnSpc>
              <a:buClr>
                <a:srgbClr val="000000"/>
              </a:buClr>
              <a:buFont typeface="Arial"/>
              <a:buChar char="•"/>
            </a:pPr>
            <a:r>
              <a:rPr b="0" lang="en-US" sz="2200" spc="-1" strike="noStrike">
                <a:solidFill>
                  <a:srgbClr val="000000"/>
                </a:solidFill>
                <a:latin typeface="Times New Roman"/>
                <a:ea typeface="+mn-ea"/>
              </a:rPr>
              <a:t>Không hỗ trợ transaction</a:t>
            </a:r>
            <a:endParaRPr b="0" lang="en-US" sz="2200" spc="-1" strike="noStrike">
              <a:latin typeface="Arial"/>
            </a:endParaRPr>
          </a:p>
          <a:p>
            <a:pPr lvl="1" marL="800280" indent="-342000">
              <a:lnSpc>
                <a:spcPct val="100000"/>
              </a:lnSpc>
              <a:buClr>
                <a:srgbClr val="000000"/>
              </a:buClr>
              <a:buFont typeface="Arial"/>
              <a:buChar char="•"/>
            </a:pPr>
            <a:r>
              <a:rPr b="0" lang="en-US" sz="2200" spc="-1" strike="noStrike">
                <a:solidFill>
                  <a:srgbClr val="000000"/>
                </a:solidFill>
                <a:latin typeface="Times New Roman"/>
                <a:ea typeface="+mn-ea"/>
              </a:rPr>
              <a:t>Chậm với các thao tác insert update delete</a:t>
            </a:r>
            <a:endParaRPr b="0" lang="en-US" sz="2200" spc="-1" strike="noStrike">
              <a:latin typeface="Arial"/>
            </a:endParaRPr>
          </a:p>
          <a:p>
            <a:pPr lvl="1" marL="800280" indent="-342000">
              <a:lnSpc>
                <a:spcPct val="100000"/>
              </a:lnSpc>
              <a:buClr>
                <a:srgbClr val="000000"/>
              </a:buClr>
              <a:buFont typeface="Arial"/>
              <a:buChar char="•"/>
            </a:pPr>
            <a:r>
              <a:rPr b="0" lang="en-US" sz="2200" spc="-1" strike="noStrike">
                <a:solidFill>
                  <a:srgbClr val="000000"/>
                </a:solidFill>
                <a:latin typeface="Times New Roman"/>
                <a:ea typeface="+mn-ea"/>
              </a:rPr>
              <a:t>Chậm với các câu query cần truy xuất trên nhiều Column Family</a:t>
            </a:r>
            <a:endParaRPr b="0" lang="en-US" sz="2200" spc="-1" strike="noStrike">
              <a:latin typeface="Arial"/>
            </a:endParaRPr>
          </a:p>
          <a:p>
            <a:pPr>
              <a:lnSpc>
                <a:spcPct val="100000"/>
              </a:lnSpc>
            </a:pPr>
            <a:endParaRPr b="0" lang="en-US" sz="2200" spc="-1" strike="noStrike">
              <a:latin typeface="Arial"/>
            </a:endParaRPr>
          </a:p>
        </p:txBody>
      </p:sp>
      <p:sp>
        <p:nvSpPr>
          <p:cNvPr id="267"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1A35769-6A4C-453D-8EBE-A5560E3FD6E3}"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380880" y="685800"/>
            <a:ext cx="6094800" cy="3427920"/>
          </a:xfrm>
          <a:prstGeom prst="rect">
            <a:avLst/>
          </a:prstGeom>
        </p:spPr>
      </p:sp>
      <p:sp>
        <p:nvSpPr>
          <p:cNvPr id="269" name="PlaceHolder 2"/>
          <p:cNvSpPr>
            <a:spLocks noGrp="1"/>
          </p:cNvSpPr>
          <p:nvPr>
            <p:ph type="body"/>
          </p:nvPr>
        </p:nvSpPr>
        <p:spPr>
          <a:xfrm>
            <a:off x="685800" y="4343400"/>
            <a:ext cx="5485320" cy="4113720"/>
          </a:xfrm>
          <a:prstGeom prst="rect">
            <a:avLst/>
          </a:prstGeom>
        </p:spPr>
        <p:txBody>
          <a:bodyPr lIns="0" rIns="0" tIns="0" bIns="0"/>
          <a:p>
            <a:pPr marL="343080" indent="-342000">
              <a:lnSpc>
                <a:spcPct val="100000"/>
              </a:lnSpc>
              <a:buClr>
                <a:srgbClr val="000000"/>
              </a:buClr>
              <a:buFont typeface="Arial"/>
              <a:buChar char="•"/>
            </a:pPr>
            <a:r>
              <a:rPr b="0" lang="en-US" sz="1200" spc="-1" strike="noStrike">
                <a:solidFill>
                  <a:srgbClr val="000000"/>
                </a:solidFill>
                <a:latin typeface="Times New Roman"/>
              </a:rPr>
              <a:t>Một loại NoSQL, </a:t>
            </a:r>
            <a:r>
              <a:rPr b="0" lang="en-US" sz="1200" spc="-1" strike="noStrike">
                <a:solidFill>
                  <a:srgbClr val="000000"/>
                </a:solidFill>
                <a:latin typeface="Times New Roman"/>
              </a:rPr>
              <a:t>column-oriented </a:t>
            </a:r>
            <a:r>
              <a:rPr b="0" lang="en-US" sz="1200" spc="-1" strike="noStrike">
                <a:solidFill>
                  <a:srgbClr val="000000"/>
                </a:solidFill>
                <a:latin typeface="Times New Roman"/>
              </a:rPr>
              <a:t>Database phát hành </a:t>
            </a:r>
            <a:r>
              <a:rPr b="0" lang="en-US" sz="1200" spc="-1" strike="noStrike">
                <a:solidFill>
                  <a:srgbClr val="000000"/>
                </a:solidFill>
                <a:latin typeface="Times New Roman"/>
              </a:rPr>
              <a:t>lần đầu năm 2008, </a:t>
            </a:r>
            <a:r>
              <a:rPr b="0" lang="en-US" sz="1200" spc="-1" strike="noStrike">
                <a:solidFill>
                  <a:srgbClr val="000000"/>
                </a:solidFill>
                <a:latin typeface="Times New Roman"/>
              </a:rPr>
              <a:t>lưu trữ dữ liệu theo </a:t>
            </a:r>
            <a:r>
              <a:rPr b="0" lang="en-US" sz="1200" spc="-1" strike="noStrike">
                <a:solidFill>
                  <a:srgbClr val="000000"/>
                </a:solidFill>
                <a:latin typeface="Times New Roman"/>
              </a:rPr>
              <a:t>cột thay vì theo hàng </a:t>
            </a:r>
            <a:r>
              <a:rPr b="0" lang="en-US" sz="1200" spc="-1" strike="noStrike">
                <a:solidFill>
                  <a:srgbClr val="000000"/>
                </a:solidFill>
                <a:latin typeface="Times New Roman"/>
              </a:rPr>
              <a:t>như RDBMS.</a:t>
            </a:r>
            <a:endParaRPr b="0" lang="en-US" sz="1200" spc="-1" strike="noStrike">
              <a:latin typeface="Arial"/>
            </a:endParaRPr>
          </a:p>
          <a:p>
            <a:pPr>
              <a:lnSpc>
                <a:spcPct val="100000"/>
              </a:lnSpc>
            </a:pPr>
            <a:endParaRPr b="0" lang="en-US" sz="1200" spc="-1" strike="noStrike">
              <a:latin typeface="Arial"/>
            </a:endParaRPr>
          </a:p>
          <a:p>
            <a:pPr marL="343080" indent="-342000">
              <a:lnSpc>
                <a:spcPct val="100000"/>
              </a:lnSpc>
              <a:buClr>
                <a:srgbClr val="000000"/>
              </a:buClr>
              <a:buFont typeface="Arial"/>
              <a:buChar char="•"/>
            </a:pPr>
            <a:r>
              <a:rPr b="0" lang="en-US" sz="1200" spc="-1" strike="noStrike">
                <a:solidFill>
                  <a:srgbClr val="000000"/>
                </a:solidFill>
                <a:latin typeface="Times New Roman"/>
              </a:rPr>
              <a:t>Nguồn gốc từ cơ sở </a:t>
            </a:r>
            <a:r>
              <a:rPr b="0" lang="en-US" sz="1200" spc="-1" strike="noStrike">
                <a:solidFill>
                  <a:srgbClr val="000000"/>
                </a:solidFill>
                <a:latin typeface="Times New Roman"/>
              </a:rPr>
              <a:t>dữ liệu BigTable của </a:t>
            </a:r>
            <a:r>
              <a:rPr b="0" lang="en-US" sz="1200" spc="-1" strike="noStrike">
                <a:solidFill>
                  <a:srgbClr val="000000"/>
                </a:solidFill>
                <a:latin typeface="Times New Roman"/>
              </a:rPr>
              <a:t>Google, chạy trên </a:t>
            </a:r>
            <a:r>
              <a:rPr b="0" lang="en-US" sz="1200" spc="-1" strike="noStrike">
                <a:solidFill>
                  <a:srgbClr val="000000"/>
                </a:solidFill>
                <a:latin typeface="Times New Roman"/>
              </a:rPr>
              <a:t>nền Hadoop </a:t>
            </a:r>
            <a:r>
              <a:rPr b="0" lang="en-US" sz="1200" spc="-1" strike="noStrike">
                <a:solidFill>
                  <a:srgbClr val="000000"/>
                </a:solidFill>
                <a:latin typeface="Times New Roman"/>
              </a:rPr>
              <a:t>Distributed File </a:t>
            </a:r>
            <a:r>
              <a:rPr b="0" lang="en-US" sz="1200" spc="-1" strike="noStrike">
                <a:solidFill>
                  <a:srgbClr val="000000"/>
                </a:solidFill>
                <a:latin typeface="Times New Roman"/>
              </a:rPr>
              <a:t>System (HDFS) phát </a:t>
            </a:r>
            <a:r>
              <a:rPr b="0" lang="en-US" sz="1200" spc="-1" strike="noStrike">
                <a:solidFill>
                  <a:srgbClr val="000000"/>
                </a:solidFill>
                <a:latin typeface="Times New Roman"/>
              </a:rPr>
              <a:t>triển bởi Apache.</a:t>
            </a:r>
            <a:endParaRPr b="0" lang="en-US" sz="1200" spc="-1" strike="noStrike">
              <a:latin typeface="Arial"/>
            </a:endParaRPr>
          </a:p>
          <a:p>
            <a:pPr>
              <a:lnSpc>
                <a:spcPct val="100000"/>
              </a:lnSpc>
            </a:pPr>
            <a:endParaRPr b="0" lang="en-US" sz="1200" spc="-1" strike="noStrike">
              <a:latin typeface="Arial"/>
            </a:endParaRPr>
          </a:p>
          <a:p>
            <a:pPr marL="343080" indent="-342000">
              <a:lnSpc>
                <a:spcPct val="100000"/>
              </a:lnSpc>
              <a:buClr>
                <a:srgbClr val="000000"/>
              </a:buClr>
              <a:buFont typeface="Arial"/>
              <a:buChar char="•"/>
            </a:pPr>
            <a:r>
              <a:rPr b="0" lang="en-US" sz="1200" spc="-1" strike="noStrike">
                <a:solidFill>
                  <a:srgbClr val="000000"/>
                </a:solidFill>
                <a:latin typeface="Times New Roman"/>
              </a:rPr>
              <a:t>Một dạng NoSQL </a:t>
            </a:r>
            <a:r>
              <a:rPr b="0" lang="en-US" sz="1200" spc="-1" strike="noStrike">
                <a:solidFill>
                  <a:srgbClr val="000000"/>
                </a:solidFill>
                <a:latin typeface="Times New Roman"/>
              </a:rPr>
              <a:t>lưu trữ phi cấu trúc </a:t>
            </a:r>
            <a:r>
              <a:rPr b="0" lang="en-US" sz="1200" spc="-1" strike="noStrike">
                <a:solidFill>
                  <a:srgbClr val="000000"/>
                </a:solidFill>
                <a:latin typeface="Times New Roman"/>
              </a:rPr>
              <a:t>(</a:t>
            </a:r>
            <a:r>
              <a:rPr b="0" lang="en-US" sz="1200" spc="-1" strike="noStrike">
                <a:solidFill>
                  <a:srgbClr val="000000"/>
                </a:solidFill>
                <a:latin typeface="+mn-lt"/>
                <a:ea typeface="+mn-ea"/>
              </a:rPr>
              <a:t>lưu trữ dạng key-</a:t>
            </a:r>
            <a:r>
              <a:rPr b="0" lang="en-US" sz="1200" spc="-1" strike="noStrike">
                <a:solidFill>
                  <a:srgbClr val="000000"/>
                </a:solidFill>
                <a:latin typeface="+mn-lt"/>
                <a:ea typeface="+mn-ea"/>
              </a:rPr>
              <a:t>value. Value </a:t>
            </a:r>
            <a:r>
              <a:rPr b="0" lang="en-US" sz="1200" spc="-1" strike="noStrike">
                <a:solidFill>
                  <a:srgbClr val="000000"/>
                </a:solidFill>
                <a:latin typeface="+mn-lt"/>
                <a:ea typeface="+mn-ea"/>
              </a:rPr>
              <a:t>được định danh </a:t>
            </a:r>
            <a:r>
              <a:rPr b="0" lang="en-US" sz="1200" spc="-1" strike="noStrike">
                <a:solidFill>
                  <a:srgbClr val="000000"/>
                </a:solidFill>
                <a:latin typeface="+mn-lt"/>
                <a:ea typeface="+mn-ea"/>
              </a:rPr>
              <a:t>bởi một key, cả </a:t>
            </a:r>
            <a:r>
              <a:rPr b="0" lang="en-US" sz="1200" spc="-1" strike="noStrike">
                <a:solidFill>
                  <a:srgbClr val="000000"/>
                </a:solidFill>
                <a:latin typeface="+mn-lt"/>
                <a:ea typeface="+mn-ea"/>
              </a:rPr>
              <a:t>key và value đều </a:t>
            </a:r>
            <a:r>
              <a:rPr b="0" lang="en-US" sz="1200" spc="-1" strike="noStrike">
                <a:solidFill>
                  <a:srgbClr val="000000"/>
                </a:solidFill>
                <a:latin typeface="+mn-lt"/>
                <a:ea typeface="+mn-ea"/>
              </a:rPr>
              <a:t>được lưu</a:t>
            </a:r>
            <a:br/>
            <a:r>
              <a:rPr b="0" lang="en-US" sz="1200" spc="-1" strike="noStrike">
                <a:solidFill>
                  <a:srgbClr val="000000"/>
                </a:solidFill>
                <a:latin typeface="+mn-lt"/>
                <a:ea typeface="+mn-ea"/>
              </a:rPr>
              <a:t>trữ dạng </a:t>
            </a:r>
            <a:r>
              <a:rPr b="0" lang="en-US" sz="1200" spc="-1" strike="noStrike">
                <a:solidFill>
                  <a:srgbClr val="000000"/>
                </a:solidFill>
                <a:latin typeface="+mn-lt"/>
                <a:ea typeface="+mn-ea"/>
              </a:rPr>
              <a:t>ByteArray</a:t>
            </a:r>
            <a:r>
              <a:rPr b="0" lang="en-US" sz="1200" spc="-1" strike="noStrike">
                <a:solidFill>
                  <a:srgbClr val="000000"/>
                </a:solidFill>
                <a:latin typeface="Times New Roman"/>
                <a:ea typeface="+mn-ea"/>
              </a:rPr>
              <a:t>).</a:t>
            </a:r>
            <a:endParaRPr b="0" lang="en-US" sz="1200" spc="-1" strike="noStrike">
              <a:latin typeface="Arial"/>
            </a:endParaRPr>
          </a:p>
          <a:p>
            <a:pPr>
              <a:lnSpc>
                <a:spcPct val="100000"/>
              </a:lnSpc>
            </a:pPr>
            <a:endParaRPr b="0" lang="en-US" sz="1200" spc="-1" strike="noStrike">
              <a:latin typeface="Arial"/>
            </a:endParaRPr>
          </a:p>
          <a:p>
            <a:pPr marL="343080" indent="-342000">
              <a:lnSpc>
                <a:spcPct val="100000"/>
              </a:lnSpc>
              <a:buClr>
                <a:srgbClr val="000000"/>
              </a:buClr>
              <a:buFont typeface="Arial"/>
              <a:buChar char="•"/>
            </a:pPr>
            <a:r>
              <a:rPr b="0" lang="en-US" sz="1200" spc="-1" strike="noStrike">
                <a:solidFill>
                  <a:srgbClr val="000000"/>
                </a:solidFill>
                <a:latin typeface="Times New Roman"/>
                <a:ea typeface="+mn-ea"/>
              </a:rPr>
              <a:t>Cung cấp cách thức </a:t>
            </a:r>
            <a:r>
              <a:rPr b="0" lang="en-US" sz="1200" spc="-1" strike="noStrike">
                <a:solidFill>
                  <a:srgbClr val="000000"/>
                </a:solidFill>
                <a:latin typeface="Times New Roman"/>
                <a:ea typeface="+mn-ea"/>
              </a:rPr>
              <a:t>lưu trữ đa dạng các </a:t>
            </a:r>
            <a:r>
              <a:rPr b="0" lang="en-US" sz="1200" spc="-1" strike="noStrike">
                <a:solidFill>
                  <a:srgbClr val="000000"/>
                </a:solidFill>
                <a:latin typeface="Times New Roman"/>
                <a:ea typeface="+mn-ea"/>
              </a:rPr>
              <a:t>loại dữ liệu mà </a:t>
            </a:r>
            <a:r>
              <a:rPr b="0" lang="en-US" sz="1200" spc="-1" strike="noStrike">
                <a:solidFill>
                  <a:srgbClr val="000000"/>
                </a:solidFill>
                <a:latin typeface="Times New Roman"/>
                <a:ea typeface="+mn-ea"/>
              </a:rPr>
              <a:t>không cần khai báo </a:t>
            </a:r>
            <a:r>
              <a:rPr b="0" lang="en-US" sz="1200" spc="-1" strike="noStrike">
                <a:solidFill>
                  <a:srgbClr val="000000"/>
                </a:solidFill>
                <a:latin typeface="Times New Roman"/>
                <a:ea typeface="+mn-ea"/>
              </a:rPr>
              <a:t>tường minh trước.</a:t>
            </a:r>
            <a:endParaRPr b="0" lang="en-US" sz="1200" spc="-1" strike="noStrike">
              <a:latin typeface="Arial"/>
            </a:endParaRPr>
          </a:p>
          <a:p>
            <a:pPr>
              <a:lnSpc>
                <a:spcPct val="100000"/>
              </a:lnSpc>
            </a:pPr>
            <a:br/>
            <a:r>
              <a:rPr b="0" lang="en-US" sz="1200" spc="-1" strike="noStrike">
                <a:solidFill>
                  <a:srgbClr val="000000"/>
                </a:solidFill>
                <a:latin typeface="+mn-lt"/>
                <a:ea typeface="+mn-ea"/>
              </a:rPr>
              <a:t>và đối tượng được lưu </a:t>
            </a:r>
            <a:r>
              <a:rPr b="0" lang="en-US" sz="1200" spc="-1" strike="noStrike">
                <a:solidFill>
                  <a:srgbClr val="000000"/>
                </a:solidFill>
                <a:latin typeface="+mn-lt"/>
                <a:ea typeface="+mn-ea"/>
              </a:rPr>
              <a:t>trữ theo cột, dòng và </a:t>
            </a:r>
            <a:r>
              <a:rPr b="0" lang="en-US" sz="1200" spc="-1" strike="noStrike">
                <a:solidFill>
                  <a:srgbClr val="000000"/>
                </a:solidFill>
                <a:latin typeface="+mn-lt"/>
                <a:ea typeface="+mn-ea"/>
              </a:rPr>
              <a:t>có mối quan hệ chặt </a:t>
            </a:r>
            <a:r>
              <a:rPr b="0" lang="en-US" sz="1200" spc="-1" strike="noStrike">
                <a:solidFill>
                  <a:srgbClr val="000000"/>
                </a:solidFill>
                <a:latin typeface="+mn-lt"/>
                <a:ea typeface="+mn-ea"/>
              </a:rPr>
              <a:t>chẽ với nhau</a:t>
            </a:r>
            <a:endParaRPr b="0" lang="en-US" sz="1200" spc="-1" strike="noStrike">
              <a:latin typeface="Arial"/>
            </a:endParaRPr>
          </a:p>
        </p:txBody>
      </p:sp>
      <p:sp>
        <p:nvSpPr>
          <p:cNvPr id="270"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EAC5815-62CD-4936-BBF1-4060C7F076C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380880" y="685800"/>
            <a:ext cx="6094800" cy="3427920"/>
          </a:xfrm>
          <a:prstGeom prst="rect">
            <a:avLst/>
          </a:prstGeom>
        </p:spPr>
      </p:sp>
      <p:sp>
        <p:nvSpPr>
          <p:cNvPr id="272" name="PlaceHolder 2"/>
          <p:cNvSpPr>
            <a:spLocks noGrp="1"/>
          </p:cNvSpPr>
          <p:nvPr>
            <p:ph type="body"/>
          </p:nvPr>
        </p:nvSpPr>
        <p:spPr>
          <a:xfrm>
            <a:off x="685800" y="4343400"/>
            <a:ext cx="5485320" cy="4113720"/>
          </a:xfrm>
          <a:prstGeom prst="rect">
            <a:avLst/>
          </a:prstGeom>
        </p:spPr>
        <p:txBody>
          <a:bodyPr lIns="0" rIns="0" tIns="0" bIns="0"/>
          <a:p>
            <a:pPr marL="285840" indent="-284760">
              <a:lnSpc>
                <a:spcPct val="100000"/>
              </a:lnSpc>
              <a:buClr>
                <a:srgbClr val="000000"/>
              </a:buClr>
              <a:buFont typeface="Arial"/>
              <a:buChar char="•"/>
            </a:pPr>
            <a:r>
              <a:rPr b="0" lang="en-US" sz="1200" spc="-1" strike="noStrike">
                <a:solidFill>
                  <a:srgbClr val="000000"/>
                </a:solidFill>
                <a:latin typeface="+mn-lt"/>
                <a:ea typeface="+mn-ea"/>
              </a:rPr>
              <a:t>Là dự án open </a:t>
            </a:r>
            <a:r>
              <a:rPr b="0" lang="en-US" sz="1200" spc="-1" strike="noStrike">
                <a:solidFill>
                  <a:srgbClr val="000000"/>
                </a:solidFill>
                <a:latin typeface="+mn-lt"/>
                <a:ea typeface="+mn-ea"/>
              </a:rPr>
              <a:t>source có khả </a:t>
            </a:r>
            <a:r>
              <a:rPr b="0" lang="en-US" sz="1200" spc="-1" strike="noStrike">
                <a:solidFill>
                  <a:srgbClr val="000000"/>
                </a:solidFill>
                <a:latin typeface="+mn-lt"/>
                <a:ea typeface="+mn-ea"/>
              </a:rPr>
              <a:t>năng scale theo </a:t>
            </a:r>
            <a:r>
              <a:rPr b="0" lang="en-US" sz="1200" spc="-1" strike="noStrike">
                <a:solidFill>
                  <a:srgbClr val="000000"/>
                </a:solidFill>
                <a:latin typeface="+mn-lt"/>
                <a:ea typeface="+mn-ea"/>
              </a:rPr>
              <a:t>chiều ngang </a:t>
            </a:r>
            <a:r>
              <a:rPr b="0" lang="en-US" sz="1200" spc="-1" strike="noStrike">
                <a:solidFill>
                  <a:srgbClr val="000000"/>
                </a:solidFill>
                <a:latin typeface="+mn-lt"/>
                <a:ea typeface="+mn-ea"/>
              </a:rPr>
              <a:t>(scale </a:t>
            </a:r>
            <a:r>
              <a:rPr b="0" lang="en-US" sz="1200" spc="-1" strike="noStrike">
                <a:solidFill>
                  <a:srgbClr val="000000"/>
                </a:solidFill>
                <a:latin typeface="+mn-lt"/>
                <a:ea typeface="+mn-ea"/>
              </a:rPr>
              <a:t>out/horizontal </a:t>
            </a:r>
            <a:r>
              <a:rPr b="0" lang="en-US" sz="1200" spc="-1" strike="noStrike">
                <a:solidFill>
                  <a:srgbClr val="000000"/>
                </a:solidFill>
                <a:latin typeface="+mn-lt"/>
                <a:ea typeface="+mn-ea"/>
              </a:rPr>
              <a:t>scale)</a:t>
            </a:r>
            <a:endParaRPr b="0" lang="en-US" sz="1200" spc="-1" strike="noStrike">
              <a:latin typeface="Arial"/>
            </a:endParaRPr>
          </a:p>
          <a:p>
            <a:pPr marL="285840" indent="-284760">
              <a:lnSpc>
                <a:spcPct val="100000"/>
              </a:lnSpc>
              <a:buClr>
                <a:srgbClr val="000000"/>
              </a:buClr>
              <a:buFont typeface="Arial"/>
              <a:buChar char="•"/>
            </a:pPr>
            <a:r>
              <a:rPr b="0" lang="en-US" sz="1200" spc="-1" strike="noStrike">
                <a:solidFill>
                  <a:srgbClr val="000000"/>
                </a:solidFill>
                <a:latin typeface="+mn-lt"/>
                <a:ea typeface="+mn-ea"/>
              </a:rPr>
              <a:t>Được viết bằng </a:t>
            </a:r>
            <a:r>
              <a:rPr b="0" lang="en-US" sz="1200" spc="-1" strike="noStrike">
                <a:solidFill>
                  <a:srgbClr val="000000"/>
                </a:solidFill>
                <a:latin typeface="+mn-lt"/>
                <a:ea typeface="+mn-ea"/>
              </a:rPr>
              <a:t>Java, chạy trên </a:t>
            </a:r>
            <a:r>
              <a:rPr b="0" lang="en-US" sz="1200" spc="-1" strike="noStrike">
                <a:solidFill>
                  <a:srgbClr val="000000"/>
                </a:solidFill>
                <a:latin typeface="+mn-lt"/>
                <a:ea typeface="+mn-ea"/>
              </a:rPr>
              <a:t>nền JVM</a:t>
            </a:r>
            <a:endParaRPr b="0" lang="en-US" sz="1200" spc="-1" strike="noStrike">
              <a:latin typeface="Arial"/>
            </a:endParaRPr>
          </a:p>
          <a:p>
            <a:pPr marL="285840" indent="-284760">
              <a:lnSpc>
                <a:spcPct val="100000"/>
              </a:lnSpc>
              <a:buClr>
                <a:srgbClr val="000000"/>
              </a:buClr>
              <a:buFont typeface="Arial"/>
              <a:buChar char="•"/>
            </a:pPr>
            <a:r>
              <a:rPr b="0" lang="en-US" sz="1200" spc="-1" strike="noStrike">
                <a:solidFill>
                  <a:srgbClr val="000000"/>
                </a:solidFill>
                <a:latin typeface="+mn-lt"/>
                <a:ea typeface="+mn-ea"/>
              </a:rPr>
              <a:t>Được thiết kế để </a:t>
            </a:r>
            <a:r>
              <a:rPr b="0" lang="en-US" sz="1200" spc="-1" strike="noStrike">
                <a:solidFill>
                  <a:srgbClr val="000000"/>
                </a:solidFill>
                <a:latin typeface="+mn-lt"/>
                <a:ea typeface="+mn-ea"/>
              </a:rPr>
              <a:t>lưu trữ, xử lý dữ </a:t>
            </a:r>
            <a:r>
              <a:rPr b="0" lang="en-US" sz="1200" spc="-1" strike="noStrike">
                <a:solidFill>
                  <a:srgbClr val="000000"/>
                </a:solidFill>
                <a:latin typeface="+mn-lt"/>
                <a:ea typeface="+mn-ea"/>
              </a:rPr>
              <a:t>liệu lớn</a:t>
            </a:r>
            <a:endParaRPr b="0" lang="en-US" sz="1200" spc="-1" strike="noStrike">
              <a:latin typeface="Arial"/>
            </a:endParaRPr>
          </a:p>
          <a:p>
            <a:pPr marL="285840" indent="-284760">
              <a:lnSpc>
                <a:spcPct val="100000"/>
              </a:lnSpc>
              <a:buClr>
                <a:srgbClr val="000000"/>
              </a:buClr>
              <a:buFont typeface="Arial"/>
              <a:buChar char="•"/>
            </a:pPr>
            <a:r>
              <a:rPr b="0" lang="en-US" sz="1200" spc="-1" strike="noStrike">
                <a:solidFill>
                  <a:srgbClr val="000000"/>
                </a:solidFill>
                <a:latin typeface="+mn-lt"/>
                <a:ea typeface="+mn-ea"/>
              </a:rPr>
              <a:t>Xử lý tốt các loại </a:t>
            </a:r>
            <a:r>
              <a:rPr b="0" lang="en-US" sz="1200" spc="-1" strike="noStrike">
                <a:solidFill>
                  <a:srgbClr val="000000"/>
                </a:solidFill>
                <a:latin typeface="+mn-lt"/>
                <a:ea typeface="+mn-ea"/>
              </a:rPr>
              <a:t>dữ liệu thưa </a:t>
            </a:r>
            <a:r>
              <a:rPr b="0" lang="en-US" sz="1200" spc="-1" strike="noStrike">
                <a:solidFill>
                  <a:srgbClr val="000000"/>
                </a:solidFill>
                <a:latin typeface="+mn-lt"/>
                <a:ea typeface="+mn-ea"/>
              </a:rPr>
              <a:t>(nhiều giá trị </a:t>
            </a:r>
            <a:r>
              <a:rPr b="0" lang="en-US" sz="1200" spc="-1" strike="noStrike">
                <a:solidFill>
                  <a:srgbClr val="000000"/>
                </a:solidFill>
                <a:latin typeface="+mn-lt"/>
                <a:ea typeface="+mn-ea"/>
              </a:rPr>
              <a:t>rỗng)</a:t>
            </a:r>
            <a:endParaRPr b="0" lang="en-US" sz="1200" spc="-1" strike="noStrike">
              <a:latin typeface="Arial"/>
            </a:endParaRPr>
          </a:p>
          <a:p>
            <a:pPr marL="285840" indent="-284760">
              <a:lnSpc>
                <a:spcPct val="100000"/>
              </a:lnSpc>
              <a:buClr>
                <a:srgbClr val="000000"/>
              </a:buClr>
              <a:buFont typeface="Arial"/>
              <a:buChar char="•"/>
            </a:pPr>
            <a:r>
              <a:rPr b="0" lang="en-US" sz="1200" spc="-1" strike="noStrike">
                <a:solidFill>
                  <a:srgbClr val="000000"/>
                </a:solidFill>
                <a:latin typeface="+mn-lt"/>
                <a:ea typeface="+mn-ea"/>
              </a:rPr>
              <a:t>HBase là </a:t>
            </a:r>
            <a:r>
              <a:rPr b="0" lang="en-US" sz="1200" spc="-1" strike="noStrike">
                <a:solidFill>
                  <a:srgbClr val="000000"/>
                </a:solidFill>
                <a:latin typeface="+mn-lt"/>
                <a:ea typeface="+mn-ea"/>
              </a:rPr>
              <a:t>database lưu trữ </a:t>
            </a:r>
            <a:r>
              <a:rPr b="0" lang="en-US" sz="1200" spc="-1" strike="noStrike">
                <a:solidFill>
                  <a:srgbClr val="000000"/>
                </a:solidFill>
                <a:latin typeface="+mn-lt"/>
                <a:ea typeface="+mn-ea"/>
              </a:rPr>
              <a:t>dạng bảng mà </a:t>
            </a:r>
            <a:r>
              <a:rPr b="0" lang="en-US" sz="1200" spc="-1" strike="noStrike">
                <a:solidFill>
                  <a:srgbClr val="000000"/>
                </a:solidFill>
                <a:latin typeface="+mn-lt"/>
                <a:ea typeface="+mn-ea"/>
              </a:rPr>
              <a:t>không cần khai </a:t>
            </a:r>
            <a:r>
              <a:rPr b="0" lang="en-US" sz="1200" spc="-1" strike="noStrike">
                <a:solidFill>
                  <a:srgbClr val="000000"/>
                </a:solidFill>
                <a:latin typeface="+mn-lt"/>
                <a:ea typeface="+mn-ea"/>
              </a:rPr>
              <a:t>báo trước </a:t>
            </a:r>
            <a:r>
              <a:rPr b="0" lang="en-US" sz="1200" spc="-1" strike="noStrike">
                <a:solidFill>
                  <a:srgbClr val="000000"/>
                </a:solidFill>
                <a:latin typeface="+mn-lt"/>
                <a:ea typeface="+mn-ea"/>
              </a:rPr>
              <a:t>schema. Tại thời </a:t>
            </a:r>
            <a:r>
              <a:rPr b="0" lang="en-US" sz="1200" spc="-1" strike="noStrike">
                <a:solidFill>
                  <a:srgbClr val="000000"/>
                </a:solidFill>
                <a:latin typeface="+mn-lt"/>
                <a:ea typeface="+mn-ea"/>
              </a:rPr>
              <a:t>điểm tạo bảng, ta </a:t>
            </a:r>
            <a:r>
              <a:rPr b="0" lang="en-US" sz="1200" spc="-1" strike="noStrike">
                <a:solidFill>
                  <a:srgbClr val="000000"/>
                </a:solidFill>
                <a:latin typeface="+mn-lt"/>
                <a:ea typeface="+mn-ea"/>
              </a:rPr>
              <a:t>chỉ cần khai báo </a:t>
            </a:r>
            <a:r>
              <a:rPr b="0" lang="en-US" sz="1200" spc="-1" strike="noStrike">
                <a:solidFill>
                  <a:srgbClr val="000000"/>
                </a:solidFill>
                <a:latin typeface="+mn-lt"/>
                <a:ea typeface="+mn-ea"/>
              </a:rPr>
              <a:t>trước column </a:t>
            </a:r>
            <a:r>
              <a:rPr b="0" lang="en-US" sz="1200" spc="-1" strike="noStrike">
                <a:solidFill>
                  <a:srgbClr val="000000"/>
                </a:solidFill>
                <a:latin typeface="+mn-lt"/>
                <a:ea typeface="+mn-ea"/>
              </a:rPr>
              <a:t>family.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273"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FCC0E81-C06E-44B2-AA3B-6D4D99D33680}"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380880" y="685800"/>
            <a:ext cx="6094800" cy="3427920"/>
          </a:xfrm>
          <a:prstGeom prst="rect">
            <a:avLst/>
          </a:prstGeom>
        </p:spPr>
      </p:sp>
      <p:sp>
        <p:nvSpPr>
          <p:cNvPr id="275"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276"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0C1CD63-ABA0-4898-93DC-1F7C1BDE1CBA}"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380880" y="685800"/>
            <a:ext cx="6094800" cy="3427920"/>
          </a:xfrm>
          <a:prstGeom prst="rect">
            <a:avLst/>
          </a:prstGeom>
        </p:spPr>
      </p:sp>
      <p:sp>
        <p:nvSpPr>
          <p:cNvPr id="278" name="PlaceHolder 2"/>
          <p:cNvSpPr>
            <a:spLocks noGrp="1"/>
          </p:cNvSpPr>
          <p:nvPr>
            <p:ph type="body"/>
          </p:nvPr>
        </p:nvSpPr>
        <p:spPr>
          <a:xfrm>
            <a:off x="685800" y="4343400"/>
            <a:ext cx="5485320" cy="4113720"/>
          </a:xfrm>
          <a:prstGeom prst="rect">
            <a:avLst/>
          </a:prstGeom>
        </p:spPr>
        <p:txBody>
          <a:bodyPr lIns="0" rIns="0" tIns="0" bIns="0"/>
          <a:p>
            <a:endParaRPr b="0" lang="en-US" sz="2000" spc="-1" strike="noStrike">
              <a:latin typeface="Arial"/>
            </a:endParaRPr>
          </a:p>
        </p:txBody>
      </p:sp>
      <p:sp>
        <p:nvSpPr>
          <p:cNvPr id="279"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BACF01A-339F-419C-BC77-B323A325AB06}"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88760" y="609480"/>
            <a:ext cx="10613160" cy="837000"/>
          </a:xfrm>
          <a:prstGeom prst="rect">
            <a:avLst/>
          </a:prstGeom>
        </p:spPr>
        <p:txBody>
          <a:bodyPr lIns="0" rIns="0" tIns="0" bIns="0" anchor="ct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1" name="PlaceHolder 2"/>
          <p:cNvSpPr>
            <a:spLocks noGrp="1"/>
          </p:cNvSpPr>
          <p:nvPr>
            <p:ph type="body"/>
          </p:nvPr>
        </p:nvSpPr>
        <p:spPr>
          <a:xfrm>
            <a:off x="806760" y="1523880"/>
            <a:ext cx="3405240" cy="2194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304920"/>
            <a:ext cx="11276640" cy="2361240"/>
          </a:xfrm>
          <a:prstGeom prst="roundRect">
            <a:avLst>
              <a:gd name="adj" fmla="val 16667"/>
            </a:avLst>
          </a:prstGeom>
          <a:solidFill>
            <a:srgbClr val="6e8d90"/>
          </a:solid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304920" y="1523880"/>
            <a:ext cx="11581200" cy="761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800" spc="-1" strike="noStrike">
                <a:solidFill>
                  <a:srgbClr val="ffffff"/>
                </a:solidFill>
                <a:latin typeface="Times New Roman"/>
                <a:ea typeface="DejaVu Sans"/>
              </a:rPr>
              <a:t>CƠ SƠ DỮ LIỆU NÂNG CAO</a:t>
            </a:r>
            <a:endParaRPr b="0" lang="en-US" sz="4800" spc="-1" strike="noStrike">
              <a:latin typeface="Arial"/>
            </a:endParaRPr>
          </a:p>
        </p:txBody>
      </p:sp>
      <p:sp>
        <p:nvSpPr>
          <p:cNvPr id="122" name="CustomShape 3"/>
          <p:cNvSpPr/>
          <p:nvPr/>
        </p:nvSpPr>
        <p:spPr>
          <a:xfrm>
            <a:off x="533520" y="2971800"/>
            <a:ext cx="11352600" cy="989640"/>
          </a:xfrm>
          <a:prstGeom prst="rect">
            <a:avLst/>
          </a:prstGeom>
          <a:noFill/>
          <a:ln>
            <a:noFill/>
          </a:ln>
        </p:spPr>
        <p:style>
          <a:lnRef idx="0"/>
          <a:fillRef idx="0"/>
          <a:effectRef idx="0"/>
          <a:fontRef idx="minor"/>
        </p:style>
        <p:txBody>
          <a:bodyPr lIns="90000" rIns="90000" tIns="45000" bIns="45000"/>
          <a:p>
            <a:pPr algn="ctr">
              <a:lnSpc>
                <a:spcPct val="100000"/>
              </a:lnSpc>
              <a:spcBef>
                <a:spcPts val="1080"/>
              </a:spcBef>
            </a:pPr>
            <a:r>
              <a:rPr b="1" lang="en-US" sz="5400" spc="-1" strike="noStrike">
                <a:solidFill>
                  <a:srgbClr val="ffffff"/>
                </a:solidFill>
                <a:latin typeface="Times New Roman"/>
                <a:ea typeface="DejaVu Sans"/>
              </a:rPr>
              <a:t>Column Family </a:t>
            </a:r>
            <a:endParaRPr b="0" lang="en-US" sz="5400" spc="-1" strike="noStrike">
              <a:latin typeface="Arial"/>
            </a:endParaRPr>
          </a:p>
          <a:p>
            <a:pPr algn="ctr">
              <a:lnSpc>
                <a:spcPct val="100000"/>
              </a:lnSpc>
              <a:spcBef>
                <a:spcPts val="1080"/>
              </a:spcBef>
            </a:pPr>
            <a:r>
              <a:rPr b="1" lang="en-US" sz="5400" spc="-1" strike="noStrike">
                <a:solidFill>
                  <a:srgbClr val="ffffff"/>
                </a:solidFill>
                <a:latin typeface="Times New Roman"/>
                <a:ea typeface="DejaVu Sans"/>
              </a:rPr>
              <a:t>HBase</a:t>
            </a:r>
            <a:endParaRPr b="0" lang="en-US" sz="5400" spc="-1" strike="noStrike">
              <a:latin typeface="Arial"/>
            </a:endParaRPr>
          </a:p>
        </p:txBody>
      </p:sp>
      <p:sp>
        <p:nvSpPr>
          <p:cNvPr id="123" name="CustomShape 4"/>
          <p:cNvSpPr/>
          <p:nvPr/>
        </p:nvSpPr>
        <p:spPr>
          <a:xfrm>
            <a:off x="304920" y="304920"/>
            <a:ext cx="11581200" cy="6847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ffffff"/>
                </a:solidFill>
                <a:latin typeface="Times New Roman"/>
                <a:ea typeface="DejaVu Sans"/>
              </a:rPr>
              <a:t>TRƯỜNG ĐẠI HỌC KHOA HỌC TỰ NHIÊN</a:t>
            </a:r>
            <a:endParaRPr b="0" lang="en-US" sz="2800" spc="-1" strike="noStrike">
              <a:latin typeface="Arial"/>
            </a:endParaRPr>
          </a:p>
        </p:txBody>
      </p:sp>
      <p:sp>
        <p:nvSpPr>
          <p:cNvPr id="124" name="CustomShape 5"/>
          <p:cNvSpPr/>
          <p:nvPr/>
        </p:nvSpPr>
        <p:spPr>
          <a:xfrm>
            <a:off x="304920" y="838080"/>
            <a:ext cx="11581200" cy="5324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ffffff"/>
                </a:solidFill>
                <a:latin typeface="Times New Roman"/>
                <a:ea typeface="DejaVu Sans"/>
              </a:rPr>
              <a:t>KHOA CÔNG NGHỆ THÔNG TIN</a:t>
            </a:r>
            <a:endParaRPr b="0" lang="en-US" sz="2400" spc="-1" strike="noStrike">
              <a:latin typeface="Arial"/>
            </a:endParaRPr>
          </a:p>
        </p:txBody>
      </p:sp>
      <p:sp>
        <p:nvSpPr>
          <p:cNvPr id="125" name="CustomShape 6"/>
          <p:cNvSpPr/>
          <p:nvPr/>
        </p:nvSpPr>
        <p:spPr>
          <a:xfrm>
            <a:off x="9144000" y="5029200"/>
            <a:ext cx="2742120" cy="159912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1" lang="en-US" sz="2000" spc="-1" strike="noStrike" u="sng">
                <a:solidFill>
                  <a:srgbClr val="ffffff"/>
                </a:solidFill>
                <a:uFillTx/>
                <a:latin typeface="Times New Roman"/>
                <a:ea typeface="DejaVu Sans"/>
              </a:rPr>
              <a:t>Nhóm 14:</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Trần Đình Lâm</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Đặng Nhật Minh </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Trương Thế Kiệt </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1" name="Group 1"/>
          <p:cNvGrpSpPr/>
          <p:nvPr/>
        </p:nvGrpSpPr>
        <p:grpSpPr>
          <a:xfrm>
            <a:off x="1600200" y="304920"/>
            <a:ext cx="9295200" cy="608400"/>
            <a:chOff x="1600200" y="304920"/>
            <a:chExt cx="9295200" cy="608400"/>
          </a:xfrm>
        </p:grpSpPr>
        <p:sp>
          <p:nvSpPr>
            <p:cNvPr id="172"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73"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74"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Kiến trúc HBase</a:t>
            </a:r>
            <a:endParaRPr b="0" lang="en-US" sz="3200" spc="-1" strike="noStrike">
              <a:latin typeface="Arial"/>
            </a:endParaRPr>
          </a:p>
        </p:txBody>
      </p:sp>
      <p:pic>
        <p:nvPicPr>
          <p:cNvPr id="175" name="" descr=""/>
          <p:cNvPicPr/>
          <p:nvPr/>
        </p:nvPicPr>
        <p:blipFill>
          <a:blip r:embed="rId1"/>
          <a:stretch/>
        </p:blipFill>
        <p:spPr>
          <a:xfrm>
            <a:off x="2194560" y="1561320"/>
            <a:ext cx="8046000" cy="4473000"/>
          </a:xfrm>
          <a:prstGeom prst="rect">
            <a:avLst/>
          </a:prstGeom>
          <a:ln>
            <a:noFill/>
          </a:ln>
        </p:spPr>
      </p:pic>
    </p:spTree>
  </p:cSld>
  <p:timing>
    <p:tnLst>
      <p:par>
        <p:cTn id="90" dur="indefinite" restart="never" nodeType="tmRoot">
          <p:childTnLst>
            <p:seq>
              <p:cTn id="91"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6" name="Group 1"/>
          <p:cNvGrpSpPr/>
          <p:nvPr/>
        </p:nvGrpSpPr>
        <p:grpSpPr>
          <a:xfrm>
            <a:off x="1600200" y="304920"/>
            <a:ext cx="9295200" cy="608400"/>
            <a:chOff x="1600200" y="304920"/>
            <a:chExt cx="9295200" cy="608400"/>
          </a:xfrm>
        </p:grpSpPr>
        <p:sp>
          <p:nvSpPr>
            <p:cNvPr id="177"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78"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79"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Kiến trúc HBase</a:t>
            </a:r>
            <a:endParaRPr b="0" lang="en-US" sz="3200" spc="-1" strike="noStrike">
              <a:latin typeface="Arial"/>
            </a:endParaRPr>
          </a:p>
        </p:txBody>
      </p:sp>
      <p:pic>
        <p:nvPicPr>
          <p:cNvPr id="180" name="" descr=""/>
          <p:cNvPicPr/>
          <p:nvPr/>
        </p:nvPicPr>
        <p:blipFill>
          <a:blip r:embed="rId1"/>
          <a:stretch/>
        </p:blipFill>
        <p:spPr>
          <a:xfrm>
            <a:off x="2377440" y="1430640"/>
            <a:ext cx="7674840" cy="4786560"/>
          </a:xfrm>
          <a:prstGeom prst="rect">
            <a:avLst/>
          </a:prstGeom>
          <a:ln>
            <a:noFill/>
          </a:ln>
        </p:spPr>
      </p:pic>
    </p:spTree>
  </p:cSld>
  <p:timing>
    <p:tnLst>
      <p:par>
        <p:cTn id="92" dur="indefinite" restart="never" nodeType="tmRoot">
          <p:childTnLst>
            <p:seq>
              <p:cTn id="93"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1" name="Group 1"/>
          <p:cNvGrpSpPr/>
          <p:nvPr/>
        </p:nvGrpSpPr>
        <p:grpSpPr>
          <a:xfrm>
            <a:off x="1600200" y="304920"/>
            <a:ext cx="9295200" cy="608400"/>
            <a:chOff x="1600200" y="304920"/>
            <a:chExt cx="9295200" cy="608400"/>
          </a:xfrm>
        </p:grpSpPr>
        <p:sp>
          <p:nvSpPr>
            <p:cNvPr id="182"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83"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84"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HBase Region Server</a:t>
            </a:r>
            <a:endParaRPr b="0" lang="en-US" sz="3200" spc="-1" strike="noStrike">
              <a:latin typeface="Arial"/>
            </a:endParaRPr>
          </a:p>
        </p:txBody>
      </p:sp>
      <p:pic>
        <p:nvPicPr>
          <p:cNvPr id="185" name="" descr=""/>
          <p:cNvPicPr/>
          <p:nvPr/>
        </p:nvPicPr>
        <p:blipFill>
          <a:blip r:embed="rId1"/>
          <a:stretch/>
        </p:blipFill>
        <p:spPr>
          <a:xfrm>
            <a:off x="2089080" y="1430640"/>
            <a:ext cx="7877160" cy="4512240"/>
          </a:xfrm>
          <a:prstGeom prst="rect">
            <a:avLst/>
          </a:prstGeom>
          <a:ln>
            <a:noFill/>
          </a:ln>
        </p:spPr>
      </p:pic>
    </p:spTree>
  </p:cSld>
  <p:timing>
    <p:tnLst>
      <p:par>
        <p:cTn id="94" dur="indefinite" restart="never" nodeType="tmRoot">
          <p:childTnLst>
            <p:seq>
              <p:cTn id="95"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6" name="Group 1"/>
          <p:cNvGrpSpPr/>
          <p:nvPr/>
        </p:nvGrpSpPr>
        <p:grpSpPr>
          <a:xfrm>
            <a:off x="1600200" y="304920"/>
            <a:ext cx="9295200" cy="608400"/>
            <a:chOff x="1600200" y="304920"/>
            <a:chExt cx="9295200" cy="608400"/>
          </a:xfrm>
        </p:grpSpPr>
        <p:sp>
          <p:nvSpPr>
            <p:cNvPr id="187"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88"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89" name="CustomShape 4"/>
          <p:cNvSpPr/>
          <p:nvPr/>
        </p:nvSpPr>
        <p:spPr>
          <a:xfrm>
            <a:off x="609480" y="91440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Đường đi của data</a:t>
            </a:r>
            <a:endParaRPr b="0" lang="en-US" sz="3200" spc="-1" strike="noStrike">
              <a:latin typeface="Arial"/>
            </a:endParaRPr>
          </a:p>
        </p:txBody>
      </p:sp>
      <p:pic>
        <p:nvPicPr>
          <p:cNvPr id="190" name="Picture 2" descr=""/>
          <p:cNvPicPr/>
          <p:nvPr/>
        </p:nvPicPr>
        <p:blipFill>
          <a:blip r:embed="rId1"/>
          <a:stretch/>
        </p:blipFill>
        <p:spPr>
          <a:xfrm>
            <a:off x="1481760" y="1371600"/>
            <a:ext cx="8850240" cy="4522320"/>
          </a:xfrm>
          <a:prstGeom prst="rect">
            <a:avLst/>
          </a:prstGeom>
          <a:ln>
            <a:noFill/>
          </a:ln>
        </p:spPr>
      </p:pic>
    </p:spTree>
  </p:cSld>
  <p:timing>
    <p:tnLst>
      <p:par>
        <p:cTn id="96" dur="indefinite" restart="never" nodeType="tmRoot">
          <p:childTnLst>
            <p:seq>
              <p:cTn id="97"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1" name="Group 1"/>
          <p:cNvGrpSpPr/>
          <p:nvPr/>
        </p:nvGrpSpPr>
        <p:grpSpPr>
          <a:xfrm>
            <a:off x="1600200" y="304920"/>
            <a:ext cx="9295200" cy="608400"/>
            <a:chOff x="1600200" y="304920"/>
            <a:chExt cx="9295200" cy="608400"/>
          </a:xfrm>
        </p:grpSpPr>
        <p:sp>
          <p:nvSpPr>
            <p:cNvPr id="192"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93"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94" name="CustomShape 4"/>
          <p:cNvSpPr/>
          <p:nvPr/>
        </p:nvSpPr>
        <p:spPr>
          <a:xfrm>
            <a:off x="609480" y="115956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Thực hành với HBase</a:t>
            </a:r>
            <a:endParaRPr b="0" lang="en-US" sz="3200" spc="-1" strike="noStrike">
              <a:latin typeface="Arial"/>
            </a:endParaRPr>
          </a:p>
        </p:txBody>
      </p:sp>
      <p:sp>
        <p:nvSpPr>
          <p:cNvPr id="195" name="CustomShape 5"/>
          <p:cNvSpPr/>
          <p:nvPr/>
        </p:nvSpPr>
        <p:spPr>
          <a:xfrm>
            <a:off x="1188720" y="2012760"/>
            <a:ext cx="5767560" cy="118620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1" lang="en-US" sz="2400" spc="-1" strike="noStrike">
                <a:solidFill>
                  <a:srgbClr val="ffffff"/>
                </a:solidFill>
                <a:latin typeface="Calibri"/>
                <a:ea typeface="DejaVu Sans"/>
              </a:rPr>
              <a:t>Hướng dẫn cài đặt chi tiết</a:t>
            </a:r>
            <a:endParaRPr b="0" lang="en-US" sz="2400" spc="-1" strike="noStrike">
              <a:latin typeface="Arial"/>
            </a:endParaRPr>
          </a:p>
          <a:p>
            <a:pPr>
              <a:lnSpc>
                <a:spcPct val="100000"/>
              </a:lnSpc>
            </a:pPr>
            <a:endParaRPr b="0" lang="en-US" sz="2400" spc="-1" strike="noStrike">
              <a:latin typeface="Arial"/>
            </a:endParaRPr>
          </a:p>
          <a:p>
            <a:pPr marL="343080" indent="-342000">
              <a:lnSpc>
                <a:spcPct val="100000"/>
              </a:lnSpc>
              <a:buClr>
                <a:srgbClr val="ffffff"/>
              </a:buClr>
              <a:buFont typeface="Wingdings" charset="2"/>
              <a:buChar char=""/>
            </a:pPr>
            <a:r>
              <a:rPr b="1" lang="en-US" sz="2400" spc="-1" strike="noStrike">
                <a:solidFill>
                  <a:srgbClr val="ffffff"/>
                </a:solidFill>
                <a:latin typeface="Calibri"/>
                <a:ea typeface="DejaVu Sans"/>
              </a:rPr>
              <a:t>Các thao tác &amp; công cụ cơ bản</a:t>
            </a:r>
            <a:endParaRPr b="0" lang="en-US" sz="2400" spc="-1" strike="noStrike">
              <a:latin typeface="Arial"/>
            </a:endParaRPr>
          </a:p>
        </p:txBody>
      </p:sp>
    </p:spTree>
  </p:cSld>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6" name="Group 1"/>
          <p:cNvGrpSpPr/>
          <p:nvPr/>
        </p:nvGrpSpPr>
        <p:grpSpPr>
          <a:xfrm>
            <a:off x="1600200" y="304920"/>
            <a:ext cx="9295200" cy="608400"/>
            <a:chOff x="1600200" y="304920"/>
            <a:chExt cx="9295200" cy="608400"/>
          </a:xfrm>
        </p:grpSpPr>
        <p:sp>
          <p:nvSpPr>
            <p:cNvPr id="197" name="CustomShape 2"/>
            <p:cNvSpPr/>
            <p:nvPr/>
          </p:nvSpPr>
          <p:spPr>
            <a:xfrm>
              <a:off x="1600200" y="304920"/>
              <a:ext cx="9295200" cy="60840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98" name="CustomShape 3"/>
            <p:cNvSpPr/>
            <p:nvPr/>
          </p:nvSpPr>
          <p:spPr>
            <a:xfrm>
              <a:off x="1664280" y="36432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3:Kết luận và mở rộng</a:t>
              </a:r>
              <a:endParaRPr b="0" lang="en-US" sz="2800" spc="-1" strike="noStrike">
                <a:latin typeface="Arial"/>
              </a:endParaRPr>
            </a:p>
          </p:txBody>
        </p:sp>
      </p:grpSp>
      <p:sp>
        <p:nvSpPr>
          <p:cNvPr id="199"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HBase vs Cassandra</a:t>
            </a:r>
            <a:endParaRPr b="0" lang="en-US" sz="3200" spc="-1" strike="noStrike">
              <a:latin typeface="Arial"/>
            </a:endParaRPr>
          </a:p>
        </p:txBody>
      </p:sp>
      <p:sp>
        <p:nvSpPr>
          <p:cNvPr id="200" name="CustomShape 5"/>
          <p:cNvSpPr/>
          <p:nvPr/>
        </p:nvSpPr>
        <p:spPr>
          <a:xfrm>
            <a:off x="609480" y="1752480"/>
            <a:ext cx="11276640" cy="16135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Calibri"/>
                <a:ea typeface="DejaVu Sans"/>
              </a:rPr>
              <a:t>Giống nhau:</a:t>
            </a:r>
            <a:endParaRPr b="0" lang="en-US" sz="2800" spc="-1" strike="noStrike">
              <a:latin typeface="Arial"/>
            </a:endParaRPr>
          </a:p>
          <a:p>
            <a:pPr marL="343080" indent="-342000">
              <a:lnSpc>
                <a:spcPct val="100000"/>
              </a:lnSpc>
              <a:buClr>
                <a:srgbClr val="ffffff"/>
              </a:buClr>
              <a:buFont typeface="Arial"/>
              <a:buChar char="•"/>
            </a:pPr>
            <a:r>
              <a:rPr b="0" lang="en-US" sz="2400" spc="-1" strike="noStrike">
                <a:solidFill>
                  <a:srgbClr val="ffffff"/>
                </a:solidFill>
                <a:latin typeface="Calibri"/>
                <a:ea typeface="DejaVu Sans"/>
              </a:rPr>
              <a:t>Cơ sở dữ liệu(Database)</a:t>
            </a:r>
            <a:endParaRPr b="0" lang="en-US" sz="2400" spc="-1" strike="noStrike">
              <a:latin typeface="Arial"/>
            </a:endParaRPr>
          </a:p>
          <a:p>
            <a:pPr marL="343080" indent="-342000">
              <a:lnSpc>
                <a:spcPct val="100000"/>
              </a:lnSpc>
              <a:buClr>
                <a:srgbClr val="ffffff"/>
              </a:buClr>
              <a:buFont typeface="Arial"/>
              <a:buChar char="•"/>
            </a:pPr>
            <a:r>
              <a:rPr b="0" lang="en-US" sz="2400" spc="-1" strike="noStrike">
                <a:solidFill>
                  <a:srgbClr val="ffffff"/>
                </a:solidFill>
                <a:latin typeface="Calibri"/>
                <a:ea typeface="DejaVu Sans"/>
              </a:rPr>
              <a:t>Khả năng mở rộng(Scalability)</a:t>
            </a:r>
            <a:endParaRPr b="0" lang="en-US" sz="2400" spc="-1" strike="noStrike">
              <a:latin typeface="Arial"/>
            </a:endParaRPr>
          </a:p>
          <a:p>
            <a:pPr marL="343080" indent="-342000">
              <a:lnSpc>
                <a:spcPct val="100000"/>
              </a:lnSpc>
              <a:buClr>
                <a:srgbClr val="ffffff"/>
              </a:buClr>
              <a:buFont typeface="Arial"/>
              <a:buChar char="•"/>
            </a:pPr>
            <a:r>
              <a:rPr b="0" lang="en-US" sz="2400" spc="-1" strike="noStrike">
                <a:solidFill>
                  <a:srgbClr val="ffffff"/>
                </a:solidFill>
                <a:latin typeface="Calibri"/>
                <a:ea typeface="DejaVu Sans"/>
              </a:rPr>
              <a:t>Tạo bản sao(Replication)</a:t>
            </a:r>
            <a:endParaRPr b="0" lang="en-US" sz="2400" spc="-1" strike="noStrike">
              <a:latin typeface="Arial"/>
            </a:endParaRPr>
          </a:p>
        </p:txBody>
      </p:sp>
    </p:spTree>
  </p:cSld>
  <p:timing>
    <p:tnLst>
      <p:par>
        <p:cTn id="100" dur="indefinite" restart="never" nodeType="tmRoot">
          <p:childTnLst>
            <p:seq>
              <p:cTn id="101" dur="indefinite" nodeType="mainSeq">
                <p:childTnLst>
                  <p:par>
                    <p:cTn id="102" fill="hold">
                      <p:stCondLst>
                        <p:cond delay="0"/>
                      </p:stCondLst>
                      <p:childTnLst>
                        <p:par>
                          <p:cTn id="103" fill="hold">
                            <p:stCondLst>
                              <p:cond delay="0"/>
                            </p:stCondLst>
                            <p:childTnLst>
                              <p:par>
                                <p:cTn id="104" nodeType="afterEffect" fill="hold" presetClass="entr" presetID="10">
                                  <p:stCondLst>
                                    <p:cond delay="0"/>
                                  </p:stCondLst>
                                  <p:childTnLst>
                                    <p:set>
                                      <p:cBhvr>
                                        <p:cTn id="105" dur="1" fill="hold">
                                          <p:stCondLst>
                                            <p:cond delay="0"/>
                                          </p:stCondLst>
                                        </p:cTn>
                                        <p:tgtEl>
                                          <p:spTgt spid="200"/>
                                        </p:tgtEl>
                                        <p:attrNameLst>
                                          <p:attrName>style.visibility</p:attrName>
                                        </p:attrNameLst>
                                      </p:cBhvr>
                                      <p:to>
                                        <p:strVal val="visible"/>
                                      </p:to>
                                    </p:set>
                                    <p:animEffect filter="fade" transition="in">
                                      <p:cBhvr additive="repl">
                                        <p:cTn id="106" dur="500"/>
                                        <p:tgtEl>
                                          <p:spTgt spid="2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 name="Group 1"/>
          <p:cNvGrpSpPr/>
          <p:nvPr/>
        </p:nvGrpSpPr>
        <p:grpSpPr>
          <a:xfrm>
            <a:off x="1600200" y="304920"/>
            <a:ext cx="9295200" cy="608400"/>
            <a:chOff x="1600200" y="304920"/>
            <a:chExt cx="9295200" cy="608400"/>
          </a:xfrm>
        </p:grpSpPr>
        <p:sp>
          <p:nvSpPr>
            <p:cNvPr id="202" name="CustomShape 2"/>
            <p:cNvSpPr/>
            <p:nvPr/>
          </p:nvSpPr>
          <p:spPr>
            <a:xfrm>
              <a:off x="1600200" y="304920"/>
              <a:ext cx="9295200" cy="60840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203" name="CustomShape 3"/>
            <p:cNvSpPr/>
            <p:nvPr/>
          </p:nvSpPr>
          <p:spPr>
            <a:xfrm>
              <a:off x="1664280" y="36432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3:Kết luận và mở rộng</a:t>
              </a:r>
              <a:endParaRPr b="0" lang="en-US" sz="2800" spc="-1" strike="noStrike">
                <a:latin typeface="Arial"/>
              </a:endParaRPr>
            </a:p>
          </p:txBody>
        </p:sp>
      </p:grpSp>
      <p:sp>
        <p:nvSpPr>
          <p:cNvPr id="204"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HBase vs Cassandra</a:t>
            </a:r>
            <a:endParaRPr b="0" lang="en-US" sz="3200" spc="-1" strike="noStrike">
              <a:latin typeface="Arial"/>
            </a:endParaRPr>
          </a:p>
        </p:txBody>
      </p:sp>
      <p:sp>
        <p:nvSpPr>
          <p:cNvPr id="205" name="CustomShape 5"/>
          <p:cNvSpPr/>
          <p:nvPr/>
        </p:nvSpPr>
        <p:spPr>
          <a:xfrm>
            <a:off x="990720" y="1558800"/>
            <a:ext cx="10514520" cy="8820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ea typeface="DejaVu Sans"/>
              </a:rPr>
              <a:t>Khác nhau:</a:t>
            </a:r>
            <a:endParaRPr b="0" lang="en-US" sz="2800" spc="-1" strike="noStrike">
              <a:latin typeface="Arial"/>
            </a:endParaRPr>
          </a:p>
          <a:p>
            <a:pPr lvl="1" marL="800280" indent="-342000">
              <a:lnSpc>
                <a:spcPct val="100000"/>
              </a:lnSpc>
              <a:buClr>
                <a:srgbClr val="ffffff"/>
              </a:buClr>
              <a:buFont typeface="Arial"/>
              <a:buChar char="•"/>
            </a:pPr>
            <a:r>
              <a:rPr b="1" lang="en-US" sz="2400" spc="-1" strike="noStrike" u="sng">
                <a:solidFill>
                  <a:srgbClr val="ffffff"/>
                </a:solidFill>
                <a:uFillTx/>
                <a:latin typeface="Times New Roman"/>
                <a:ea typeface="DejaVu Sans"/>
              </a:rPr>
              <a:t>Data Model:</a:t>
            </a:r>
            <a:endParaRPr b="0" lang="en-US" sz="2400" spc="-1" strike="noStrike">
              <a:latin typeface="Arial"/>
            </a:endParaRPr>
          </a:p>
        </p:txBody>
      </p:sp>
      <p:pic>
        <p:nvPicPr>
          <p:cNvPr id="206" name="Picture 1" descr=""/>
          <p:cNvPicPr/>
          <p:nvPr/>
        </p:nvPicPr>
        <p:blipFill>
          <a:blip r:embed="rId1"/>
          <a:stretch/>
        </p:blipFill>
        <p:spPr>
          <a:xfrm>
            <a:off x="159480" y="2481120"/>
            <a:ext cx="5633640" cy="3866040"/>
          </a:xfrm>
          <a:prstGeom prst="rect">
            <a:avLst/>
          </a:prstGeom>
          <a:ln>
            <a:noFill/>
          </a:ln>
        </p:spPr>
      </p:pic>
      <p:pic>
        <p:nvPicPr>
          <p:cNvPr id="207" name="Picture 7" descr=""/>
          <p:cNvPicPr/>
          <p:nvPr/>
        </p:nvPicPr>
        <p:blipFill>
          <a:blip r:embed="rId2"/>
          <a:stretch/>
        </p:blipFill>
        <p:spPr>
          <a:xfrm>
            <a:off x="6477120" y="1600920"/>
            <a:ext cx="4875840" cy="4745880"/>
          </a:xfrm>
          <a:prstGeom prst="rect">
            <a:avLst/>
          </a:prstGeom>
          <a:ln>
            <a:noFill/>
          </a:ln>
        </p:spPr>
      </p:pic>
    </p:spTree>
  </p:cSld>
  <p:timing>
    <p:tnLst>
      <p:par>
        <p:cTn id="107" dur="indefinite" restart="never" nodeType="tmRoot">
          <p:childTnLst>
            <p:seq>
              <p:cTn id="108" dur="indefinite" nodeType="mainSeq">
                <p:childTnLst>
                  <p:par>
                    <p:cTn id="109" fill="hold">
                      <p:stCondLst>
                        <p:cond delay="0"/>
                      </p:stCondLst>
                      <p:childTnLst>
                        <p:par>
                          <p:cTn id="110" fill="hold">
                            <p:stCondLst>
                              <p:cond delay="0"/>
                            </p:stCondLst>
                            <p:childTnLst>
                              <p:par>
                                <p:cTn id="111" nodeType="afterEffect" fill="hold" presetClass="entr" presetID="10">
                                  <p:stCondLst>
                                    <p:cond delay="0"/>
                                  </p:stCondLst>
                                  <p:childTnLst>
                                    <p:set>
                                      <p:cBhvr>
                                        <p:cTn id="112" dur="1" fill="hold">
                                          <p:stCondLst>
                                            <p:cond delay="0"/>
                                          </p:stCondLst>
                                        </p:cTn>
                                        <p:tgtEl>
                                          <p:spTgt spid="206"/>
                                        </p:tgtEl>
                                        <p:attrNameLst>
                                          <p:attrName>style.visibility</p:attrName>
                                        </p:attrNameLst>
                                      </p:cBhvr>
                                      <p:to>
                                        <p:strVal val="visible"/>
                                      </p:to>
                                    </p:set>
                                    <p:animEffect filter="fade" transition="in">
                                      <p:cBhvr additive="repl">
                                        <p:cTn id="113" dur="500"/>
                                        <p:tgtEl>
                                          <p:spTgt spid="206"/>
                                        </p:tgtEl>
                                      </p:cBhvr>
                                    </p:animEffect>
                                  </p:childTnLst>
                                </p:cTn>
                              </p:par>
                            </p:childTnLst>
                          </p:cTn>
                        </p:par>
                        <p:par>
                          <p:cTn id="114" fill="hold">
                            <p:stCondLst>
                              <p:cond delay="500"/>
                            </p:stCondLst>
                            <p:childTnLst>
                              <p:par>
                                <p:cTn id="115" nodeType="afterEffect" fill="hold" presetClass="entr" presetID="10">
                                  <p:stCondLst>
                                    <p:cond delay="0"/>
                                  </p:stCondLst>
                                  <p:childTnLst>
                                    <p:set>
                                      <p:cBhvr>
                                        <p:cTn id="116" dur="1" fill="hold">
                                          <p:stCondLst>
                                            <p:cond delay="0"/>
                                          </p:stCondLst>
                                        </p:cTn>
                                        <p:tgtEl>
                                          <p:spTgt spid="207"/>
                                        </p:tgtEl>
                                        <p:attrNameLst>
                                          <p:attrName>style.visibility</p:attrName>
                                        </p:attrNameLst>
                                      </p:cBhvr>
                                      <p:to>
                                        <p:strVal val="visible"/>
                                      </p:to>
                                    </p:set>
                                    <p:animEffect filter="fade" transition="in">
                                      <p:cBhvr additive="repl">
                                        <p:cTn id="117" dur="500"/>
                                        <p:tgtEl>
                                          <p:spTgt spid="20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8" name="Group 1"/>
          <p:cNvGrpSpPr/>
          <p:nvPr/>
        </p:nvGrpSpPr>
        <p:grpSpPr>
          <a:xfrm>
            <a:off x="1600200" y="304920"/>
            <a:ext cx="9295200" cy="608400"/>
            <a:chOff x="1600200" y="304920"/>
            <a:chExt cx="9295200" cy="608400"/>
          </a:xfrm>
        </p:grpSpPr>
        <p:sp>
          <p:nvSpPr>
            <p:cNvPr id="209" name="CustomShape 2"/>
            <p:cNvSpPr/>
            <p:nvPr/>
          </p:nvSpPr>
          <p:spPr>
            <a:xfrm>
              <a:off x="1600200" y="304920"/>
              <a:ext cx="9295200" cy="60840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210" name="CustomShape 3"/>
            <p:cNvSpPr/>
            <p:nvPr/>
          </p:nvSpPr>
          <p:spPr>
            <a:xfrm>
              <a:off x="1664280" y="36432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3:Kết luận và mở rộng</a:t>
              </a:r>
              <a:endParaRPr b="0" lang="en-US" sz="2800" spc="-1" strike="noStrike">
                <a:latin typeface="Arial"/>
              </a:endParaRPr>
            </a:p>
          </p:txBody>
        </p:sp>
      </p:grpSp>
      <p:sp>
        <p:nvSpPr>
          <p:cNvPr id="211"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HBase vs Cassandra</a:t>
            </a:r>
            <a:endParaRPr b="0" lang="en-US" sz="3200" spc="-1" strike="noStrike">
              <a:latin typeface="Arial"/>
            </a:endParaRPr>
          </a:p>
        </p:txBody>
      </p:sp>
      <p:sp>
        <p:nvSpPr>
          <p:cNvPr id="212" name="CustomShape 5"/>
          <p:cNvSpPr/>
          <p:nvPr/>
        </p:nvSpPr>
        <p:spPr>
          <a:xfrm>
            <a:off x="990720" y="1558800"/>
            <a:ext cx="10514520" cy="8820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ea typeface="DejaVu Sans"/>
              </a:rPr>
              <a:t>Khác nhau:</a:t>
            </a:r>
            <a:endParaRPr b="0" lang="en-US" sz="2800" spc="-1" strike="noStrike">
              <a:latin typeface="Arial"/>
            </a:endParaRPr>
          </a:p>
          <a:p>
            <a:pPr lvl="1" marL="800280" indent="-342000">
              <a:lnSpc>
                <a:spcPct val="100000"/>
              </a:lnSpc>
              <a:buClr>
                <a:srgbClr val="ffffff"/>
              </a:buClr>
              <a:buFont typeface="Arial"/>
              <a:buChar char="•"/>
            </a:pPr>
            <a:r>
              <a:rPr b="1" lang="en-US" sz="2400" spc="-1" strike="noStrike" u="sng">
                <a:solidFill>
                  <a:srgbClr val="ffffff"/>
                </a:solidFill>
                <a:uFillTx/>
                <a:latin typeface="Times New Roman"/>
                <a:ea typeface="DejaVu Sans"/>
              </a:rPr>
              <a:t>Architecture &amp; Data flow:</a:t>
            </a:r>
            <a:endParaRPr b="0" lang="en-US" sz="2400" spc="-1" strike="noStrike">
              <a:latin typeface="Arial"/>
            </a:endParaRPr>
          </a:p>
        </p:txBody>
      </p:sp>
      <p:pic>
        <p:nvPicPr>
          <p:cNvPr id="213" name="Picture 8" descr=""/>
          <p:cNvPicPr/>
          <p:nvPr/>
        </p:nvPicPr>
        <p:blipFill>
          <a:blip r:embed="rId1"/>
          <a:stretch/>
        </p:blipFill>
        <p:spPr>
          <a:xfrm>
            <a:off x="2743200" y="2481120"/>
            <a:ext cx="7038000" cy="4080240"/>
          </a:xfrm>
          <a:prstGeom prst="rect">
            <a:avLst/>
          </a:prstGeom>
          <a:ln>
            <a:noFill/>
          </a:ln>
        </p:spPr>
      </p:pic>
    </p:spTree>
  </p:cSld>
  <p:timing>
    <p:tnLst>
      <p:par>
        <p:cTn id="118" dur="indefinite" restart="never" nodeType="tmRoot">
          <p:childTnLst>
            <p:seq>
              <p:cTn id="119" dur="indefinite" nodeType="mainSeq">
                <p:childTnLst>
                  <p:par>
                    <p:cTn id="120" fill="hold">
                      <p:stCondLst>
                        <p:cond delay="0"/>
                      </p:stCondLst>
                      <p:childTnLst>
                        <p:par>
                          <p:cTn id="121" fill="hold">
                            <p:stCondLst>
                              <p:cond delay="0"/>
                            </p:stCondLst>
                            <p:childTnLst>
                              <p:par>
                                <p:cTn id="122" nodeType="afterEffect" fill="hold" presetClass="entr" presetID="10">
                                  <p:stCondLst>
                                    <p:cond delay="0"/>
                                  </p:stCondLst>
                                  <p:childTnLst>
                                    <p:set>
                                      <p:cBhvr>
                                        <p:cTn id="123" dur="1" fill="hold">
                                          <p:stCondLst>
                                            <p:cond delay="0"/>
                                          </p:stCondLst>
                                        </p:cTn>
                                        <p:tgtEl>
                                          <p:spTgt spid="213"/>
                                        </p:tgtEl>
                                        <p:attrNameLst>
                                          <p:attrName>style.visibility</p:attrName>
                                        </p:attrNameLst>
                                      </p:cBhvr>
                                      <p:to>
                                        <p:strVal val="visible"/>
                                      </p:to>
                                    </p:set>
                                    <p:animEffect filter="fade" transition="in">
                                      <p:cBhvr additive="repl">
                                        <p:cTn id="124" dur="500"/>
                                        <p:tgtEl>
                                          <p:spTgt spid="21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447920" y="2133720"/>
            <a:ext cx="9523800" cy="1552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9600" spc="-1" strike="noStrike">
                <a:solidFill>
                  <a:srgbClr val="ffffff"/>
                </a:solidFill>
                <a:latin typeface="Times New Roman"/>
                <a:ea typeface="DejaVu Sans"/>
              </a:rPr>
              <a:t>THANK YOU</a:t>
            </a:r>
            <a:endParaRPr b="0" lang="en-US" sz="96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143000" y="380880"/>
            <a:ext cx="952380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ffffff"/>
                </a:solidFill>
                <a:latin typeface="Times New Roman"/>
                <a:ea typeface="DejaVu Sans"/>
              </a:rPr>
              <a:t>Phụ Lục</a:t>
            </a:r>
            <a:endParaRPr b="0" lang="en-US" sz="3200" spc="-1" strike="noStrike">
              <a:latin typeface="Arial"/>
            </a:endParaRPr>
          </a:p>
        </p:txBody>
      </p:sp>
      <p:sp>
        <p:nvSpPr>
          <p:cNvPr id="216" name="CustomShape 2"/>
          <p:cNvSpPr/>
          <p:nvPr/>
        </p:nvSpPr>
        <p:spPr>
          <a:xfrm>
            <a:off x="1447920" y="1371600"/>
            <a:ext cx="9523800" cy="26499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ffffff"/>
                </a:solidFill>
                <a:latin typeface="Times New Roman"/>
                <a:ea typeface="DejaVu Sans"/>
              </a:rPr>
              <a:t>D. Vohra, Apache HBase Primer 2016</a:t>
            </a:r>
            <a:endParaRPr b="0" lang="en-US" sz="2400" spc="-1" strike="noStrike">
              <a:latin typeface="Arial"/>
            </a:endParaRPr>
          </a:p>
          <a:p>
            <a:pPr>
              <a:lnSpc>
                <a:spcPct val="100000"/>
              </a:lnSpc>
            </a:pPr>
            <a:r>
              <a:rPr b="1" lang="en-US" sz="2400" spc="-1" strike="noStrike">
                <a:solidFill>
                  <a:srgbClr val="ffffff"/>
                </a:solidFill>
                <a:latin typeface="Times New Roman"/>
                <a:ea typeface="DejaVu Sans"/>
              </a:rPr>
              <a:t>Nguồn ảnh: edureka.co</a:t>
            </a:r>
            <a:endParaRPr b="0" lang="en-US" sz="2400" spc="-1" strike="noStrike">
              <a:latin typeface="Arial"/>
            </a:endParaRPr>
          </a:p>
          <a:p>
            <a:pPr>
              <a:lnSpc>
                <a:spcPct val="100000"/>
              </a:lnSpc>
            </a:pPr>
            <a:r>
              <a:rPr b="1" lang="en-US" sz="2400" spc="-1" strike="noStrike">
                <a:solidFill>
                  <a:srgbClr val="ffffff"/>
                </a:solidFill>
                <a:latin typeface="Times New Roman"/>
                <a:ea typeface="DejaVu Sans"/>
              </a:rPr>
              <a:t>hbase.apache.org/book.html</a:t>
            </a:r>
            <a:endParaRPr b="0" lang="en-US" sz="2400" spc="-1" strike="noStrike">
              <a:latin typeface="Arial"/>
            </a:endParaRPr>
          </a:p>
          <a:p>
            <a:pPr>
              <a:lnSpc>
                <a:spcPct val="100000"/>
              </a:lnSpc>
            </a:pPr>
            <a:r>
              <a:rPr b="1" lang="en-US" sz="2400" spc="-1" strike="noStrike">
                <a:solidFill>
                  <a:srgbClr val="ffffff"/>
                </a:solidFill>
                <a:latin typeface="Times New Roman"/>
                <a:ea typeface="DejaVu Sans"/>
              </a:rPr>
              <a:t>blog.acolyer.org</a:t>
            </a:r>
            <a:endParaRPr b="0" lang="en-US" sz="2400" spc="-1" strike="noStrike">
              <a:latin typeface="Arial"/>
            </a:endParaRPr>
          </a:p>
          <a:p>
            <a:pPr>
              <a:lnSpc>
                <a:spcPct val="100000"/>
              </a:lnSpc>
            </a:pPr>
            <a:r>
              <a:rPr b="1" lang="en-US" sz="2400" spc="-1" strike="noStrike">
                <a:solidFill>
                  <a:srgbClr val="ffffff"/>
                </a:solidFill>
                <a:latin typeface="Times New Roman"/>
                <a:ea typeface="DejaVu Sans"/>
              </a:rPr>
              <a:t>appinventiv.com/blog/hbase-vs-cassandra</a:t>
            </a:r>
            <a:endParaRPr b="0" lang="en-US" sz="2400" spc="-1" strike="noStrike">
              <a:latin typeface="Arial"/>
            </a:endParaRPr>
          </a:p>
          <a:p>
            <a:pPr>
              <a:lnSpc>
                <a:spcPct val="100000"/>
              </a:lnSpc>
            </a:pPr>
            <a:r>
              <a:rPr b="1" lang="en-US" sz="2400" spc="-1" strike="noStrike">
                <a:solidFill>
                  <a:srgbClr val="ffffff"/>
                </a:solidFill>
                <a:latin typeface="Times New Roman"/>
                <a:ea typeface="DejaVu Sans"/>
              </a:rPr>
              <a:t>www.scnsoft.com/blog/cassandra-vs-hbase</a:t>
            </a:r>
            <a:endParaRPr b="0" lang="en-US" sz="2400" spc="-1" strike="noStrike">
              <a:latin typeface="Arial"/>
            </a:endParaRPr>
          </a:p>
          <a:p>
            <a:pPr>
              <a:lnSpc>
                <a:spcPct val="100000"/>
              </a:lnSpc>
            </a:pPr>
            <a:endParaRPr b="0" lang="en-US" sz="24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6" name="Group 1"/>
          <p:cNvGrpSpPr/>
          <p:nvPr/>
        </p:nvGrpSpPr>
        <p:grpSpPr>
          <a:xfrm>
            <a:off x="1676520" y="494640"/>
            <a:ext cx="9295200" cy="4199400"/>
            <a:chOff x="1676520" y="494640"/>
            <a:chExt cx="9295200" cy="4199400"/>
          </a:xfrm>
        </p:grpSpPr>
        <p:sp>
          <p:nvSpPr>
            <p:cNvPr id="127" name="CustomShape 2"/>
            <p:cNvSpPr/>
            <p:nvPr/>
          </p:nvSpPr>
          <p:spPr>
            <a:xfrm>
              <a:off x="1676520" y="494640"/>
              <a:ext cx="9295200" cy="1310760"/>
            </a:xfrm>
            <a:prstGeom prst="roundRect">
              <a:avLst>
                <a:gd name="adj" fmla="val 16667"/>
              </a:avLst>
            </a:prstGeom>
            <a:solidFill>
              <a:schemeClr val="accent1">
                <a:lumMod val="7500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9400" rIns="175320" tIns="239400" bIns="239400" anchor="ctr"/>
            <a:p>
              <a:pPr>
                <a:lnSpc>
                  <a:spcPct val="90000"/>
                </a:lnSpc>
                <a:spcAft>
                  <a:spcPts val="1610"/>
                </a:spcAft>
              </a:pPr>
              <a:r>
                <a:rPr b="1" lang="en-US" sz="4600" spc="-1" strike="noStrike">
                  <a:solidFill>
                    <a:srgbClr val="ffffff"/>
                  </a:solidFill>
                  <a:latin typeface="Times New Roman"/>
                  <a:ea typeface="DejaVu Sans"/>
                </a:rPr>
                <a:t>Phần 1:Tổng quan Column Family</a:t>
              </a:r>
              <a:endParaRPr b="0" lang="en-US" sz="4600" spc="-1" strike="noStrike">
                <a:latin typeface="Arial"/>
              </a:endParaRPr>
            </a:p>
          </p:txBody>
        </p:sp>
        <p:sp>
          <p:nvSpPr>
            <p:cNvPr id="128" name="CustomShape 3"/>
            <p:cNvSpPr/>
            <p:nvPr/>
          </p:nvSpPr>
          <p:spPr>
            <a:xfrm>
              <a:off x="1676520" y="1938960"/>
              <a:ext cx="9295200" cy="1310760"/>
            </a:xfrm>
            <a:prstGeom prst="roundRect">
              <a:avLst>
                <a:gd name="adj" fmla="val 16667"/>
              </a:avLst>
            </a:prstGeom>
            <a:solidFill>
              <a:schemeClr val="accent6">
                <a:lumMod val="7500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77560" rIns="213480" tIns="277560" bIns="277560" anchor="ctr"/>
            <a:p>
              <a:pPr>
                <a:lnSpc>
                  <a:spcPct val="90000"/>
                </a:lnSpc>
                <a:spcAft>
                  <a:spcPts val="1959"/>
                </a:spcAft>
              </a:pPr>
              <a:r>
                <a:rPr b="1" lang="en-US" sz="5600" spc="-1" strike="noStrike">
                  <a:solidFill>
                    <a:srgbClr val="ffffff"/>
                  </a:solidFill>
                  <a:latin typeface="Times New Roman"/>
                  <a:ea typeface="DejaVu Sans"/>
                </a:rPr>
                <a:t>Phần 2: Apache</a:t>
              </a:r>
              <a:r>
                <a:rPr b="1" lang="en-US" sz="5500" spc="-1" strike="noStrike">
                  <a:solidFill>
                    <a:srgbClr val="ffffff"/>
                  </a:solidFill>
                  <a:latin typeface="Times New Roman"/>
                  <a:ea typeface="DejaVu Sans"/>
                </a:rPr>
                <a:t> HBase</a:t>
              </a:r>
              <a:endParaRPr b="0" lang="en-US" sz="5500" spc="-1" strike="noStrike">
                <a:latin typeface="Arial"/>
              </a:endParaRPr>
            </a:p>
          </p:txBody>
        </p:sp>
        <p:sp>
          <p:nvSpPr>
            <p:cNvPr id="129" name="CustomShape 4"/>
            <p:cNvSpPr/>
            <p:nvPr/>
          </p:nvSpPr>
          <p:spPr>
            <a:xfrm>
              <a:off x="1676520" y="3383280"/>
              <a:ext cx="9295200" cy="1310760"/>
            </a:xfrm>
            <a:prstGeom prst="roundRect">
              <a:avLst>
                <a:gd name="adj" fmla="val 16667"/>
              </a:avLst>
            </a:prstGeom>
            <a:solidFill>
              <a:srgbClr val="00b050"/>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77560" rIns="213480" tIns="277560" bIns="277560" anchor="ctr"/>
            <a:p>
              <a:pPr>
                <a:lnSpc>
                  <a:spcPct val="90000"/>
                </a:lnSpc>
                <a:spcAft>
                  <a:spcPts val="1959"/>
                </a:spcAft>
              </a:pPr>
              <a:r>
                <a:rPr b="1" lang="en-US" sz="5600" spc="-1" strike="noStrike">
                  <a:solidFill>
                    <a:srgbClr val="ffffff"/>
                  </a:solidFill>
                  <a:latin typeface="Times New Roman"/>
                  <a:ea typeface="DejaVu Sans"/>
                </a:rPr>
                <a:t>Phần 3:Kết luận và mở rộng</a:t>
              </a:r>
              <a:endParaRPr b="0" lang="en-US" sz="5600" spc="-1" strike="noStrike">
                <a:latin typeface="Arial"/>
              </a:endParaRPr>
            </a:p>
          </p:txBody>
        </p:sp>
      </p:grpSp>
      <p:grpSp>
        <p:nvGrpSpPr>
          <p:cNvPr id="130" name="Group 5"/>
          <p:cNvGrpSpPr/>
          <p:nvPr/>
        </p:nvGrpSpPr>
        <p:grpSpPr>
          <a:xfrm>
            <a:off x="0" y="0"/>
            <a:ext cx="36000" cy="36000"/>
            <a:chOff x="0" y="0"/>
            <a:chExt cx="36000" cy="36000"/>
          </a:xfrm>
        </p:grpSpPr>
      </p:grpSp>
    </p:spTree>
  </p:cSld>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afterEffect" fill="hold" presetClass="entr" presetID="10">
                                  <p:stCondLst>
                                    <p:cond delay="0"/>
                                  </p:stCondLst>
                                  <p:childTnLst>
                                    <p:set>
                                      <p:cBhvr>
                                        <p:cTn id="8" dur="1" fill="hold">
                                          <p:stCondLst>
                                            <p:cond delay="0"/>
                                          </p:stCondLst>
                                        </p:cTn>
                                        <p:tgtEl>
                                          <p:spTgt spid="130"/>
                                        </p:tgtEl>
                                        <p:attrNameLst>
                                          <p:attrName>style.visibility</p:attrName>
                                        </p:attrNameLst>
                                      </p:cBhvr>
                                      <p:to>
                                        <p:strVal val="visible"/>
                                      </p:to>
                                    </p:set>
                                    <p:animEffect filter="fade" transition="in">
                                      <p:cBhvr additive="repl">
                                        <p:cTn id="9" dur="500"/>
                                        <p:tgtEl>
                                          <p:spTgt spid="13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7" name="Group 1"/>
          <p:cNvGrpSpPr/>
          <p:nvPr/>
        </p:nvGrpSpPr>
        <p:grpSpPr>
          <a:xfrm>
            <a:off x="1600200" y="304920"/>
            <a:ext cx="9295200" cy="608400"/>
            <a:chOff x="1600200" y="304920"/>
            <a:chExt cx="9295200" cy="608400"/>
          </a:xfrm>
        </p:grpSpPr>
        <p:sp>
          <p:nvSpPr>
            <p:cNvPr id="218"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19"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220"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Tính chất</a:t>
            </a:r>
            <a:endParaRPr b="0" lang="en-US" sz="3200" spc="-1" strike="noStrike">
              <a:latin typeface="Arial"/>
            </a:endParaRPr>
          </a:p>
        </p:txBody>
      </p:sp>
      <p:sp>
        <p:nvSpPr>
          <p:cNvPr id="221" name="CustomShape 5"/>
          <p:cNvSpPr/>
          <p:nvPr/>
        </p:nvSpPr>
        <p:spPr>
          <a:xfrm>
            <a:off x="990720" y="1624680"/>
            <a:ext cx="10514520" cy="460440"/>
          </a:xfrm>
          <a:prstGeom prst="rect">
            <a:avLst/>
          </a:prstGeom>
          <a:noFill/>
          <a:ln>
            <a:noFill/>
          </a:ln>
        </p:spPr>
        <p:style>
          <a:lnRef idx="0"/>
          <a:fillRef idx="0"/>
          <a:effectRef idx="0"/>
          <a:fontRef idx="minor"/>
        </p:style>
      </p:sp>
      <p:sp>
        <p:nvSpPr>
          <p:cNvPr id="222" name="CustomShape 6"/>
          <p:cNvSpPr/>
          <p:nvPr/>
        </p:nvSpPr>
        <p:spPr>
          <a:xfrm>
            <a:off x="990720" y="1440360"/>
            <a:ext cx="10514520" cy="4554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Arial"/>
              <a:buChar char="•"/>
            </a:pPr>
            <a:r>
              <a:rPr b="1" i="1" lang="en-US" sz="2400" spc="-1" strike="noStrike">
                <a:solidFill>
                  <a:srgbClr val="ffffff"/>
                </a:solidFill>
                <a:latin typeface="Times New Roman"/>
                <a:ea typeface="DejaVu Sans"/>
              </a:rPr>
              <a:t>Tính phân tán (Distributed): Có hai phương thức phân tán</a:t>
            </a:r>
            <a:endParaRPr b="0" lang="en-US" sz="2400" spc="-1" strike="noStrike">
              <a:latin typeface="Arial"/>
            </a:endParaRPr>
          </a:p>
        </p:txBody>
      </p:sp>
      <p:sp>
        <p:nvSpPr>
          <p:cNvPr id="223" name="CustomShape 7"/>
          <p:cNvSpPr/>
          <p:nvPr/>
        </p:nvSpPr>
        <p:spPr>
          <a:xfrm>
            <a:off x="1378800" y="1874520"/>
            <a:ext cx="10514520" cy="289440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0" lang="en-US" sz="2200" spc="-1" strike="noStrike" u="sng">
                <a:solidFill>
                  <a:srgbClr val="ffffff"/>
                </a:solidFill>
                <a:uFillTx/>
                <a:latin typeface="Times New Roman"/>
                <a:ea typeface="DejaVu Sans"/>
              </a:rPr>
              <a:t>Giả phân tán</a:t>
            </a:r>
            <a:r>
              <a:rPr b="0" lang="en-US" sz="2200" spc="-1" strike="noStrike">
                <a:solidFill>
                  <a:srgbClr val="ffffff"/>
                </a:solidFill>
                <a:latin typeface="Times New Roman"/>
                <a:ea typeface="DejaVu Sans"/>
              </a:rPr>
              <a:t>:</a:t>
            </a:r>
            <a:endParaRPr b="0" lang="en-US" sz="2200" spc="-1" strike="noStrike">
              <a:latin typeface="Arial"/>
            </a:endParaRPr>
          </a:p>
          <a:p>
            <a:pPr lvl="1" marL="800280" indent="-342000">
              <a:lnSpc>
                <a:spcPct val="100000"/>
              </a:lnSpc>
              <a:buClr>
                <a:srgbClr val="ffffff"/>
              </a:buClr>
              <a:buFont typeface="Wingdings" charset="2"/>
              <a:buChar char=""/>
            </a:pPr>
            <a:r>
              <a:rPr b="0" lang="en-US" sz="2000" spc="-1" strike="noStrike">
                <a:solidFill>
                  <a:srgbClr val="ffffff"/>
                </a:solidFill>
                <a:latin typeface="Times New Roman"/>
                <a:ea typeface="DejaVu Sans"/>
              </a:rPr>
              <a:t>Mỗi thành phần của HBase là một process riêng lẻ, và đều chạy trên 1 node.</a:t>
            </a:r>
            <a:endParaRPr b="0" lang="en-US" sz="2000" spc="-1" strike="noStrike">
              <a:latin typeface="Arial"/>
            </a:endParaRPr>
          </a:p>
          <a:p>
            <a:pPr lvl="1" marL="800280" indent="-342000">
              <a:lnSpc>
                <a:spcPct val="100000"/>
              </a:lnSpc>
              <a:buClr>
                <a:srgbClr val="ffffff"/>
              </a:buClr>
              <a:buFont typeface="Wingdings" charset="2"/>
              <a:buChar char=""/>
            </a:pPr>
            <a:r>
              <a:rPr b="0" lang="en-US" sz="2000" spc="-1" strike="noStrike">
                <a:solidFill>
                  <a:srgbClr val="ffffff"/>
                </a:solidFill>
                <a:latin typeface="Times New Roman"/>
                <a:ea typeface="DejaVu Sans"/>
              </a:rPr>
              <a:t>Lưu file local hoặc lưu trên HDFS</a:t>
            </a:r>
            <a:endParaRPr b="0" lang="en-US" sz="2000" spc="-1" strike="noStrike">
              <a:latin typeface="Arial"/>
            </a:endParaRPr>
          </a:p>
          <a:p>
            <a:pPr lvl="1" marL="800280" indent="-342000">
              <a:lnSpc>
                <a:spcPct val="100000"/>
              </a:lnSpc>
              <a:buClr>
                <a:srgbClr val="ffffff"/>
              </a:buClr>
              <a:buFont typeface="Wingdings" charset="2"/>
              <a:buChar char=""/>
            </a:pPr>
            <a:r>
              <a:rPr b="0" lang="en-US" sz="2000" spc="-1" strike="noStrike">
                <a:solidFill>
                  <a:srgbClr val="ffffff"/>
                </a:solidFill>
                <a:latin typeface="Times New Roman"/>
                <a:ea typeface="DejaVu Sans"/>
              </a:rPr>
              <a:t>Nhươc điểm: khi node gặp sự cố, cả hệ thống sẽ bị ngưng.</a:t>
            </a:r>
            <a:endParaRPr b="0" lang="en-US" sz="2000" spc="-1" strike="noStrike">
              <a:latin typeface="Arial"/>
            </a:endParaRPr>
          </a:p>
          <a:p>
            <a:pPr marL="457200">
              <a:lnSpc>
                <a:spcPct val="100000"/>
              </a:lnSpc>
            </a:pPr>
            <a:endParaRPr b="0" lang="en-US" sz="2000" spc="-1" strike="noStrike">
              <a:latin typeface="Arial"/>
            </a:endParaRPr>
          </a:p>
          <a:p>
            <a:pPr marL="343080" indent="-342000">
              <a:lnSpc>
                <a:spcPct val="100000"/>
              </a:lnSpc>
              <a:buClr>
                <a:srgbClr val="ffffff"/>
              </a:buClr>
              <a:buFont typeface="Wingdings" charset="2"/>
              <a:buChar char=""/>
            </a:pPr>
            <a:r>
              <a:rPr b="0" lang="en-US" sz="2200" spc="-1" strike="noStrike" u="sng">
                <a:solidFill>
                  <a:srgbClr val="ffffff"/>
                </a:solidFill>
                <a:uFillTx/>
                <a:latin typeface="Times New Roman"/>
                <a:ea typeface="DejaVu Sans"/>
              </a:rPr>
              <a:t>Phân tán hoàn toàn</a:t>
            </a:r>
            <a:r>
              <a:rPr b="0" lang="en-US" sz="2200" spc="-1" strike="noStrike">
                <a:solidFill>
                  <a:srgbClr val="ffffff"/>
                </a:solidFill>
                <a:latin typeface="Times New Roman"/>
                <a:ea typeface="DejaVu Sans"/>
              </a:rPr>
              <a:t>:</a:t>
            </a:r>
            <a:endParaRPr b="0" lang="en-US" sz="2200" spc="-1" strike="noStrike">
              <a:latin typeface="Arial"/>
            </a:endParaRPr>
          </a:p>
          <a:p>
            <a:pPr lvl="1" marL="800280" indent="-342000">
              <a:lnSpc>
                <a:spcPct val="100000"/>
              </a:lnSpc>
              <a:buClr>
                <a:srgbClr val="ffffff"/>
              </a:buClr>
              <a:buFont typeface="Wingdings" charset="2"/>
              <a:buChar char=""/>
            </a:pPr>
            <a:r>
              <a:rPr b="0" lang="en-US" sz="2000" spc="-1" strike="noStrike">
                <a:solidFill>
                  <a:srgbClr val="ffffff"/>
                </a:solidFill>
                <a:latin typeface="Times New Roman"/>
                <a:ea typeface="DejaVu Sans"/>
              </a:rPr>
              <a:t>Tự động chia tách và phân tán các bảng dữ liệu khi bảng quá lớn.</a:t>
            </a:r>
            <a:endParaRPr b="0" lang="en-US" sz="2000" spc="-1" strike="noStrike">
              <a:latin typeface="Arial"/>
            </a:endParaRPr>
          </a:p>
          <a:p>
            <a:pPr lvl="1" marL="800280" indent="-342000">
              <a:lnSpc>
                <a:spcPct val="100000"/>
              </a:lnSpc>
              <a:buClr>
                <a:srgbClr val="ffffff"/>
              </a:buClr>
              <a:buFont typeface="Wingdings" charset="2"/>
              <a:buChar char=""/>
            </a:pPr>
            <a:r>
              <a:rPr b="0" lang="en-US" sz="2000" spc="-1" strike="noStrike">
                <a:solidFill>
                  <a:srgbClr val="ffffff"/>
                </a:solidFill>
                <a:latin typeface="Times New Roman"/>
                <a:ea typeface="DejaVu Sans"/>
              </a:rPr>
              <a:t>Thường được dùng để vận hành sản phẩm thật vì được chạy trên một hệ</a:t>
            </a:r>
            <a:br/>
            <a:r>
              <a:rPr b="0" lang="en-US" sz="2000" spc="-1" strike="noStrike">
                <a:solidFill>
                  <a:srgbClr val="ffffff"/>
                </a:solidFill>
                <a:latin typeface="Times New Roman"/>
                <a:ea typeface="DejaVu Sans"/>
              </a:rPr>
              <a:t>thống gồm nhiều node.</a:t>
            </a:r>
            <a:endParaRPr b="0" lang="en-US" sz="2000" spc="-1" strike="noStrike">
              <a:latin typeface="Arial"/>
            </a:endParaRPr>
          </a:p>
        </p:txBody>
      </p:sp>
    </p:spTree>
  </p:cSld>
  <p:timing>
    <p:tnLst>
      <p:par>
        <p:cTn id="129" dur="indefinite" restart="never" nodeType="tmRoot">
          <p:childTnLst>
            <p:seq>
              <p:cTn id="130" dur="indefinite" nodeType="mainSeq">
                <p:childTnLst>
                  <p:par>
                    <p:cTn id="131" fill="hold">
                      <p:stCondLst>
                        <p:cond delay="0"/>
                      </p:stCondLst>
                      <p:childTnLst>
                        <p:par>
                          <p:cTn id="132" fill="hold">
                            <p:stCondLst>
                              <p:cond delay="0"/>
                            </p:stCondLst>
                            <p:childTnLst>
                              <p:par>
                                <p:cTn id="133" nodeType="afterEffect" fill="hold" presetClass="entr" presetID="2" presetSubtype="4">
                                  <p:stCondLst>
                                    <p:cond delay="0"/>
                                  </p:stCondLst>
                                  <p:childTnLst>
                                    <p:set>
                                      <p:cBhvr>
                                        <p:cTn id="134" dur="1" fill="hold">
                                          <p:stCondLst>
                                            <p:cond delay="0"/>
                                          </p:stCondLst>
                                        </p:cTn>
                                        <p:tgtEl>
                                          <p:spTgt spid="223"/>
                                        </p:tgtEl>
                                        <p:attrNameLst>
                                          <p:attrName>style.visibility</p:attrName>
                                        </p:attrNameLst>
                                      </p:cBhvr>
                                      <p:to>
                                        <p:strVal val="visible"/>
                                      </p:to>
                                    </p:set>
                                    <p:anim calcmode="lin" valueType="num">
                                      <p:cBhvr additive="repl">
                                        <p:cTn id="135" dur="300" fill="hold"/>
                                        <p:tgtEl>
                                          <p:spTgt spid="223"/>
                                        </p:tgtEl>
                                        <p:attrNameLst>
                                          <p:attrName>ppt_x</p:attrName>
                                        </p:attrNameLst>
                                      </p:cBhvr>
                                      <p:tavLst>
                                        <p:tav tm="0">
                                          <p:val>
                                            <p:strVal val="#ppt_x"/>
                                          </p:val>
                                        </p:tav>
                                        <p:tav tm="100000">
                                          <p:val>
                                            <p:strVal val="#ppt_x"/>
                                          </p:val>
                                        </p:tav>
                                      </p:tavLst>
                                    </p:anim>
                                    <p:anim calcmode="lin" valueType="num">
                                      <p:cBhvr additive="repl">
                                        <p:cTn id="136" dur="300" fill="hold"/>
                                        <p:tgtEl>
                                          <p:spTgt spid="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4" name="Group 1"/>
          <p:cNvGrpSpPr/>
          <p:nvPr/>
        </p:nvGrpSpPr>
        <p:grpSpPr>
          <a:xfrm>
            <a:off x="1600200" y="304920"/>
            <a:ext cx="9295200" cy="608400"/>
            <a:chOff x="1600200" y="304920"/>
            <a:chExt cx="9295200" cy="608400"/>
          </a:xfrm>
        </p:grpSpPr>
        <p:sp>
          <p:nvSpPr>
            <p:cNvPr id="225"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26"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227"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Tính chất</a:t>
            </a:r>
            <a:endParaRPr b="0" lang="en-US" sz="3200" spc="-1" strike="noStrike">
              <a:latin typeface="Arial"/>
            </a:endParaRPr>
          </a:p>
        </p:txBody>
      </p:sp>
      <p:sp>
        <p:nvSpPr>
          <p:cNvPr id="228" name="CustomShape 5"/>
          <p:cNvSpPr/>
          <p:nvPr/>
        </p:nvSpPr>
        <p:spPr>
          <a:xfrm>
            <a:off x="990720" y="1624680"/>
            <a:ext cx="10514520" cy="460440"/>
          </a:xfrm>
          <a:prstGeom prst="rect">
            <a:avLst/>
          </a:prstGeom>
          <a:noFill/>
          <a:ln>
            <a:noFill/>
          </a:ln>
        </p:spPr>
        <p:style>
          <a:lnRef idx="0"/>
          <a:fillRef idx="0"/>
          <a:effectRef idx="0"/>
          <a:fontRef idx="minor"/>
        </p:style>
      </p:sp>
      <p:sp>
        <p:nvSpPr>
          <p:cNvPr id="229" name="CustomShape 6"/>
          <p:cNvSpPr/>
          <p:nvPr/>
        </p:nvSpPr>
        <p:spPr>
          <a:xfrm>
            <a:off x="990720" y="1440360"/>
            <a:ext cx="10514520" cy="4554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Arial"/>
              <a:buChar char="•"/>
            </a:pPr>
            <a:r>
              <a:rPr b="1" i="1" lang="en-US" sz="2400" spc="-1" strike="noStrike">
                <a:solidFill>
                  <a:srgbClr val="ffffff"/>
                </a:solidFill>
                <a:latin typeface="Times New Roman"/>
                <a:ea typeface="DejaVu Sans"/>
              </a:rPr>
              <a:t>Tính mềm dẻo dữ liệu (Flexible Data)</a:t>
            </a:r>
            <a:endParaRPr b="0" lang="en-US" sz="2400" spc="-1" strike="noStrike">
              <a:latin typeface="Arial"/>
            </a:endParaRPr>
          </a:p>
        </p:txBody>
      </p:sp>
      <p:sp>
        <p:nvSpPr>
          <p:cNvPr id="230" name="CustomShape 7"/>
          <p:cNvSpPr/>
          <p:nvPr/>
        </p:nvSpPr>
        <p:spPr>
          <a:xfrm>
            <a:off x="1378800" y="1874520"/>
            <a:ext cx="10514520" cy="109512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0" lang="en-US" sz="2200" spc="-1" strike="noStrike">
                <a:solidFill>
                  <a:srgbClr val="ffffff"/>
                </a:solidFill>
                <a:latin typeface="Calibri"/>
                <a:ea typeface="DejaVu Sans"/>
              </a:rPr>
              <a:t>HBase được lấy ý tưởng từ Google BigTable và chạy trên nền Hadoop.</a:t>
            </a:r>
            <a:endParaRPr b="0" lang="en-US" sz="2200" spc="-1" strike="noStrike">
              <a:latin typeface="Arial"/>
            </a:endParaRPr>
          </a:p>
          <a:p>
            <a:pPr marL="343080" indent="-342000">
              <a:lnSpc>
                <a:spcPct val="100000"/>
              </a:lnSpc>
              <a:buClr>
                <a:srgbClr val="ffffff"/>
              </a:buClr>
              <a:buFont typeface="Wingdings" charset="2"/>
              <a:buChar char=""/>
            </a:pPr>
            <a:r>
              <a:rPr b="0" lang="en-US" sz="2200" spc="-1" strike="noStrike">
                <a:solidFill>
                  <a:srgbClr val="ffffff"/>
                </a:solidFill>
                <a:latin typeface="Calibri"/>
                <a:ea typeface="DejaVu Sans"/>
              </a:rPr>
              <a:t>HBase không quy định trước kiểu dữ liệu, vì tất cả các loại dữ liệu đều được lưu dưới dạng ByteArray</a:t>
            </a:r>
            <a:endParaRPr b="0" lang="en-US" sz="2200" spc="-1" strike="noStrike">
              <a:latin typeface="Arial"/>
            </a:endParaRPr>
          </a:p>
        </p:txBody>
      </p:sp>
      <p:pic>
        <p:nvPicPr>
          <p:cNvPr id="231" name="Picture 1" descr=""/>
          <p:cNvPicPr/>
          <p:nvPr/>
        </p:nvPicPr>
        <p:blipFill>
          <a:blip r:embed="rId1"/>
          <a:stretch/>
        </p:blipFill>
        <p:spPr>
          <a:xfrm>
            <a:off x="3352680" y="3382920"/>
            <a:ext cx="6809400" cy="2864160"/>
          </a:xfrm>
          <a:prstGeom prst="rect">
            <a:avLst/>
          </a:prstGeom>
          <a:ln>
            <a:noFill/>
          </a:ln>
        </p:spPr>
      </p:pic>
      <p:sp>
        <p:nvSpPr>
          <p:cNvPr id="232" name="CustomShape 8"/>
          <p:cNvSpPr/>
          <p:nvPr/>
        </p:nvSpPr>
        <p:spPr>
          <a:xfrm rot="16200000">
            <a:off x="1036440" y="3552840"/>
            <a:ext cx="1125720" cy="2741400"/>
          </a:xfrm>
          <a:prstGeom prst="wedgeRoundRectCallout">
            <a:avLst>
              <a:gd name="adj1" fmla="val -20833"/>
              <a:gd name="adj2" fmla="val 6250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233" name="CustomShape 9"/>
          <p:cNvSpPr/>
          <p:nvPr/>
        </p:nvSpPr>
        <p:spPr>
          <a:xfrm>
            <a:off x="228600" y="4409280"/>
            <a:ext cx="2741400" cy="912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Times New Roman"/>
                <a:ea typeface="DejaVu Sans"/>
              </a:rPr>
              <a:t>* Đối tượng được lưu trữ là bảng(table)</a:t>
            </a:r>
            <a:endParaRPr b="0" lang="en-US" sz="1800" spc="-1" strike="noStrike">
              <a:latin typeface="Arial"/>
            </a:endParaRPr>
          </a:p>
          <a:p>
            <a:pPr>
              <a:lnSpc>
                <a:spcPct val="100000"/>
              </a:lnSpc>
            </a:pPr>
            <a:r>
              <a:rPr b="1" lang="en-US" sz="1800" spc="-1" strike="noStrike">
                <a:solidFill>
                  <a:srgbClr val="ffffff"/>
                </a:solidFill>
                <a:latin typeface="Times New Roman"/>
                <a:ea typeface="DejaVu Sans"/>
              </a:rPr>
              <a:t>* Mỗi bảng có nhiều rows</a:t>
            </a:r>
            <a:endParaRPr b="0" lang="en-US" sz="1800" spc="-1" strike="noStrike">
              <a:latin typeface="Arial"/>
            </a:endParaRPr>
          </a:p>
        </p:txBody>
      </p:sp>
      <p:sp>
        <p:nvSpPr>
          <p:cNvPr id="234" name="CustomShape 10"/>
          <p:cNvSpPr/>
          <p:nvPr/>
        </p:nvSpPr>
        <p:spPr>
          <a:xfrm>
            <a:off x="4589280" y="2675520"/>
            <a:ext cx="2430000" cy="752400"/>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latin typeface="Times New Roman"/>
                <a:ea typeface="DejaVu Sans"/>
              </a:rPr>
              <a:t>* Mỗi bảng gồm nhiều column family</a:t>
            </a:r>
            <a:endParaRPr b="0" lang="en-US" sz="1800" spc="-1" strike="noStrike">
              <a:latin typeface="Arial"/>
            </a:endParaRPr>
          </a:p>
        </p:txBody>
      </p:sp>
      <p:sp>
        <p:nvSpPr>
          <p:cNvPr id="235" name="CustomShape 11"/>
          <p:cNvSpPr/>
          <p:nvPr/>
        </p:nvSpPr>
        <p:spPr>
          <a:xfrm>
            <a:off x="7732080" y="2998800"/>
            <a:ext cx="2630160" cy="752400"/>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latin typeface="Times New Roman"/>
                <a:ea typeface="DejaVu Sans"/>
              </a:rPr>
              <a:t>* Mỗi column family gồm nhiều column con</a:t>
            </a:r>
            <a:endParaRPr b="0" lang="en-US" sz="1800" spc="-1" strike="noStrike">
              <a:latin typeface="Arial"/>
            </a:endParaRPr>
          </a:p>
        </p:txBody>
      </p:sp>
    </p:spTree>
  </p:cSld>
  <p:timing>
    <p:tnLst>
      <p:par>
        <p:cTn id="137" dur="indefinite" restart="never" nodeType="tmRoot">
          <p:childTnLst>
            <p:seq>
              <p:cTn id="138" dur="indefinite" nodeType="mainSeq">
                <p:childTnLst>
                  <p:par>
                    <p:cTn id="139" fill="hold">
                      <p:stCondLst>
                        <p:cond delay="0"/>
                      </p:stCondLst>
                      <p:childTnLst>
                        <p:par>
                          <p:cTn id="140" fill="hold">
                            <p:stCondLst>
                              <p:cond delay="0"/>
                            </p:stCondLst>
                            <p:childTnLst>
                              <p:par>
                                <p:cTn id="141" nodeType="withEffect" fill="hold" presetClass="entr" presetID="10">
                                  <p:stCondLst>
                                    <p:cond delay="0"/>
                                  </p:stCondLst>
                                  <p:childTnLst>
                                    <p:set>
                                      <p:cBhvr>
                                        <p:cTn id="142" dur="1" fill="hold">
                                          <p:stCondLst>
                                            <p:cond delay="0"/>
                                          </p:stCondLst>
                                        </p:cTn>
                                        <p:tgtEl>
                                          <p:spTgt spid="230"/>
                                        </p:tgtEl>
                                        <p:attrNameLst>
                                          <p:attrName>style.visibility</p:attrName>
                                        </p:attrNameLst>
                                      </p:cBhvr>
                                      <p:to>
                                        <p:strVal val="visible"/>
                                      </p:to>
                                    </p:set>
                                    <p:animEffect filter="fade" transition="in">
                                      <p:cBhvr additive="repl">
                                        <p:cTn id="143" dur="300"/>
                                        <p:tgtEl>
                                          <p:spTgt spid="230"/>
                                        </p:tgtEl>
                                      </p:cBhvr>
                                    </p:animEffect>
                                  </p:childTnLst>
                                </p:cTn>
                              </p:par>
                              <p:par>
                                <p:cTn id="144" nodeType="withEffect" fill="hold" presetClass="entr" presetID="10">
                                  <p:stCondLst>
                                    <p:cond delay="0"/>
                                  </p:stCondLst>
                                  <p:childTnLst>
                                    <p:set>
                                      <p:cBhvr>
                                        <p:cTn id="145" dur="1" fill="hold">
                                          <p:stCondLst>
                                            <p:cond delay="0"/>
                                          </p:stCondLst>
                                        </p:cTn>
                                        <p:tgtEl>
                                          <p:spTgt spid="231"/>
                                        </p:tgtEl>
                                        <p:attrNameLst>
                                          <p:attrName>style.visibility</p:attrName>
                                        </p:attrNameLst>
                                      </p:cBhvr>
                                      <p:to>
                                        <p:strVal val="visible"/>
                                      </p:to>
                                    </p:set>
                                    <p:animEffect filter="fade" transition="in">
                                      <p:cBhvr additive="repl">
                                        <p:cTn id="146" dur="300"/>
                                        <p:tgtEl>
                                          <p:spTgt spid="231"/>
                                        </p:tgtEl>
                                      </p:cBhvr>
                                    </p:animEffect>
                                  </p:childTnLst>
                                </p:cTn>
                              </p:par>
                              <p:par>
                                <p:cTn id="147" nodeType="withEffect" fill="hold" presetClass="entr" presetID="10">
                                  <p:stCondLst>
                                    <p:cond delay="0"/>
                                  </p:stCondLst>
                                  <p:childTnLst>
                                    <p:set>
                                      <p:cBhvr>
                                        <p:cTn id="148" dur="1" fill="hold">
                                          <p:stCondLst>
                                            <p:cond delay="0"/>
                                          </p:stCondLst>
                                        </p:cTn>
                                        <p:tgtEl>
                                          <p:spTgt spid="233"/>
                                        </p:tgtEl>
                                        <p:attrNameLst>
                                          <p:attrName>style.visibility</p:attrName>
                                        </p:attrNameLst>
                                      </p:cBhvr>
                                      <p:to>
                                        <p:strVal val="visible"/>
                                      </p:to>
                                    </p:set>
                                    <p:animEffect filter="fade" transition="in">
                                      <p:cBhvr additive="repl">
                                        <p:cTn id="149" dur="500"/>
                                        <p:tgtEl>
                                          <p:spTgt spid="233"/>
                                        </p:tgtEl>
                                      </p:cBhvr>
                                    </p:animEffect>
                                  </p:childTnLst>
                                </p:cTn>
                              </p:par>
                              <p:par>
                                <p:cTn id="150" nodeType="withEffect" fill="hold" presetClass="entr" presetID="10">
                                  <p:stCondLst>
                                    <p:cond delay="0"/>
                                  </p:stCondLst>
                                  <p:childTnLst>
                                    <p:set>
                                      <p:cBhvr>
                                        <p:cTn id="151" dur="1" fill="hold">
                                          <p:stCondLst>
                                            <p:cond delay="0"/>
                                          </p:stCondLst>
                                        </p:cTn>
                                        <p:tgtEl>
                                          <p:spTgt spid="232"/>
                                        </p:tgtEl>
                                        <p:attrNameLst>
                                          <p:attrName>style.visibility</p:attrName>
                                        </p:attrNameLst>
                                      </p:cBhvr>
                                      <p:to>
                                        <p:strVal val="visible"/>
                                      </p:to>
                                    </p:set>
                                    <p:animEffect filter="fade" transition="in">
                                      <p:cBhvr additive="repl">
                                        <p:cTn id="152" dur="500"/>
                                        <p:tgtEl>
                                          <p:spTgt spid="232"/>
                                        </p:tgtEl>
                                      </p:cBhvr>
                                    </p:animEffect>
                                  </p:childTnLst>
                                </p:cTn>
                              </p:par>
                              <p:par>
                                <p:cTn id="153" nodeType="withEffect" fill="hold" presetClass="entr" presetID="10">
                                  <p:stCondLst>
                                    <p:cond delay="0"/>
                                  </p:stCondLst>
                                  <p:childTnLst>
                                    <p:set>
                                      <p:cBhvr>
                                        <p:cTn id="154" dur="1" fill="hold">
                                          <p:stCondLst>
                                            <p:cond delay="0"/>
                                          </p:stCondLst>
                                        </p:cTn>
                                        <p:tgtEl>
                                          <p:spTgt spid="234"/>
                                        </p:tgtEl>
                                        <p:attrNameLst>
                                          <p:attrName>style.visibility</p:attrName>
                                        </p:attrNameLst>
                                      </p:cBhvr>
                                      <p:to>
                                        <p:strVal val="visible"/>
                                      </p:to>
                                    </p:set>
                                    <p:animEffect filter="fade" transition="in">
                                      <p:cBhvr additive="repl">
                                        <p:cTn id="155" dur="500"/>
                                        <p:tgtEl>
                                          <p:spTgt spid="234"/>
                                        </p:tgtEl>
                                      </p:cBhvr>
                                    </p:animEffect>
                                  </p:childTnLst>
                                </p:cTn>
                              </p:par>
                              <p:par>
                                <p:cTn id="156" nodeType="withEffect" fill="hold" presetClass="entr" presetID="10">
                                  <p:stCondLst>
                                    <p:cond delay="0"/>
                                  </p:stCondLst>
                                  <p:childTnLst>
                                    <p:set>
                                      <p:cBhvr>
                                        <p:cTn id="157" dur="1" fill="hold">
                                          <p:stCondLst>
                                            <p:cond delay="0"/>
                                          </p:stCondLst>
                                        </p:cTn>
                                        <p:tgtEl>
                                          <p:spTgt spid="235"/>
                                        </p:tgtEl>
                                        <p:attrNameLst>
                                          <p:attrName>style.visibility</p:attrName>
                                        </p:attrNameLst>
                                      </p:cBhvr>
                                      <p:to>
                                        <p:strVal val="visible"/>
                                      </p:to>
                                    </p:set>
                                    <p:animEffect filter="fade" transition="in">
                                      <p:cBhvr additive="repl">
                                        <p:cTn id="158" dur="500"/>
                                        <p:tgtEl>
                                          <p:spTgt spid="23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6" name="Group 1"/>
          <p:cNvGrpSpPr/>
          <p:nvPr/>
        </p:nvGrpSpPr>
        <p:grpSpPr>
          <a:xfrm>
            <a:off x="1600200" y="304920"/>
            <a:ext cx="9295200" cy="608400"/>
            <a:chOff x="1600200" y="304920"/>
            <a:chExt cx="9295200" cy="608400"/>
          </a:xfrm>
        </p:grpSpPr>
        <p:sp>
          <p:nvSpPr>
            <p:cNvPr id="237"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38"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239"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Tính chất</a:t>
            </a:r>
            <a:endParaRPr b="0" lang="en-US" sz="3200" spc="-1" strike="noStrike">
              <a:latin typeface="Arial"/>
            </a:endParaRPr>
          </a:p>
        </p:txBody>
      </p:sp>
      <p:sp>
        <p:nvSpPr>
          <p:cNvPr id="240" name="CustomShape 5"/>
          <p:cNvSpPr/>
          <p:nvPr/>
        </p:nvSpPr>
        <p:spPr>
          <a:xfrm>
            <a:off x="990720" y="1624680"/>
            <a:ext cx="10514520" cy="460440"/>
          </a:xfrm>
          <a:prstGeom prst="rect">
            <a:avLst/>
          </a:prstGeom>
          <a:noFill/>
          <a:ln>
            <a:noFill/>
          </a:ln>
        </p:spPr>
        <p:style>
          <a:lnRef idx="0"/>
          <a:fillRef idx="0"/>
          <a:effectRef idx="0"/>
          <a:fontRef idx="minor"/>
        </p:style>
      </p:sp>
      <p:sp>
        <p:nvSpPr>
          <p:cNvPr id="241" name="CustomShape 6"/>
          <p:cNvSpPr/>
          <p:nvPr/>
        </p:nvSpPr>
        <p:spPr>
          <a:xfrm>
            <a:off x="990720" y="1440360"/>
            <a:ext cx="10514520" cy="4554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Arial"/>
              <a:buChar char="•"/>
            </a:pPr>
            <a:r>
              <a:rPr b="1" i="1" lang="en-US" sz="2400" spc="-1" strike="noStrike">
                <a:solidFill>
                  <a:srgbClr val="ffffff"/>
                </a:solidFill>
                <a:latin typeface="Times New Roman"/>
                <a:ea typeface="DejaVu Sans"/>
              </a:rPr>
              <a:t>Tính rời rạc (Non-Relational)</a:t>
            </a:r>
            <a:endParaRPr b="0" lang="en-US" sz="2400" spc="-1" strike="noStrike">
              <a:latin typeface="Arial"/>
            </a:endParaRPr>
          </a:p>
        </p:txBody>
      </p:sp>
      <p:sp>
        <p:nvSpPr>
          <p:cNvPr id="242" name="CustomShape 7"/>
          <p:cNvSpPr/>
          <p:nvPr/>
        </p:nvSpPr>
        <p:spPr>
          <a:xfrm>
            <a:off x="1378800" y="1874520"/>
            <a:ext cx="10514520" cy="6994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0" lang="en-US" sz="2000" spc="-1" strike="noStrike">
                <a:solidFill>
                  <a:srgbClr val="ffffff"/>
                </a:solidFill>
                <a:latin typeface="Calibri"/>
                <a:ea typeface="DejaVu Sans"/>
              </a:rPr>
              <a:t>NoSQL database vận hành theo cơ chế storage-and-query, nên sẽ không tồn tại các quan hệ giữa các bảng.</a:t>
            </a:r>
            <a:endParaRPr b="0" lang="en-US" sz="2000" spc="-1" strike="noStrike">
              <a:latin typeface="Arial"/>
            </a:endParaRPr>
          </a:p>
        </p:txBody>
      </p:sp>
      <p:sp>
        <p:nvSpPr>
          <p:cNvPr id="243" name="CustomShape 8"/>
          <p:cNvSpPr/>
          <p:nvPr/>
        </p:nvSpPr>
        <p:spPr>
          <a:xfrm>
            <a:off x="990720" y="2689920"/>
            <a:ext cx="10514520" cy="4554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Arial"/>
              <a:buChar char="•"/>
            </a:pPr>
            <a:r>
              <a:rPr b="1" i="1" lang="en-US" sz="2400" spc="-1" strike="noStrike">
                <a:solidFill>
                  <a:srgbClr val="ffffff"/>
                </a:solidFill>
                <a:latin typeface="Times New Roman"/>
                <a:ea typeface="DejaVu Sans"/>
              </a:rPr>
              <a:t>Lữu trữ dữ liệu lớn (Big data storage)</a:t>
            </a:r>
            <a:endParaRPr b="0" lang="en-US" sz="2400" spc="-1" strike="noStrike">
              <a:latin typeface="Arial"/>
            </a:endParaRPr>
          </a:p>
        </p:txBody>
      </p:sp>
      <p:sp>
        <p:nvSpPr>
          <p:cNvPr id="244" name="CustomShape 9"/>
          <p:cNvSpPr/>
          <p:nvPr/>
        </p:nvSpPr>
        <p:spPr>
          <a:xfrm>
            <a:off x="1378800" y="3124080"/>
            <a:ext cx="10514520" cy="109512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0" lang="en-US" sz="2200" spc="-1" strike="noStrike">
                <a:solidFill>
                  <a:srgbClr val="ffffff"/>
                </a:solidFill>
                <a:latin typeface="Times New Roman"/>
                <a:ea typeface="DejaVu Sans"/>
              </a:rPr>
              <a:t>Thừa hưởng các đặc trưng của HDFS.</a:t>
            </a:r>
            <a:endParaRPr b="0" lang="en-US" sz="2200" spc="-1" strike="noStrike">
              <a:latin typeface="Arial"/>
            </a:endParaRPr>
          </a:p>
          <a:p>
            <a:pPr marL="343080" indent="-342000">
              <a:lnSpc>
                <a:spcPct val="100000"/>
              </a:lnSpc>
              <a:buClr>
                <a:srgbClr val="ffffff"/>
              </a:buClr>
              <a:buFont typeface="Wingdings" charset="2"/>
              <a:buChar char=""/>
            </a:pPr>
            <a:r>
              <a:rPr b="0" lang="en-US" sz="2200" spc="-1" strike="noStrike">
                <a:solidFill>
                  <a:srgbClr val="ffffff"/>
                </a:solidFill>
                <a:latin typeface="Times New Roman"/>
                <a:ea typeface="DejaVu Sans"/>
              </a:rPr>
              <a:t>Xử lý hàng PB dữ liệu với độ trễ thấp, real-time. HBase được thiết kế để có thể truy vấn được các table lớn với tốc độ nhanh.</a:t>
            </a:r>
            <a:endParaRPr b="0" lang="en-US" sz="2200" spc="-1" strike="noStrike">
              <a:latin typeface="Arial"/>
            </a:endParaRPr>
          </a:p>
        </p:txBody>
      </p:sp>
      <p:sp>
        <p:nvSpPr>
          <p:cNvPr id="245" name="CustomShape 10"/>
          <p:cNvSpPr/>
          <p:nvPr/>
        </p:nvSpPr>
        <p:spPr>
          <a:xfrm>
            <a:off x="990720" y="4339800"/>
            <a:ext cx="10514520" cy="4554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Arial"/>
              <a:buChar char="•"/>
            </a:pPr>
            <a:r>
              <a:rPr b="1" i="1" lang="en-US" sz="2400" spc="-1" strike="noStrike">
                <a:solidFill>
                  <a:srgbClr val="ffffff"/>
                </a:solidFill>
                <a:latin typeface="Times New Roman"/>
                <a:ea typeface="DejaVu Sans"/>
              </a:rPr>
              <a:t>Khả năng mở rộng (Scalable)</a:t>
            </a:r>
            <a:endParaRPr b="0" lang="en-US" sz="2400" spc="-1" strike="noStrike">
              <a:latin typeface="Arial"/>
            </a:endParaRPr>
          </a:p>
        </p:txBody>
      </p:sp>
      <p:sp>
        <p:nvSpPr>
          <p:cNvPr id="246" name="CustomShape 11"/>
          <p:cNvSpPr/>
          <p:nvPr/>
        </p:nvSpPr>
        <p:spPr>
          <a:xfrm>
            <a:off x="1378800" y="4773960"/>
            <a:ext cx="10514520" cy="75996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0" lang="en-US" sz="2200" spc="-1" strike="noStrike">
                <a:solidFill>
                  <a:srgbClr val="ffffff"/>
                </a:solidFill>
                <a:latin typeface="Times New Roman"/>
                <a:ea typeface="DejaVu Sans"/>
              </a:rPr>
              <a:t>Gắn thêm nhiều node mới,sau đó các Region (nơi lưu trữ các table) tự động chia tách và tạo ra nhiều Region mới, tích hợp vào hệ thống.</a:t>
            </a:r>
            <a:endParaRPr b="0" lang="en-US" sz="2200" spc="-1" strike="noStrike">
              <a:latin typeface="Arial"/>
            </a:endParaRPr>
          </a:p>
        </p:txBody>
      </p:sp>
    </p:spTree>
  </p:cSld>
  <p:timing>
    <p:tnLst>
      <p:par>
        <p:cTn id="159" dur="indefinite" restart="never" nodeType="tmRoot">
          <p:childTnLst>
            <p:seq>
              <p:cTn id="160" dur="indefinite" nodeType="mainSeq">
                <p:childTnLst>
                  <p:par>
                    <p:cTn id="161" fill="hold">
                      <p:stCondLst>
                        <p:cond delay="0"/>
                      </p:stCondLst>
                      <p:childTnLst>
                        <p:par>
                          <p:cTn id="162" fill="hold">
                            <p:stCondLst>
                              <p:cond delay="0"/>
                            </p:stCondLst>
                            <p:childTnLst>
                              <p:par>
                                <p:cTn id="163" nodeType="afterEffect" fill="hold" presetClass="entr" presetID="10">
                                  <p:stCondLst>
                                    <p:cond delay="0"/>
                                  </p:stCondLst>
                                  <p:childTnLst>
                                    <p:set>
                                      <p:cBhvr>
                                        <p:cTn id="164" dur="1" fill="hold">
                                          <p:stCondLst>
                                            <p:cond delay="0"/>
                                          </p:stCondLst>
                                        </p:cTn>
                                        <p:tgtEl>
                                          <p:spTgt spid="242"/>
                                        </p:tgtEl>
                                        <p:attrNameLst>
                                          <p:attrName>style.visibility</p:attrName>
                                        </p:attrNameLst>
                                      </p:cBhvr>
                                      <p:to>
                                        <p:strVal val="visible"/>
                                      </p:to>
                                    </p:set>
                                    <p:animEffect filter="fade" transition="in">
                                      <p:cBhvr additive="repl">
                                        <p:cTn id="165" dur="300"/>
                                        <p:tgtEl>
                                          <p:spTgt spid="242"/>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243"/>
                                        </p:tgtEl>
                                        <p:attrNameLst>
                                          <p:attrName>style.visibility</p:attrName>
                                        </p:attrNameLst>
                                      </p:cBhvr>
                                      <p:to>
                                        <p:strVal val="visible"/>
                                      </p:to>
                                    </p:set>
                                  </p:childTnLst>
                                </p:cTn>
                              </p:par>
                              <p:par>
                                <p:cTn id="170" nodeType="withEffect" fill="hold" presetClass="entr" presetID="10">
                                  <p:stCondLst>
                                    <p:cond delay="0"/>
                                  </p:stCondLst>
                                  <p:childTnLst>
                                    <p:set>
                                      <p:cBhvr>
                                        <p:cTn id="171" dur="1" fill="hold">
                                          <p:stCondLst>
                                            <p:cond delay="0"/>
                                          </p:stCondLst>
                                        </p:cTn>
                                        <p:tgtEl>
                                          <p:spTgt spid="244"/>
                                        </p:tgtEl>
                                        <p:attrNameLst>
                                          <p:attrName>style.visibility</p:attrName>
                                        </p:attrNameLst>
                                      </p:cBhvr>
                                      <p:to>
                                        <p:strVal val="visible"/>
                                      </p:to>
                                    </p:set>
                                    <p:animEffect filter="fade" transition="in">
                                      <p:cBhvr additive="repl">
                                        <p:cTn id="172" dur="300"/>
                                        <p:tgtEl>
                                          <p:spTgt spid="244"/>
                                        </p:tgtEl>
                                      </p:cBhvr>
                                    </p:animEffec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45"/>
                                        </p:tgtEl>
                                        <p:attrNameLst>
                                          <p:attrName>style.visibility</p:attrName>
                                        </p:attrNameLst>
                                      </p:cBhvr>
                                      <p:to>
                                        <p:strVal val="visible"/>
                                      </p:to>
                                    </p:set>
                                  </p:childTnLst>
                                </p:cTn>
                              </p:par>
                            </p:childTnLst>
                          </p:cTn>
                        </p:par>
                        <p:par>
                          <p:cTn id="177" fill="hold">
                            <p:stCondLst>
                              <p:cond delay="0"/>
                            </p:stCondLst>
                            <p:childTnLst>
                              <p:par>
                                <p:cTn id="178" nodeType="afterEffect" fill="hold" presetClass="entr" presetID="10">
                                  <p:stCondLst>
                                    <p:cond delay="0"/>
                                  </p:stCondLst>
                                  <p:childTnLst>
                                    <p:set>
                                      <p:cBhvr>
                                        <p:cTn id="179" dur="1" fill="hold">
                                          <p:stCondLst>
                                            <p:cond delay="0"/>
                                          </p:stCondLst>
                                        </p:cTn>
                                        <p:tgtEl>
                                          <p:spTgt spid="246"/>
                                        </p:tgtEl>
                                        <p:attrNameLst>
                                          <p:attrName>style.visibility</p:attrName>
                                        </p:attrNameLst>
                                      </p:cBhvr>
                                      <p:to>
                                        <p:strVal val="visible"/>
                                      </p:to>
                                    </p:set>
                                    <p:animEffect filter="fade" transition="in">
                                      <p:cBhvr additive="repl">
                                        <p:cTn id="180" dur="300"/>
                                        <p:tgtEl>
                                          <p:spTgt spid="2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7" name="Group 1"/>
          <p:cNvGrpSpPr/>
          <p:nvPr/>
        </p:nvGrpSpPr>
        <p:grpSpPr>
          <a:xfrm>
            <a:off x="1600200" y="304920"/>
            <a:ext cx="9295200" cy="608400"/>
            <a:chOff x="1600200" y="304920"/>
            <a:chExt cx="9295200" cy="608400"/>
          </a:xfrm>
        </p:grpSpPr>
        <p:sp>
          <p:nvSpPr>
            <p:cNvPr id="248"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49"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250"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So sánh HBase vs RDBMS</a:t>
            </a:r>
            <a:endParaRPr b="0" lang="en-US" sz="3200" spc="-1" strike="noStrike">
              <a:latin typeface="Arial"/>
            </a:endParaRPr>
          </a:p>
        </p:txBody>
      </p:sp>
      <p:pic>
        <p:nvPicPr>
          <p:cNvPr id="251" name="Picture 1" descr=""/>
          <p:cNvPicPr/>
          <p:nvPr/>
        </p:nvPicPr>
        <p:blipFill>
          <a:blip r:embed="rId1"/>
          <a:stretch/>
        </p:blipFill>
        <p:spPr>
          <a:xfrm>
            <a:off x="1547640" y="1558800"/>
            <a:ext cx="9299160" cy="3027960"/>
          </a:xfrm>
          <a:prstGeom prst="rect">
            <a:avLst/>
          </a:prstGeom>
          <a:ln>
            <a:noFill/>
          </a:ln>
        </p:spPr>
      </p:pic>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88760" y="609480"/>
            <a:ext cx="10613160" cy="837000"/>
          </a:xfrm>
          <a:prstGeom prst="rect">
            <a:avLst/>
          </a:prstGeom>
          <a:noFill/>
          <a:ln>
            <a:noFill/>
          </a:ln>
        </p:spPr>
        <p:style>
          <a:lnRef idx="0"/>
          <a:fillRef idx="0"/>
          <a:effectRef idx="0"/>
          <a:fontRef idx="minor"/>
        </p:style>
      </p:sp>
      <p:sp>
        <p:nvSpPr>
          <p:cNvPr id="253" name="CustomShape 2"/>
          <p:cNvSpPr/>
          <p:nvPr/>
        </p:nvSpPr>
        <p:spPr>
          <a:xfrm>
            <a:off x="806760" y="1523880"/>
            <a:ext cx="3405240" cy="2194200"/>
          </a:xfrm>
          <a:prstGeom prst="rect">
            <a:avLst/>
          </a:prstGeom>
          <a:noFill/>
          <a:ln>
            <a:noFill/>
          </a:ln>
        </p:spPr>
        <p:style>
          <a:lnRef idx="0"/>
          <a:fillRef idx="0"/>
          <a:effectRef idx="0"/>
          <a:fontRef idx="minor"/>
        </p:style>
      </p:sp>
      <p:sp>
        <p:nvSpPr>
          <p:cNvPr id="254" name="CustomShape 3"/>
          <p:cNvSpPr/>
          <p:nvPr/>
        </p:nvSpPr>
        <p:spPr>
          <a:xfrm>
            <a:off x="4383360" y="1523880"/>
            <a:ext cx="3405240" cy="2194200"/>
          </a:xfrm>
          <a:prstGeom prst="rect">
            <a:avLst/>
          </a:prstGeom>
          <a:noFill/>
          <a:ln>
            <a:noFill/>
          </a:ln>
        </p:spPr>
        <p:style>
          <a:lnRef idx="0"/>
          <a:fillRef idx="0"/>
          <a:effectRef idx="0"/>
          <a:fontRef idx="minor"/>
        </p:style>
      </p:sp>
      <p:sp>
        <p:nvSpPr>
          <p:cNvPr id="255" name="CustomShape 4"/>
          <p:cNvSpPr/>
          <p:nvPr/>
        </p:nvSpPr>
        <p:spPr>
          <a:xfrm>
            <a:off x="7959960" y="1523880"/>
            <a:ext cx="3405240" cy="2194200"/>
          </a:xfrm>
          <a:prstGeom prst="rect">
            <a:avLst/>
          </a:prstGeom>
          <a:noFill/>
          <a:ln>
            <a:noFill/>
          </a:ln>
        </p:spPr>
        <p:style>
          <a:lnRef idx="0"/>
          <a:fillRef idx="0"/>
          <a:effectRef idx="0"/>
          <a:fontRef idx="minor"/>
        </p:style>
      </p:sp>
      <p:sp>
        <p:nvSpPr>
          <p:cNvPr id="256" name="CustomShape 5"/>
          <p:cNvSpPr/>
          <p:nvPr/>
        </p:nvSpPr>
        <p:spPr>
          <a:xfrm>
            <a:off x="806760" y="3927600"/>
            <a:ext cx="3405240" cy="2194200"/>
          </a:xfrm>
          <a:prstGeom prst="rect">
            <a:avLst/>
          </a:prstGeom>
          <a:noFill/>
          <a:ln>
            <a:noFill/>
          </a:ln>
        </p:spPr>
        <p:style>
          <a:lnRef idx="0"/>
          <a:fillRef idx="0"/>
          <a:effectRef idx="0"/>
          <a:fontRef idx="minor"/>
        </p:style>
      </p:sp>
      <p:sp>
        <p:nvSpPr>
          <p:cNvPr id="257" name="CustomShape 6"/>
          <p:cNvSpPr/>
          <p:nvPr/>
        </p:nvSpPr>
        <p:spPr>
          <a:xfrm>
            <a:off x="4383360" y="3927600"/>
            <a:ext cx="3405240" cy="2194200"/>
          </a:xfrm>
          <a:prstGeom prst="rect">
            <a:avLst/>
          </a:prstGeom>
          <a:noFill/>
          <a:ln>
            <a:noFill/>
          </a:ln>
        </p:spPr>
        <p:style>
          <a:lnRef idx="0"/>
          <a:fillRef idx="0"/>
          <a:effectRef idx="0"/>
          <a:fontRef idx="minor"/>
        </p:style>
      </p:sp>
      <p:sp>
        <p:nvSpPr>
          <p:cNvPr id="258" name="CustomShape 7"/>
          <p:cNvSpPr/>
          <p:nvPr/>
        </p:nvSpPr>
        <p:spPr>
          <a:xfrm>
            <a:off x="7959960" y="3927600"/>
            <a:ext cx="3405240" cy="2194200"/>
          </a:xfrm>
          <a:prstGeom prst="rect">
            <a:avLst/>
          </a:prstGeom>
          <a:noFill/>
          <a:ln>
            <a:noFill/>
          </a:ln>
        </p:spPr>
        <p:style>
          <a:lnRef idx="0"/>
          <a:fillRef idx="0"/>
          <a:effectRef idx="0"/>
          <a:fontRef idx="minor"/>
        </p:style>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1" name="Group 1"/>
          <p:cNvGrpSpPr/>
          <p:nvPr/>
        </p:nvGrpSpPr>
        <p:grpSpPr>
          <a:xfrm>
            <a:off x="1600200" y="304920"/>
            <a:ext cx="9295200" cy="608400"/>
            <a:chOff x="1600200" y="304920"/>
            <a:chExt cx="9295200" cy="608400"/>
          </a:xfrm>
        </p:grpSpPr>
        <p:sp>
          <p:nvSpPr>
            <p:cNvPr id="132" name="CustomShape 2"/>
            <p:cNvSpPr/>
            <p:nvPr/>
          </p:nvSpPr>
          <p:spPr>
            <a:xfrm>
              <a:off x="1600200" y="304920"/>
              <a:ext cx="9295200" cy="60840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33" name="CustomShape 3"/>
            <p:cNvSpPr/>
            <p:nvPr/>
          </p:nvSpPr>
          <p:spPr>
            <a:xfrm>
              <a:off x="1663560" y="334440"/>
              <a:ext cx="9168480" cy="54900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ea typeface="DejaVu Sans"/>
                </a:rPr>
                <a:t>Phần 1:Tổng quan Column Family</a:t>
              </a:r>
              <a:endParaRPr b="0" lang="en-US" sz="2800" spc="-1" strike="noStrike">
                <a:latin typeface="Arial"/>
              </a:endParaRPr>
            </a:p>
          </p:txBody>
        </p:sp>
      </p:grpSp>
      <p:sp>
        <p:nvSpPr>
          <p:cNvPr id="134"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Column Family là gì?</a:t>
            </a:r>
            <a:endParaRPr b="0" lang="en-US" sz="3200" spc="-1" strike="noStrike">
              <a:latin typeface="Arial"/>
            </a:endParaRPr>
          </a:p>
        </p:txBody>
      </p:sp>
      <p:pic>
        <p:nvPicPr>
          <p:cNvPr id="135" name="Picture 2" descr=""/>
          <p:cNvPicPr/>
          <p:nvPr/>
        </p:nvPicPr>
        <p:blipFill>
          <a:blip r:embed="rId1"/>
          <a:stretch/>
        </p:blipFill>
        <p:spPr>
          <a:xfrm>
            <a:off x="2286000" y="1558800"/>
            <a:ext cx="7488360" cy="4764960"/>
          </a:xfrm>
          <a:prstGeom prst="rect">
            <a:avLst/>
          </a:prstGeom>
          <a:ln>
            <a:noFill/>
          </a:ln>
        </p:spPr>
      </p:pic>
    </p:spTree>
  </p:cSld>
  <p:timing>
    <p:tnLst>
      <p:par>
        <p:cTn id="10" dur="indefinite" restart="never" nodeType="tmRoot">
          <p:childTnLst>
            <p:seq>
              <p:cTn id="11" dur="indefinite" nodeType="mainSeq">
                <p:childTnLst>
                  <p:par>
                    <p:cTn id="12" fill="hold">
                      <p:stCondLst>
                        <p:cond delay="0"/>
                      </p:stCondLst>
                      <p:childTnLst>
                        <p:par>
                          <p:cTn id="13" fill="hold">
                            <p:stCondLst>
                              <p:cond delay="0"/>
                            </p:stCondLst>
                            <p:childTnLst>
                              <p:par>
                                <p:cTn id="14" nodeType="afterEffect" fill="hold" presetClass="entr" presetID="1">
                                  <p:stCondLst>
                                    <p:cond delay="0"/>
                                  </p:stCondLst>
                                  <p:childTnLst>
                                    <p:set>
                                      <p:cBhvr>
                                        <p:cTn id="15" dur="1" fill="hold">
                                          <p:stCondLst>
                                            <p:cond delay="0"/>
                                          </p:stCondLst>
                                        </p:cTn>
                                        <p:tgtEl>
                                          <p:spTgt spid="134"/>
                                        </p:tgtEl>
                                        <p:attrNameLst>
                                          <p:attrName>style.visibility</p:attrName>
                                        </p:attrNameLst>
                                      </p:cBhvr>
                                      <p:to>
                                        <p:strVal val="visible"/>
                                      </p:to>
                                    </p:set>
                                  </p:childTnLst>
                                </p:cTn>
                              </p:par>
                            </p:childTnLst>
                          </p:cTn>
                        </p:par>
                        <p:par>
                          <p:cTn id="16" fill="hold">
                            <p:stCondLst>
                              <p:cond delay="0"/>
                            </p:stCondLst>
                            <p:childTnLst>
                              <p:par>
                                <p:cTn id="17" nodeType="afterEffect" fill="hold" presetClass="entr" presetID="10">
                                  <p:stCondLst>
                                    <p:cond delay="0"/>
                                  </p:stCondLst>
                                  <p:childTnLst>
                                    <p:set>
                                      <p:cBhvr>
                                        <p:cTn id="18" dur="1" fill="hold">
                                          <p:stCondLst>
                                            <p:cond delay="0"/>
                                          </p:stCondLst>
                                        </p:cTn>
                                        <p:tgtEl>
                                          <p:spTgt spid="135"/>
                                        </p:tgtEl>
                                        <p:attrNameLst>
                                          <p:attrName>style.visibility</p:attrName>
                                        </p:attrNameLst>
                                      </p:cBhvr>
                                      <p:to>
                                        <p:strVal val="visible"/>
                                      </p:to>
                                    </p:set>
                                    <p:animEffect filter="fade" transition="in">
                                      <p:cBhvr additive="repl">
                                        <p:cTn id="19" dur="500"/>
                                        <p:tgtEl>
                                          <p:spTgt spid="13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6" name="Group 1"/>
          <p:cNvGrpSpPr/>
          <p:nvPr/>
        </p:nvGrpSpPr>
        <p:grpSpPr>
          <a:xfrm>
            <a:off x="1600200" y="304920"/>
            <a:ext cx="9295200" cy="608400"/>
            <a:chOff x="1600200" y="304920"/>
            <a:chExt cx="9295200" cy="608400"/>
          </a:xfrm>
        </p:grpSpPr>
        <p:sp>
          <p:nvSpPr>
            <p:cNvPr id="137" name="CustomShape 2"/>
            <p:cNvSpPr/>
            <p:nvPr/>
          </p:nvSpPr>
          <p:spPr>
            <a:xfrm>
              <a:off x="1600200" y="304920"/>
              <a:ext cx="9295200" cy="60840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38" name="CustomShape 3"/>
            <p:cNvSpPr/>
            <p:nvPr/>
          </p:nvSpPr>
          <p:spPr>
            <a:xfrm>
              <a:off x="1663560" y="334440"/>
              <a:ext cx="9168480" cy="54900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ea typeface="DejaVu Sans"/>
                </a:rPr>
                <a:t>Phần 1:Tổng quan Column Family</a:t>
              </a:r>
              <a:endParaRPr b="0" lang="en-US" sz="2800" spc="-1" strike="noStrike">
                <a:latin typeface="Arial"/>
              </a:endParaRPr>
            </a:p>
          </p:txBody>
        </p:sp>
      </p:grpSp>
      <p:sp>
        <p:nvSpPr>
          <p:cNvPr id="139"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Đặc điểm</a:t>
            </a:r>
            <a:endParaRPr b="0" lang="en-US" sz="3200" spc="-1" strike="noStrike">
              <a:latin typeface="Arial"/>
            </a:endParaRPr>
          </a:p>
        </p:txBody>
      </p:sp>
      <p:pic>
        <p:nvPicPr>
          <p:cNvPr id="140" name="Picture 2" descr=""/>
          <p:cNvPicPr/>
          <p:nvPr/>
        </p:nvPicPr>
        <p:blipFill>
          <a:blip r:embed="rId1"/>
          <a:stretch/>
        </p:blipFill>
        <p:spPr>
          <a:xfrm>
            <a:off x="2682720" y="1481760"/>
            <a:ext cx="7193880" cy="4826880"/>
          </a:xfrm>
          <a:prstGeom prst="rect">
            <a:avLst/>
          </a:prstGeom>
          <a:ln>
            <a:noFill/>
          </a:ln>
        </p:spPr>
      </p:pic>
    </p:spTree>
  </p:cSld>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1" name="Group 1"/>
          <p:cNvGrpSpPr/>
          <p:nvPr/>
        </p:nvGrpSpPr>
        <p:grpSpPr>
          <a:xfrm>
            <a:off x="1600200" y="304920"/>
            <a:ext cx="9295200" cy="608400"/>
            <a:chOff x="1600200" y="304920"/>
            <a:chExt cx="9295200" cy="608400"/>
          </a:xfrm>
        </p:grpSpPr>
        <p:sp>
          <p:nvSpPr>
            <p:cNvPr id="142" name="CustomShape 2"/>
            <p:cNvSpPr/>
            <p:nvPr/>
          </p:nvSpPr>
          <p:spPr>
            <a:xfrm>
              <a:off x="1600200" y="304920"/>
              <a:ext cx="9295200" cy="60840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43" name="CustomShape 3"/>
            <p:cNvSpPr/>
            <p:nvPr/>
          </p:nvSpPr>
          <p:spPr>
            <a:xfrm>
              <a:off x="1663560" y="334440"/>
              <a:ext cx="9168480" cy="54900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ea typeface="DejaVu Sans"/>
                </a:rPr>
                <a:t>Phần 1:Tổng quan Column Family</a:t>
              </a:r>
              <a:endParaRPr b="0" lang="en-US" sz="2800" spc="-1" strike="noStrike">
                <a:latin typeface="Arial"/>
              </a:endParaRPr>
            </a:p>
          </p:txBody>
        </p:sp>
      </p:grpSp>
      <p:sp>
        <p:nvSpPr>
          <p:cNvPr id="144"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Ưu điểm &amp; Nhược điểm</a:t>
            </a:r>
            <a:endParaRPr b="0" lang="en-US" sz="3200" spc="-1" strike="noStrike">
              <a:latin typeface="Arial"/>
            </a:endParaRPr>
          </a:p>
        </p:txBody>
      </p:sp>
      <p:sp>
        <p:nvSpPr>
          <p:cNvPr id="145" name="CustomShape 5"/>
          <p:cNvSpPr/>
          <p:nvPr/>
        </p:nvSpPr>
        <p:spPr>
          <a:xfrm>
            <a:off x="990720" y="1601280"/>
            <a:ext cx="10971720" cy="1856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Calibri"/>
                <a:ea typeface="DejaVu Sans"/>
              </a:rPr>
              <a:t>Ưu điểm</a:t>
            </a:r>
            <a:endParaRPr b="0" lang="en-US" sz="2800" spc="-1" strike="noStrike">
              <a:latin typeface="Arial"/>
            </a:endParaRPr>
          </a:p>
          <a:p>
            <a:pPr lvl="1" marL="800280" indent="-342000">
              <a:lnSpc>
                <a:spcPct val="100000"/>
              </a:lnSpc>
              <a:buClr>
                <a:srgbClr val="ffffff"/>
              </a:buClr>
              <a:buFont typeface="Wingdings" charset="2"/>
              <a:buChar char=""/>
            </a:pPr>
            <a:r>
              <a:rPr b="0" lang="en-US" sz="2200" spc="-1" strike="noStrike">
                <a:solidFill>
                  <a:srgbClr val="ffffff"/>
                </a:solidFill>
                <a:latin typeface="Times New Roman"/>
                <a:ea typeface="DejaVu Sans"/>
              </a:rPr>
              <a:t>Optimize tốt data khi lưu trữ</a:t>
            </a:r>
            <a:endParaRPr b="0" lang="en-US" sz="2200" spc="-1" strike="noStrike">
              <a:latin typeface="Arial"/>
            </a:endParaRPr>
          </a:p>
          <a:p>
            <a:pPr lvl="1" marL="800280" indent="-342000">
              <a:lnSpc>
                <a:spcPct val="100000"/>
              </a:lnSpc>
              <a:buClr>
                <a:srgbClr val="ffffff"/>
              </a:buClr>
              <a:buFont typeface="Wingdings" charset="2"/>
              <a:buChar char=""/>
            </a:pPr>
            <a:r>
              <a:rPr b="0" lang="en-US" sz="2200" spc="-1" strike="noStrike">
                <a:solidFill>
                  <a:srgbClr val="ffffff"/>
                </a:solidFill>
                <a:latin typeface="Calibri"/>
                <a:ea typeface="DejaVu Sans"/>
              </a:rPr>
              <a:t>Dễ dàng mở rộng và chia nhỏ (scalability and partitioning)</a:t>
            </a:r>
            <a:endParaRPr b="0" lang="en-US" sz="2200" spc="-1" strike="noStrike">
              <a:latin typeface="Arial"/>
            </a:endParaRPr>
          </a:p>
          <a:p>
            <a:pPr lvl="1" marL="800280" indent="-342000">
              <a:lnSpc>
                <a:spcPct val="100000"/>
              </a:lnSpc>
              <a:buClr>
                <a:srgbClr val="ffffff"/>
              </a:buClr>
              <a:buFont typeface="Wingdings" charset="2"/>
              <a:buChar char=""/>
            </a:pPr>
            <a:r>
              <a:rPr b="0" lang="en-US" sz="2200" spc="-1" strike="noStrike">
                <a:solidFill>
                  <a:srgbClr val="ffffff"/>
                </a:solidFill>
                <a:latin typeface="Calibri"/>
                <a:ea typeface="DejaVu Sans"/>
              </a:rPr>
              <a:t>Nhanh với những query chỉ cần dữ liệu trên 1 Column Family</a:t>
            </a:r>
            <a:endParaRPr b="0" lang="en-US" sz="2200" spc="-1" strike="noStrike">
              <a:latin typeface="Arial"/>
            </a:endParaRPr>
          </a:p>
          <a:p>
            <a:pPr lvl="1" marL="800280" indent="-342000">
              <a:lnSpc>
                <a:spcPct val="100000"/>
              </a:lnSpc>
              <a:buClr>
                <a:srgbClr val="ffffff"/>
              </a:buClr>
              <a:buFont typeface="Wingdings" charset="2"/>
              <a:buChar char=""/>
            </a:pPr>
            <a:r>
              <a:rPr b="0" lang="en-US" sz="2200" spc="-1" strike="noStrike">
                <a:solidFill>
                  <a:srgbClr val="ffffff"/>
                </a:solidFill>
                <a:latin typeface="Calibri"/>
                <a:ea typeface="DejaVu Sans"/>
              </a:rPr>
              <a:t>Tốc độ tính toán nhanh</a:t>
            </a:r>
            <a:endParaRPr b="0" lang="en-US" sz="2200" spc="-1" strike="noStrike">
              <a:latin typeface="Arial"/>
            </a:endParaRPr>
          </a:p>
        </p:txBody>
      </p:sp>
      <p:sp>
        <p:nvSpPr>
          <p:cNvPr id="146" name="CustomShape 6"/>
          <p:cNvSpPr/>
          <p:nvPr/>
        </p:nvSpPr>
        <p:spPr>
          <a:xfrm>
            <a:off x="990720" y="3657600"/>
            <a:ext cx="10971720" cy="15217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ea typeface="DejaVu Sans"/>
              </a:rPr>
              <a:t>Nhược điểm</a:t>
            </a:r>
            <a:endParaRPr b="0" lang="en-US" sz="2800" spc="-1" strike="noStrike">
              <a:latin typeface="Arial"/>
            </a:endParaRPr>
          </a:p>
          <a:p>
            <a:pPr lvl="1" marL="800280" indent="-342000">
              <a:lnSpc>
                <a:spcPct val="100000"/>
              </a:lnSpc>
              <a:buClr>
                <a:srgbClr val="ffffff"/>
              </a:buClr>
              <a:buFont typeface="Arial"/>
              <a:buChar char="•"/>
            </a:pPr>
            <a:r>
              <a:rPr b="0" lang="en-US" sz="2200" spc="-1" strike="noStrike">
                <a:solidFill>
                  <a:srgbClr val="ffffff"/>
                </a:solidFill>
                <a:latin typeface="Times New Roman"/>
                <a:ea typeface="DejaVu Sans"/>
              </a:rPr>
              <a:t>Không hỗ trợ transaction</a:t>
            </a:r>
            <a:endParaRPr b="0" lang="en-US" sz="2200" spc="-1" strike="noStrike">
              <a:latin typeface="Arial"/>
            </a:endParaRPr>
          </a:p>
          <a:p>
            <a:pPr lvl="1" marL="800280" indent="-342000">
              <a:lnSpc>
                <a:spcPct val="100000"/>
              </a:lnSpc>
              <a:buClr>
                <a:srgbClr val="ffffff"/>
              </a:buClr>
              <a:buFont typeface="Arial"/>
              <a:buChar char="•"/>
            </a:pPr>
            <a:r>
              <a:rPr b="0" lang="en-US" sz="2200" spc="-1" strike="noStrike">
                <a:solidFill>
                  <a:srgbClr val="ffffff"/>
                </a:solidFill>
                <a:latin typeface="Times New Roman"/>
                <a:ea typeface="DejaVu Sans"/>
              </a:rPr>
              <a:t>Chậm với các thao tác insert update delete</a:t>
            </a:r>
            <a:endParaRPr b="0" lang="en-US" sz="2200" spc="-1" strike="noStrike">
              <a:latin typeface="Arial"/>
            </a:endParaRPr>
          </a:p>
          <a:p>
            <a:pPr lvl="1" marL="800280" indent="-342000">
              <a:lnSpc>
                <a:spcPct val="100000"/>
              </a:lnSpc>
              <a:buClr>
                <a:srgbClr val="ffffff"/>
              </a:buClr>
              <a:buFont typeface="Arial"/>
              <a:buChar char="•"/>
            </a:pPr>
            <a:r>
              <a:rPr b="0" lang="en-US" sz="2200" spc="-1" strike="noStrike">
                <a:solidFill>
                  <a:srgbClr val="ffffff"/>
                </a:solidFill>
                <a:latin typeface="Times New Roman"/>
                <a:ea typeface="DejaVu Sans"/>
              </a:rPr>
              <a:t>Chậm với các câu query cần truy xuất trên nhiều Column Family</a:t>
            </a:r>
            <a:endParaRPr b="0" lang="en-US" sz="2200" spc="-1" strike="noStrike">
              <a:latin typeface="Arial"/>
            </a:endParaRPr>
          </a:p>
        </p:txBody>
      </p:sp>
    </p:spTree>
  </p:cSld>
  <p:timing>
    <p:tnLst>
      <p:par>
        <p:cTn id="22" dur="indefinite" restart="never" nodeType="tmRoot">
          <p:childTnLst>
            <p:seq>
              <p:cTn id="23" dur="indefinite" nodeType="mainSeq">
                <p:childTnLst>
                  <p:par>
                    <p:cTn id="24" fill="hold">
                      <p:stCondLst>
                        <p:cond delay="0"/>
                      </p:stCondLst>
                      <p:childTnLst>
                        <p:par>
                          <p:cTn id="25" fill="hold">
                            <p:stCondLst>
                              <p:cond delay="0"/>
                            </p:stCondLst>
                            <p:childTnLst>
                              <p:par>
                                <p:cTn id="26" nodeType="afterEffect" fill="hold" presetClass="entr" presetID="10">
                                  <p:stCondLst>
                                    <p:cond delay="0"/>
                                  </p:stCondLst>
                                  <p:childTnLst>
                                    <p:set>
                                      <p:cBhvr>
                                        <p:cTn id="27" dur="1" fill="hold">
                                          <p:stCondLst>
                                            <p:cond delay="0"/>
                                          </p:stCondLst>
                                        </p:cTn>
                                        <p:tgtEl>
                                          <p:spTgt spid="145"/>
                                        </p:tgtEl>
                                        <p:attrNameLst>
                                          <p:attrName>style.visibility</p:attrName>
                                        </p:attrNameLst>
                                      </p:cBhvr>
                                      <p:to>
                                        <p:strVal val="visible"/>
                                      </p:to>
                                    </p:set>
                                    <p:animEffect filter="fade" transition="in">
                                      <p:cBhvr additive="repl">
                                        <p:cTn id="28" dur="500"/>
                                        <p:tgtEl>
                                          <p:spTgt spid="145"/>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46"/>
                                        </p:tgtEl>
                                        <p:attrNameLst>
                                          <p:attrName>style.visibility</p:attrName>
                                        </p:attrNameLst>
                                      </p:cBhvr>
                                      <p:to>
                                        <p:strVal val="visible"/>
                                      </p:to>
                                    </p:set>
                                    <p:animEffect filter="fade" transition="in">
                                      <p:cBhvr additive="repl">
                                        <p:cTn id="33" dur="500"/>
                                        <p:tgtEl>
                                          <p:spTgt spid="1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7" name="Group 1"/>
          <p:cNvGrpSpPr/>
          <p:nvPr/>
        </p:nvGrpSpPr>
        <p:grpSpPr>
          <a:xfrm>
            <a:off x="1600200" y="304920"/>
            <a:ext cx="9295200" cy="608400"/>
            <a:chOff x="1600200" y="304920"/>
            <a:chExt cx="9295200" cy="608400"/>
          </a:xfrm>
        </p:grpSpPr>
        <p:sp>
          <p:nvSpPr>
            <p:cNvPr id="148"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49"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50"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HBase là gì?</a:t>
            </a:r>
            <a:endParaRPr b="0" lang="en-US" sz="3200" spc="-1" strike="noStrike">
              <a:latin typeface="Arial"/>
            </a:endParaRPr>
          </a:p>
        </p:txBody>
      </p:sp>
      <p:pic>
        <p:nvPicPr>
          <p:cNvPr id="151" name="Picture 2" descr=""/>
          <p:cNvPicPr/>
          <p:nvPr/>
        </p:nvPicPr>
        <p:blipFill>
          <a:blip r:embed="rId1"/>
          <a:stretch/>
        </p:blipFill>
        <p:spPr>
          <a:xfrm>
            <a:off x="1783080" y="1596960"/>
            <a:ext cx="9006120" cy="3133800"/>
          </a:xfrm>
          <a:prstGeom prst="rect">
            <a:avLst/>
          </a:prstGeom>
          <a:ln>
            <a:noFill/>
          </a:ln>
        </p:spPr>
      </p:pic>
    </p:spTree>
  </p:cSld>
  <p:timing>
    <p:tnLst>
      <p:par>
        <p:cTn id="34" dur="indefinite" restart="never" nodeType="tmRoot">
          <p:childTnLst>
            <p:seq>
              <p:cTn id="35"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Group 1"/>
          <p:cNvGrpSpPr/>
          <p:nvPr/>
        </p:nvGrpSpPr>
        <p:grpSpPr>
          <a:xfrm>
            <a:off x="1600200" y="304920"/>
            <a:ext cx="9295200" cy="608400"/>
            <a:chOff x="1600200" y="304920"/>
            <a:chExt cx="9295200" cy="608400"/>
          </a:xfrm>
        </p:grpSpPr>
        <p:sp>
          <p:nvSpPr>
            <p:cNvPr id="153"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54"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55"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Tính chất</a:t>
            </a:r>
            <a:endParaRPr b="0" lang="en-US" sz="3200" spc="-1" strike="noStrike">
              <a:latin typeface="Arial"/>
            </a:endParaRPr>
          </a:p>
        </p:txBody>
      </p:sp>
      <p:sp>
        <p:nvSpPr>
          <p:cNvPr id="156" name="CustomShape 5"/>
          <p:cNvSpPr/>
          <p:nvPr/>
        </p:nvSpPr>
        <p:spPr>
          <a:xfrm>
            <a:off x="990720" y="1624680"/>
            <a:ext cx="10514520" cy="460440"/>
          </a:xfrm>
          <a:prstGeom prst="rect">
            <a:avLst/>
          </a:prstGeom>
          <a:noFill/>
          <a:ln>
            <a:noFill/>
          </a:ln>
        </p:spPr>
        <p:style>
          <a:lnRef idx="0"/>
          <a:fillRef idx="0"/>
          <a:effectRef idx="0"/>
          <a:fontRef idx="minor"/>
        </p:style>
      </p:sp>
      <p:sp>
        <p:nvSpPr>
          <p:cNvPr id="157" name="CustomShape 6"/>
          <p:cNvSpPr/>
          <p:nvPr/>
        </p:nvSpPr>
        <p:spPr>
          <a:xfrm>
            <a:off x="3352680" y="1854360"/>
            <a:ext cx="6628320" cy="338148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Arial"/>
              <a:buChar char="•"/>
            </a:pPr>
            <a:r>
              <a:rPr b="1" lang="en-US" sz="2400" spc="-1" strike="noStrike">
                <a:solidFill>
                  <a:srgbClr val="ffffff"/>
                </a:solidFill>
                <a:latin typeface="Times New Roman"/>
                <a:ea typeface="DejaVu Sans"/>
              </a:rPr>
              <a:t>Distributed</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ffffff"/>
              </a:buClr>
              <a:buFont typeface="Arial"/>
              <a:buChar char="•"/>
            </a:pPr>
            <a:r>
              <a:rPr b="1" lang="en-US" sz="2400" spc="-1" strike="noStrike">
                <a:solidFill>
                  <a:srgbClr val="ffffff"/>
                </a:solidFill>
                <a:latin typeface="Times New Roman"/>
                <a:ea typeface="DejaVu Sans"/>
              </a:rPr>
              <a:t>Flexible Data</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ffffff"/>
              </a:buClr>
              <a:buFont typeface="Arial"/>
              <a:buChar char="•"/>
            </a:pPr>
            <a:r>
              <a:rPr b="1" lang="en-US" sz="2400" spc="-1" strike="noStrike">
                <a:solidFill>
                  <a:srgbClr val="ffffff"/>
                </a:solidFill>
                <a:latin typeface="Times New Roman"/>
                <a:ea typeface="DejaVu Sans"/>
              </a:rPr>
              <a:t>Non-Relational</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ffffff"/>
              </a:buClr>
              <a:buFont typeface="Arial"/>
              <a:buChar char="•"/>
            </a:pPr>
            <a:r>
              <a:rPr b="1" lang="en-US" sz="2400" spc="-1" strike="noStrike">
                <a:solidFill>
                  <a:srgbClr val="ffffff"/>
                </a:solidFill>
                <a:latin typeface="Times New Roman"/>
                <a:ea typeface="DejaVu Sans"/>
              </a:rPr>
              <a:t>Big Data Storage</a:t>
            </a:r>
            <a:endParaRPr b="0" lang="en-US" sz="2400" spc="-1" strike="noStrike">
              <a:latin typeface="Arial"/>
            </a:endParaRPr>
          </a:p>
          <a:p>
            <a:pPr>
              <a:lnSpc>
                <a:spcPct val="100000"/>
              </a:lnSpc>
            </a:pPr>
            <a:endParaRPr b="0" lang="en-US" sz="2400" spc="-1" strike="noStrike">
              <a:latin typeface="Arial"/>
            </a:endParaRPr>
          </a:p>
          <a:p>
            <a:pPr marL="285840" indent="-284760">
              <a:lnSpc>
                <a:spcPct val="100000"/>
              </a:lnSpc>
              <a:buClr>
                <a:srgbClr val="ffffff"/>
              </a:buClr>
              <a:buFont typeface="Arial"/>
              <a:buChar char="•"/>
            </a:pPr>
            <a:r>
              <a:rPr b="1" lang="en-US" sz="2400" spc="-1" strike="noStrike">
                <a:solidFill>
                  <a:srgbClr val="ffffff"/>
                </a:solidFill>
                <a:latin typeface="Times New Roman"/>
                <a:ea typeface="DejaVu Sans"/>
              </a:rPr>
              <a:t>Scalability</a:t>
            </a:r>
            <a:endParaRPr b="0" lang="en-US" sz="2400" spc="-1" strike="noStrike">
              <a:latin typeface="Arial"/>
            </a:endParaRPr>
          </a:p>
        </p:txBody>
      </p:sp>
    </p:spTree>
  </p:cSld>
  <p:timing>
    <p:tnLst>
      <p:par>
        <p:cTn id="36" dur="indefinite" restart="never" nodeType="tmRoot">
          <p:childTnLst>
            <p:seq>
              <p:cTn id="37" dur="indefinite" nodeType="mainSeq">
                <p:childTnLst>
                  <p:par>
                    <p:cTn id="38" fill="hold">
                      <p:stCondLst>
                        <p:cond delay="0"/>
                      </p:stCondLst>
                      <p:childTnLst>
                        <p:par>
                          <p:cTn id="39" fill="hold">
                            <p:stCondLst>
                              <p:cond delay="0"/>
                            </p:stCondLst>
                            <p:childTnLst>
                              <p:par>
                                <p:cTn id="40" nodeType="afterEffect" fill="hold" presetClass="entr" presetID="10">
                                  <p:stCondLst>
                                    <p:cond delay="0"/>
                                  </p:stCondLst>
                                  <p:childTnLst>
                                    <p:set>
                                      <p:cBhvr>
                                        <p:cTn id="41" dur="1" fill="hold">
                                          <p:stCondLst>
                                            <p:cond delay="0"/>
                                          </p:stCondLst>
                                        </p:cTn>
                                        <p:tgtEl>
                                          <p:spTgt spid="157"/>
                                        </p:tgtEl>
                                        <p:attrNameLst>
                                          <p:attrName>style.visibility</p:attrName>
                                        </p:attrNameLst>
                                      </p:cBhvr>
                                      <p:to>
                                        <p:strVal val="visible"/>
                                      </p:to>
                                    </p:set>
                                    <p:animEffect filter="fade" transition="in">
                                      <p:cBhvr additive="repl">
                                        <p:cTn id="42" dur="500"/>
                                        <p:tgtEl>
                                          <p:spTgt spid="157"/>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157">
                                            <p:txEl>
                                              <p:pRg st="0" end="0"/>
                                            </p:txEl>
                                          </p:spTgt>
                                        </p:tgtEl>
                                        <p:attrNameLst>
                                          <p:attrName>style.visibility</p:attrName>
                                        </p:attrNameLst>
                                      </p:cBhvr>
                                      <p:to>
                                        <p:strVal val="visible"/>
                                      </p:to>
                                    </p:set>
                                    <p:animEffect filter="fade" transition="in">
                                      <p:cBhvr additive="repl">
                                        <p:cTn id="47" dur="500"/>
                                        <p:tgtEl>
                                          <p:spTgt spid="15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157">
                                            <p:txEl>
                                              <p:pRg st="4" end="4"/>
                                            </p:txEl>
                                          </p:spTgt>
                                        </p:tgtEl>
                                        <p:attrNameLst>
                                          <p:attrName>style.visibility</p:attrName>
                                        </p:attrNameLst>
                                      </p:cBhvr>
                                      <p:to>
                                        <p:strVal val="visible"/>
                                      </p:to>
                                    </p:set>
                                    <p:animEffect filter="fade" transition="in">
                                      <p:cBhvr additive="repl">
                                        <p:cTn id="56" dur="500"/>
                                        <p:tgtEl>
                                          <p:spTgt spid="157">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157">
                                            <p:txEl>
                                              <p:pRg st="6" end="6"/>
                                            </p:txEl>
                                          </p:spTgt>
                                        </p:tgtEl>
                                        <p:attrNameLst>
                                          <p:attrName>style.visibility</p:attrName>
                                        </p:attrNameLst>
                                      </p:cBhvr>
                                      <p:to>
                                        <p:strVal val="visible"/>
                                      </p:to>
                                    </p:set>
                                    <p:animEffect filter="fade" transition="in">
                                      <p:cBhvr additive="repl">
                                        <p:cTn id="61" dur="500"/>
                                        <p:tgtEl>
                                          <p:spTgt spid="157">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157">
                                            <p:txEl>
                                              <p:pRg st="8" end="8"/>
                                            </p:txEl>
                                          </p:spTgt>
                                        </p:tgtEl>
                                        <p:attrNameLst>
                                          <p:attrName>style.visibility</p:attrName>
                                        </p:attrNameLst>
                                      </p:cBhvr>
                                      <p:to>
                                        <p:strVal val="visible"/>
                                      </p:to>
                                    </p:set>
                                    <p:animEffect filter="fade" transition="in">
                                      <p:cBhvr additive="repl">
                                        <p:cTn id="66" dur="500"/>
                                        <p:tgtEl>
                                          <p:spTgt spid="157">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8" name="Group 1"/>
          <p:cNvGrpSpPr/>
          <p:nvPr/>
        </p:nvGrpSpPr>
        <p:grpSpPr>
          <a:xfrm>
            <a:off x="1600200" y="304920"/>
            <a:ext cx="9295200" cy="608400"/>
            <a:chOff x="1600200" y="304920"/>
            <a:chExt cx="9295200" cy="608400"/>
          </a:xfrm>
        </p:grpSpPr>
        <p:sp>
          <p:nvSpPr>
            <p:cNvPr id="159"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60"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61"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Ứng dụng</a:t>
            </a:r>
            <a:endParaRPr b="0" lang="en-US" sz="3200" spc="-1" strike="noStrike">
              <a:latin typeface="Arial"/>
            </a:endParaRPr>
          </a:p>
        </p:txBody>
      </p:sp>
      <p:sp>
        <p:nvSpPr>
          <p:cNvPr id="162" name="CustomShape 5"/>
          <p:cNvSpPr/>
          <p:nvPr/>
        </p:nvSpPr>
        <p:spPr>
          <a:xfrm>
            <a:off x="4595400" y="1645920"/>
            <a:ext cx="6011640" cy="1430280"/>
          </a:xfrm>
          <a:prstGeom prst="rect">
            <a:avLst/>
          </a:prstGeom>
          <a:solidFill>
            <a:schemeClr val="accent5">
              <a:lumMod val="50000"/>
            </a:schemeClr>
          </a:solidFill>
          <a:ln>
            <a:noFill/>
          </a:ln>
        </p:spPr>
        <p:style>
          <a:lnRef idx="0"/>
          <a:fillRef idx="0"/>
          <a:effectRef idx="0"/>
          <a:fontRef idx="minor"/>
        </p:style>
        <p:txBody>
          <a:bodyPr lIns="90000" rIns="90000" tIns="45000" bIns="45000"/>
          <a:p>
            <a:pPr marL="343080" indent="-342000">
              <a:lnSpc>
                <a:spcPct val="100000"/>
              </a:lnSpc>
              <a:buClr>
                <a:srgbClr val="ffffff"/>
              </a:buClr>
              <a:buFont typeface="Wingdings" charset="2"/>
              <a:buChar char=""/>
            </a:pPr>
            <a:r>
              <a:rPr b="0" lang="en-US" sz="2200" spc="-1" strike="noStrike">
                <a:solidFill>
                  <a:srgbClr val="ffffff"/>
                </a:solidFill>
                <a:latin typeface="Calibri"/>
                <a:ea typeface="DejaVu Sans"/>
              </a:rPr>
              <a:t>Hệ thống audit log</a:t>
            </a:r>
            <a:endParaRPr b="0" lang="en-US" sz="2200" spc="-1" strike="noStrike">
              <a:latin typeface="Arial"/>
            </a:endParaRPr>
          </a:p>
          <a:p>
            <a:pPr marL="343080" indent="-342000">
              <a:lnSpc>
                <a:spcPct val="100000"/>
              </a:lnSpc>
              <a:buClr>
                <a:srgbClr val="ffffff"/>
              </a:buClr>
              <a:buFont typeface="Wingdings" charset="2"/>
              <a:buChar char=""/>
            </a:pPr>
            <a:r>
              <a:rPr b="0" lang="en-US" sz="2200" spc="-1" strike="noStrike">
                <a:solidFill>
                  <a:srgbClr val="ffffff"/>
                </a:solidFill>
                <a:latin typeface="Calibri"/>
                <a:ea typeface="DejaVu Sans"/>
              </a:rPr>
              <a:t>Tracking user action</a:t>
            </a:r>
            <a:endParaRPr b="0" lang="en-US" sz="2200" spc="-1" strike="noStrike">
              <a:latin typeface="Arial"/>
            </a:endParaRPr>
          </a:p>
          <a:p>
            <a:pPr marL="343080" indent="-342000">
              <a:lnSpc>
                <a:spcPct val="100000"/>
              </a:lnSpc>
              <a:buClr>
                <a:srgbClr val="ffffff"/>
              </a:buClr>
              <a:buFont typeface="Wingdings" charset="2"/>
              <a:buChar char=""/>
            </a:pPr>
            <a:r>
              <a:rPr b="0" lang="en-US" sz="2200" spc="-1" strike="noStrike">
                <a:solidFill>
                  <a:srgbClr val="ffffff"/>
                </a:solidFill>
                <a:latin typeface="Calibri"/>
                <a:ea typeface="DejaVu Sans"/>
              </a:rPr>
              <a:t>Lưu trữ dữ liệu thu thập từ web</a:t>
            </a:r>
            <a:endParaRPr b="0" lang="en-US" sz="2200" spc="-1" strike="noStrike">
              <a:latin typeface="Arial"/>
            </a:endParaRPr>
          </a:p>
          <a:p>
            <a:pPr marL="343080" indent="-342000">
              <a:lnSpc>
                <a:spcPct val="100000"/>
              </a:lnSpc>
              <a:buClr>
                <a:srgbClr val="ffffff"/>
              </a:buClr>
              <a:buFont typeface="Wingdings" charset="2"/>
              <a:buChar char=""/>
            </a:pPr>
            <a:r>
              <a:rPr b="0" lang="en-US" sz="2200" spc="-1" strike="noStrike">
                <a:solidFill>
                  <a:srgbClr val="ffffff"/>
                </a:solidFill>
                <a:latin typeface="Calibri"/>
                <a:ea typeface="DejaVu Sans"/>
              </a:rPr>
              <a:t>Lưu trữ dữ liệu sparse</a:t>
            </a:r>
            <a:endParaRPr b="0" lang="en-US" sz="2200" spc="-1" strike="noStrike">
              <a:latin typeface="Arial"/>
            </a:endParaRPr>
          </a:p>
        </p:txBody>
      </p:sp>
      <p:sp>
        <p:nvSpPr>
          <p:cNvPr id="163" name="CustomShape 6"/>
          <p:cNvSpPr/>
          <p:nvPr/>
        </p:nvSpPr>
        <p:spPr>
          <a:xfrm>
            <a:off x="4572000" y="4391280"/>
            <a:ext cx="6034320" cy="1095120"/>
          </a:xfrm>
          <a:prstGeom prst="rect">
            <a:avLst/>
          </a:prstGeom>
          <a:solidFill>
            <a:schemeClr val="accent5">
              <a:lumMod val="50000"/>
            </a:schemeClr>
          </a:solidFill>
          <a:ln>
            <a:noFill/>
          </a:ln>
        </p:spPr>
        <p:style>
          <a:lnRef idx="0"/>
          <a:fillRef idx="0"/>
          <a:effectRef idx="0"/>
          <a:fontRef idx="minor"/>
        </p:style>
        <p:txBody>
          <a:bodyPr lIns="90000" rIns="90000" tIns="45000" bIns="45000"/>
          <a:p>
            <a:pPr marL="285840" indent="-284760">
              <a:lnSpc>
                <a:spcPct val="100000"/>
              </a:lnSpc>
              <a:buClr>
                <a:srgbClr val="ffffff"/>
              </a:buClr>
              <a:buFont typeface="Wingdings" charset="2"/>
              <a:buChar char=""/>
            </a:pPr>
            <a:r>
              <a:rPr b="0" lang="en-US" sz="2200" spc="-1" strike="noStrike">
                <a:solidFill>
                  <a:srgbClr val="ffffff"/>
                </a:solidFill>
                <a:latin typeface="Times New Roman"/>
                <a:ea typeface="DejaVu Sans"/>
              </a:rPr>
              <a:t>Cần đến transaction hoặc các quan hệ, ràng buộc</a:t>
            </a:r>
            <a:endParaRPr b="0" lang="en-US" sz="2200" spc="-1" strike="noStrike">
              <a:latin typeface="Arial"/>
            </a:endParaRPr>
          </a:p>
          <a:p>
            <a:pPr marL="285840" indent="-284760">
              <a:lnSpc>
                <a:spcPct val="100000"/>
              </a:lnSpc>
              <a:buClr>
                <a:srgbClr val="ffffff"/>
              </a:buClr>
              <a:buFont typeface="Wingdings" charset="2"/>
              <a:buChar char=""/>
            </a:pPr>
            <a:r>
              <a:rPr b="0" lang="en-US" sz="2200" spc="-1" strike="noStrike">
                <a:solidFill>
                  <a:srgbClr val="ffffff"/>
                </a:solidFill>
                <a:latin typeface="Times New Roman"/>
                <a:ea typeface="DejaVu Sans"/>
              </a:rPr>
              <a:t>Cần JOIN dữ liệu</a:t>
            </a:r>
            <a:endParaRPr b="0" lang="en-US" sz="2200" spc="-1" strike="noStrike">
              <a:latin typeface="Arial"/>
            </a:endParaRPr>
          </a:p>
          <a:p>
            <a:pPr marL="285840" indent="-284760">
              <a:lnSpc>
                <a:spcPct val="100000"/>
              </a:lnSpc>
              <a:buClr>
                <a:srgbClr val="ffffff"/>
              </a:buClr>
              <a:buFont typeface="Wingdings" charset="2"/>
              <a:buChar char=""/>
            </a:pPr>
            <a:r>
              <a:rPr b="0" lang="en-US" sz="2200" spc="-1" strike="noStrike">
                <a:solidFill>
                  <a:srgbClr val="ffffff"/>
                </a:solidFill>
                <a:latin typeface="Times New Roman"/>
                <a:ea typeface="DejaVu Sans"/>
              </a:rPr>
              <a:t>Dữ liệu quy mô nhỏ</a:t>
            </a:r>
            <a:endParaRPr b="0" lang="en-US" sz="2200" spc="-1" strike="noStrike">
              <a:latin typeface="Arial"/>
            </a:endParaRPr>
          </a:p>
        </p:txBody>
      </p:sp>
      <p:sp>
        <p:nvSpPr>
          <p:cNvPr id="164" name="CustomShape 7"/>
          <p:cNvSpPr/>
          <p:nvPr/>
        </p:nvSpPr>
        <p:spPr>
          <a:xfrm>
            <a:off x="1219320" y="1676520"/>
            <a:ext cx="3047040" cy="1218240"/>
          </a:xfrm>
          <a:prstGeom prst="rightArrow">
            <a:avLst>
              <a:gd name="adj1" fmla="val 50000"/>
              <a:gd name="adj2" fmla="val 50000"/>
            </a:avLst>
          </a:prstGeom>
          <a:solidFill>
            <a:srgbClr val="118b0b"/>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i="1" lang="en-US" sz="1800" spc="-1" strike="noStrike">
                <a:solidFill>
                  <a:srgbClr val="ffffff"/>
                </a:solidFill>
                <a:latin typeface="Times New Roman"/>
                <a:ea typeface="DejaVu Sans"/>
              </a:rPr>
              <a:t>Có thể dùng HBase</a:t>
            </a:r>
            <a:endParaRPr b="0" lang="en-US" sz="1800" spc="-1" strike="noStrike">
              <a:latin typeface="Arial"/>
            </a:endParaRPr>
          </a:p>
        </p:txBody>
      </p:sp>
      <p:sp>
        <p:nvSpPr>
          <p:cNvPr id="165" name="CustomShape 8"/>
          <p:cNvSpPr/>
          <p:nvPr/>
        </p:nvSpPr>
        <p:spPr>
          <a:xfrm>
            <a:off x="1219320" y="4340160"/>
            <a:ext cx="3047040" cy="121824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i="1" lang="en-US" sz="1800" spc="-1" strike="noStrike">
                <a:solidFill>
                  <a:srgbClr val="ffffff"/>
                </a:solidFill>
                <a:latin typeface="Times New Roman"/>
                <a:ea typeface="DejaVu Sans"/>
              </a:rPr>
              <a:t>KHÔNG nên dùng HBase</a:t>
            </a:r>
            <a:endParaRPr b="0" lang="en-US" sz="1800" spc="-1" strike="noStrike">
              <a:latin typeface="Arial"/>
            </a:endParaRPr>
          </a:p>
        </p:txBody>
      </p:sp>
    </p:spTree>
  </p:cSld>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afterEffect" fill="hold" presetClass="entr" presetID="10">
                                  <p:stCondLst>
                                    <p:cond delay="0"/>
                                  </p:stCondLst>
                                  <p:childTnLst>
                                    <p:set>
                                      <p:cBhvr>
                                        <p:cTn id="72" dur="1" fill="hold">
                                          <p:stCondLst>
                                            <p:cond delay="0"/>
                                          </p:stCondLst>
                                        </p:cTn>
                                        <p:tgtEl>
                                          <p:spTgt spid="164"/>
                                        </p:tgtEl>
                                        <p:attrNameLst>
                                          <p:attrName>style.visibility</p:attrName>
                                        </p:attrNameLst>
                                      </p:cBhvr>
                                      <p:to>
                                        <p:strVal val="visible"/>
                                      </p:to>
                                    </p:set>
                                    <p:animEffect filter="fade" transition="in">
                                      <p:cBhvr additive="repl">
                                        <p:cTn id="73" dur="300"/>
                                        <p:tgtEl>
                                          <p:spTgt spid="164"/>
                                        </p:tgtEl>
                                      </p:cBhvr>
                                    </p:animEffect>
                                  </p:childTnLst>
                                </p:cTn>
                              </p:par>
                              <p:par>
                                <p:cTn id="74" nodeType="withEffect" fill="hold" presetClass="entr" presetID="2" presetSubtype="4">
                                  <p:stCondLst>
                                    <p:cond delay="0"/>
                                  </p:stCondLst>
                                  <p:childTnLst>
                                    <p:set>
                                      <p:cBhvr>
                                        <p:cTn id="75" dur="1" fill="hold">
                                          <p:stCondLst>
                                            <p:cond delay="0"/>
                                          </p:stCondLst>
                                        </p:cTn>
                                        <p:tgtEl>
                                          <p:spTgt spid="162"/>
                                        </p:tgtEl>
                                        <p:attrNameLst>
                                          <p:attrName>style.visibility</p:attrName>
                                        </p:attrNameLst>
                                      </p:cBhvr>
                                      <p:to>
                                        <p:strVal val="visible"/>
                                      </p:to>
                                    </p:set>
                                    <p:anim calcmode="lin" valueType="num">
                                      <p:cBhvr additive="repl">
                                        <p:cTn id="76" dur="300" fill="hold"/>
                                        <p:tgtEl>
                                          <p:spTgt spid="162"/>
                                        </p:tgtEl>
                                        <p:attrNameLst>
                                          <p:attrName>ppt_x</p:attrName>
                                        </p:attrNameLst>
                                      </p:cBhvr>
                                      <p:tavLst>
                                        <p:tav tm="0">
                                          <p:val>
                                            <p:strVal val="#ppt_x"/>
                                          </p:val>
                                        </p:tav>
                                        <p:tav tm="100000">
                                          <p:val>
                                            <p:strVal val="#ppt_x"/>
                                          </p:val>
                                        </p:tav>
                                      </p:tavLst>
                                    </p:anim>
                                    <p:anim calcmode="lin" valueType="num">
                                      <p:cBhvr additive="repl">
                                        <p:cTn id="77" dur="3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165"/>
                                        </p:tgtEl>
                                        <p:attrNameLst>
                                          <p:attrName>style.visibility</p:attrName>
                                        </p:attrNameLst>
                                      </p:cBhvr>
                                      <p:to>
                                        <p:strVal val="visible"/>
                                      </p:to>
                                    </p:set>
                                    <p:animEffect filter="fade" transition="in">
                                      <p:cBhvr additive="repl">
                                        <p:cTn id="82" dur="300"/>
                                        <p:tgtEl>
                                          <p:spTgt spid="165"/>
                                        </p:tgtEl>
                                      </p:cBhvr>
                                    </p:animEffect>
                                  </p:childTnLst>
                                </p:cTn>
                              </p:par>
                            </p:childTnLst>
                          </p:cTn>
                        </p:par>
                        <p:par>
                          <p:cTn id="83" fill="hold">
                            <p:stCondLst>
                              <p:cond delay="300"/>
                            </p:stCondLst>
                            <p:childTnLst>
                              <p:par>
                                <p:cTn id="84" nodeType="afterEffect" fill="hold" presetClass="entr" presetID="2" presetSubtype="4">
                                  <p:stCondLst>
                                    <p:cond delay="0"/>
                                  </p:stCondLst>
                                  <p:childTnLst>
                                    <p:set>
                                      <p:cBhvr>
                                        <p:cTn id="85" dur="1" fill="hold">
                                          <p:stCondLst>
                                            <p:cond delay="0"/>
                                          </p:stCondLst>
                                        </p:cTn>
                                        <p:tgtEl>
                                          <p:spTgt spid="163"/>
                                        </p:tgtEl>
                                        <p:attrNameLst>
                                          <p:attrName>style.visibility</p:attrName>
                                        </p:attrNameLst>
                                      </p:cBhvr>
                                      <p:to>
                                        <p:strVal val="visible"/>
                                      </p:to>
                                    </p:set>
                                    <p:anim calcmode="lin" valueType="num">
                                      <p:cBhvr additive="repl">
                                        <p:cTn id="86" dur="300" fill="hold"/>
                                        <p:tgtEl>
                                          <p:spTgt spid="163"/>
                                        </p:tgtEl>
                                        <p:attrNameLst>
                                          <p:attrName>ppt_x</p:attrName>
                                        </p:attrNameLst>
                                      </p:cBhvr>
                                      <p:tavLst>
                                        <p:tav tm="0">
                                          <p:val>
                                            <p:strVal val="#ppt_x"/>
                                          </p:val>
                                        </p:tav>
                                        <p:tav tm="100000">
                                          <p:val>
                                            <p:strVal val="#ppt_x"/>
                                          </p:val>
                                        </p:tav>
                                      </p:tavLst>
                                    </p:anim>
                                    <p:anim calcmode="lin" valueType="num">
                                      <p:cBhvr additive="repl">
                                        <p:cTn id="87" dur="3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6" name="Group 1"/>
          <p:cNvGrpSpPr/>
          <p:nvPr/>
        </p:nvGrpSpPr>
        <p:grpSpPr>
          <a:xfrm>
            <a:off x="1600200" y="304920"/>
            <a:ext cx="9295200" cy="608400"/>
            <a:chOff x="1600200" y="304920"/>
            <a:chExt cx="9295200" cy="608400"/>
          </a:xfrm>
        </p:grpSpPr>
        <p:sp>
          <p:nvSpPr>
            <p:cNvPr id="167" name="CustomShape 2"/>
            <p:cNvSpPr/>
            <p:nvPr/>
          </p:nvSpPr>
          <p:spPr>
            <a:xfrm>
              <a:off x="1600200" y="304920"/>
              <a:ext cx="9295200" cy="60840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68" name="CustomShape 3"/>
            <p:cNvSpPr/>
            <p:nvPr/>
          </p:nvSpPr>
          <p:spPr>
            <a:xfrm>
              <a:off x="1664280" y="334440"/>
              <a:ext cx="9167400" cy="54900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ea typeface="DejaVu Sans"/>
                </a:rPr>
                <a:t>Phần 2: Apache HBase</a:t>
              </a:r>
              <a:endParaRPr b="0" lang="en-US" sz="2800" spc="-1" strike="noStrike">
                <a:latin typeface="Arial"/>
              </a:endParaRPr>
            </a:p>
          </p:txBody>
        </p:sp>
      </p:grpSp>
      <p:sp>
        <p:nvSpPr>
          <p:cNvPr id="169" name="CustomShape 4"/>
          <p:cNvSpPr/>
          <p:nvPr/>
        </p:nvSpPr>
        <p:spPr>
          <a:xfrm>
            <a:off x="609480" y="944280"/>
            <a:ext cx="10514520" cy="57708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ffffff"/>
              </a:buClr>
              <a:buFont typeface="Wingdings" charset="2"/>
              <a:buChar char=""/>
            </a:pPr>
            <a:r>
              <a:rPr b="1" lang="en-US" sz="3200" spc="-1" strike="noStrike">
                <a:solidFill>
                  <a:srgbClr val="ffffff"/>
                </a:solidFill>
                <a:latin typeface="Times New Roman"/>
                <a:ea typeface="DejaVu Sans"/>
              </a:rPr>
              <a:t>HBase vs RDBMS</a:t>
            </a:r>
            <a:endParaRPr b="0" lang="en-US" sz="3200" spc="-1" strike="noStrike">
              <a:latin typeface="Arial"/>
            </a:endParaRPr>
          </a:p>
        </p:txBody>
      </p:sp>
      <p:graphicFrame>
        <p:nvGraphicFramePr>
          <p:cNvPr id="170" name="Table 5"/>
          <p:cNvGraphicFramePr/>
          <p:nvPr/>
        </p:nvGraphicFramePr>
        <p:xfrm>
          <a:off x="3362400" y="1494000"/>
          <a:ext cx="5595840" cy="4257360"/>
        </p:xfrm>
        <a:graphic>
          <a:graphicData uri="http://schemas.openxmlformats.org/drawingml/2006/table">
            <a:tbl>
              <a:tblPr/>
              <a:tblGrid>
                <a:gridCol w="1864440"/>
                <a:gridCol w="1864440"/>
                <a:gridCol w="1867320"/>
              </a:tblGrid>
              <a:tr h="455760">
                <a:tc>
                  <a:txBody>
                    <a:bodyPr lIns="90000" rIns="90000"/>
                    <a:p>
                      <a:pPr>
                        <a:lnSpc>
                          <a:spcPct val="100000"/>
                        </a:lnSpc>
                      </a:pPr>
                      <a:r>
                        <a:rPr b="1" lang="en-US" sz="1800" spc="-1" strike="noStrike">
                          <a:latin typeface="Arial"/>
                        </a:rPr>
                        <a:t>Feature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1" lang="en-US" sz="1800" spc="-1" strike="noStrike">
                          <a:latin typeface="Arial"/>
                        </a:rPr>
                        <a:t>Relational-DB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1" lang="en-US" sz="1800" spc="-1" strike="noStrike">
                          <a:latin typeface="Arial"/>
                        </a:rPr>
                        <a:t>HBase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5760">
                <a:tc>
                  <a:txBody>
                    <a:bodyPr lIns="90000" rIns="90000"/>
                    <a:p>
                      <a:pPr>
                        <a:lnSpc>
                          <a:spcPct val="100000"/>
                        </a:lnSpc>
                      </a:pPr>
                      <a:r>
                        <a:rPr b="0" i="1" lang="en-US" sz="1800" spc="-1" strike="noStrike">
                          <a:latin typeface="Arial"/>
                        </a:rPr>
                        <a:t>Volume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TBs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PBs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5760">
                <a:tc>
                  <a:txBody>
                    <a:bodyPr lIns="90000" rIns="90000"/>
                    <a:p>
                      <a:pPr>
                        <a:lnSpc>
                          <a:spcPct val="100000"/>
                        </a:lnSpc>
                      </a:pPr>
                      <a:r>
                        <a:rPr b="0" i="1" lang="en-US" sz="1800" spc="-1" strike="noStrike">
                          <a:latin typeface="Arial"/>
                        </a:rPr>
                        <a:t>JOIN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5760">
                <a:tc>
                  <a:txBody>
                    <a:bodyPr lIns="90000" rIns="90000"/>
                    <a:p>
                      <a:pPr>
                        <a:lnSpc>
                          <a:spcPct val="100000"/>
                        </a:lnSpc>
                      </a:pPr>
                      <a:r>
                        <a:rPr b="0" i="1" lang="en-US" sz="1800" spc="-1" strike="noStrike">
                          <a:latin typeface="Arial"/>
                        </a:rPr>
                        <a:t>Transaction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Yes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No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5760">
                <a:tc>
                  <a:txBody>
                    <a:bodyPr lIns="90000" rIns="90000"/>
                    <a:p>
                      <a:pPr>
                        <a:lnSpc>
                          <a:spcPct val="100000"/>
                        </a:lnSpc>
                      </a:pPr>
                      <a:r>
                        <a:rPr b="0" i="1" lang="en-US" sz="1800" spc="-1" strike="noStrike">
                          <a:latin typeface="Arial"/>
                        </a:rPr>
                        <a:t>Schema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Fixed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Schema-less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6840">
                <a:tc>
                  <a:txBody>
                    <a:bodyPr lIns="90000" rIns="90000"/>
                    <a:p>
                      <a:pPr>
                        <a:lnSpc>
                          <a:spcPct val="100000"/>
                        </a:lnSpc>
                      </a:pPr>
                      <a:r>
                        <a:rPr b="0" i="1" lang="en-US" sz="1800" spc="-1" strike="noStrike">
                          <a:latin typeface="Arial"/>
                        </a:rPr>
                        <a:t>Architecture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Monolithic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Distributed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5040">
                <a:tc>
                  <a:txBody>
                    <a:bodyPr lIns="90000" rIns="90000"/>
                    <a:p>
                      <a:pPr>
                        <a:lnSpc>
                          <a:spcPct val="100000"/>
                        </a:lnSpc>
                      </a:pPr>
                      <a:r>
                        <a:rPr b="0" i="1" lang="en-US" sz="1800" spc="-1" strike="noStrike">
                          <a:latin typeface="Arial"/>
                        </a:rPr>
                        <a:t>Oriented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Row</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Column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455040">
                <a:tc>
                  <a:txBody>
                    <a:bodyPr lIns="90000" rIns="90000"/>
                    <a:p>
                      <a:pPr>
                        <a:lnSpc>
                          <a:spcPct val="100000"/>
                        </a:lnSpc>
                      </a:pPr>
                      <a:r>
                        <a:rPr b="0" i="1" lang="en-US" sz="1800" spc="-1" strike="noStrike">
                          <a:latin typeface="Arial"/>
                        </a:rPr>
                        <a:t>Scale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Hard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Horizontal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r h="612000">
                <a:tc>
                  <a:txBody>
                    <a:bodyPr lIns="90000" rIns="90000"/>
                    <a:p>
                      <a:pPr>
                        <a:lnSpc>
                          <a:spcPct val="100000"/>
                        </a:lnSpc>
                      </a:pPr>
                      <a:r>
                        <a:rPr b="0" i="1" lang="en-US" sz="1800" spc="-1" strike="noStrike">
                          <a:latin typeface="Arial"/>
                        </a:rPr>
                        <a:t>Fault tolerant</a:t>
                      </a:r>
                      <a:r>
                        <a:rPr b="0" i="1" lang="en-US" sz="1800" spc="-1" strike="noStrike">
                          <a:latin typeface="Arial"/>
                        </a:rPr>
                        <a:t>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Some case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c>
                  <a:txBody>
                    <a:bodyPr lIns="90000" rIns="90000"/>
                    <a:p>
                      <a:pPr>
                        <a:lnSpc>
                          <a:spcPct val="100000"/>
                        </a:lnSpc>
                      </a:pPr>
                      <a:r>
                        <a:rPr b="0" lang="en-US" sz="1800" spc="-1" strike="noStrike">
                          <a:latin typeface="Arial"/>
                        </a:rPr>
                        <a:t>Highly</a:t>
                      </a:r>
                      <a:endParaRPr b="0" lang="en-US" sz="1800" spc="-1" strike="noStrike">
                        <a:latin typeface="Arial"/>
                      </a:endParaRPr>
                    </a:p>
                    <a:p>
                      <a:pPr>
                        <a:lnSpc>
                          <a:spcPct val="100000"/>
                        </a:lnSpc>
                      </a:pP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bcc"/>
                    </a:solidFill>
                  </a:tcPr>
                </a:tc>
              </a:tr>
            </a:tbl>
          </a:graphicData>
        </a:graphic>
      </p:graphicFrame>
    </p:spTree>
  </p:cSld>
  <p:timing>
    <p:tnLst>
      <p:par>
        <p:cTn id="88" dur="indefinite" restart="never" nodeType="tmRoot">
          <p:childTnLst>
            <p:seq>
              <p:cTn id="89"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3537</TotalTime>
  <Application>LibreOffice/6.0.7.3$Linux_X86_64 LibreOffice_project/00m0$Build-3</Application>
  <Words>1495</Words>
  <Paragraphs>185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en-US</dc:language>
  <cp:lastModifiedBy/>
  <dcterms:modified xsi:type="dcterms:W3CDTF">2021-04-03T09:59:19Z</dcterms:modified>
  <cp:revision>195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