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19.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22.xml.rels" ContentType="application/vnd.openxmlformats-package.relationships+xml"/>
  <Override PartName="/ppt/notesSlides/_rels/notesSlide16.xml.rels" ContentType="application/vnd.openxmlformats-package.relationships+xml"/>
  <Override PartName="/ppt/notesSlides/_rels/notesSlide4.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4.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22.xml" ContentType="application/vnd.openxmlformats-officedocument.presentationml.notesSlide+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7.png" ContentType="image/png"/>
  <Override PartName="/ppt/media/image2.jpeg" ContentType="image/jpeg"/>
  <Override PartName="/ppt/media/image8.png" ContentType="image/png"/>
  <Override PartName="/ppt/media/image1.jpeg" ContentType="image/jpeg"/>
  <Override PartName="/ppt/media/image6.png" ContentType="image/png"/>
  <Override PartName="/ppt/media/image4.jpeg" ContentType="image/jpeg"/>
  <Override PartName="/ppt/media/image3.png" ContentType="image/png"/>
  <Override PartName="/ppt/media/image5.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Calibri"/>
              </a:rPr>
              <a:t>Click to move </a:t>
            </a:r>
            <a:r>
              <a:rPr b="0" lang="en-US" sz="1800" spc="-1" strike="noStrike">
                <a:solidFill>
                  <a:srgbClr val="000000"/>
                </a:solidFill>
                <a:latin typeface="Calibri"/>
              </a:rPr>
              <a:t>the slide</a:t>
            </a:r>
            <a:endParaRPr b="0" lang="en-US" sz="1800" spc="-1" strike="noStrike">
              <a:solidFill>
                <a:srgbClr val="000000"/>
              </a:solidFill>
              <a:latin typeface="Calibri"/>
            </a:endParaRPr>
          </a:p>
        </p:txBody>
      </p:sp>
      <p:sp>
        <p:nvSpPr>
          <p:cNvPr id="83"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a:t>
            </a:r>
            <a:r>
              <a:rPr b="0" lang="en-US" sz="2000" spc="-1" strike="noStrike">
                <a:latin typeface="Arial"/>
              </a:rPr>
              <a:t>the notes </a:t>
            </a:r>
            <a:r>
              <a:rPr b="0" lang="en-US" sz="2000" spc="-1" strike="noStrike">
                <a:latin typeface="Arial"/>
              </a:rPr>
              <a:t>format</a:t>
            </a:r>
            <a:endParaRPr b="0" lang="en-US" sz="2000" spc="-1" strike="noStrike">
              <a:latin typeface="Arial"/>
            </a:endParaRPr>
          </a:p>
        </p:txBody>
      </p:sp>
      <p:sp>
        <p:nvSpPr>
          <p:cNvPr id="84"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p:spPr>
        <p:txBody>
          <a:bodyPr lIns="0" rIns="0" tIns="0" bIns="0" anchor="b"/>
          <a:p>
            <a:pPr algn="r"/>
            <a:fld id="{7E0F7E55-93E1-4966-8D38-2F9B411F7B7E}"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380880" y="685800"/>
            <a:ext cx="6095520" cy="342864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45" name="TextShape 3"/>
          <p:cNvSpPr txBox="1"/>
          <p:nvPr/>
        </p:nvSpPr>
        <p:spPr>
          <a:xfrm>
            <a:off x="3884760" y="8685360"/>
            <a:ext cx="2971440" cy="456840"/>
          </a:xfrm>
          <a:prstGeom prst="rect">
            <a:avLst/>
          </a:prstGeom>
          <a:noFill/>
          <a:ln>
            <a:noFill/>
          </a:ln>
        </p:spPr>
        <p:txBody>
          <a:bodyPr anchor="b"/>
          <a:p>
            <a:pPr algn="r">
              <a:lnSpc>
                <a:spcPct val="100000"/>
              </a:lnSpc>
            </a:pPr>
            <a:fld id="{CAEEF67F-135D-47E4-9F5D-F40465BF9193}"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380880" y="685800"/>
            <a:ext cx="6095520" cy="3428640"/>
          </a:xfrm>
          <a:prstGeom prst="rect">
            <a:avLst/>
          </a:prstGeom>
        </p:spPr>
      </p:sp>
      <p:sp>
        <p:nvSpPr>
          <p:cNvPr id="247"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1" lang="en-US" sz="1200" spc="-1" strike="noStrike">
                <a:solidFill>
                  <a:srgbClr val="000000"/>
                </a:solidFill>
                <a:latin typeface="+mn-lt"/>
                <a:ea typeface="+mn-ea"/>
              </a:rPr>
              <a:t>Lưu trữ:</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HBase sử dụng 2 định </a:t>
            </a:r>
            <a:r>
              <a:rPr b="0" lang="en-US" sz="1200" spc="-1" strike="noStrike">
                <a:solidFill>
                  <a:srgbClr val="000000"/>
                </a:solidFill>
                <a:latin typeface="+mn-lt"/>
                <a:ea typeface="+mn-ea"/>
              </a:rPr>
              <a:t>dạng file chính là </a:t>
            </a:r>
            <a:r>
              <a:rPr b="0" lang="en-US" sz="1200" spc="-1" strike="noStrike">
                <a:solidFill>
                  <a:srgbClr val="000000"/>
                </a:solidFill>
                <a:latin typeface="+mn-lt"/>
                <a:ea typeface="+mn-ea"/>
              </a:rPr>
              <a:t>HLog và HFile, </a:t>
            </a:r>
            <a:r>
              <a:rPr b="0" lang="en-US" sz="1200" spc="-1" strike="noStrike">
                <a:solidFill>
                  <a:srgbClr val="000000"/>
                </a:solidFill>
                <a:latin typeface="+mn-lt"/>
                <a:ea typeface="+mn-ea"/>
              </a:rPr>
              <a:t>được vào các HDFS </a:t>
            </a:r>
            <a:r>
              <a:rPr b="0" lang="en-US" sz="1200" spc="-1" strike="noStrike">
                <a:solidFill>
                  <a:srgbClr val="000000"/>
                </a:solidFill>
                <a:latin typeface="+mn-lt"/>
                <a:ea typeface="+mn-ea"/>
              </a:rPr>
              <a:t>Datanode thông </a:t>
            </a:r>
            <a:r>
              <a:rPr b="0" lang="en-US" sz="1200" spc="-1" strike="noStrike">
                <a:solidFill>
                  <a:srgbClr val="000000"/>
                </a:solidFill>
                <a:latin typeface="+mn-lt"/>
                <a:ea typeface="+mn-ea"/>
              </a:rPr>
              <a:t>qua DFSClient. </a:t>
            </a:r>
            <a:r>
              <a:rPr b="0" lang="en-US" sz="1200" spc="-1" strike="noStrike">
                <a:solidFill>
                  <a:srgbClr val="000000"/>
                </a:solidFill>
                <a:latin typeface="+mn-lt"/>
                <a:ea typeface="+mn-ea"/>
              </a:rPr>
              <a:t>Điều này giúp cho </a:t>
            </a:r>
            <a:r>
              <a:rPr b="0" lang="en-US" sz="1200" spc="-1" strike="noStrike">
                <a:solidFill>
                  <a:srgbClr val="000000"/>
                </a:solidFill>
                <a:latin typeface="+mn-lt"/>
                <a:ea typeface="+mn-ea"/>
              </a:rPr>
              <a:t>HBase có thể tập </a:t>
            </a:r>
            <a:r>
              <a:rPr b="0" lang="en-US" sz="1200" spc="-1" strike="noStrike">
                <a:solidFill>
                  <a:srgbClr val="000000"/>
                </a:solidFill>
                <a:latin typeface="+mn-lt"/>
                <a:ea typeface="+mn-ea"/>
              </a:rPr>
              <a:t>trung vào việc tối </a:t>
            </a:r>
            <a:r>
              <a:rPr b="0" lang="en-US" sz="1200" spc="-1" strike="noStrike">
                <a:solidFill>
                  <a:srgbClr val="000000"/>
                </a:solidFill>
                <a:latin typeface="+mn-lt"/>
                <a:ea typeface="+mn-ea"/>
              </a:rPr>
              <a:t>ưu truy vấn và cập </a:t>
            </a:r>
            <a:r>
              <a:rPr b="0" lang="en-US" sz="1200" spc="-1" strike="noStrike">
                <a:solidFill>
                  <a:srgbClr val="000000"/>
                </a:solidFill>
                <a:latin typeface="+mn-lt"/>
                <a:ea typeface="+mn-ea"/>
              </a:rPr>
              <a:t>nhật dữ liệu, vốn </a:t>
            </a:r>
            <a:r>
              <a:rPr b="0" lang="en-US" sz="1200" spc="-1" strike="noStrike">
                <a:solidFill>
                  <a:srgbClr val="000000"/>
                </a:solidFill>
                <a:latin typeface="+mn-lt"/>
                <a:ea typeface="+mn-ea"/>
              </a:rPr>
              <a:t>không phải thế </a:t>
            </a:r>
            <a:r>
              <a:rPr b="0" lang="en-US" sz="1200" spc="-1" strike="noStrike">
                <a:solidFill>
                  <a:srgbClr val="000000"/>
                </a:solidFill>
                <a:latin typeface="+mn-lt"/>
                <a:ea typeface="+mn-ea"/>
              </a:rPr>
              <a:t>mạnh của HDFS </a:t>
            </a:r>
            <a:r>
              <a:rPr b="0" lang="en-US" sz="1200" spc="-1" strike="noStrike">
                <a:solidFill>
                  <a:srgbClr val="000000"/>
                </a:solidFill>
                <a:latin typeface="+mn-lt"/>
                <a:ea typeface="+mn-ea"/>
              </a:rPr>
              <a:t>nguyên thủy.</a:t>
            </a:r>
            <a:br/>
            <a:r>
              <a:rPr b="0" lang="en-US" sz="1200" spc="-1" strike="noStrike">
                <a:solidFill>
                  <a:srgbClr val="000000"/>
                </a:solidFill>
                <a:latin typeface="+mn-lt"/>
                <a:ea typeface="+mn-ea"/>
              </a:rPr>
              <a:t>Tập hợp một số </a:t>
            </a:r>
            <a:r>
              <a:rPr b="0" lang="en-US" sz="1200" spc="-1" strike="noStrike">
                <a:solidFill>
                  <a:srgbClr val="000000"/>
                </a:solidFill>
                <a:latin typeface="+mn-lt"/>
                <a:ea typeface="+mn-ea"/>
              </a:rPr>
              <a:t>file như trên được </a:t>
            </a:r>
            <a:r>
              <a:rPr b="0" lang="en-US" sz="1200" spc="-1" strike="noStrike">
                <a:solidFill>
                  <a:srgbClr val="000000"/>
                </a:solidFill>
                <a:latin typeface="+mn-lt"/>
                <a:ea typeface="+mn-ea"/>
              </a:rPr>
              <a:t>quản lý bởi một </a:t>
            </a:r>
            <a:r>
              <a:rPr b="0" lang="en-US" sz="1200" spc="-1" strike="noStrike">
                <a:solidFill>
                  <a:srgbClr val="000000"/>
                </a:solidFill>
                <a:latin typeface="+mn-lt"/>
                <a:ea typeface="+mn-ea"/>
              </a:rPr>
              <a:t>Region (trình bày ở </a:t>
            </a:r>
            <a:r>
              <a:rPr b="0" lang="en-US" sz="1200" spc="-1" strike="noStrike">
                <a:solidFill>
                  <a:srgbClr val="000000"/>
                </a:solidFill>
                <a:latin typeface="+mn-lt"/>
                <a:ea typeface="+mn-ea"/>
              </a:rPr>
              <a:t>phần sau), thường </a:t>
            </a:r>
            <a:r>
              <a:rPr b="0" lang="en-US" sz="1200" spc="-1" strike="noStrike">
                <a:solidFill>
                  <a:srgbClr val="000000"/>
                </a:solidFill>
                <a:latin typeface="+mn-lt"/>
                <a:ea typeface="+mn-ea"/>
              </a:rPr>
              <a:t>được sao lưu thành </a:t>
            </a:r>
            <a:r>
              <a:rPr b="0" lang="en-US" sz="1200" spc="-1" strike="noStrike">
                <a:solidFill>
                  <a:srgbClr val="000000"/>
                </a:solidFill>
                <a:latin typeface="+mn-lt"/>
                <a:ea typeface="+mn-ea"/>
              </a:rPr>
              <a:t>3 bản lưu ở 3 </a:t>
            </a:r>
            <a:r>
              <a:rPr b="0" lang="en-US" sz="1200" spc="-1" strike="noStrike">
                <a:solidFill>
                  <a:srgbClr val="000000"/>
                </a:solidFill>
                <a:latin typeface="+mn-lt"/>
                <a:ea typeface="+mn-ea"/>
              </a:rPr>
              <a:t>datanode khác </a:t>
            </a:r>
            <a:r>
              <a:rPr b="0" lang="en-US" sz="1200" spc="-1" strike="noStrike">
                <a:solidFill>
                  <a:srgbClr val="000000"/>
                </a:solidFill>
                <a:latin typeface="+mn-lt"/>
                <a:ea typeface="+mn-ea"/>
              </a:rPr>
              <a:t>nhau.</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 </a:t>
            </a:r>
            <a:r>
              <a:rPr b="0" lang="en-US" sz="1200" spc="-1" strike="noStrike">
                <a:solidFill>
                  <a:srgbClr val="000000"/>
                </a:solidFill>
                <a:latin typeface="+mn-lt"/>
                <a:ea typeface="+mn-ea"/>
              </a:rPr>
              <a:t>* Column family &amp; </a:t>
            </a:r>
            <a:r>
              <a:rPr b="0" lang="en-US" sz="1200" spc="-1" strike="noStrike">
                <a:solidFill>
                  <a:srgbClr val="000000"/>
                </a:solidFill>
                <a:latin typeface="+mn-lt"/>
                <a:ea typeface="+mn-ea"/>
              </a:rPr>
              <a:t>Column Qualifier: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 Region: Một region </a:t>
            </a:r>
            <a:r>
              <a:rPr b="0" lang="en-US" sz="1200" spc="-1" strike="noStrike">
                <a:solidFill>
                  <a:srgbClr val="000000"/>
                </a:solidFill>
                <a:latin typeface="+mn-lt"/>
                <a:ea typeface="+mn-ea"/>
              </a:rPr>
              <a:t>là một mảnh của </a:t>
            </a:r>
            <a:r>
              <a:rPr b="0" lang="en-US" sz="1200" spc="-1" strike="noStrike">
                <a:solidFill>
                  <a:srgbClr val="000000"/>
                </a:solidFill>
                <a:latin typeface="+mn-lt"/>
                <a:ea typeface="+mn-ea"/>
              </a:rPr>
              <a:t>một bảng hoàn </a:t>
            </a:r>
            <a:r>
              <a:rPr b="0" lang="en-US" sz="1200" spc="-1" strike="noStrike">
                <a:solidFill>
                  <a:srgbClr val="000000"/>
                </a:solidFill>
                <a:latin typeface="+mn-lt"/>
                <a:ea typeface="+mn-ea"/>
              </a:rPr>
              <a:t>chỉnh. Tập hợp </a:t>
            </a:r>
            <a:r>
              <a:rPr b="0" lang="en-US" sz="1200" spc="-1" strike="noStrike">
                <a:solidFill>
                  <a:srgbClr val="000000"/>
                </a:solidFill>
                <a:latin typeface="+mn-lt"/>
                <a:ea typeface="+mn-ea"/>
              </a:rPr>
              <a:t>một số region sẽ </a:t>
            </a:r>
            <a:r>
              <a:rPr b="0" lang="en-US" sz="1200" spc="-1" strike="noStrike">
                <a:solidFill>
                  <a:srgbClr val="000000"/>
                </a:solidFill>
                <a:latin typeface="+mn-lt"/>
                <a:ea typeface="+mn-ea"/>
              </a:rPr>
              <a:t>được quản lý bởi </a:t>
            </a:r>
            <a:r>
              <a:rPr b="0" lang="en-US" sz="1200" spc="-1" strike="noStrike">
                <a:solidFill>
                  <a:srgbClr val="000000"/>
                </a:solidFill>
                <a:latin typeface="+mn-lt"/>
                <a:ea typeface="+mn-ea"/>
              </a:rPr>
              <a:t>một </a:t>
            </a:r>
            <a:r>
              <a:rPr b="0" lang="en-US" sz="1200" spc="-1" strike="noStrike">
                <a:solidFill>
                  <a:srgbClr val="000000"/>
                </a:solidFill>
                <a:latin typeface="+mn-lt"/>
                <a:ea typeface="+mn-ea"/>
              </a:rPr>
              <a:t>HRegionServer.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 Row-version</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 Block vs Block </a:t>
            </a:r>
            <a:r>
              <a:rPr b="0" lang="en-US" sz="1200" spc="-1" strike="noStrike">
                <a:solidFill>
                  <a:srgbClr val="000000"/>
                </a:solidFill>
                <a:latin typeface="+mn-lt"/>
                <a:ea typeface="+mn-ea"/>
              </a:rPr>
              <a:t>cache</a:t>
            </a:r>
            <a:endParaRPr b="0" lang="en-US" sz="1200" spc="-1" strike="noStrike">
              <a:latin typeface="Arial"/>
            </a:endParaRPr>
          </a:p>
          <a:p>
            <a:pPr marL="216000" indent="-216000">
              <a:lnSpc>
                <a:spcPct val="100000"/>
              </a:lnSpc>
            </a:pPr>
            <a:endParaRPr b="0" lang="en-US" sz="1200" spc="-1" strike="noStrike">
              <a:latin typeface="Arial"/>
            </a:endParaRPr>
          </a:p>
        </p:txBody>
      </p:sp>
      <p:sp>
        <p:nvSpPr>
          <p:cNvPr id="248" name="TextShape 3"/>
          <p:cNvSpPr txBox="1"/>
          <p:nvPr/>
        </p:nvSpPr>
        <p:spPr>
          <a:xfrm>
            <a:off x="3884760" y="8685360"/>
            <a:ext cx="2971440" cy="456840"/>
          </a:xfrm>
          <a:prstGeom prst="rect">
            <a:avLst/>
          </a:prstGeom>
          <a:noFill/>
          <a:ln>
            <a:noFill/>
          </a:ln>
        </p:spPr>
        <p:txBody>
          <a:bodyPr anchor="b"/>
          <a:p>
            <a:pPr algn="r">
              <a:lnSpc>
                <a:spcPct val="100000"/>
              </a:lnSpc>
            </a:pPr>
            <a:fld id="{F966AFAB-1D0E-4DF2-A326-21A67F2792B1}"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sldImg"/>
          </p:nvPr>
        </p:nvSpPr>
        <p:spPr>
          <a:xfrm>
            <a:off x="380880" y="685800"/>
            <a:ext cx="6095520" cy="3428640"/>
          </a:xfrm>
          <a:prstGeom prst="rect">
            <a:avLst/>
          </a:prstGeom>
        </p:spPr>
      </p:sp>
      <p:sp>
        <p:nvSpPr>
          <p:cNvPr id="250"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1" lang="en-US" sz="1200" spc="-1" strike="noStrike" u="sng">
                <a:solidFill>
                  <a:srgbClr val="000000"/>
                </a:solidFill>
                <a:uFillTx/>
                <a:latin typeface="Times New Roman"/>
              </a:rPr>
              <a:t>Read</a:t>
            </a:r>
            <a:r>
              <a:rPr b="0" lang="en-US" sz="1200" spc="-1" strike="noStrike">
                <a:solidFill>
                  <a:srgbClr val="000000"/>
                </a:solidFill>
                <a:latin typeface="Times New Roman"/>
              </a:rPr>
              <a:t>: Client read data từ </a:t>
            </a:r>
            <a:r>
              <a:rPr b="0" lang="en-US" sz="1200" spc="-1" strike="noStrike">
                <a:solidFill>
                  <a:srgbClr val="000000"/>
                </a:solidFill>
                <a:latin typeface="Times New Roman"/>
              </a:rPr>
              <a:t>HBase &lt;- HBase lấy </a:t>
            </a:r>
            <a:r>
              <a:rPr b="0" lang="en-US" sz="1200" spc="-1" strike="noStrike">
                <a:solidFill>
                  <a:srgbClr val="000000"/>
                </a:solidFill>
                <a:latin typeface="Times New Roman"/>
              </a:rPr>
              <a:t>data từ HDFS</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US" sz="1200" spc="-1" strike="noStrike" u="sng">
                <a:solidFill>
                  <a:srgbClr val="000000"/>
                </a:solidFill>
                <a:uFillTx/>
                <a:latin typeface="Times New Roman"/>
              </a:rPr>
              <a:t>Write</a:t>
            </a:r>
            <a:r>
              <a:rPr b="0" lang="en-US" sz="1200" spc="-1" strike="noStrike">
                <a:solidFill>
                  <a:srgbClr val="000000"/>
                </a:solidFill>
                <a:latin typeface="Times New Roman"/>
              </a:rPr>
              <a:t>: Client white data </a:t>
            </a:r>
            <a:r>
              <a:rPr b="0" lang="en-US" sz="1200" spc="-1" strike="noStrike">
                <a:solidFill>
                  <a:srgbClr val="000000"/>
                </a:solidFill>
                <a:latin typeface="Times New Roman"/>
              </a:rPr>
              <a:t>vào HBase -&gt; HBase </a:t>
            </a:r>
            <a:r>
              <a:rPr b="0" lang="en-US" sz="1200" spc="-1" strike="noStrike">
                <a:solidFill>
                  <a:srgbClr val="000000"/>
                </a:solidFill>
                <a:latin typeface="Times New Roman"/>
              </a:rPr>
              <a:t>write data vào HDFS. </a:t>
            </a:r>
            <a:r>
              <a:rPr b="0" lang="en-US" sz="1200" spc="-1" strike="noStrike">
                <a:solidFill>
                  <a:srgbClr val="000000"/>
                </a:solidFill>
                <a:latin typeface="Times New Roman"/>
              </a:rPr>
              <a:t>Bên cạnh đó, client </a:t>
            </a:r>
            <a:r>
              <a:rPr b="0" lang="en-US" sz="1200" spc="-1" strike="noStrike">
                <a:solidFill>
                  <a:srgbClr val="000000"/>
                </a:solidFill>
                <a:latin typeface="Times New Roman"/>
              </a:rPr>
              <a:t>cũng có option white </a:t>
            </a:r>
            <a:r>
              <a:rPr b="0" lang="en-US" sz="1200" spc="-1" strike="noStrike">
                <a:solidFill>
                  <a:srgbClr val="000000"/>
                </a:solidFill>
                <a:latin typeface="Times New Roman"/>
              </a:rPr>
              <a:t>data trực tiếp vào </a:t>
            </a:r>
            <a:r>
              <a:rPr b="0" lang="en-US" sz="1200" spc="-1" strike="noStrike">
                <a:solidFill>
                  <a:srgbClr val="000000"/>
                </a:solidFill>
                <a:latin typeface="Times New Roman"/>
              </a:rPr>
              <a:t>HDFS</a:t>
            </a:r>
            <a:endParaRPr b="0" lang="en-US" sz="1200" spc="-1" strike="noStrike">
              <a:latin typeface="Arial"/>
            </a:endParaRPr>
          </a:p>
          <a:p>
            <a:pPr marL="216000" indent="-216000">
              <a:lnSpc>
                <a:spcPct val="100000"/>
              </a:lnSpc>
            </a:pPr>
            <a:endParaRPr b="0" lang="en-US" sz="1200" spc="-1" strike="noStrike">
              <a:latin typeface="Arial"/>
            </a:endParaRPr>
          </a:p>
          <a:p>
            <a:pPr>
              <a:lnSpc>
                <a:spcPct val="100000"/>
              </a:lnSpc>
            </a:pPr>
            <a:r>
              <a:rPr b="0" lang="en-US" sz="1200" spc="-1" strike="noStrike">
                <a:solidFill>
                  <a:srgbClr val="000000"/>
                </a:solidFill>
                <a:latin typeface="Wingdings"/>
              </a:rPr>
              <a:t></a:t>
            </a:r>
            <a:r>
              <a:rPr b="0" lang="en-US" sz="1200" spc="-1" strike="noStrike">
                <a:solidFill>
                  <a:srgbClr val="000000"/>
                </a:solidFill>
                <a:latin typeface="Times New Roman"/>
              </a:rPr>
              <a:t> </a:t>
            </a:r>
            <a:r>
              <a:rPr b="0" lang="en-US" sz="1200" spc="-1" strike="noStrike">
                <a:solidFill>
                  <a:srgbClr val="000000"/>
                </a:solidFill>
                <a:latin typeface="Times New Roman"/>
              </a:rPr>
              <a:t>Quá trình giao tiếp giữa </a:t>
            </a:r>
            <a:r>
              <a:rPr b="0" lang="en-US" sz="1200" spc="-1" strike="noStrike">
                <a:solidFill>
                  <a:srgbClr val="000000"/>
                </a:solidFill>
                <a:latin typeface="Times New Roman"/>
              </a:rPr>
              <a:t>HBase với HDFS được </a:t>
            </a:r>
            <a:r>
              <a:rPr b="0" lang="en-US" sz="1200" spc="-1" strike="noStrike">
                <a:solidFill>
                  <a:srgbClr val="000000"/>
                </a:solidFill>
                <a:latin typeface="Times New Roman"/>
              </a:rPr>
              <a:t>thông qua các đối tượng </a:t>
            </a:r>
            <a:r>
              <a:rPr b="0" lang="en-US" sz="1200" spc="-1" strike="noStrike">
                <a:solidFill>
                  <a:srgbClr val="000000"/>
                </a:solidFill>
                <a:latin typeface="Times New Roman"/>
              </a:rPr>
              <a:t>HDFS Client</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251" name="TextShape 3"/>
          <p:cNvSpPr txBox="1"/>
          <p:nvPr/>
        </p:nvSpPr>
        <p:spPr>
          <a:xfrm>
            <a:off x="3884760" y="8685360"/>
            <a:ext cx="2971440" cy="456840"/>
          </a:xfrm>
          <a:prstGeom prst="rect">
            <a:avLst/>
          </a:prstGeom>
          <a:noFill/>
          <a:ln>
            <a:noFill/>
          </a:ln>
        </p:spPr>
        <p:txBody>
          <a:bodyPr anchor="b"/>
          <a:p>
            <a:pPr algn="r">
              <a:lnSpc>
                <a:spcPct val="100000"/>
              </a:lnSpc>
            </a:pPr>
            <a:fld id="{36F03A6A-047E-4E96-B544-2F807AB32BE9}"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380880" y="685800"/>
            <a:ext cx="6095520" cy="3428640"/>
          </a:xfrm>
          <a:prstGeom prst="rect">
            <a:avLst/>
          </a:prstGeom>
        </p:spPr>
      </p:sp>
      <p:sp>
        <p:nvSpPr>
          <p:cNvPr id="253"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54" name="TextShape 3"/>
          <p:cNvSpPr txBox="1"/>
          <p:nvPr/>
        </p:nvSpPr>
        <p:spPr>
          <a:xfrm>
            <a:off x="3884760" y="8685360"/>
            <a:ext cx="2971440" cy="456840"/>
          </a:xfrm>
          <a:prstGeom prst="rect">
            <a:avLst/>
          </a:prstGeom>
          <a:noFill/>
          <a:ln>
            <a:noFill/>
          </a:ln>
        </p:spPr>
        <p:txBody>
          <a:bodyPr anchor="b"/>
          <a:p>
            <a:pPr algn="r">
              <a:lnSpc>
                <a:spcPct val="100000"/>
              </a:lnSpc>
            </a:pPr>
            <a:fld id="{94232349-0928-4A48-A397-5D0C768E9F83}"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380880" y="685800"/>
            <a:ext cx="6095520" cy="3428640"/>
          </a:xfrm>
          <a:prstGeom prst="rect">
            <a:avLst/>
          </a:prstGeom>
        </p:spPr>
      </p:sp>
      <p:sp>
        <p:nvSpPr>
          <p:cNvPr id="256" name="PlaceHolder 2"/>
          <p:cNvSpPr>
            <a:spLocks noGrp="1"/>
          </p:cNvSpPr>
          <p:nvPr>
            <p:ph type="body"/>
          </p:nvPr>
        </p:nvSpPr>
        <p:spPr>
          <a:xfrm>
            <a:off x="685800" y="4343400"/>
            <a:ext cx="5486040" cy="4114440"/>
          </a:xfrm>
          <a:prstGeom prst="rect">
            <a:avLst/>
          </a:prstGeom>
        </p:spPr>
        <p:txBody>
          <a:bodyPr/>
          <a:p>
            <a:pPr marL="343080" indent="-342720">
              <a:lnSpc>
                <a:spcPct val="100000"/>
              </a:lnSpc>
              <a:buClr>
                <a:srgbClr val="000000"/>
              </a:buClr>
              <a:buFont typeface="Arial"/>
              <a:buChar char="•"/>
            </a:pPr>
            <a:r>
              <a:rPr b="0" lang="en-US" sz="2400" spc="-1" strike="noStrike">
                <a:solidFill>
                  <a:srgbClr val="000000"/>
                </a:solidFill>
                <a:latin typeface="+mn-lt"/>
                <a:ea typeface="+mn-ea"/>
              </a:rPr>
              <a:t>Cơ sở </a:t>
            </a:r>
            <a:r>
              <a:rPr b="0" lang="en-US" sz="2400" spc="-1" strike="noStrike">
                <a:solidFill>
                  <a:srgbClr val="000000"/>
                </a:solidFill>
                <a:latin typeface="+mn-lt"/>
                <a:ea typeface="+mn-ea"/>
              </a:rPr>
              <a:t>dữ </a:t>
            </a:r>
            <a:r>
              <a:rPr b="0" lang="en-US" sz="2400" spc="-1" strike="noStrike">
                <a:solidFill>
                  <a:srgbClr val="000000"/>
                </a:solidFill>
                <a:latin typeface="+mn-lt"/>
                <a:ea typeface="+mn-ea"/>
              </a:rPr>
              <a:t>liệu(Dat</a:t>
            </a:r>
            <a:r>
              <a:rPr b="0" lang="en-US" sz="2400" spc="-1" strike="noStrike">
                <a:solidFill>
                  <a:srgbClr val="000000"/>
                </a:solidFill>
                <a:latin typeface="+mn-lt"/>
                <a:ea typeface="+mn-ea"/>
              </a:rPr>
              <a:t>abase):</a:t>
            </a:r>
            <a:endParaRPr b="0" lang="en-US" sz="2400" spc="-1" strike="noStrike">
              <a:latin typeface="Arial"/>
            </a:endParaRPr>
          </a:p>
          <a:p>
            <a:pPr lvl="1" marL="800280" indent="-342720">
              <a:lnSpc>
                <a:spcPct val="100000"/>
              </a:lnSpc>
              <a:buClr>
                <a:srgbClr val="000000"/>
              </a:buClr>
              <a:buFont typeface="Wingdings" charset="2"/>
              <a:buChar char=""/>
            </a:pPr>
            <a:r>
              <a:rPr b="0" lang="en-US" sz="2400" spc="-1" strike="noStrike">
                <a:solidFill>
                  <a:srgbClr val="000000"/>
                </a:solidFill>
                <a:latin typeface="+mn-lt"/>
                <a:ea typeface="+mn-ea"/>
              </a:rPr>
              <a:t>Cả </a:t>
            </a:r>
            <a:r>
              <a:rPr b="0" lang="en-US" sz="2400" spc="-1" strike="noStrike">
                <a:solidFill>
                  <a:srgbClr val="000000"/>
                </a:solidFill>
                <a:latin typeface="+mn-lt"/>
                <a:ea typeface="+mn-ea"/>
              </a:rPr>
              <a:t>hai </a:t>
            </a:r>
            <a:r>
              <a:rPr b="0" lang="en-US" sz="2400" spc="-1" strike="noStrike">
                <a:solidFill>
                  <a:srgbClr val="000000"/>
                </a:solidFill>
                <a:latin typeface="+mn-lt"/>
                <a:ea typeface="+mn-ea"/>
              </a:rPr>
              <a:t>đều </a:t>
            </a:r>
            <a:r>
              <a:rPr b="0" lang="en-US" sz="2400" spc="-1" strike="noStrike">
                <a:solidFill>
                  <a:srgbClr val="000000"/>
                </a:solidFill>
                <a:latin typeface="+mn-lt"/>
                <a:ea typeface="+mn-ea"/>
              </a:rPr>
              <a:t>là cơ </a:t>
            </a:r>
            <a:r>
              <a:rPr b="0" lang="en-US" sz="2400" spc="-1" strike="noStrike">
                <a:solidFill>
                  <a:srgbClr val="000000"/>
                </a:solidFill>
                <a:latin typeface="+mn-lt"/>
                <a:ea typeface="+mn-ea"/>
              </a:rPr>
              <a:t>sơ dữ </a:t>
            </a:r>
            <a:r>
              <a:rPr b="0" lang="en-US" sz="2400" spc="-1" strike="noStrike">
                <a:solidFill>
                  <a:srgbClr val="000000"/>
                </a:solidFill>
                <a:latin typeface="+mn-lt"/>
                <a:ea typeface="+mn-ea"/>
              </a:rPr>
              <a:t>liệu </a:t>
            </a:r>
            <a:r>
              <a:rPr b="0" lang="en-US" sz="2400" spc="-1" strike="noStrike">
                <a:solidFill>
                  <a:srgbClr val="000000"/>
                </a:solidFill>
                <a:latin typeface="+mn-lt"/>
                <a:ea typeface="+mn-ea"/>
              </a:rPr>
              <a:t>mã </a:t>
            </a:r>
            <a:r>
              <a:rPr b="0" lang="en-US" sz="2400" spc="-1" strike="noStrike">
                <a:solidFill>
                  <a:srgbClr val="000000"/>
                </a:solidFill>
                <a:latin typeface="+mn-lt"/>
                <a:ea typeface="+mn-ea"/>
              </a:rPr>
              <a:t>nguồ</a:t>
            </a:r>
            <a:r>
              <a:rPr b="0" lang="en-US" sz="2400" spc="-1" strike="noStrike">
                <a:solidFill>
                  <a:srgbClr val="000000"/>
                </a:solidFill>
                <a:latin typeface="+mn-lt"/>
                <a:ea typeface="+mn-ea"/>
              </a:rPr>
              <a:t>n </a:t>
            </a:r>
            <a:r>
              <a:rPr b="0" lang="en-US" sz="2400" spc="-1" strike="noStrike">
                <a:solidFill>
                  <a:srgbClr val="000000"/>
                </a:solidFill>
                <a:latin typeface="+mn-lt"/>
                <a:ea typeface="+mn-ea"/>
              </a:rPr>
              <a:t>mở.</a:t>
            </a:r>
            <a:endParaRPr b="0" lang="en-US" sz="2400" spc="-1" strike="noStrike">
              <a:latin typeface="Arial"/>
            </a:endParaRPr>
          </a:p>
          <a:p>
            <a:pPr lvl="1" marL="800280" indent="-342720">
              <a:lnSpc>
                <a:spcPct val="100000"/>
              </a:lnSpc>
              <a:buClr>
                <a:srgbClr val="000000"/>
              </a:buClr>
              <a:buFont typeface="Wingdings" charset="2"/>
              <a:buChar char=""/>
            </a:pPr>
            <a:r>
              <a:rPr b="0" lang="en-US" sz="2400" spc="-1" strike="noStrike">
                <a:solidFill>
                  <a:srgbClr val="000000"/>
                </a:solidFill>
                <a:latin typeface="+mn-lt"/>
                <a:ea typeface="+mn-ea"/>
              </a:rPr>
              <a:t>Có </a:t>
            </a:r>
            <a:r>
              <a:rPr b="0" lang="en-US" sz="2400" spc="-1" strike="noStrike">
                <a:solidFill>
                  <a:srgbClr val="000000"/>
                </a:solidFill>
                <a:latin typeface="+mn-lt"/>
                <a:ea typeface="+mn-ea"/>
              </a:rPr>
              <a:t>thể </a:t>
            </a:r>
            <a:r>
              <a:rPr b="0" lang="en-US" sz="2400" spc="-1" strike="noStrike">
                <a:solidFill>
                  <a:srgbClr val="000000"/>
                </a:solidFill>
                <a:latin typeface="+mn-lt"/>
                <a:ea typeface="+mn-ea"/>
              </a:rPr>
              <a:t>xử lí </a:t>
            </a:r>
            <a:r>
              <a:rPr b="0" lang="en-US" sz="2400" spc="-1" strike="noStrike">
                <a:solidFill>
                  <a:srgbClr val="000000"/>
                </a:solidFill>
                <a:latin typeface="+mn-lt"/>
                <a:ea typeface="+mn-ea"/>
              </a:rPr>
              <a:t>được </a:t>
            </a:r>
            <a:r>
              <a:rPr b="0" lang="en-US" sz="2400" spc="-1" strike="noStrike">
                <a:solidFill>
                  <a:srgbClr val="000000"/>
                </a:solidFill>
                <a:latin typeface="+mn-lt"/>
                <a:ea typeface="+mn-ea"/>
              </a:rPr>
              <a:t>dữ </a:t>
            </a:r>
            <a:r>
              <a:rPr b="0" lang="en-US" sz="2400" spc="-1" strike="noStrike">
                <a:solidFill>
                  <a:srgbClr val="000000"/>
                </a:solidFill>
                <a:latin typeface="+mn-lt"/>
                <a:ea typeface="+mn-ea"/>
              </a:rPr>
              <a:t>liệu </a:t>
            </a:r>
            <a:r>
              <a:rPr b="0" lang="en-US" sz="2400" spc="-1" strike="noStrike">
                <a:solidFill>
                  <a:srgbClr val="000000"/>
                </a:solidFill>
                <a:latin typeface="+mn-lt"/>
                <a:ea typeface="+mn-ea"/>
              </a:rPr>
              <a:t>lớn, </a:t>
            </a:r>
            <a:r>
              <a:rPr b="0" lang="en-US" sz="2400" spc="-1" strike="noStrike">
                <a:solidFill>
                  <a:srgbClr val="000000"/>
                </a:solidFill>
                <a:latin typeface="+mn-lt"/>
                <a:ea typeface="+mn-ea"/>
              </a:rPr>
              <a:t>dữ </a:t>
            </a:r>
            <a:r>
              <a:rPr b="0" lang="en-US" sz="2400" spc="-1" strike="noStrike">
                <a:solidFill>
                  <a:srgbClr val="000000"/>
                </a:solidFill>
                <a:latin typeface="+mn-lt"/>
                <a:ea typeface="+mn-ea"/>
              </a:rPr>
              <a:t>liệu </a:t>
            </a:r>
            <a:r>
              <a:rPr b="0" lang="en-US" sz="2400" spc="-1" strike="noStrike">
                <a:solidFill>
                  <a:srgbClr val="000000"/>
                </a:solidFill>
                <a:latin typeface="+mn-lt"/>
                <a:ea typeface="+mn-ea"/>
              </a:rPr>
              <a:t>khôn</a:t>
            </a:r>
            <a:r>
              <a:rPr b="0" lang="en-US" sz="2400" spc="-1" strike="noStrike">
                <a:solidFill>
                  <a:srgbClr val="000000"/>
                </a:solidFill>
                <a:latin typeface="+mn-lt"/>
                <a:ea typeface="+mn-ea"/>
              </a:rPr>
              <a:t>g </a:t>
            </a:r>
            <a:r>
              <a:rPr b="0" lang="en-US" sz="2400" spc="-1" strike="noStrike">
                <a:solidFill>
                  <a:srgbClr val="000000"/>
                </a:solidFill>
                <a:latin typeface="+mn-lt"/>
                <a:ea typeface="+mn-ea"/>
              </a:rPr>
              <a:t>quan </a:t>
            </a:r>
            <a:r>
              <a:rPr b="0" lang="en-US" sz="2400" spc="-1" strike="noStrike">
                <a:solidFill>
                  <a:srgbClr val="000000"/>
                </a:solidFill>
                <a:latin typeface="+mn-lt"/>
                <a:ea typeface="+mn-ea"/>
              </a:rPr>
              <a:t>hệ(b</a:t>
            </a:r>
            <a:r>
              <a:rPr b="0" lang="en-US" sz="2400" spc="-1" strike="noStrike">
                <a:solidFill>
                  <a:srgbClr val="000000"/>
                </a:solidFill>
                <a:latin typeface="+mn-lt"/>
                <a:ea typeface="+mn-ea"/>
              </a:rPr>
              <a:t>ao </a:t>
            </a:r>
            <a:r>
              <a:rPr b="0" lang="en-US" sz="2400" spc="-1" strike="noStrike">
                <a:solidFill>
                  <a:srgbClr val="000000"/>
                </a:solidFill>
                <a:latin typeface="+mn-lt"/>
                <a:ea typeface="+mn-ea"/>
              </a:rPr>
              <a:t>gòm </a:t>
            </a:r>
            <a:r>
              <a:rPr b="0" lang="en-US" sz="2400" spc="-1" strike="noStrike">
                <a:solidFill>
                  <a:srgbClr val="000000"/>
                </a:solidFill>
                <a:latin typeface="+mn-lt"/>
                <a:ea typeface="+mn-ea"/>
              </a:rPr>
              <a:t>imag</a:t>
            </a:r>
            <a:r>
              <a:rPr b="0" lang="en-US" sz="2400" spc="-1" strike="noStrike">
                <a:solidFill>
                  <a:srgbClr val="000000"/>
                </a:solidFill>
                <a:latin typeface="+mn-lt"/>
                <a:ea typeface="+mn-ea"/>
              </a:rPr>
              <a:t>e, </a:t>
            </a:r>
            <a:r>
              <a:rPr b="0" lang="en-US" sz="2400" spc="-1" strike="noStrike">
                <a:solidFill>
                  <a:srgbClr val="000000"/>
                </a:solidFill>
                <a:latin typeface="+mn-lt"/>
                <a:ea typeface="+mn-ea"/>
              </a:rPr>
              <a:t>audio</a:t>
            </a:r>
            <a:r>
              <a:rPr b="0" lang="en-US" sz="2400" spc="-1" strike="noStrike">
                <a:solidFill>
                  <a:srgbClr val="000000"/>
                </a:solidFill>
                <a:latin typeface="+mn-lt"/>
                <a:ea typeface="+mn-ea"/>
              </a:rPr>
              <a:t>, </a:t>
            </a:r>
            <a:r>
              <a:rPr b="0" lang="en-US" sz="2400" spc="-1" strike="noStrike">
                <a:solidFill>
                  <a:srgbClr val="000000"/>
                </a:solidFill>
                <a:latin typeface="+mn-lt"/>
                <a:ea typeface="+mn-ea"/>
              </a:rPr>
              <a:t>video</a:t>
            </a:r>
            <a:r>
              <a:rPr b="0" lang="en-US" sz="2400" spc="-1" strike="noStrike">
                <a:solidFill>
                  <a:srgbClr val="000000"/>
                </a:solidFill>
                <a:latin typeface="+mn-lt"/>
                <a:ea typeface="+mn-ea"/>
              </a:rPr>
              <a:t>..)</a:t>
            </a:r>
            <a:endParaRPr b="0" lang="en-US" sz="2400" spc="-1" strike="noStrike">
              <a:latin typeface="Arial"/>
            </a:endParaRPr>
          </a:p>
          <a:p>
            <a:pPr marL="343080" indent="-342720">
              <a:lnSpc>
                <a:spcPct val="100000"/>
              </a:lnSpc>
              <a:buClr>
                <a:srgbClr val="000000"/>
              </a:buClr>
              <a:buFont typeface="Arial"/>
              <a:buChar char="•"/>
            </a:pPr>
            <a:r>
              <a:rPr b="0" lang="en-US" sz="2400" spc="-1" strike="noStrike">
                <a:solidFill>
                  <a:srgbClr val="000000"/>
                </a:solidFill>
                <a:latin typeface="+mn-lt"/>
                <a:ea typeface="+mn-ea"/>
              </a:rPr>
              <a:t>Khả </a:t>
            </a:r>
            <a:r>
              <a:rPr b="0" lang="en-US" sz="2400" spc="-1" strike="noStrike">
                <a:solidFill>
                  <a:srgbClr val="000000"/>
                </a:solidFill>
                <a:latin typeface="+mn-lt"/>
                <a:ea typeface="+mn-ea"/>
              </a:rPr>
              <a:t>năng </a:t>
            </a:r>
            <a:r>
              <a:rPr b="0" lang="en-US" sz="2400" spc="-1" strike="noStrike">
                <a:solidFill>
                  <a:srgbClr val="000000"/>
                </a:solidFill>
                <a:latin typeface="+mn-lt"/>
                <a:ea typeface="+mn-ea"/>
              </a:rPr>
              <a:t>mở </a:t>
            </a:r>
            <a:r>
              <a:rPr b="0" lang="en-US" sz="2400" spc="-1" strike="noStrike">
                <a:solidFill>
                  <a:srgbClr val="000000"/>
                </a:solidFill>
                <a:latin typeface="+mn-lt"/>
                <a:ea typeface="+mn-ea"/>
              </a:rPr>
              <a:t>rộng(Sc</a:t>
            </a:r>
            <a:r>
              <a:rPr b="0" lang="en-US" sz="2400" spc="-1" strike="noStrike">
                <a:solidFill>
                  <a:srgbClr val="000000"/>
                </a:solidFill>
                <a:latin typeface="+mn-lt"/>
                <a:ea typeface="+mn-ea"/>
              </a:rPr>
              <a:t>alability</a:t>
            </a:r>
            <a:r>
              <a:rPr b="0" lang="en-US" sz="2400" spc="-1" strike="noStrike">
                <a:solidFill>
                  <a:srgbClr val="000000"/>
                </a:solidFill>
                <a:latin typeface="+mn-lt"/>
                <a:ea typeface="+mn-ea"/>
              </a:rPr>
              <a:t>)</a:t>
            </a:r>
            <a:endParaRPr b="0" lang="en-US" sz="2400" spc="-1" strike="noStrike">
              <a:latin typeface="Arial"/>
            </a:endParaRPr>
          </a:p>
          <a:p>
            <a:pPr lvl="1" marL="800280" indent="-342720">
              <a:lnSpc>
                <a:spcPct val="100000"/>
              </a:lnSpc>
              <a:buClr>
                <a:srgbClr val="000000"/>
              </a:buClr>
              <a:buFont typeface="Wingdings" charset="2"/>
              <a:buChar char=""/>
            </a:pPr>
            <a:r>
              <a:rPr b="0" lang="en-US" sz="2400" spc="-1" strike="noStrike">
                <a:solidFill>
                  <a:srgbClr val="000000"/>
                </a:solidFill>
                <a:latin typeface="+mn-lt"/>
                <a:ea typeface="+mn-ea"/>
              </a:rPr>
              <a:t>Cả </a:t>
            </a:r>
            <a:r>
              <a:rPr b="0" lang="en-US" sz="2400" spc="-1" strike="noStrike">
                <a:solidFill>
                  <a:srgbClr val="000000"/>
                </a:solidFill>
                <a:latin typeface="+mn-lt"/>
                <a:ea typeface="+mn-ea"/>
              </a:rPr>
              <a:t>hai </a:t>
            </a:r>
            <a:r>
              <a:rPr b="0" lang="en-US" sz="2400" spc="-1" strike="noStrike">
                <a:solidFill>
                  <a:srgbClr val="000000"/>
                </a:solidFill>
                <a:latin typeface="+mn-lt"/>
                <a:ea typeface="+mn-ea"/>
              </a:rPr>
              <a:t>điều </a:t>
            </a:r>
            <a:r>
              <a:rPr b="0" lang="en-US" sz="2400" spc="-1" strike="noStrike">
                <a:solidFill>
                  <a:srgbClr val="000000"/>
                </a:solidFill>
                <a:latin typeface="+mn-lt"/>
                <a:ea typeface="+mn-ea"/>
              </a:rPr>
              <a:t>có </a:t>
            </a:r>
            <a:r>
              <a:rPr b="0" lang="en-US" sz="2400" spc="-1" strike="noStrike">
                <a:solidFill>
                  <a:srgbClr val="000000"/>
                </a:solidFill>
                <a:latin typeface="+mn-lt"/>
                <a:ea typeface="+mn-ea"/>
              </a:rPr>
              <a:t>khả </a:t>
            </a:r>
            <a:r>
              <a:rPr b="0" lang="en-US" sz="2400" spc="-1" strike="noStrike">
                <a:solidFill>
                  <a:srgbClr val="000000"/>
                </a:solidFill>
                <a:latin typeface="+mn-lt"/>
                <a:ea typeface="+mn-ea"/>
              </a:rPr>
              <a:t>năng </a:t>
            </a:r>
            <a:r>
              <a:rPr b="0" lang="en-US" sz="2400" spc="-1" strike="noStrike">
                <a:solidFill>
                  <a:srgbClr val="000000"/>
                </a:solidFill>
                <a:latin typeface="+mn-lt"/>
                <a:ea typeface="+mn-ea"/>
              </a:rPr>
              <a:t>mở </a:t>
            </a:r>
            <a:r>
              <a:rPr b="0" lang="en-US" sz="2400" spc="-1" strike="noStrike">
                <a:solidFill>
                  <a:srgbClr val="000000"/>
                </a:solidFill>
                <a:latin typeface="+mn-lt"/>
                <a:ea typeface="+mn-ea"/>
              </a:rPr>
              <a:t>rộng </a:t>
            </a:r>
            <a:r>
              <a:rPr b="0" lang="en-US" sz="2400" spc="-1" strike="noStrike">
                <a:solidFill>
                  <a:srgbClr val="000000"/>
                </a:solidFill>
                <a:latin typeface="+mn-lt"/>
                <a:ea typeface="+mn-ea"/>
              </a:rPr>
              <a:t>cao.</a:t>
            </a:r>
            <a:endParaRPr b="0" lang="en-US" sz="2400" spc="-1" strike="noStrike">
              <a:latin typeface="Arial"/>
            </a:endParaRPr>
          </a:p>
          <a:p>
            <a:pPr lvl="1" marL="800280" indent="-342720">
              <a:lnSpc>
                <a:spcPct val="100000"/>
              </a:lnSpc>
              <a:buClr>
                <a:srgbClr val="000000"/>
              </a:buClr>
              <a:buFont typeface="Wingdings" charset="2"/>
              <a:buChar char=""/>
            </a:pPr>
            <a:r>
              <a:rPr b="0" lang="en-US" sz="2400" spc="-1" strike="noStrike">
                <a:solidFill>
                  <a:srgbClr val="000000"/>
                </a:solidFill>
                <a:latin typeface="+mn-lt"/>
                <a:ea typeface="+mn-ea"/>
              </a:rPr>
              <a:t>Để </a:t>
            </a:r>
            <a:r>
              <a:rPr b="0" lang="en-US" sz="2400" spc="-1" strike="noStrike">
                <a:solidFill>
                  <a:srgbClr val="000000"/>
                </a:solidFill>
                <a:latin typeface="+mn-lt"/>
                <a:ea typeface="+mn-ea"/>
              </a:rPr>
              <a:t>mở </a:t>
            </a:r>
            <a:r>
              <a:rPr b="0" lang="en-US" sz="2400" spc="-1" strike="noStrike">
                <a:solidFill>
                  <a:srgbClr val="000000"/>
                </a:solidFill>
                <a:latin typeface="+mn-lt"/>
                <a:ea typeface="+mn-ea"/>
              </a:rPr>
              <a:t>rộng </a:t>
            </a:r>
            <a:r>
              <a:rPr b="0" lang="en-US" sz="2400" spc="-1" strike="noStrike">
                <a:solidFill>
                  <a:srgbClr val="000000"/>
                </a:solidFill>
                <a:latin typeface="+mn-lt"/>
                <a:ea typeface="+mn-ea"/>
              </a:rPr>
              <a:t>chỉ </a:t>
            </a:r>
            <a:r>
              <a:rPr b="0" lang="en-US" sz="2400" spc="-1" strike="noStrike">
                <a:solidFill>
                  <a:srgbClr val="000000"/>
                </a:solidFill>
                <a:latin typeface="+mn-lt"/>
                <a:ea typeface="+mn-ea"/>
              </a:rPr>
              <a:t>cần </a:t>
            </a:r>
            <a:r>
              <a:rPr b="0" lang="en-US" sz="2400" spc="-1" strike="noStrike">
                <a:solidFill>
                  <a:srgbClr val="000000"/>
                </a:solidFill>
                <a:latin typeface="+mn-lt"/>
                <a:ea typeface="+mn-ea"/>
              </a:rPr>
              <a:t>tăng </a:t>
            </a:r>
            <a:r>
              <a:rPr b="0" lang="en-US" sz="2400" spc="-1" strike="noStrike">
                <a:solidFill>
                  <a:srgbClr val="000000"/>
                </a:solidFill>
                <a:latin typeface="+mn-lt"/>
                <a:ea typeface="+mn-ea"/>
              </a:rPr>
              <a:t>số </a:t>
            </a:r>
            <a:r>
              <a:rPr b="0" lang="en-US" sz="2400" spc="-1" strike="noStrike">
                <a:solidFill>
                  <a:srgbClr val="000000"/>
                </a:solidFill>
                <a:latin typeface="+mn-lt"/>
                <a:ea typeface="+mn-ea"/>
              </a:rPr>
              <a:t>lượn</a:t>
            </a:r>
            <a:r>
              <a:rPr b="0" lang="en-US" sz="2400" spc="-1" strike="noStrike">
                <a:solidFill>
                  <a:srgbClr val="000000"/>
                </a:solidFill>
                <a:latin typeface="+mn-lt"/>
                <a:ea typeface="+mn-ea"/>
              </a:rPr>
              <a:t>g </a:t>
            </a:r>
            <a:r>
              <a:rPr b="0" lang="en-US" sz="2400" spc="-1" strike="noStrike">
                <a:solidFill>
                  <a:srgbClr val="000000"/>
                </a:solidFill>
                <a:latin typeface="+mn-lt"/>
                <a:ea typeface="+mn-ea"/>
              </a:rPr>
              <a:t>node </a:t>
            </a:r>
            <a:r>
              <a:rPr b="0" lang="en-US" sz="2400" spc="-1" strike="noStrike">
                <a:solidFill>
                  <a:srgbClr val="000000"/>
                </a:solidFill>
                <a:latin typeface="+mn-lt"/>
                <a:ea typeface="+mn-ea"/>
              </a:rPr>
              <a:t>trên </a:t>
            </a:r>
            <a:r>
              <a:rPr b="0" lang="en-US" sz="2400" spc="-1" strike="noStrike">
                <a:solidFill>
                  <a:srgbClr val="000000"/>
                </a:solidFill>
                <a:latin typeface="+mn-lt"/>
                <a:ea typeface="+mn-ea"/>
              </a:rPr>
              <a:t>clust</a:t>
            </a:r>
            <a:r>
              <a:rPr b="0" lang="en-US" sz="2400" spc="-1" strike="noStrike">
                <a:solidFill>
                  <a:srgbClr val="000000"/>
                </a:solidFill>
                <a:latin typeface="+mn-lt"/>
                <a:ea typeface="+mn-ea"/>
              </a:rPr>
              <a:t>er.</a:t>
            </a:r>
            <a:endParaRPr b="0" lang="en-US" sz="2400" spc="-1" strike="noStrike">
              <a:latin typeface="Arial"/>
            </a:endParaRPr>
          </a:p>
          <a:p>
            <a:pPr marL="343080" indent="-342720">
              <a:lnSpc>
                <a:spcPct val="100000"/>
              </a:lnSpc>
              <a:buClr>
                <a:srgbClr val="000000"/>
              </a:buClr>
              <a:buFont typeface="Arial"/>
              <a:buChar char="•"/>
            </a:pPr>
            <a:r>
              <a:rPr b="0" lang="en-US" sz="2400" spc="-1" strike="noStrike">
                <a:solidFill>
                  <a:srgbClr val="000000"/>
                </a:solidFill>
                <a:latin typeface="+mn-lt"/>
                <a:ea typeface="+mn-ea"/>
              </a:rPr>
              <a:t>Tạo bản </a:t>
            </a:r>
            <a:r>
              <a:rPr b="0" lang="en-US" sz="2400" spc="-1" strike="noStrike">
                <a:solidFill>
                  <a:srgbClr val="000000"/>
                </a:solidFill>
                <a:latin typeface="+mn-lt"/>
                <a:ea typeface="+mn-ea"/>
              </a:rPr>
              <a:t>sao(Rep</a:t>
            </a:r>
            <a:r>
              <a:rPr b="0" lang="en-US" sz="2400" spc="-1" strike="noStrike">
                <a:solidFill>
                  <a:srgbClr val="000000"/>
                </a:solidFill>
                <a:latin typeface="+mn-lt"/>
                <a:ea typeface="+mn-ea"/>
              </a:rPr>
              <a:t>lication)</a:t>
            </a:r>
            <a:endParaRPr b="0" lang="en-US" sz="2400" spc="-1" strike="noStrike">
              <a:latin typeface="Arial"/>
            </a:endParaRPr>
          </a:p>
          <a:p>
            <a:pPr lvl="1" marL="800280" indent="-342720">
              <a:lnSpc>
                <a:spcPct val="100000"/>
              </a:lnSpc>
              <a:buClr>
                <a:srgbClr val="000000"/>
              </a:buClr>
              <a:buFont typeface="Wingdings" charset="2"/>
              <a:buChar char=""/>
            </a:pPr>
            <a:r>
              <a:rPr b="0" lang="en-US" sz="2400" spc="-1" strike="noStrike">
                <a:solidFill>
                  <a:srgbClr val="000000"/>
                </a:solidFill>
                <a:latin typeface="+mn-lt"/>
                <a:ea typeface="+mn-ea"/>
              </a:rPr>
              <a:t>Data </a:t>
            </a:r>
            <a:r>
              <a:rPr b="0" lang="en-US" sz="2400" spc="-1" strike="noStrike">
                <a:solidFill>
                  <a:srgbClr val="000000"/>
                </a:solidFill>
                <a:latin typeface="+mn-lt"/>
                <a:ea typeface="+mn-ea"/>
              </a:rPr>
              <a:t>khi </a:t>
            </a:r>
            <a:r>
              <a:rPr b="0" lang="en-US" sz="2400" spc="-1" strike="noStrike">
                <a:solidFill>
                  <a:srgbClr val="000000"/>
                </a:solidFill>
                <a:latin typeface="+mn-lt"/>
                <a:ea typeface="+mn-ea"/>
              </a:rPr>
              <a:t>được </a:t>
            </a:r>
            <a:r>
              <a:rPr b="0" lang="en-US" sz="2400" spc="-1" strike="noStrike">
                <a:solidFill>
                  <a:srgbClr val="000000"/>
                </a:solidFill>
                <a:latin typeface="+mn-lt"/>
                <a:ea typeface="+mn-ea"/>
              </a:rPr>
              <a:t>lưu </a:t>
            </a:r>
            <a:r>
              <a:rPr b="0" lang="en-US" sz="2400" spc="-1" strike="noStrike">
                <a:solidFill>
                  <a:srgbClr val="000000"/>
                </a:solidFill>
                <a:latin typeface="+mn-lt"/>
                <a:ea typeface="+mn-ea"/>
              </a:rPr>
              <a:t>xuốn</a:t>
            </a:r>
            <a:r>
              <a:rPr b="0" lang="en-US" sz="2400" spc="-1" strike="noStrike">
                <a:solidFill>
                  <a:srgbClr val="000000"/>
                </a:solidFill>
                <a:latin typeface="+mn-lt"/>
                <a:ea typeface="+mn-ea"/>
              </a:rPr>
              <a:t>g </a:t>
            </a:r>
            <a:r>
              <a:rPr b="0" lang="en-US" sz="2400" spc="-1" strike="noStrike">
                <a:solidFill>
                  <a:srgbClr val="000000"/>
                </a:solidFill>
                <a:latin typeface="+mn-lt"/>
                <a:ea typeface="+mn-ea"/>
              </a:rPr>
              <a:t>node </a:t>
            </a:r>
            <a:r>
              <a:rPr b="0" lang="en-US" sz="2400" spc="-1" strike="noStrike">
                <a:solidFill>
                  <a:srgbClr val="000000"/>
                </a:solidFill>
                <a:latin typeface="+mn-lt"/>
                <a:ea typeface="+mn-ea"/>
              </a:rPr>
              <a:t>sẽ </a:t>
            </a:r>
            <a:r>
              <a:rPr b="0" lang="en-US" sz="2400" spc="-1" strike="noStrike">
                <a:solidFill>
                  <a:srgbClr val="000000"/>
                </a:solidFill>
                <a:latin typeface="+mn-lt"/>
                <a:ea typeface="+mn-ea"/>
              </a:rPr>
              <a:t>tạo </a:t>
            </a:r>
            <a:r>
              <a:rPr b="0" lang="en-US" sz="2400" spc="-1" strike="noStrike">
                <a:solidFill>
                  <a:srgbClr val="000000"/>
                </a:solidFill>
                <a:latin typeface="+mn-lt"/>
                <a:ea typeface="+mn-ea"/>
              </a:rPr>
              <a:t>bản </a:t>
            </a:r>
            <a:r>
              <a:rPr b="0" lang="en-US" sz="2400" spc="-1" strike="noStrike">
                <a:solidFill>
                  <a:srgbClr val="000000"/>
                </a:solidFill>
                <a:latin typeface="+mn-lt"/>
                <a:ea typeface="+mn-ea"/>
              </a:rPr>
              <a:t>sao ở </a:t>
            </a:r>
            <a:r>
              <a:rPr b="0" lang="en-US" sz="2400" spc="-1" strike="noStrike">
                <a:solidFill>
                  <a:srgbClr val="000000"/>
                </a:solidFill>
                <a:latin typeface="+mn-lt"/>
                <a:ea typeface="+mn-ea"/>
              </a:rPr>
              <a:t>một </a:t>
            </a:r>
            <a:r>
              <a:rPr b="0" lang="en-US" sz="2400" spc="-1" strike="noStrike">
                <a:solidFill>
                  <a:srgbClr val="000000"/>
                </a:solidFill>
                <a:latin typeface="+mn-lt"/>
                <a:ea typeface="+mn-ea"/>
              </a:rPr>
              <a:t>số </a:t>
            </a:r>
            <a:r>
              <a:rPr b="0" lang="en-US" sz="2400" spc="-1" strike="noStrike">
                <a:solidFill>
                  <a:srgbClr val="000000"/>
                </a:solidFill>
                <a:latin typeface="+mn-lt"/>
                <a:ea typeface="+mn-ea"/>
              </a:rPr>
              <a:t>node </a:t>
            </a:r>
            <a:r>
              <a:rPr b="0" lang="en-US" sz="2400" spc="-1" strike="noStrike">
                <a:solidFill>
                  <a:srgbClr val="000000"/>
                </a:solidFill>
                <a:latin typeface="+mn-lt"/>
                <a:ea typeface="+mn-ea"/>
              </a:rPr>
              <a:t>khác, </a:t>
            </a:r>
            <a:r>
              <a:rPr b="0" lang="en-US" sz="2400" spc="-1" strike="noStrike">
                <a:solidFill>
                  <a:srgbClr val="000000"/>
                </a:solidFill>
                <a:latin typeface="+mn-lt"/>
                <a:ea typeface="+mn-ea"/>
              </a:rPr>
              <a:t>nên </a:t>
            </a:r>
            <a:r>
              <a:rPr b="0" lang="en-US" sz="2400" spc="-1" strike="noStrike">
                <a:solidFill>
                  <a:srgbClr val="000000"/>
                </a:solidFill>
                <a:latin typeface="+mn-lt"/>
                <a:ea typeface="+mn-ea"/>
              </a:rPr>
              <a:t>khi </a:t>
            </a:r>
            <a:r>
              <a:rPr b="0" lang="en-US" sz="2400" spc="-1" strike="noStrike">
                <a:solidFill>
                  <a:srgbClr val="000000"/>
                </a:solidFill>
                <a:latin typeface="+mn-lt"/>
                <a:ea typeface="+mn-ea"/>
              </a:rPr>
              <a:t>xảy </a:t>
            </a:r>
            <a:r>
              <a:rPr b="0" lang="en-US" sz="2400" spc="-1" strike="noStrike">
                <a:solidFill>
                  <a:srgbClr val="000000"/>
                </a:solidFill>
                <a:latin typeface="+mn-lt"/>
                <a:ea typeface="+mn-ea"/>
              </a:rPr>
              <a:t>ra lỗi </a:t>
            </a:r>
            <a:r>
              <a:rPr b="0" lang="en-US" sz="2400" spc="-1" strike="noStrike">
                <a:solidFill>
                  <a:srgbClr val="000000"/>
                </a:solidFill>
                <a:latin typeface="+mn-lt"/>
                <a:ea typeface="+mn-ea"/>
              </a:rPr>
              <a:t>vẫn </a:t>
            </a:r>
            <a:r>
              <a:rPr b="0" lang="en-US" sz="2400" spc="-1" strike="noStrike">
                <a:solidFill>
                  <a:srgbClr val="000000"/>
                </a:solidFill>
                <a:latin typeface="+mn-lt"/>
                <a:ea typeface="+mn-ea"/>
              </a:rPr>
              <a:t>tồn </a:t>
            </a:r>
            <a:r>
              <a:rPr b="0" lang="en-US" sz="2400" spc="-1" strike="noStrike">
                <a:solidFill>
                  <a:srgbClr val="000000"/>
                </a:solidFill>
                <a:latin typeface="+mn-lt"/>
                <a:ea typeface="+mn-ea"/>
              </a:rPr>
              <a:t>tại </a:t>
            </a:r>
            <a:r>
              <a:rPr b="0" lang="en-US" sz="2400" spc="-1" strike="noStrike">
                <a:solidFill>
                  <a:srgbClr val="000000"/>
                </a:solidFill>
                <a:latin typeface="+mn-lt"/>
                <a:ea typeface="+mn-ea"/>
              </a:rPr>
              <a:t>data </a:t>
            </a:r>
            <a:r>
              <a:rPr b="0" lang="en-US" sz="2400" spc="-1" strike="noStrike">
                <a:solidFill>
                  <a:srgbClr val="000000"/>
                </a:solidFill>
                <a:latin typeface="+mn-lt"/>
                <a:ea typeface="+mn-ea"/>
              </a:rPr>
              <a:t>ở </a:t>
            </a:r>
            <a:r>
              <a:rPr b="0" lang="en-US" sz="2400" spc="-1" strike="noStrike">
                <a:solidFill>
                  <a:srgbClr val="000000"/>
                </a:solidFill>
                <a:latin typeface="+mn-lt"/>
                <a:ea typeface="+mn-ea"/>
              </a:rPr>
              <a:t>node </a:t>
            </a:r>
            <a:r>
              <a:rPr b="0" lang="en-US" sz="2400" spc="-1" strike="noStrike">
                <a:solidFill>
                  <a:srgbClr val="000000"/>
                </a:solidFill>
                <a:latin typeface="+mn-lt"/>
                <a:ea typeface="+mn-ea"/>
              </a:rPr>
              <a:t>back</a:t>
            </a:r>
            <a:r>
              <a:rPr b="0" lang="en-US" sz="2400" spc="-1" strike="noStrike">
                <a:solidFill>
                  <a:srgbClr val="000000"/>
                </a:solidFill>
                <a:latin typeface="+mn-lt"/>
                <a:ea typeface="+mn-ea"/>
              </a:rPr>
              <a:t>up </a:t>
            </a:r>
            <a:r>
              <a:rPr b="0" lang="en-US" sz="2400" spc="-1" strike="noStrike">
                <a:solidFill>
                  <a:srgbClr val="000000"/>
                </a:solidFill>
                <a:latin typeface="+mn-lt"/>
                <a:ea typeface="+mn-ea"/>
              </a:rPr>
              <a:t>để </a:t>
            </a:r>
            <a:r>
              <a:rPr b="0" lang="en-US" sz="2400" spc="-1" strike="noStrike">
                <a:solidFill>
                  <a:srgbClr val="000000"/>
                </a:solidFill>
                <a:latin typeface="+mn-lt"/>
                <a:ea typeface="+mn-ea"/>
              </a:rPr>
              <a:t>truy </a:t>
            </a:r>
            <a:r>
              <a:rPr b="0" lang="en-US" sz="2400" spc="-1" strike="noStrike">
                <a:solidFill>
                  <a:srgbClr val="000000"/>
                </a:solidFill>
                <a:latin typeface="+mn-lt"/>
                <a:ea typeface="+mn-ea"/>
              </a:rPr>
              <a:t>xuất.</a:t>
            </a:r>
            <a:endParaRPr b="0" lang="en-US" sz="2400" spc="-1" strike="noStrike">
              <a:latin typeface="Arial"/>
            </a:endParaRPr>
          </a:p>
          <a:p>
            <a:pPr>
              <a:lnSpc>
                <a:spcPct val="100000"/>
              </a:lnSpc>
            </a:pPr>
            <a:endParaRPr b="0" lang="en-US" sz="2400" spc="-1" strike="noStrike">
              <a:latin typeface="Arial"/>
            </a:endParaRPr>
          </a:p>
        </p:txBody>
      </p:sp>
      <p:sp>
        <p:nvSpPr>
          <p:cNvPr id="257" name="TextShape 3"/>
          <p:cNvSpPr txBox="1"/>
          <p:nvPr/>
        </p:nvSpPr>
        <p:spPr>
          <a:xfrm>
            <a:off x="3884760" y="8685360"/>
            <a:ext cx="2971440" cy="456840"/>
          </a:xfrm>
          <a:prstGeom prst="rect">
            <a:avLst/>
          </a:prstGeom>
          <a:noFill/>
          <a:ln>
            <a:noFill/>
          </a:ln>
        </p:spPr>
        <p:txBody>
          <a:bodyPr anchor="b"/>
          <a:p>
            <a:pPr algn="r">
              <a:lnSpc>
                <a:spcPct val="100000"/>
              </a:lnSpc>
            </a:pPr>
            <a:fld id="{1E289CB0-FF37-48C7-B31A-EACD6D7046B7}"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sldImg"/>
          </p:nvPr>
        </p:nvSpPr>
        <p:spPr>
          <a:xfrm>
            <a:off x="380880" y="685800"/>
            <a:ext cx="6095520" cy="3428640"/>
          </a:xfrm>
          <a:prstGeom prst="rect">
            <a:avLst/>
          </a:prstGeom>
        </p:spPr>
      </p:sp>
      <p:sp>
        <p:nvSpPr>
          <p:cNvPr id="259"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1" i="1" lang="en-US" sz="1200" spc="-1" strike="noStrike">
                <a:solidFill>
                  <a:srgbClr val="000000"/>
                </a:solidFill>
                <a:latin typeface="+mn-lt"/>
                <a:ea typeface="+mn-ea"/>
              </a:rPr>
              <a:t>Cassandra</a:t>
            </a:r>
            <a:r>
              <a:rPr b="0" lang="en-US" sz="1200" spc="-1" strike="noStrike">
                <a:solidFill>
                  <a:srgbClr val="000000"/>
                </a:solidFill>
                <a:latin typeface="+mn-lt"/>
                <a:ea typeface="+mn-ea"/>
              </a:rPr>
              <a:t> has </a:t>
            </a:r>
            <a:r>
              <a:rPr b="0" lang="en-US" sz="1200" spc="-1" strike="noStrike">
                <a:solidFill>
                  <a:srgbClr val="000000"/>
                </a:solidFill>
                <a:latin typeface="+mn-lt"/>
                <a:ea typeface="+mn-ea"/>
              </a:rPr>
              <a:t>a </a:t>
            </a:r>
            <a:r>
              <a:rPr b="1" i="1" lang="en-US" sz="1200" spc="-1" strike="noStrike">
                <a:solidFill>
                  <a:srgbClr val="000000"/>
                </a:solidFill>
                <a:latin typeface="+mn-lt"/>
                <a:ea typeface="+mn-ea"/>
              </a:rPr>
              <a:t>masterless</a:t>
            </a:r>
            <a:r>
              <a:rPr b="0" lang="en-US" sz="1200" spc="-1" strike="noStrike">
                <a:solidFill>
                  <a:srgbClr val="000000"/>
                </a:solidFill>
                <a:latin typeface="+mn-lt"/>
                <a:ea typeface="+mn-ea"/>
              </a:rPr>
              <a:t> arch</a:t>
            </a:r>
            <a:r>
              <a:rPr b="0" lang="en-US" sz="1200" spc="-1" strike="noStrike">
                <a:solidFill>
                  <a:srgbClr val="000000"/>
                </a:solidFill>
                <a:latin typeface="+mn-lt"/>
                <a:ea typeface="+mn-ea"/>
              </a:rPr>
              <a:t>itecture, </a:t>
            </a:r>
            <a:r>
              <a:rPr b="0" lang="en-US" sz="1200" spc="-1" strike="noStrike">
                <a:solidFill>
                  <a:srgbClr val="000000"/>
                </a:solidFill>
                <a:latin typeface="+mn-lt"/>
                <a:ea typeface="+mn-ea"/>
              </a:rPr>
              <a:t>while </a:t>
            </a:r>
            <a:r>
              <a:rPr b="1" i="1" lang="en-US" sz="1200" spc="-1" strike="noStrike">
                <a:solidFill>
                  <a:srgbClr val="000000"/>
                </a:solidFill>
                <a:latin typeface="+mn-lt"/>
                <a:ea typeface="+mn-ea"/>
              </a:rPr>
              <a:t>HBase</a:t>
            </a:r>
            <a:r>
              <a:rPr b="0" lang="en-US" sz="1200" spc="-1" strike="noStrike">
                <a:solidFill>
                  <a:srgbClr val="000000"/>
                </a:solidFill>
                <a:latin typeface="+mn-lt"/>
                <a:ea typeface="+mn-ea"/>
              </a:rPr>
              <a:t> has </a:t>
            </a:r>
            <a:r>
              <a:rPr b="0" lang="en-US" sz="1200" spc="-1" strike="noStrike">
                <a:solidFill>
                  <a:srgbClr val="000000"/>
                </a:solidFill>
                <a:latin typeface="+mn-lt"/>
                <a:ea typeface="+mn-ea"/>
              </a:rPr>
              <a:t>a </a:t>
            </a:r>
            <a:r>
              <a:rPr b="1" i="1" lang="en-US" sz="1200" spc="-1" strike="noStrike">
                <a:solidFill>
                  <a:srgbClr val="000000"/>
                </a:solidFill>
                <a:latin typeface="+mn-lt"/>
                <a:ea typeface="+mn-ea"/>
              </a:rPr>
              <a:t>master-based</a:t>
            </a:r>
            <a:endParaRPr b="0" lang="en-US" sz="1200" spc="-1" strike="noStrike">
              <a:latin typeface="Arial"/>
            </a:endParaRPr>
          </a:p>
        </p:txBody>
      </p:sp>
      <p:sp>
        <p:nvSpPr>
          <p:cNvPr id="260" name="TextShape 3"/>
          <p:cNvSpPr txBox="1"/>
          <p:nvPr/>
        </p:nvSpPr>
        <p:spPr>
          <a:xfrm>
            <a:off x="3884760" y="8685360"/>
            <a:ext cx="2971440" cy="456840"/>
          </a:xfrm>
          <a:prstGeom prst="rect">
            <a:avLst/>
          </a:prstGeom>
          <a:noFill/>
          <a:ln>
            <a:noFill/>
          </a:ln>
        </p:spPr>
        <p:txBody>
          <a:bodyPr anchor="b"/>
          <a:p>
            <a:pPr algn="r">
              <a:lnSpc>
                <a:spcPct val="100000"/>
              </a:lnSpc>
            </a:pPr>
            <a:fld id="{BBD412D3-C4C8-4FDC-A445-5B7CC14DCE3A}"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sldImg"/>
          </p:nvPr>
        </p:nvSpPr>
        <p:spPr>
          <a:xfrm>
            <a:off x="380880" y="685800"/>
            <a:ext cx="6095520" cy="3428640"/>
          </a:xfrm>
          <a:prstGeom prst="rect">
            <a:avLst/>
          </a:prstGeom>
        </p:spPr>
      </p:sp>
      <p:sp>
        <p:nvSpPr>
          <p:cNvPr id="262"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63" name="TextShape 3"/>
          <p:cNvSpPr txBox="1"/>
          <p:nvPr/>
        </p:nvSpPr>
        <p:spPr>
          <a:xfrm>
            <a:off x="3884760" y="8685360"/>
            <a:ext cx="2971440" cy="456840"/>
          </a:xfrm>
          <a:prstGeom prst="rect">
            <a:avLst/>
          </a:prstGeom>
          <a:noFill/>
          <a:ln>
            <a:noFill/>
          </a:ln>
        </p:spPr>
        <p:txBody>
          <a:bodyPr anchor="b"/>
          <a:p>
            <a:pPr algn="r">
              <a:lnSpc>
                <a:spcPct val="100000"/>
              </a:lnSpc>
            </a:pPr>
            <a:fld id="{BC2AB3E6-4A11-474A-A4DC-E64A75FEFFC3}"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sldImg"/>
          </p:nvPr>
        </p:nvSpPr>
        <p:spPr>
          <a:xfrm>
            <a:off x="380880" y="685800"/>
            <a:ext cx="6095520" cy="3428640"/>
          </a:xfrm>
          <a:prstGeom prst="rect">
            <a:avLst/>
          </a:prstGeom>
        </p:spPr>
      </p:sp>
      <p:sp>
        <p:nvSpPr>
          <p:cNvPr id="265"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66" name="TextShape 3"/>
          <p:cNvSpPr txBox="1"/>
          <p:nvPr/>
        </p:nvSpPr>
        <p:spPr>
          <a:xfrm>
            <a:off x="3884760" y="8685360"/>
            <a:ext cx="2971440" cy="456840"/>
          </a:xfrm>
          <a:prstGeom prst="rect">
            <a:avLst/>
          </a:prstGeom>
          <a:noFill/>
          <a:ln>
            <a:noFill/>
          </a:ln>
        </p:spPr>
        <p:txBody>
          <a:bodyPr anchor="b"/>
          <a:p>
            <a:pPr algn="r">
              <a:lnSpc>
                <a:spcPct val="100000"/>
              </a:lnSpc>
            </a:pPr>
            <a:fld id="{A281406E-0A87-40BA-A79F-CA0811368B47}"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sldImg"/>
          </p:nvPr>
        </p:nvSpPr>
        <p:spPr>
          <a:xfrm>
            <a:off x="380880" y="685800"/>
            <a:ext cx="6095520" cy="3428640"/>
          </a:xfrm>
          <a:prstGeom prst="rect">
            <a:avLst/>
          </a:prstGeom>
        </p:spPr>
      </p:sp>
      <p:sp>
        <p:nvSpPr>
          <p:cNvPr id="268"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69" name="TextShape 3"/>
          <p:cNvSpPr txBox="1"/>
          <p:nvPr/>
        </p:nvSpPr>
        <p:spPr>
          <a:xfrm>
            <a:off x="3884760" y="8685360"/>
            <a:ext cx="2971440" cy="456840"/>
          </a:xfrm>
          <a:prstGeom prst="rect">
            <a:avLst/>
          </a:prstGeom>
          <a:noFill/>
          <a:ln>
            <a:noFill/>
          </a:ln>
        </p:spPr>
        <p:txBody>
          <a:bodyPr anchor="b"/>
          <a:p>
            <a:pPr algn="r">
              <a:lnSpc>
                <a:spcPct val="100000"/>
              </a:lnSpc>
            </a:pPr>
            <a:fld id="{A2A434E0-9E21-40B1-A325-3712007A7B55}"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sldImg"/>
          </p:nvPr>
        </p:nvSpPr>
        <p:spPr>
          <a:xfrm>
            <a:off x="380880" y="685800"/>
            <a:ext cx="6095520" cy="3428640"/>
          </a:xfrm>
          <a:prstGeom prst="rect">
            <a:avLst/>
          </a:prstGeom>
        </p:spPr>
      </p:sp>
      <p:sp>
        <p:nvSpPr>
          <p:cNvPr id="271"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72" name="TextShape 3"/>
          <p:cNvSpPr txBox="1"/>
          <p:nvPr/>
        </p:nvSpPr>
        <p:spPr>
          <a:xfrm>
            <a:off x="3884760" y="8685360"/>
            <a:ext cx="2971440" cy="456840"/>
          </a:xfrm>
          <a:prstGeom prst="rect">
            <a:avLst/>
          </a:prstGeom>
          <a:noFill/>
          <a:ln>
            <a:noFill/>
          </a:ln>
        </p:spPr>
        <p:txBody>
          <a:bodyPr anchor="b"/>
          <a:p>
            <a:pPr algn="r">
              <a:lnSpc>
                <a:spcPct val="100000"/>
              </a:lnSpc>
            </a:pPr>
            <a:fld id="{D32ED8E4-0FA8-43ED-82BF-42394304CE0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380880" y="685800"/>
            <a:ext cx="6095520" cy="3428640"/>
          </a:xfrm>
          <a:prstGeom prst="rect">
            <a:avLst/>
          </a:prstGeom>
        </p:spPr>
      </p:sp>
      <p:sp>
        <p:nvSpPr>
          <p:cNvPr id="223" name="PlaceHolder 2"/>
          <p:cNvSpPr>
            <a:spLocks noGrp="1"/>
          </p:cNvSpPr>
          <p:nvPr>
            <p:ph type="body"/>
          </p:nvPr>
        </p:nvSpPr>
        <p:spPr>
          <a:xfrm>
            <a:off x="685800" y="4343400"/>
            <a:ext cx="5486040" cy="4114440"/>
          </a:xfrm>
          <a:prstGeom prst="rect">
            <a:avLst/>
          </a:prstGeom>
        </p:spPr>
        <p:txBody>
          <a:bodyPr/>
          <a:p>
            <a:pPr>
              <a:lnSpc>
                <a:spcPct val="100000"/>
              </a:lnSpc>
            </a:pPr>
            <a:r>
              <a:rPr b="0" lang="en-US" sz="1200" spc="-1" strike="noStrike">
                <a:solidFill>
                  <a:srgbClr val="000000"/>
                </a:solidFill>
                <a:latin typeface="+mn-lt"/>
                <a:ea typeface="+mn-ea"/>
              </a:rPr>
              <a:t>Column Family là một database object trong Column-Oriented NoSQL Database, với dữ liệu được lưu trữ và </a:t>
            </a:r>
            <a:r>
              <a:rPr b="0" lang="en-US" sz="1200" spc="-1" strike="noStrike">
                <a:solidFill>
                  <a:srgbClr val="000000"/>
                </a:solidFill>
                <a:latin typeface="+mn-lt"/>
                <a:ea typeface="+mn-ea"/>
              </a:rPr>
              <a:t>truy xuất theo các cột thay vì các hàng như trong các loại cơ sở dữ liệu quan hệ</a:t>
            </a:r>
            <a:r>
              <a:rPr b="0" lang="en-US" sz="1200" spc="-1" strike="noStrike">
                <a:solidFill>
                  <a:srgbClr val="000000"/>
                </a:solidFill>
                <a:latin typeface="+mn-lt"/>
                <a:ea typeface="+mn-ea"/>
              </a:rPr>
              <a:t>.</a:t>
            </a:r>
            <a:endParaRPr b="0" lang="en-US" sz="1200" spc="-1" strike="noStrike">
              <a:latin typeface="Arial"/>
            </a:endParaRPr>
          </a:p>
        </p:txBody>
      </p:sp>
      <p:sp>
        <p:nvSpPr>
          <p:cNvPr id="224" name="TextShape 3"/>
          <p:cNvSpPr txBox="1"/>
          <p:nvPr/>
        </p:nvSpPr>
        <p:spPr>
          <a:xfrm>
            <a:off x="3884760" y="8685360"/>
            <a:ext cx="2971440" cy="456840"/>
          </a:xfrm>
          <a:prstGeom prst="rect">
            <a:avLst/>
          </a:prstGeom>
          <a:noFill/>
          <a:ln>
            <a:noFill/>
          </a:ln>
        </p:spPr>
        <p:txBody>
          <a:bodyPr anchor="b"/>
          <a:p>
            <a:pPr algn="r">
              <a:lnSpc>
                <a:spcPct val="100000"/>
              </a:lnSpc>
            </a:pPr>
            <a:fld id="{1D5ABE44-150E-41ED-92D9-B49DE0750418}"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380880" y="685800"/>
            <a:ext cx="6095520" cy="3428640"/>
          </a:xfrm>
          <a:prstGeom prst="rect">
            <a:avLst/>
          </a:prstGeom>
        </p:spPr>
      </p:sp>
      <p:sp>
        <p:nvSpPr>
          <p:cNvPr id="226" name="PlaceHolder 2"/>
          <p:cNvSpPr>
            <a:spLocks noGrp="1"/>
          </p:cNvSpPr>
          <p:nvPr>
            <p:ph type="body"/>
          </p:nvPr>
        </p:nvSpPr>
        <p:spPr>
          <a:xfrm>
            <a:off x="685800" y="4343400"/>
            <a:ext cx="5486040" cy="4114440"/>
          </a:xfrm>
          <a:prstGeom prst="rect">
            <a:avLst/>
          </a:prstGeom>
        </p:spPr>
        <p:txBody>
          <a:bodyPr/>
          <a:p>
            <a:pPr marL="343080" indent="-342720">
              <a:lnSpc>
                <a:spcPct val="100000"/>
              </a:lnSpc>
              <a:buClr>
                <a:srgbClr val="000000"/>
              </a:buClr>
              <a:buFont typeface="Wingdings" charset="2"/>
              <a:buChar char=""/>
            </a:pPr>
            <a:r>
              <a:rPr b="0" lang="en-US" sz="1200" spc="-1" strike="noStrike">
                <a:solidFill>
                  <a:srgbClr val="000000"/>
                </a:solidFill>
                <a:latin typeface="+mn-lt"/>
                <a:ea typeface="+mn-ea"/>
              </a:rPr>
              <a:t>Mỗi hàng có thể chứa các cột tùy ý (không cần thiết phải giống nhau giữa các hàng)</a:t>
            </a:r>
            <a:endParaRPr b="0" lang="en-US" sz="1200" spc="-1" strike="noStrike">
              <a:latin typeface="Arial"/>
            </a:endParaRPr>
          </a:p>
          <a:p>
            <a:pPr marL="343080" indent="-342720">
              <a:lnSpc>
                <a:spcPct val="100000"/>
              </a:lnSpc>
              <a:buClr>
                <a:srgbClr val="000000"/>
              </a:buClr>
              <a:buFont typeface="Wingdings" charset="2"/>
              <a:buChar char=""/>
            </a:pPr>
            <a:r>
              <a:rPr b="0" lang="en-US" sz="1200" spc="-1" strike="noStrike">
                <a:solidFill>
                  <a:srgbClr val="000000"/>
                </a:solidFill>
                <a:latin typeface="+mn-lt"/>
                <a:ea typeface="+mn-ea"/>
              </a:rPr>
              <a:t>Nhiều Column Family có liên hệ với nhau về mặt logic tạo thành 1 cơ sở dữ liệu hoàn chỉnh (Column Families)</a:t>
            </a:r>
            <a:endParaRPr b="0" lang="en-US" sz="1200" spc="-1" strike="noStrike">
              <a:latin typeface="Arial"/>
            </a:endParaRPr>
          </a:p>
          <a:p>
            <a:pPr marL="343080" indent="-342720">
              <a:lnSpc>
                <a:spcPct val="100000"/>
              </a:lnSpc>
              <a:buClr>
                <a:srgbClr val="000000"/>
              </a:buClr>
              <a:buFont typeface="Wingdings" charset="2"/>
              <a:buChar char=""/>
            </a:pPr>
            <a:r>
              <a:rPr b="0" lang="en-US" sz="1200" spc="-1" strike="noStrike">
                <a:solidFill>
                  <a:srgbClr val="000000"/>
                </a:solidFill>
                <a:latin typeface="+mn-lt"/>
                <a:ea typeface="+mn-ea"/>
              </a:rPr>
              <a:t>Được tối ưu cho các hệ thống online analytical processing (các thao tác chủ yếu là query thông tin trên các cột để phân tích) (giảm khối lượng công việc và thời gian cần để thao tác với dữ liệu trên đĩa cứng)</a:t>
            </a:r>
            <a:endParaRPr b="0" lang="en-US" sz="1200" spc="-1" strike="noStrike">
              <a:latin typeface="Arial"/>
            </a:endParaRPr>
          </a:p>
          <a:p>
            <a:pPr marL="343080" indent="-342720">
              <a:lnSpc>
                <a:spcPct val="100000"/>
              </a:lnSpc>
              <a:buClr>
                <a:srgbClr val="000000"/>
              </a:buClr>
              <a:buFont typeface="Wingdings" charset="2"/>
              <a:buChar char=""/>
            </a:pPr>
            <a:r>
              <a:rPr b="0" lang="en-US" sz="1200" spc="-1" strike="noStrike">
                <a:solidFill>
                  <a:srgbClr val="000000"/>
                </a:solidFill>
                <a:latin typeface="+mn-lt"/>
                <a:ea typeface="+mn-ea"/>
              </a:rPr>
              <a:t>Thích hợp với các hệ thống data warehousing và xử lý Big Data</a:t>
            </a:r>
            <a:endParaRPr b="0" lang="en-US" sz="1200" spc="-1" strike="noStrike">
              <a:latin typeface="Arial"/>
            </a:endParaRPr>
          </a:p>
          <a:p>
            <a:pPr>
              <a:lnSpc>
                <a:spcPct val="100000"/>
              </a:lnSpc>
            </a:pPr>
            <a:endParaRPr b="0" lang="en-US" sz="1200" spc="-1" strike="noStrike">
              <a:latin typeface="Arial"/>
            </a:endParaRPr>
          </a:p>
        </p:txBody>
      </p:sp>
      <p:sp>
        <p:nvSpPr>
          <p:cNvPr id="227" name="TextShape 3"/>
          <p:cNvSpPr txBox="1"/>
          <p:nvPr/>
        </p:nvSpPr>
        <p:spPr>
          <a:xfrm>
            <a:off x="3884760" y="8685360"/>
            <a:ext cx="2971440" cy="456840"/>
          </a:xfrm>
          <a:prstGeom prst="rect">
            <a:avLst/>
          </a:prstGeom>
          <a:noFill/>
          <a:ln>
            <a:noFill/>
          </a:ln>
        </p:spPr>
        <p:txBody>
          <a:bodyPr anchor="b"/>
          <a:p>
            <a:pPr algn="r">
              <a:lnSpc>
                <a:spcPct val="100000"/>
              </a:lnSpc>
            </a:pPr>
            <a:fld id="{65C1E5D7-5451-4F59-9972-3CF0093F4DD7}"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380880" y="685800"/>
            <a:ext cx="6095520" cy="3428640"/>
          </a:xfrm>
          <a:prstGeom prst="rect">
            <a:avLst/>
          </a:prstGeom>
        </p:spPr>
      </p:sp>
      <p:sp>
        <p:nvSpPr>
          <p:cNvPr id="229"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1" lang="en-US" sz="2800" spc="-1" strike="noStrike" u="sng">
                <a:solidFill>
                  <a:srgbClr val="000000"/>
                </a:solidFill>
                <a:uFillTx/>
                <a:latin typeface="+mn-lt"/>
                <a:ea typeface="+mn-ea"/>
              </a:rPr>
              <a:t>Ưu điểm</a:t>
            </a:r>
            <a:endParaRPr b="0" lang="en-US" sz="2800" spc="-1" strike="noStrike">
              <a:latin typeface="Arial"/>
            </a:endParaRPr>
          </a:p>
          <a:p>
            <a:pPr lvl="1" marL="800280" indent="-342720">
              <a:lnSpc>
                <a:spcPct val="100000"/>
              </a:lnSpc>
              <a:buClr>
                <a:srgbClr val="000000"/>
              </a:buClr>
              <a:buFont typeface="Wingdings" charset="2"/>
              <a:buChar char=""/>
            </a:pPr>
            <a:r>
              <a:rPr b="0" lang="en-US" sz="2200" spc="-1" strike="noStrike">
                <a:solidFill>
                  <a:srgbClr val="000000"/>
                </a:solidFill>
                <a:latin typeface="+mn-lt"/>
                <a:ea typeface="+mn-ea"/>
              </a:rPr>
              <a:t>Compression: do dữ liệu trên mỗi Column Family chỉ gồm 1 loại, nên có thể chọn cách nén riêng cho từng Column Family, làm tăng hiệu quả</a:t>
            </a:r>
            <a:endParaRPr b="0" lang="en-US" sz="2200" spc="-1" strike="noStrike">
              <a:latin typeface="Arial"/>
            </a:endParaRPr>
          </a:p>
          <a:p>
            <a:pPr lvl="1" marL="800280" indent="-342720">
              <a:lnSpc>
                <a:spcPct val="100000"/>
              </a:lnSpc>
              <a:buClr>
                <a:srgbClr val="000000"/>
              </a:buClr>
              <a:buFont typeface="Wingdings" charset="2"/>
              <a:buChar char=""/>
            </a:pPr>
            <a:r>
              <a:rPr b="0" lang="en-US" sz="2200" spc="-1" strike="noStrike">
                <a:solidFill>
                  <a:srgbClr val="000000"/>
                </a:solidFill>
                <a:latin typeface="+mn-lt"/>
                <a:ea typeface="+mn-ea"/>
              </a:rPr>
              <a:t>Dễ dàng mở rộng và chia nhỏ (scalability and partitioning)</a:t>
            </a:r>
            <a:endParaRPr b="0" lang="en-US" sz="2200" spc="-1" strike="noStrike">
              <a:latin typeface="Arial"/>
            </a:endParaRPr>
          </a:p>
          <a:p>
            <a:pPr lvl="1" marL="800280" indent="-342720">
              <a:lnSpc>
                <a:spcPct val="100000"/>
              </a:lnSpc>
              <a:buClr>
                <a:srgbClr val="000000"/>
              </a:buClr>
              <a:buFont typeface="Wingdings" charset="2"/>
              <a:buChar char=""/>
            </a:pPr>
            <a:r>
              <a:rPr b="0" lang="en-US" sz="2200" spc="-1" strike="noStrike">
                <a:solidFill>
                  <a:srgbClr val="000000"/>
                </a:solidFill>
                <a:latin typeface="+mn-lt"/>
                <a:ea typeface="+mn-ea"/>
              </a:rPr>
              <a:t>Nhanh với những query chỉ cần dữ liệu trên 1 Column Family</a:t>
            </a:r>
            <a:endParaRPr b="0" lang="en-US" sz="2200" spc="-1" strike="noStrike">
              <a:latin typeface="Arial"/>
            </a:endParaRPr>
          </a:p>
          <a:p>
            <a:pPr lvl="1" marL="800280" indent="-342720">
              <a:lnSpc>
                <a:spcPct val="100000"/>
              </a:lnSpc>
              <a:buClr>
                <a:srgbClr val="000000"/>
              </a:buClr>
              <a:buFont typeface="Wingdings" charset="2"/>
              <a:buChar char=""/>
            </a:pPr>
            <a:r>
              <a:rPr b="0" lang="en-US" sz="2200" spc="-1" strike="noStrike">
                <a:solidFill>
                  <a:srgbClr val="000000"/>
                </a:solidFill>
                <a:latin typeface="+mn-lt"/>
                <a:ea typeface="+mn-ea"/>
              </a:rPr>
              <a:t>Tốc độ tính toán các phép toán cần truy xuất trên toàn bộ tập dữ liệu (dataset) như SUM, COUNT, AVG, ... nhanh</a:t>
            </a:r>
            <a:endParaRPr b="0" lang="en-US" sz="2200" spc="-1" strike="noStrike">
              <a:latin typeface="Arial"/>
            </a:endParaRPr>
          </a:p>
          <a:p>
            <a:pPr>
              <a:lnSpc>
                <a:spcPct val="100000"/>
              </a:lnSpc>
            </a:pPr>
            <a:r>
              <a:rPr b="1" lang="en-US" sz="2800" spc="-1" strike="noStrike" u="sng">
                <a:solidFill>
                  <a:srgbClr val="000000"/>
                </a:solidFill>
                <a:uFillTx/>
                <a:latin typeface="Times New Roman"/>
                <a:ea typeface="+mn-ea"/>
              </a:rPr>
              <a:t>Nhược điểm</a:t>
            </a:r>
            <a:endParaRPr b="0" lang="en-US" sz="2800" spc="-1" strike="noStrike">
              <a:latin typeface="Arial"/>
            </a:endParaRPr>
          </a:p>
          <a:p>
            <a:pPr lvl="1" marL="800280" indent="-342720">
              <a:lnSpc>
                <a:spcPct val="100000"/>
              </a:lnSpc>
              <a:buClr>
                <a:srgbClr val="000000"/>
              </a:buClr>
              <a:buFont typeface="Arial"/>
              <a:buChar char="•"/>
            </a:pPr>
            <a:r>
              <a:rPr b="0" lang="en-US" sz="2200" spc="-1" strike="noStrike">
                <a:solidFill>
                  <a:srgbClr val="000000"/>
                </a:solidFill>
                <a:latin typeface="Times New Roman"/>
                <a:ea typeface="+mn-ea"/>
              </a:rPr>
              <a:t>Không hỗ trợ transaction</a:t>
            </a:r>
            <a:endParaRPr b="0" lang="en-US" sz="2200" spc="-1" strike="noStrike">
              <a:latin typeface="Arial"/>
            </a:endParaRPr>
          </a:p>
          <a:p>
            <a:pPr lvl="1" marL="800280" indent="-342720">
              <a:lnSpc>
                <a:spcPct val="100000"/>
              </a:lnSpc>
              <a:buClr>
                <a:srgbClr val="000000"/>
              </a:buClr>
              <a:buFont typeface="Arial"/>
              <a:buChar char="•"/>
            </a:pPr>
            <a:r>
              <a:rPr b="0" lang="en-US" sz="2200" spc="-1" strike="noStrike">
                <a:solidFill>
                  <a:srgbClr val="000000"/>
                </a:solidFill>
                <a:latin typeface="Times New Roman"/>
                <a:ea typeface="+mn-ea"/>
              </a:rPr>
              <a:t>Chậm với các thao tác insert update delete</a:t>
            </a:r>
            <a:endParaRPr b="0" lang="en-US" sz="2200" spc="-1" strike="noStrike">
              <a:latin typeface="Arial"/>
            </a:endParaRPr>
          </a:p>
          <a:p>
            <a:pPr lvl="1" marL="800280" indent="-342720">
              <a:lnSpc>
                <a:spcPct val="100000"/>
              </a:lnSpc>
              <a:buClr>
                <a:srgbClr val="000000"/>
              </a:buClr>
              <a:buFont typeface="Arial"/>
              <a:buChar char="•"/>
            </a:pPr>
            <a:r>
              <a:rPr b="0" lang="en-US" sz="2200" spc="-1" strike="noStrike">
                <a:solidFill>
                  <a:srgbClr val="000000"/>
                </a:solidFill>
                <a:latin typeface="Times New Roman"/>
                <a:ea typeface="+mn-ea"/>
              </a:rPr>
              <a:t>Chậm với các câu query cần truy xuất trên nhiều Column Family</a:t>
            </a:r>
            <a:endParaRPr b="0" lang="en-US" sz="2200" spc="-1" strike="noStrike">
              <a:latin typeface="Arial"/>
            </a:endParaRPr>
          </a:p>
          <a:p>
            <a:pPr>
              <a:lnSpc>
                <a:spcPct val="100000"/>
              </a:lnSpc>
            </a:pPr>
            <a:endParaRPr b="0" lang="en-US" sz="2200" spc="-1" strike="noStrike">
              <a:latin typeface="Arial"/>
            </a:endParaRPr>
          </a:p>
        </p:txBody>
      </p:sp>
      <p:sp>
        <p:nvSpPr>
          <p:cNvPr id="230" name="TextShape 3"/>
          <p:cNvSpPr txBox="1"/>
          <p:nvPr/>
        </p:nvSpPr>
        <p:spPr>
          <a:xfrm>
            <a:off x="3884760" y="8685360"/>
            <a:ext cx="2971440" cy="456840"/>
          </a:xfrm>
          <a:prstGeom prst="rect">
            <a:avLst/>
          </a:prstGeom>
          <a:noFill/>
          <a:ln>
            <a:noFill/>
          </a:ln>
        </p:spPr>
        <p:txBody>
          <a:bodyPr anchor="b"/>
          <a:p>
            <a:pPr algn="r">
              <a:lnSpc>
                <a:spcPct val="100000"/>
              </a:lnSpc>
            </a:pPr>
            <a:fld id="{82C28FF9-CA93-428C-A148-3F3452DF7244}"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380880" y="685800"/>
            <a:ext cx="6095520" cy="3428640"/>
          </a:xfrm>
          <a:prstGeom prst="rect">
            <a:avLst/>
          </a:prstGeom>
        </p:spPr>
      </p:sp>
      <p:sp>
        <p:nvSpPr>
          <p:cNvPr id="232" name="PlaceHolder 2"/>
          <p:cNvSpPr>
            <a:spLocks noGrp="1"/>
          </p:cNvSpPr>
          <p:nvPr>
            <p:ph type="body"/>
          </p:nvPr>
        </p:nvSpPr>
        <p:spPr>
          <a:xfrm>
            <a:off x="685800" y="4343400"/>
            <a:ext cx="5486040" cy="4114440"/>
          </a:xfrm>
          <a:prstGeom prst="rect">
            <a:avLst/>
          </a:prstGeom>
        </p:spPr>
        <p:txBody>
          <a:bodyPr/>
          <a:p>
            <a:pPr marL="343080" indent="-342720">
              <a:lnSpc>
                <a:spcPct val="100000"/>
              </a:lnSpc>
              <a:buClr>
                <a:srgbClr val="000000"/>
              </a:buClr>
              <a:buFont typeface="Arial"/>
              <a:buChar char="•"/>
            </a:pPr>
            <a:r>
              <a:rPr b="0" lang="en-US" sz="1200" spc="-1" strike="noStrike">
                <a:solidFill>
                  <a:srgbClr val="000000"/>
                </a:solidFill>
                <a:latin typeface="Times New Roman"/>
              </a:rPr>
              <a:t>Một loại NoSQL, </a:t>
            </a:r>
            <a:r>
              <a:rPr b="0" lang="en-US" sz="1200" spc="-1" strike="noStrike">
                <a:solidFill>
                  <a:srgbClr val="000000"/>
                </a:solidFill>
                <a:latin typeface="Times New Roman"/>
              </a:rPr>
              <a:t>column-oriented </a:t>
            </a:r>
            <a:r>
              <a:rPr b="0" lang="en-US" sz="1200" spc="-1" strike="noStrike">
                <a:solidFill>
                  <a:srgbClr val="000000"/>
                </a:solidFill>
                <a:latin typeface="Times New Roman"/>
              </a:rPr>
              <a:t>Database phát hành </a:t>
            </a:r>
            <a:r>
              <a:rPr b="0" lang="en-US" sz="1200" spc="-1" strike="noStrike">
                <a:solidFill>
                  <a:srgbClr val="000000"/>
                </a:solidFill>
                <a:latin typeface="Times New Roman"/>
              </a:rPr>
              <a:t>lần đầu năm 2008, </a:t>
            </a:r>
            <a:r>
              <a:rPr b="0" lang="en-US" sz="1200" spc="-1" strike="noStrike">
                <a:solidFill>
                  <a:srgbClr val="000000"/>
                </a:solidFill>
                <a:latin typeface="Times New Roman"/>
              </a:rPr>
              <a:t>lưu trữ dữ liệu theo </a:t>
            </a:r>
            <a:r>
              <a:rPr b="0" lang="en-US" sz="1200" spc="-1" strike="noStrike">
                <a:solidFill>
                  <a:srgbClr val="000000"/>
                </a:solidFill>
                <a:latin typeface="Times New Roman"/>
              </a:rPr>
              <a:t>cột thay vì theo hàng </a:t>
            </a:r>
            <a:r>
              <a:rPr b="0" lang="en-US" sz="1200" spc="-1" strike="noStrike">
                <a:solidFill>
                  <a:srgbClr val="000000"/>
                </a:solidFill>
                <a:latin typeface="Times New Roman"/>
              </a:rPr>
              <a:t>như RDBMS.</a:t>
            </a:r>
            <a:endParaRPr b="0" lang="en-US" sz="1200" spc="-1" strike="noStrike">
              <a:latin typeface="Arial"/>
            </a:endParaRPr>
          </a:p>
          <a:p>
            <a:pPr>
              <a:lnSpc>
                <a:spcPct val="100000"/>
              </a:lnSpc>
            </a:pPr>
            <a:endParaRPr b="0" lang="en-US" sz="1200" spc="-1" strike="noStrike">
              <a:latin typeface="Arial"/>
            </a:endParaRPr>
          </a:p>
          <a:p>
            <a:pPr marL="343080" indent="-342720">
              <a:lnSpc>
                <a:spcPct val="100000"/>
              </a:lnSpc>
              <a:buClr>
                <a:srgbClr val="000000"/>
              </a:buClr>
              <a:buFont typeface="Arial"/>
              <a:buChar char="•"/>
            </a:pPr>
            <a:r>
              <a:rPr b="0" lang="en-US" sz="1200" spc="-1" strike="noStrike">
                <a:solidFill>
                  <a:srgbClr val="000000"/>
                </a:solidFill>
                <a:latin typeface="Times New Roman"/>
              </a:rPr>
              <a:t>Nguồn gốc từ cơ sở </a:t>
            </a:r>
            <a:r>
              <a:rPr b="0" lang="en-US" sz="1200" spc="-1" strike="noStrike">
                <a:solidFill>
                  <a:srgbClr val="000000"/>
                </a:solidFill>
                <a:latin typeface="Times New Roman"/>
              </a:rPr>
              <a:t>dữ liệu BigTable của </a:t>
            </a:r>
            <a:r>
              <a:rPr b="0" lang="en-US" sz="1200" spc="-1" strike="noStrike">
                <a:solidFill>
                  <a:srgbClr val="000000"/>
                </a:solidFill>
                <a:latin typeface="Times New Roman"/>
              </a:rPr>
              <a:t>Google, chạy trên </a:t>
            </a:r>
            <a:r>
              <a:rPr b="0" lang="en-US" sz="1200" spc="-1" strike="noStrike">
                <a:solidFill>
                  <a:srgbClr val="000000"/>
                </a:solidFill>
                <a:latin typeface="Times New Roman"/>
              </a:rPr>
              <a:t>nền Hadoop </a:t>
            </a:r>
            <a:r>
              <a:rPr b="0" lang="en-US" sz="1200" spc="-1" strike="noStrike">
                <a:solidFill>
                  <a:srgbClr val="000000"/>
                </a:solidFill>
                <a:latin typeface="Times New Roman"/>
              </a:rPr>
              <a:t>Distributed File </a:t>
            </a:r>
            <a:r>
              <a:rPr b="0" lang="en-US" sz="1200" spc="-1" strike="noStrike">
                <a:solidFill>
                  <a:srgbClr val="000000"/>
                </a:solidFill>
                <a:latin typeface="Times New Roman"/>
              </a:rPr>
              <a:t>System (HDFS) phát </a:t>
            </a:r>
            <a:r>
              <a:rPr b="0" lang="en-US" sz="1200" spc="-1" strike="noStrike">
                <a:solidFill>
                  <a:srgbClr val="000000"/>
                </a:solidFill>
                <a:latin typeface="Times New Roman"/>
              </a:rPr>
              <a:t>triển bởi Apache.</a:t>
            </a:r>
            <a:endParaRPr b="0" lang="en-US" sz="1200" spc="-1" strike="noStrike">
              <a:latin typeface="Arial"/>
            </a:endParaRPr>
          </a:p>
          <a:p>
            <a:pPr>
              <a:lnSpc>
                <a:spcPct val="100000"/>
              </a:lnSpc>
            </a:pPr>
            <a:endParaRPr b="0" lang="en-US" sz="1200" spc="-1" strike="noStrike">
              <a:latin typeface="Arial"/>
            </a:endParaRPr>
          </a:p>
          <a:p>
            <a:pPr marL="343080" indent="-342720">
              <a:lnSpc>
                <a:spcPct val="100000"/>
              </a:lnSpc>
              <a:buClr>
                <a:srgbClr val="000000"/>
              </a:buClr>
              <a:buFont typeface="Arial"/>
              <a:buChar char="•"/>
            </a:pPr>
            <a:r>
              <a:rPr b="0" lang="en-US" sz="1200" spc="-1" strike="noStrike">
                <a:solidFill>
                  <a:srgbClr val="000000"/>
                </a:solidFill>
                <a:latin typeface="Times New Roman"/>
              </a:rPr>
              <a:t>Một dạng NoSQL </a:t>
            </a:r>
            <a:r>
              <a:rPr b="0" lang="en-US" sz="1200" spc="-1" strike="noStrike">
                <a:solidFill>
                  <a:srgbClr val="000000"/>
                </a:solidFill>
                <a:latin typeface="Times New Roman"/>
              </a:rPr>
              <a:t>lưu trữ phi cấu trúc </a:t>
            </a:r>
            <a:r>
              <a:rPr b="0" lang="en-US" sz="1200" spc="-1" strike="noStrike">
                <a:solidFill>
                  <a:srgbClr val="000000"/>
                </a:solidFill>
                <a:latin typeface="Times New Roman"/>
              </a:rPr>
              <a:t>(</a:t>
            </a:r>
            <a:r>
              <a:rPr b="0" lang="en-US" sz="1200" spc="-1" strike="noStrike">
                <a:solidFill>
                  <a:srgbClr val="000000"/>
                </a:solidFill>
                <a:latin typeface="+mn-lt"/>
                <a:ea typeface="+mn-ea"/>
              </a:rPr>
              <a:t>lưu trữ dạng key-</a:t>
            </a:r>
            <a:r>
              <a:rPr b="0" lang="en-US" sz="1200" spc="-1" strike="noStrike">
                <a:solidFill>
                  <a:srgbClr val="000000"/>
                </a:solidFill>
                <a:latin typeface="+mn-lt"/>
                <a:ea typeface="+mn-ea"/>
              </a:rPr>
              <a:t>value. Value </a:t>
            </a:r>
            <a:r>
              <a:rPr b="0" lang="en-US" sz="1200" spc="-1" strike="noStrike">
                <a:solidFill>
                  <a:srgbClr val="000000"/>
                </a:solidFill>
                <a:latin typeface="+mn-lt"/>
                <a:ea typeface="+mn-ea"/>
              </a:rPr>
              <a:t>được định danh </a:t>
            </a:r>
            <a:r>
              <a:rPr b="0" lang="en-US" sz="1200" spc="-1" strike="noStrike">
                <a:solidFill>
                  <a:srgbClr val="000000"/>
                </a:solidFill>
                <a:latin typeface="+mn-lt"/>
                <a:ea typeface="+mn-ea"/>
              </a:rPr>
              <a:t>bởi một key, cả </a:t>
            </a:r>
            <a:r>
              <a:rPr b="0" lang="en-US" sz="1200" spc="-1" strike="noStrike">
                <a:solidFill>
                  <a:srgbClr val="000000"/>
                </a:solidFill>
                <a:latin typeface="+mn-lt"/>
                <a:ea typeface="+mn-ea"/>
              </a:rPr>
              <a:t>key và value đều </a:t>
            </a:r>
            <a:r>
              <a:rPr b="0" lang="en-US" sz="1200" spc="-1" strike="noStrike">
                <a:solidFill>
                  <a:srgbClr val="000000"/>
                </a:solidFill>
                <a:latin typeface="+mn-lt"/>
                <a:ea typeface="+mn-ea"/>
              </a:rPr>
              <a:t>được lưu</a:t>
            </a:r>
            <a:br/>
            <a:r>
              <a:rPr b="0" lang="en-US" sz="1200" spc="-1" strike="noStrike">
                <a:solidFill>
                  <a:srgbClr val="000000"/>
                </a:solidFill>
                <a:latin typeface="+mn-lt"/>
                <a:ea typeface="+mn-ea"/>
              </a:rPr>
              <a:t>trữ dạng </a:t>
            </a:r>
            <a:r>
              <a:rPr b="0" lang="en-US" sz="1200" spc="-1" strike="noStrike">
                <a:solidFill>
                  <a:srgbClr val="000000"/>
                </a:solidFill>
                <a:latin typeface="+mn-lt"/>
                <a:ea typeface="+mn-ea"/>
              </a:rPr>
              <a:t>ByteArray</a:t>
            </a:r>
            <a:r>
              <a:rPr b="0" lang="en-US" sz="1200" spc="-1" strike="noStrike">
                <a:solidFill>
                  <a:srgbClr val="000000"/>
                </a:solidFill>
                <a:latin typeface="Times New Roman"/>
                <a:ea typeface="+mn-ea"/>
              </a:rPr>
              <a:t>).</a:t>
            </a:r>
            <a:endParaRPr b="0" lang="en-US" sz="1200" spc="-1" strike="noStrike">
              <a:latin typeface="Arial"/>
            </a:endParaRPr>
          </a:p>
          <a:p>
            <a:pPr>
              <a:lnSpc>
                <a:spcPct val="100000"/>
              </a:lnSpc>
            </a:pPr>
            <a:endParaRPr b="0" lang="en-US" sz="1200" spc="-1" strike="noStrike">
              <a:latin typeface="Arial"/>
            </a:endParaRPr>
          </a:p>
          <a:p>
            <a:pPr marL="343080" indent="-342720">
              <a:lnSpc>
                <a:spcPct val="100000"/>
              </a:lnSpc>
              <a:buClr>
                <a:srgbClr val="000000"/>
              </a:buClr>
              <a:buFont typeface="Arial"/>
              <a:buChar char="•"/>
            </a:pPr>
            <a:r>
              <a:rPr b="0" lang="en-US" sz="1200" spc="-1" strike="noStrike">
                <a:solidFill>
                  <a:srgbClr val="000000"/>
                </a:solidFill>
                <a:latin typeface="Times New Roman"/>
                <a:ea typeface="+mn-ea"/>
              </a:rPr>
              <a:t>Cung cấp cách thức </a:t>
            </a:r>
            <a:r>
              <a:rPr b="0" lang="en-US" sz="1200" spc="-1" strike="noStrike">
                <a:solidFill>
                  <a:srgbClr val="000000"/>
                </a:solidFill>
                <a:latin typeface="Times New Roman"/>
                <a:ea typeface="+mn-ea"/>
              </a:rPr>
              <a:t>lưu trữ đa dạng các </a:t>
            </a:r>
            <a:r>
              <a:rPr b="0" lang="en-US" sz="1200" spc="-1" strike="noStrike">
                <a:solidFill>
                  <a:srgbClr val="000000"/>
                </a:solidFill>
                <a:latin typeface="Times New Roman"/>
                <a:ea typeface="+mn-ea"/>
              </a:rPr>
              <a:t>loại dữ liệu mà </a:t>
            </a:r>
            <a:r>
              <a:rPr b="0" lang="en-US" sz="1200" spc="-1" strike="noStrike">
                <a:solidFill>
                  <a:srgbClr val="000000"/>
                </a:solidFill>
                <a:latin typeface="Times New Roman"/>
                <a:ea typeface="+mn-ea"/>
              </a:rPr>
              <a:t>không cần khai báo </a:t>
            </a:r>
            <a:r>
              <a:rPr b="0" lang="en-US" sz="1200" spc="-1" strike="noStrike">
                <a:solidFill>
                  <a:srgbClr val="000000"/>
                </a:solidFill>
                <a:latin typeface="Times New Roman"/>
                <a:ea typeface="+mn-ea"/>
              </a:rPr>
              <a:t>tường minh trước.</a:t>
            </a:r>
            <a:endParaRPr b="0" lang="en-US" sz="1200" spc="-1" strike="noStrike">
              <a:latin typeface="Arial"/>
            </a:endParaRPr>
          </a:p>
          <a:p>
            <a:pPr>
              <a:lnSpc>
                <a:spcPct val="100000"/>
              </a:lnSpc>
            </a:pPr>
            <a:br/>
            <a:r>
              <a:rPr b="0" lang="en-US" sz="1200" spc="-1" strike="noStrike">
                <a:solidFill>
                  <a:srgbClr val="000000"/>
                </a:solidFill>
                <a:latin typeface="+mn-lt"/>
                <a:ea typeface="+mn-ea"/>
              </a:rPr>
              <a:t>và đối tượng được lưu </a:t>
            </a:r>
            <a:r>
              <a:rPr b="0" lang="en-US" sz="1200" spc="-1" strike="noStrike">
                <a:solidFill>
                  <a:srgbClr val="000000"/>
                </a:solidFill>
                <a:latin typeface="+mn-lt"/>
                <a:ea typeface="+mn-ea"/>
              </a:rPr>
              <a:t>trữ theo cột, dòng và </a:t>
            </a:r>
            <a:r>
              <a:rPr b="0" lang="en-US" sz="1200" spc="-1" strike="noStrike">
                <a:solidFill>
                  <a:srgbClr val="000000"/>
                </a:solidFill>
                <a:latin typeface="+mn-lt"/>
                <a:ea typeface="+mn-ea"/>
              </a:rPr>
              <a:t>có mối quan hệ chặt </a:t>
            </a:r>
            <a:r>
              <a:rPr b="0" lang="en-US" sz="1200" spc="-1" strike="noStrike">
                <a:solidFill>
                  <a:srgbClr val="000000"/>
                </a:solidFill>
                <a:latin typeface="+mn-lt"/>
                <a:ea typeface="+mn-ea"/>
              </a:rPr>
              <a:t>chẽ với nhau</a:t>
            </a:r>
            <a:endParaRPr b="0" lang="en-US" sz="1200" spc="-1" strike="noStrike">
              <a:latin typeface="Arial"/>
            </a:endParaRPr>
          </a:p>
        </p:txBody>
      </p:sp>
      <p:sp>
        <p:nvSpPr>
          <p:cNvPr id="233" name="TextShape 3"/>
          <p:cNvSpPr txBox="1"/>
          <p:nvPr/>
        </p:nvSpPr>
        <p:spPr>
          <a:xfrm>
            <a:off x="3884760" y="8685360"/>
            <a:ext cx="2971440" cy="456840"/>
          </a:xfrm>
          <a:prstGeom prst="rect">
            <a:avLst/>
          </a:prstGeom>
          <a:noFill/>
          <a:ln>
            <a:noFill/>
          </a:ln>
        </p:spPr>
        <p:txBody>
          <a:bodyPr anchor="b"/>
          <a:p>
            <a:pPr algn="r">
              <a:lnSpc>
                <a:spcPct val="100000"/>
              </a:lnSpc>
            </a:pPr>
            <a:fld id="{436965D5-B571-445F-A8F0-3ED957AD8A22}"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380880" y="685800"/>
            <a:ext cx="6095520" cy="3428640"/>
          </a:xfrm>
          <a:prstGeom prst="rect">
            <a:avLst/>
          </a:prstGeom>
        </p:spPr>
      </p:sp>
      <p:sp>
        <p:nvSpPr>
          <p:cNvPr id="235" name="PlaceHolder 2"/>
          <p:cNvSpPr>
            <a:spLocks noGrp="1"/>
          </p:cNvSpPr>
          <p:nvPr>
            <p:ph type="body"/>
          </p:nvPr>
        </p:nvSpPr>
        <p:spPr>
          <a:xfrm>
            <a:off x="685800" y="4343400"/>
            <a:ext cx="5486040" cy="4114440"/>
          </a:xfrm>
          <a:prstGeom prst="rect">
            <a:avLst/>
          </a:prstGeom>
        </p:spPr>
        <p:txBody>
          <a:bodyPr/>
          <a:p>
            <a:pPr marL="285840" indent="-285480">
              <a:lnSpc>
                <a:spcPct val="100000"/>
              </a:lnSpc>
              <a:buClr>
                <a:srgbClr val="000000"/>
              </a:buClr>
              <a:buFont typeface="Arial"/>
              <a:buChar char="•"/>
            </a:pPr>
            <a:r>
              <a:rPr b="0" lang="en-US" sz="1200" spc="-1" strike="noStrike">
                <a:solidFill>
                  <a:srgbClr val="000000"/>
                </a:solidFill>
                <a:latin typeface="+mn-lt"/>
                <a:ea typeface="+mn-ea"/>
              </a:rPr>
              <a:t>Là dự án open source có khả năng scale theo chiều ngang (scale out/horizontal scale)</a:t>
            </a:r>
            <a:endParaRPr b="0" lang="en-US" sz="1200" spc="-1" strike="noStrike">
              <a:latin typeface="Arial"/>
            </a:endParaRPr>
          </a:p>
          <a:p>
            <a:pPr marL="285840" indent="-285480">
              <a:lnSpc>
                <a:spcPct val="100000"/>
              </a:lnSpc>
              <a:buClr>
                <a:srgbClr val="000000"/>
              </a:buClr>
              <a:buFont typeface="Arial"/>
              <a:buChar char="•"/>
            </a:pPr>
            <a:r>
              <a:rPr b="0" lang="en-US" sz="1200" spc="-1" strike="noStrike">
                <a:solidFill>
                  <a:srgbClr val="000000"/>
                </a:solidFill>
                <a:latin typeface="+mn-lt"/>
                <a:ea typeface="+mn-ea"/>
              </a:rPr>
              <a:t>Được viết bằng Java, chạy trên nền JVM</a:t>
            </a:r>
            <a:endParaRPr b="0" lang="en-US" sz="1200" spc="-1" strike="noStrike">
              <a:latin typeface="Arial"/>
            </a:endParaRPr>
          </a:p>
          <a:p>
            <a:pPr marL="285840" indent="-285480">
              <a:lnSpc>
                <a:spcPct val="100000"/>
              </a:lnSpc>
              <a:buClr>
                <a:srgbClr val="000000"/>
              </a:buClr>
              <a:buFont typeface="Arial"/>
              <a:buChar char="•"/>
            </a:pPr>
            <a:r>
              <a:rPr b="0" lang="en-US" sz="1200" spc="-1" strike="noStrike">
                <a:solidFill>
                  <a:srgbClr val="000000"/>
                </a:solidFill>
                <a:latin typeface="+mn-lt"/>
                <a:ea typeface="+mn-ea"/>
              </a:rPr>
              <a:t>Được thiết kế để lưu trữ, xử lý dữ liệu lớn</a:t>
            </a:r>
            <a:endParaRPr b="0" lang="en-US" sz="1200" spc="-1" strike="noStrike">
              <a:latin typeface="Arial"/>
            </a:endParaRPr>
          </a:p>
          <a:p>
            <a:pPr marL="285840" indent="-285480">
              <a:lnSpc>
                <a:spcPct val="100000"/>
              </a:lnSpc>
              <a:buClr>
                <a:srgbClr val="000000"/>
              </a:buClr>
              <a:buFont typeface="Arial"/>
              <a:buChar char="•"/>
            </a:pPr>
            <a:r>
              <a:rPr b="0" lang="en-US" sz="1200" spc="-1" strike="noStrike">
                <a:solidFill>
                  <a:srgbClr val="000000"/>
                </a:solidFill>
                <a:latin typeface="+mn-lt"/>
                <a:ea typeface="+mn-ea"/>
              </a:rPr>
              <a:t>Xử lý tốt các loại dữ liệu thưa (nhiều giá trị rỗng)</a:t>
            </a:r>
            <a:endParaRPr b="0" lang="en-US" sz="1200" spc="-1" strike="noStrike">
              <a:latin typeface="Arial"/>
            </a:endParaRPr>
          </a:p>
          <a:p>
            <a:pPr marL="285840" indent="-285480">
              <a:lnSpc>
                <a:spcPct val="100000"/>
              </a:lnSpc>
              <a:buClr>
                <a:srgbClr val="000000"/>
              </a:buClr>
              <a:buFont typeface="Arial"/>
              <a:buChar char="•"/>
            </a:pPr>
            <a:r>
              <a:rPr b="0" lang="en-US" sz="1200" spc="-1" strike="noStrike">
                <a:solidFill>
                  <a:srgbClr val="000000"/>
                </a:solidFill>
                <a:latin typeface="+mn-lt"/>
                <a:ea typeface="+mn-ea"/>
              </a:rPr>
              <a:t>HBase là database lưu trữ dạng bảng mà không cần khai báo trước schema. Tại thời điểm tạo bảng, ta chỉ cần khai báo trước </a:t>
            </a:r>
            <a:r>
              <a:rPr b="0" lang="en-US" sz="1200" spc="-1" strike="noStrike">
                <a:solidFill>
                  <a:srgbClr val="000000"/>
                </a:solidFill>
                <a:latin typeface="+mn-lt"/>
                <a:ea typeface="+mn-ea"/>
              </a:rPr>
              <a:t>column family.</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236" name="TextShape 3"/>
          <p:cNvSpPr txBox="1"/>
          <p:nvPr/>
        </p:nvSpPr>
        <p:spPr>
          <a:xfrm>
            <a:off x="3884760" y="8685360"/>
            <a:ext cx="2971440" cy="456840"/>
          </a:xfrm>
          <a:prstGeom prst="rect">
            <a:avLst/>
          </a:prstGeom>
          <a:noFill/>
          <a:ln>
            <a:noFill/>
          </a:ln>
        </p:spPr>
        <p:txBody>
          <a:bodyPr anchor="b"/>
          <a:p>
            <a:pPr algn="r">
              <a:lnSpc>
                <a:spcPct val="100000"/>
              </a:lnSpc>
            </a:pPr>
            <a:fld id="{D9995E52-16CE-4E58-AE40-82D78AE093DB}"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sldImg"/>
          </p:nvPr>
        </p:nvSpPr>
        <p:spPr>
          <a:xfrm>
            <a:off x="380880" y="685800"/>
            <a:ext cx="6095520" cy="3428640"/>
          </a:xfrm>
          <a:prstGeom prst="rect">
            <a:avLst/>
          </a:prstGeom>
        </p:spPr>
      </p:sp>
      <p:sp>
        <p:nvSpPr>
          <p:cNvPr id="238"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39" name="TextShape 3"/>
          <p:cNvSpPr txBox="1"/>
          <p:nvPr/>
        </p:nvSpPr>
        <p:spPr>
          <a:xfrm>
            <a:off x="3884760" y="8685360"/>
            <a:ext cx="2971440" cy="456840"/>
          </a:xfrm>
          <a:prstGeom prst="rect">
            <a:avLst/>
          </a:prstGeom>
          <a:noFill/>
          <a:ln>
            <a:noFill/>
          </a:ln>
        </p:spPr>
        <p:txBody>
          <a:bodyPr anchor="b"/>
          <a:p>
            <a:pPr algn="r">
              <a:lnSpc>
                <a:spcPct val="100000"/>
              </a:lnSpc>
            </a:pPr>
            <a:fld id="{04F57D4B-4587-44FA-9B96-AB92B71B5363}"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380880" y="685800"/>
            <a:ext cx="6095520" cy="3428640"/>
          </a:xfrm>
          <a:prstGeom prst="rect">
            <a:avLst/>
          </a:prstGeom>
        </p:spPr>
      </p:sp>
      <p:sp>
        <p:nvSpPr>
          <p:cNvPr id="241"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42" name="TextShape 3"/>
          <p:cNvSpPr txBox="1"/>
          <p:nvPr/>
        </p:nvSpPr>
        <p:spPr>
          <a:xfrm>
            <a:off x="3884760" y="8685360"/>
            <a:ext cx="2971440" cy="456840"/>
          </a:xfrm>
          <a:prstGeom prst="rect">
            <a:avLst/>
          </a:prstGeom>
          <a:noFill/>
          <a:ln>
            <a:noFill/>
          </a:ln>
        </p:spPr>
        <p:txBody>
          <a:bodyPr anchor="b"/>
          <a:p>
            <a:pPr algn="r">
              <a:lnSpc>
                <a:spcPct val="100000"/>
              </a:lnSpc>
            </a:pPr>
            <a:fld id="{0D6A732F-84F9-4879-AF92-AC9A446FC82C}"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06760" y="1523880"/>
            <a:ext cx="105778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28" name="PlaceHolder 3"/>
          <p:cNvSpPr>
            <a:spLocks noGrp="1"/>
          </p:cNvSpPr>
          <p:nvPr>
            <p:ph type="body"/>
          </p:nvPr>
        </p:nvSpPr>
        <p:spPr>
          <a:xfrm>
            <a:off x="806760" y="3927600"/>
            <a:ext cx="10577880" cy="219492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06760" y="152388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31" name="PlaceHolder 3"/>
          <p:cNvSpPr>
            <a:spLocks noGrp="1"/>
          </p:cNvSpPr>
          <p:nvPr>
            <p:ph type="body"/>
          </p:nvPr>
        </p:nvSpPr>
        <p:spPr>
          <a:xfrm>
            <a:off x="6226920" y="152388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32" name="PlaceHolder 4"/>
          <p:cNvSpPr>
            <a:spLocks noGrp="1"/>
          </p:cNvSpPr>
          <p:nvPr>
            <p:ph type="body"/>
          </p:nvPr>
        </p:nvSpPr>
        <p:spPr>
          <a:xfrm>
            <a:off x="806760" y="392760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33" name="PlaceHolder 5"/>
          <p:cNvSpPr>
            <a:spLocks noGrp="1"/>
          </p:cNvSpPr>
          <p:nvPr>
            <p:ph type="body"/>
          </p:nvPr>
        </p:nvSpPr>
        <p:spPr>
          <a:xfrm>
            <a:off x="6226920" y="392760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06760" y="1523880"/>
            <a:ext cx="340596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36" name="PlaceHolder 3"/>
          <p:cNvSpPr>
            <a:spLocks noGrp="1"/>
          </p:cNvSpPr>
          <p:nvPr>
            <p:ph type="body"/>
          </p:nvPr>
        </p:nvSpPr>
        <p:spPr>
          <a:xfrm>
            <a:off x="4383360" y="1523880"/>
            <a:ext cx="340596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37" name="PlaceHolder 4"/>
          <p:cNvSpPr>
            <a:spLocks noGrp="1"/>
          </p:cNvSpPr>
          <p:nvPr>
            <p:ph type="body"/>
          </p:nvPr>
        </p:nvSpPr>
        <p:spPr>
          <a:xfrm>
            <a:off x="7959960" y="1523880"/>
            <a:ext cx="340596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38" name="PlaceHolder 5"/>
          <p:cNvSpPr>
            <a:spLocks noGrp="1"/>
          </p:cNvSpPr>
          <p:nvPr>
            <p:ph type="body"/>
          </p:nvPr>
        </p:nvSpPr>
        <p:spPr>
          <a:xfrm>
            <a:off x="806760" y="3927600"/>
            <a:ext cx="340596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39" name="PlaceHolder 6"/>
          <p:cNvSpPr>
            <a:spLocks noGrp="1"/>
          </p:cNvSpPr>
          <p:nvPr>
            <p:ph type="body"/>
          </p:nvPr>
        </p:nvSpPr>
        <p:spPr>
          <a:xfrm>
            <a:off x="4383360" y="3927600"/>
            <a:ext cx="340596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40" name="PlaceHolder 7"/>
          <p:cNvSpPr>
            <a:spLocks noGrp="1"/>
          </p:cNvSpPr>
          <p:nvPr>
            <p:ph type="body"/>
          </p:nvPr>
        </p:nvSpPr>
        <p:spPr>
          <a:xfrm>
            <a:off x="7959960" y="3927600"/>
            <a:ext cx="3405960" cy="219492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06760" y="1523880"/>
            <a:ext cx="10577880" cy="4601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06760" y="1523880"/>
            <a:ext cx="10577880" cy="460188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06760" y="1523880"/>
            <a:ext cx="5161680" cy="4601880"/>
          </a:xfrm>
          <a:prstGeom prst="rect">
            <a:avLst/>
          </a:prstGeom>
        </p:spPr>
        <p:txBody>
          <a:bodyPr lIns="0" rIns="0" tIns="0" bIns="0">
            <a:normAutofit/>
          </a:bodyPr>
          <a:p>
            <a:endParaRPr b="0" lang="en-US" sz="3200" spc="-1" strike="noStrike">
              <a:solidFill>
                <a:srgbClr val="ffffff"/>
              </a:solidFill>
              <a:latin typeface="Calibri"/>
            </a:endParaRPr>
          </a:p>
        </p:txBody>
      </p:sp>
      <p:sp>
        <p:nvSpPr>
          <p:cNvPr id="52" name="PlaceHolder 3"/>
          <p:cNvSpPr>
            <a:spLocks noGrp="1"/>
          </p:cNvSpPr>
          <p:nvPr>
            <p:ph type="body"/>
          </p:nvPr>
        </p:nvSpPr>
        <p:spPr>
          <a:xfrm>
            <a:off x="6226920" y="1523880"/>
            <a:ext cx="5161680" cy="460188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788760" y="609480"/>
            <a:ext cx="10613880" cy="3884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06760" y="152388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57" name="PlaceHolder 3"/>
          <p:cNvSpPr>
            <a:spLocks noGrp="1"/>
          </p:cNvSpPr>
          <p:nvPr>
            <p:ph type="body"/>
          </p:nvPr>
        </p:nvSpPr>
        <p:spPr>
          <a:xfrm>
            <a:off x="6226920" y="1523880"/>
            <a:ext cx="5161680" cy="4601880"/>
          </a:xfrm>
          <a:prstGeom prst="rect">
            <a:avLst/>
          </a:prstGeom>
        </p:spPr>
        <p:txBody>
          <a:bodyPr lIns="0" rIns="0" tIns="0" bIns="0">
            <a:normAutofit/>
          </a:bodyPr>
          <a:p>
            <a:endParaRPr b="0" lang="en-US" sz="3200" spc="-1" strike="noStrike">
              <a:solidFill>
                <a:srgbClr val="ffffff"/>
              </a:solidFill>
              <a:latin typeface="Calibri"/>
            </a:endParaRPr>
          </a:p>
        </p:txBody>
      </p:sp>
      <p:sp>
        <p:nvSpPr>
          <p:cNvPr id="58" name="PlaceHolder 4"/>
          <p:cNvSpPr>
            <a:spLocks noGrp="1"/>
          </p:cNvSpPr>
          <p:nvPr>
            <p:ph type="body"/>
          </p:nvPr>
        </p:nvSpPr>
        <p:spPr>
          <a:xfrm>
            <a:off x="806760" y="392760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06760" y="1523880"/>
            <a:ext cx="10577880" cy="4601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06760" y="1523880"/>
            <a:ext cx="5161680" cy="4601880"/>
          </a:xfrm>
          <a:prstGeom prst="rect">
            <a:avLst/>
          </a:prstGeom>
        </p:spPr>
        <p:txBody>
          <a:bodyPr lIns="0" rIns="0" tIns="0" bIns="0">
            <a:normAutofit/>
          </a:bodyPr>
          <a:p>
            <a:endParaRPr b="0" lang="en-US" sz="3200" spc="-1" strike="noStrike">
              <a:solidFill>
                <a:srgbClr val="ffffff"/>
              </a:solidFill>
              <a:latin typeface="Calibri"/>
            </a:endParaRPr>
          </a:p>
        </p:txBody>
      </p:sp>
      <p:sp>
        <p:nvSpPr>
          <p:cNvPr id="61" name="PlaceHolder 3"/>
          <p:cNvSpPr>
            <a:spLocks noGrp="1"/>
          </p:cNvSpPr>
          <p:nvPr>
            <p:ph type="body"/>
          </p:nvPr>
        </p:nvSpPr>
        <p:spPr>
          <a:xfrm>
            <a:off x="6226920" y="152388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62" name="PlaceHolder 4"/>
          <p:cNvSpPr>
            <a:spLocks noGrp="1"/>
          </p:cNvSpPr>
          <p:nvPr>
            <p:ph type="body"/>
          </p:nvPr>
        </p:nvSpPr>
        <p:spPr>
          <a:xfrm>
            <a:off x="6226920" y="392760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06760" y="152388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65" name="PlaceHolder 3"/>
          <p:cNvSpPr>
            <a:spLocks noGrp="1"/>
          </p:cNvSpPr>
          <p:nvPr>
            <p:ph type="body"/>
          </p:nvPr>
        </p:nvSpPr>
        <p:spPr>
          <a:xfrm>
            <a:off x="6226920" y="152388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66" name="PlaceHolder 4"/>
          <p:cNvSpPr>
            <a:spLocks noGrp="1"/>
          </p:cNvSpPr>
          <p:nvPr>
            <p:ph type="body"/>
          </p:nvPr>
        </p:nvSpPr>
        <p:spPr>
          <a:xfrm>
            <a:off x="806760" y="3927600"/>
            <a:ext cx="10577880" cy="219492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06760" y="1523880"/>
            <a:ext cx="105778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69" name="PlaceHolder 3"/>
          <p:cNvSpPr>
            <a:spLocks noGrp="1"/>
          </p:cNvSpPr>
          <p:nvPr>
            <p:ph type="body"/>
          </p:nvPr>
        </p:nvSpPr>
        <p:spPr>
          <a:xfrm>
            <a:off x="806760" y="3927600"/>
            <a:ext cx="10577880" cy="219492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06760" y="152388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72" name="PlaceHolder 3"/>
          <p:cNvSpPr>
            <a:spLocks noGrp="1"/>
          </p:cNvSpPr>
          <p:nvPr>
            <p:ph type="body"/>
          </p:nvPr>
        </p:nvSpPr>
        <p:spPr>
          <a:xfrm>
            <a:off x="6226920" y="152388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73" name="PlaceHolder 4"/>
          <p:cNvSpPr>
            <a:spLocks noGrp="1"/>
          </p:cNvSpPr>
          <p:nvPr>
            <p:ph type="body"/>
          </p:nvPr>
        </p:nvSpPr>
        <p:spPr>
          <a:xfrm>
            <a:off x="806760" y="392760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74" name="PlaceHolder 5"/>
          <p:cNvSpPr>
            <a:spLocks noGrp="1"/>
          </p:cNvSpPr>
          <p:nvPr>
            <p:ph type="body"/>
          </p:nvPr>
        </p:nvSpPr>
        <p:spPr>
          <a:xfrm>
            <a:off x="6226920" y="392760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06760" y="1523880"/>
            <a:ext cx="340596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77" name="PlaceHolder 3"/>
          <p:cNvSpPr>
            <a:spLocks noGrp="1"/>
          </p:cNvSpPr>
          <p:nvPr>
            <p:ph type="body"/>
          </p:nvPr>
        </p:nvSpPr>
        <p:spPr>
          <a:xfrm>
            <a:off x="4383360" y="1523880"/>
            <a:ext cx="340596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78" name="PlaceHolder 4"/>
          <p:cNvSpPr>
            <a:spLocks noGrp="1"/>
          </p:cNvSpPr>
          <p:nvPr>
            <p:ph type="body"/>
          </p:nvPr>
        </p:nvSpPr>
        <p:spPr>
          <a:xfrm>
            <a:off x="7959960" y="1523880"/>
            <a:ext cx="340596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79" name="PlaceHolder 5"/>
          <p:cNvSpPr>
            <a:spLocks noGrp="1"/>
          </p:cNvSpPr>
          <p:nvPr>
            <p:ph type="body"/>
          </p:nvPr>
        </p:nvSpPr>
        <p:spPr>
          <a:xfrm>
            <a:off x="806760" y="3927600"/>
            <a:ext cx="340596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80" name="PlaceHolder 6"/>
          <p:cNvSpPr>
            <a:spLocks noGrp="1"/>
          </p:cNvSpPr>
          <p:nvPr>
            <p:ph type="body"/>
          </p:nvPr>
        </p:nvSpPr>
        <p:spPr>
          <a:xfrm>
            <a:off x="4383360" y="3927600"/>
            <a:ext cx="340596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81" name="PlaceHolder 7"/>
          <p:cNvSpPr>
            <a:spLocks noGrp="1"/>
          </p:cNvSpPr>
          <p:nvPr>
            <p:ph type="body"/>
          </p:nvPr>
        </p:nvSpPr>
        <p:spPr>
          <a:xfrm>
            <a:off x="7959960" y="3927600"/>
            <a:ext cx="3405960" cy="219492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06760" y="1523880"/>
            <a:ext cx="10577880" cy="460188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06760" y="1523880"/>
            <a:ext cx="5161680" cy="4601880"/>
          </a:xfrm>
          <a:prstGeom prst="rect">
            <a:avLst/>
          </a:prstGeom>
        </p:spPr>
        <p:txBody>
          <a:bodyPr lIns="0" rIns="0" tIns="0" bIns="0">
            <a:normAutofit/>
          </a:bodyPr>
          <a:p>
            <a:endParaRPr b="0" lang="en-US" sz="3200" spc="-1" strike="noStrike">
              <a:solidFill>
                <a:srgbClr val="ffffff"/>
              </a:solidFill>
              <a:latin typeface="Calibri"/>
            </a:endParaRPr>
          </a:p>
        </p:txBody>
      </p:sp>
      <p:sp>
        <p:nvSpPr>
          <p:cNvPr id="11" name="PlaceHolder 3"/>
          <p:cNvSpPr>
            <a:spLocks noGrp="1"/>
          </p:cNvSpPr>
          <p:nvPr>
            <p:ph type="body"/>
          </p:nvPr>
        </p:nvSpPr>
        <p:spPr>
          <a:xfrm>
            <a:off x="6226920" y="1523880"/>
            <a:ext cx="5161680" cy="460188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788760" y="609480"/>
            <a:ext cx="10613880" cy="3884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06760" y="152388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16" name="PlaceHolder 3"/>
          <p:cNvSpPr>
            <a:spLocks noGrp="1"/>
          </p:cNvSpPr>
          <p:nvPr>
            <p:ph type="body"/>
          </p:nvPr>
        </p:nvSpPr>
        <p:spPr>
          <a:xfrm>
            <a:off x="6226920" y="1523880"/>
            <a:ext cx="5161680" cy="4601880"/>
          </a:xfrm>
          <a:prstGeom prst="rect">
            <a:avLst/>
          </a:prstGeom>
        </p:spPr>
        <p:txBody>
          <a:bodyPr lIns="0" rIns="0" tIns="0" bIns="0">
            <a:normAutofit/>
          </a:bodyPr>
          <a:p>
            <a:endParaRPr b="0" lang="en-US" sz="3200" spc="-1" strike="noStrike">
              <a:solidFill>
                <a:srgbClr val="ffffff"/>
              </a:solidFill>
              <a:latin typeface="Calibri"/>
            </a:endParaRPr>
          </a:p>
        </p:txBody>
      </p:sp>
      <p:sp>
        <p:nvSpPr>
          <p:cNvPr id="17" name="PlaceHolder 4"/>
          <p:cNvSpPr>
            <a:spLocks noGrp="1"/>
          </p:cNvSpPr>
          <p:nvPr>
            <p:ph type="body"/>
          </p:nvPr>
        </p:nvSpPr>
        <p:spPr>
          <a:xfrm>
            <a:off x="806760" y="392760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06760" y="1523880"/>
            <a:ext cx="5161680" cy="4601880"/>
          </a:xfrm>
          <a:prstGeom prst="rect">
            <a:avLst/>
          </a:prstGeom>
        </p:spPr>
        <p:txBody>
          <a:bodyPr lIns="0" rIns="0" tIns="0" bIns="0">
            <a:normAutofit/>
          </a:bodyPr>
          <a:p>
            <a:endParaRPr b="0" lang="en-US" sz="3200" spc="-1" strike="noStrike">
              <a:solidFill>
                <a:srgbClr val="ffffff"/>
              </a:solidFill>
              <a:latin typeface="Calibri"/>
            </a:endParaRPr>
          </a:p>
        </p:txBody>
      </p:sp>
      <p:sp>
        <p:nvSpPr>
          <p:cNvPr id="20" name="PlaceHolder 3"/>
          <p:cNvSpPr>
            <a:spLocks noGrp="1"/>
          </p:cNvSpPr>
          <p:nvPr>
            <p:ph type="body"/>
          </p:nvPr>
        </p:nvSpPr>
        <p:spPr>
          <a:xfrm>
            <a:off x="6226920" y="152388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21" name="PlaceHolder 4"/>
          <p:cNvSpPr>
            <a:spLocks noGrp="1"/>
          </p:cNvSpPr>
          <p:nvPr>
            <p:ph type="body"/>
          </p:nvPr>
        </p:nvSpPr>
        <p:spPr>
          <a:xfrm>
            <a:off x="6226920" y="392760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06760" y="152388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24" name="PlaceHolder 3"/>
          <p:cNvSpPr>
            <a:spLocks noGrp="1"/>
          </p:cNvSpPr>
          <p:nvPr>
            <p:ph type="body"/>
          </p:nvPr>
        </p:nvSpPr>
        <p:spPr>
          <a:xfrm>
            <a:off x="6226920" y="152388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25" name="PlaceHolder 4"/>
          <p:cNvSpPr>
            <a:spLocks noGrp="1"/>
          </p:cNvSpPr>
          <p:nvPr>
            <p:ph type="body"/>
          </p:nvPr>
        </p:nvSpPr>
        <p:spPr>
          <a:xfrm>
            <a:off x="806760" y="3927600"/>
            <a:ext cx="10577880" cy="219492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111680" y="2362320"/>
            <a:ext cx="9968400" cy="1469520"/>
          </a:xfrm>
          <a:prstGeom prst="rect">
            <a:avLst/>
          </a:prstGeom>
        </p:spPr>
        <p:txBody>
          <a:bodyPr anchor="ctr">
            <a:normAutofit/>
          </a:bodyPr>
          <a:p>
            <a:pPr algn="ctr">
              <a:lnSpc>
                <a:spcPct val="100000"/>
              </a:lnSpc>
            </a:pPr>
            <a:r>
              <a:rPr b="0" lang="en-US" sz="5400" spc="-1" strike="noStrike">
                <a:solidFill>
                  <a:srgbClr val="ffffff"/>
                </a:solidFill>
                <a:latin typeface="Arial Black"/>
              </a:rPr>
              <a:t>Click </a:t>
            </a:r>
            <a:r>
              <a:rPr b="0" lang="en-US" sz="5400" spc="-1" strike="noStrike">
                <a:solidFill>
                  <a:srgbClr val="ffffff"/>
                </a:solidFill>
                <a:latin typeface="Arial Black"/>
              </a:rPr>
              <a:t>to </a:t>
            </a:r>
            <a:r>
              <a:rPr b="0" lang="en-US" sz="5400" spc="-1" strike="noStrike">
                <a:solidFill>
                  <a:srgbClr val="ffffff"/>
                </a:solidFill>
                <a:latin typeface="Arial Black"/>
              </a:rPr>
              <a:t>edit </a:t>
            </a:r>
            <a:r>
              <a:rPr b="0" lang="en-US" sz="5400" spc="-1" strike="noStrike">
                <a:solidFill>
                  <a:srgbClr val="ffffff"/>
                </a:solidFill>
                <a:latin typeface="Arial Black"/>
              </a:rPr>
              <a:t>title</a:t>
            </a:r>
            <a:endParaRPr b="0" lang="en-US" sz="5400" spc="-1" strike="noStrike">
              <a:solidFill>
                <a:srgbClr val="000000"/>
              </a:solidFill>
              <a:latin typeface="Calibri"/>
            </a:endParaRPr>
          </a:p>
        </p:txBody>
      </p:sp>
      <p:sp>
        <p:nvSpPr>
          <p:cNvPr id="1" name="PlaceHolder 2"/>
          <p:cNvSpPr>
            <a:spLocks noGrp="1"/>
          </p:cNvSpPr>
          <p:nvPr>
            <p:ph type="dt"/>
          </p:nvPr>
        </p:nvSpPr>
        <p:spPr>
          <a:xfrm>
            <a:off x="609480" y="6356520"/>
            <a:ext cx="2844360" cy="364680"/>
          </a:xfrm>
          <a:prstGeom prst="rect">
            <a:avLst/>
          </a:prstGeom>
        </p:spPr>
        <p:txBody>
          <a:bodyPr anchor="ctr"/>
          <a:p>
            <a:pPr>
              <a:lnSpc>
                <a:spcPct val="100000"/>
              </a:lnSpc>
            </a:pPr>
            <a:fld id="{94BC2285-C756-472D-81E8-A3B3DF9FDF81}" type="datetime">
              <a:rPr b="0" lang="en-US" sz="1200" spc="-1" strike="noStrike">
                <a:solidFill>
                  <a:srgbClr val="8b8b8b"/>
                </a:solidFill>
                <a:latin typeface="Calibri"/>
              </a:rPr>
              <a:t>3/21/21</a:t>
            </a:fld>
            <a:endParaRPr b="0" lang="en-US" sz="1200" spc="-1" strike="noStrike">
              <a:latin typeface="Times New Roman"/>
            </a:endParaRPr>
          </a:p>
        </p:txBody>
      </p:sp>
      <p:sp>
        <p:nvSpPr>
          <p:cNvPr id="2" name="PlaceHolder 3"/>
          <p:cNvSpPr>
            <a:spLocks noGrp="1"/>
          </p:cNvSpPr>
          <p:nvPr>
            <p:ph type="ftr"/>
          </p:nvPr>
        </p:nvSpPr>
        <p:spPr>
          <a:xfrm>
            <a:off x="4165560" y="6356520"/>
            <a:ext cx="386028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737560" y="6356520"/>
            <a:ext cx="2844360" cy="364680"/>
          </a:xfrm>
          <a:prstGeom prst="rect">
            <a:avLst/>
          </a:prstGeom>
        </p:spPr>
        <p:txBody>
          <a:bodyPr anchor="ctr"/>
          <a:p>
            <a:pPr algn="r">
              <a:lnSpc>
                <a:spcPct val="100000"/>
              </a:lnSpc>
            </a:pPr>
            <a:fld id="{C645BA3F-B324-4831-89B4-515FA04687F3}"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ffffff"/>
                </a:solidFill>
                <a:latin typeface="Calibri"/>
              </a:rPr>
              <a:t>Click to edit the outline text format</a:t>
            </a:r>
            <a:endParaRPr b="0" lang="en-US" sz="3200" spc="-1" strike="noStrike">
              <a:solidFill>
                <a:srgbClr val="ffffff"/>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ffffff"/>
                </a:solidFill>
                <a:latin typeface="Calibri"/>
              </a:rPr>
              <a:t>Second Outline Level</a:t>
            </a:r>
            <a:endParaRPr b="0" lang="en-US" sz="2400" spc="-1" strike="noStrike">
              <a:solidFill>
                <a:srgbClr val="ffffff"/>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ffffff"/>
                </a:solidFill>
                <a:latin typeface="Calibri"/>
              </a:rPr>
              <a:t>Third Outline Level</a:t>
            </a:r>
            <a:endParaRPr b="0" lang="en-US" sz="2000" spc="-1" strike="noStrike">
              <a:solidFill>
                <a:srgbClr val="ffffff"/>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ffffff"/>
                </a:solidFill>
                <a:latin typeface="Calibri"/>
              </a:rPr>
              <a:t>Fourth Outline Level</a:t>
            </a:r>
            <a:endParaRPr b="0" lang="en-US" sz="2000" spc="-1" strike="noStrike">
              <a:solidFill>
                <a:srgbClr val="ffffff"/>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Calibri"/>
              </a:rPr>
              <a:t>Fifth Outline Level</a:t>
            </a:r>
            <a:endParaRPr b="0" lang="en-US" sz="2000" spc="-1" strike="noStrike">
              <a:solidFill>
                <a:srgbClr val="ffffff"/>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Calibri"/>
              </a:rPr>
              <a:t>Sixth Outline Level</a:t>
            </a:r>
            <a:endParaRPr b="0" lang="en-US" sz="2000" spc="-1" strike="noStrike">
              <a:solidFill>
                <a:srgbClr val="ffffff"/>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Calibri"/>
              </a:rPr>
              <a:t>Seventh Outline Level</a:t>
            </a:r>
            <a:endParaRPr b="0" lang="en-US" sz="20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788760" y="609480"/>
            <a:ext cx="10613880" cy="837720"/>
          </a:xfrm>
          <a:prstGeom prst="rect">
            <a:avLst/>
          </a:prstGeom>
        </p:spPr>
        <p:txBody>
          <a:bodyPr anchor="ctr"/>
          <a:p>
            <a:pPr algn="ctr">
              <a:lnSpc>
                <a:spcPct val="100000"/>
              </a:lnSpc>
            </a:pPr>
            <a:r>
              <a:rPr b="0" lang="en-US" sz="4000" spc="-1" strike="noStrike">
                <a:solidFill>
                  <a:srgbClr val="ffffff"/>
                </a:solidFill>
                <a:latin typeface="Arial Black"/>
              </a:rPr>
              <a:t>Click </a:t>
            </a:r>
            <a:r>
              <a:rPr b="0" lang="en-US" sz="4000" spc="-1" strike="noStrike">
                <a:solidFill>
                  <a:srgbClr val="ffffff"/>
                </a:solidFill>
                <a:latin typeface="Arial Black"/>
              </a:rPr>
              <a:t>to edit </a:t>
            </a:r>
            <a:r>
              <a:rPr b="0" lang="en-US" sz="4000" spc="-1" strike="noStrike">
                <a:solidFill>
                  <a:srgbClr val="ffffff"/>
                </a:solidFill>
                <a:latin typeface="Arial Black"/>
              </a:rPr>
              <a:t>title </a:t>
            </a:r>
            <a:r>
              <a:rPr b="0" lang="en-US" sz="4000" spc="-1" strike="noStrike">
                <a:solidFill>
                  <a:srgbClr val="ffffff"/>
                </a:solidFill>
                <a:latin typeface="Arial Black"/>
              </a:rPr>
              <a:t>style</a:t>
            </a:r>
            <a:endParaRPr b="0" lang="en-US" sz="4000" spc="-1" strike="noStrike">
              <a:solidFill>
                <a:srgbClr val="000000"/>
              </a:solidFill>
              <a:latin typeface="Calibri"/>
            </a:endParaRPr>
          </a:p>
        </p:txBody>
      </p:sp>
      <p:sp>
        <p:nvSpPr>
          <p:cNvPr id="42" name="PlaceHolder 2"/>
          <p:cNvSpPr>
            <a:spLocks noGrp="1"/>
          </p:cNvSpPr>
          <p:nvPr>
            <p:ph type="body"/>
          </p:nvPr>
        </p:nvSpPr>
        <p:spPr>
          <a:xfrm>
            <a:off x="806760" y="1523880"/>
            <a:ext cx="10577880" cy="4601880"/>
          </a:xfrm>
          <a:prstGeom prst="rect">
            <a:avLst/>
          </a:prstGeom>
        </p:spPr>
        <p:txBody>
          <a:bodyPr/>
          <a:p>
            <a:pPr marL="343080" indent="-342720">
              <a:lnSpc>
                <a:spcPct val="100000"/>
              </a:lnSpc>
              <a:spcBef>
                <a:spcPts val="641"/>
              </a:spcBef>
              <a:buClr>
                <a:srgbClr val="ffffff"/>
              </a:buClr>
              <a:buFont typeface="Arial"/>
              <a:buChar char="•"/>
            </a:pPr>
            <a:r>
              <a:rPr b="0" lang="en-US" sz="3200" spc="-1" strike="noStrike">
                <a:solidFill>
                  <a:srgbClr val="ffffff"/>
                </a:solidFill>
                <a:latin typeface="Calibri"/>
              </a:rPr>
              <a:t>Click to edit Master text styles</a:t>
            </a:r>
            <a:endParaRPr b="0" lang="en-US" sz="3200" spc="-1" strike="noStrike">
              <a:solidFill>
                <a:srgbClr val="ffffff"/>
              </a:solidFill>
              <a:latin typeface="Calibri"/>
            </a:endParaRPr>
          </a:p>
          <a:p>
            <a:pPr lvl="1" marL="743040" indent="-285480">
              <a:lnSpc>
                <a:spcPct val="100000"/>
              </a:lnSpc>
              <a:spcBef>
                <a:spcPts val="561"/>
              </a:spcBef>
              <a:buClr>
                <a:srgbClr val="ffffff"/>
              </a:buClr>
              <a:buFont typeface="Arial"/>
              <a:buChar char="–"/>
            </a:pPr>
            <a:r>
              <a:rPr b="0" lang="en-US" sz="2800" spc="-1" strike="noStrike">
                <a:solidFill>
                  <a:srgbClr val="ffffff"/>
                </a:solidFill>
                <a:latin typeface="Calibri"/>
              </a:rPr>
              <a:t>Second level</a:t>
            </a:r>
            <a:endParaRPr b="0" lang="en-US" sz="2800" spc="-1" strike="noStrike">
              <a:solidFill>
                <a:srgbClr val="ffffff"/>
              </a:solidFill>
              <a:latin typeface="Calibri"/>
            </a:endParaRPr>
          </a:p>
          <a:p>
            <a:pPr lvl="2" marL="1143000" indent="-228240">
              <a:lnSpc>
                <a:spcPct val="100000"/>
              </a:lnSpc>
              <a:spcBef>
                <a:spcPts val="479"/>
              </a:spcBef>
              <a:buClr>
                <a:srgbClr val="ffffff"/>
              </a:buClr>
              <a:buFont typeface="Arial"/>
              <a:buChar char="•"/>
            </a:pPr>
            <a:r>
              <a:rPr b="0" lang="en-US" sz="2400" spc="-1" strike="noStrike">
                <a:solidFill>
                  <a:srgbClr val="ffffff"/>
                </a:solidFill>
                <a:latin typeface="Calibri"/>
              </a:rPr>
              <a:t>Third level</a:t>
            </a:r>
            <a:endParaRPr b="0" lang="en-US" sz="2400" spc="-1" strike="noStrike">
              <a:solidFill>
                <a:srgbClr val="ffffff"/>
              </a:solidFill>
              <a:latin typeface="Calibri"/>
            </a:endParaRPr>
          </a:p>
          <a:p>
            <a:pPr lvl="3" marL="1600200" indent="-228240">
              <a:lnSpc>
                <a:spcPct val="100000"/>
              </a:lnSpc>
              <a:spcBef>
                <a:spcPts val="400"/>
              </a:spcBef>
              <a:buClr>
                <a:srgbClr val="ffffff"/>
              </a:buClr>
              <a:buFont typeface="Arial"/>
              <a:buChar char="–"/>
            </a:pPr>
            <a:r>
              <a:rPr b="0" lang="en-US" sz="2000" spc="-1" strike="noStrike">
                <a:solidFill>
                  <a:srgbClr val="ffffff"/>
                </a:solidFill>
                <a:latin typeface="Calibri"/>
              </a:rPr>
              <a:t>Fourth level</a:t>
            </a:r>
            <a:endParaRPr b="0" lang="en-US" sz="2000" spc="-1" strike="noStrike">
              <a:solidFill>
                <a:srgbClr val="ffffff"/>
              </a:solidFill>
              <a:latin typeface="Calibri"/>
            </a:endParaRPr>
          </a:p>
          <a:p>
            <a:pPr lvl="4" marL="2057400" indent="-228240">
              <a:lnSpc>
                <a:spcPct val="100000"/>
              </a:lnSpc>
              <a:spcBef>
                <a:spcPts val="400"/>
              </a:spcBef>
              <a:buClr>
                <a:srgbClr val="ffffff"/>
              </a:buClr>
              <a:buFont typeface="Arial"/>
              <a:buChar char="»"/>
            </a:pPr>
            <a:r>
              <a:rPr b="0" lang="en-US" sz="2000" spc="-1" strike="noStrike">
                <a:solidFill>
                  <a:srgbClr val="ffffff"/>
                </a:solidFill>
                <a:latin typeface="Calibri"/>
              </a:rPr>
              <a:t>Fifth level</a:t>
            </a:r>
            <a:endParaRPr b="0" lang="en-US" sz="2000" spc="-1" strike="noStrike">
              <a:solidFill>
                <a:srgbClr val="ffffff"/>
              </a:solidFill>
              <a:latin typeface="Calibri"/>
            </a:endParaRPr>
          </a:p>
        </p:txBody>
      </p:sp>
      <p:sp>
        <p:nvSpPr>
          <p:cNvPr id="43" name="PlaceHolder 3"/>
          <p:cNvSpPr>
            <a:spLocks noGrp="1"/>
          </p:cNvSpPr>
          <p:nvPr>
            <p:ph type="dt"/>
          </p:nvPr>
        </p:nvSpPr>
        <p:spPr>
          <a:xfrm>
            <a:off x="609480" y="6356520"/>
            <a:ext cx="2844360" cy="364680"/>
          </a:xfrm>
          <a:prstGeom prst="rect">
            <a:avLst/>
          </a:prstGeom>
        </p:spPr>
        <p:txBody>
          <a:bodyPr anchor="ctr"/>
          <a:p>
            <a:pPr>
              <a:lnSpc>
                <a:spcPct val="100000"/>
              </a:lnSpc>
            </a:pPr>
            <a:fld id="{205F380D-309D-49B3-A26F-3F3B97EE795A}" type="datetime">
              <a:rPr b="0" lang="en-US" sz="1200" spc="-1" strike="noStrike">
                <a:solidFill>
                  <a:srgbClr val="8b8b8b"/>
                </a:solidFill>
                <a:latin typeface="Calibri"/>
              </a:rPr>
              <a:t>3/21/21</a:t>
            </a:fld>
            <a:endParaRPr b="0" lang="en-US" sz="1200" spc="-1" strike="noStrike">
              <a:latin typeface="Times New Roman"/>
            </a:endParaRPr>
          </a:p>
        </p:txBody>
      </p:sp>
      <p:sp>
        <p:nvSpPr>
          <p:cNvPr id="44" name="PlaceHolder 4"/>
          <p:cNvSpPr>
            <a:spLocks noGrp="1"/>
          </p:cNvSpPr>
          <p:nvPr>
            <p:ph type="ftr"/>
          </p:nvPr>
        </p:nvSpPr>
        <p:spPr>
          <a:xfrm>
            <a:off x="4165560" y="6356520"/>
            <a:ext cx="386028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737560" y="6356520"/>
            <a:ext cx="2844360" cy="364680"/>
          </a:xfrm>
          <a:prstGeom prst="rect">
            <a:avLst/>
          </a:prstGeom>
        </p:spPr>
        <p:txBody>
          <a:bodyPr anchor="ctr"/>
          <a:p>
            <a:pPr algn="r">
              <a:lnSpc>
                <a:spcPct val="100000"/>
              </a:lnSpc>
            </a:pPr>
            <a:fld id="{76AD2ECA-EFFD-4CFB-B84B-02A6043CB6AC}" type="slidenum">
              <a:rPr b="0" lang="en-US" sz="1200" spc="-1" strike="noStrike">
                <a:solidFill>
                  <a:srgbClr val="8b8b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4.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57200" y="304920"/>
            <a:ext cx="11277360" cy="2361960"/>
          </a:xfrm>
          <a:prstGeom prst="roundRect">
            <a:avLst>
              <a:gd name="adj" fmla="val 16667"/>
            </a:avLst>
          </a:prstGeom>
          <a:solidFill>
            <a:srgbClr val="6e8d90"/>
          </a:solidFill>
          <a:ln w="38160">
            <a:solidFill>
              <a:schemeClr val="bg1"/>
            </a:solidFill>
            <a:round/>
          </a:ln>
        </p:spPr>
        <p:style>
          <a:lnRef idx="2">
            <a:schemeClr val="accent1">
              <a:shade val="50000"/>
            </a:schemeClr>
          </a:lnRef>
          <a:fillRef idx="1">
            <a:schemeClr val="accent1"/>
          </a:fillRef>
          <a:effectRef idx="0">
            <a:schemeClr val="accent1"/>
          </a:effectRef>
          <a:fontRef idx="minor"/>
        </p:style>
      </p:sp>
      <p:sp>
        <p:nvSpPr>
          <p:cNvPr id="89" name="TextShape 2"/>
          <p:cNvSpPr txBox="1"/>
          <p:nvPr/>
        </p:nvSpPr>
        <p:spPr>
          <a:xfrm>
            <a:off x="304920" y="1523880"/>
            <a:ext cx="11581920" cy="761760"/>
          </a:xfrm>
          <a:prstGeom prst="rect">
            <a:avLst/>
          </a:prstGeom>
          <a:noFill/>
          <a:ln>
            <a:noFill/>
          </a:ln>
        </p:spPr>
        <p:txBody>
          <a:bodyPr anchor="ctr"/>
          <a:p>
            <a:pPr algn="ctr">
              <a:lnSpc>
                <a:spcPct val="100000"/>
              </a:lnSpc>
            </a:pPr>
            <a:r>
              <a:rPr b="1" lang="en-US" sz="4800" spc="-1" strike="noStrike">
                <a:solidFill>
                  <a:srgbClr val="ffffff"/>
                </a:solidFill>
                <a:latin typeface="Times New Roman"/>
              </a:rPr>
              <a:t>CƠ </a:t>
            </a:r>
            <a:r>
              <a:rPr b="1" lang="en-US" sz="4800" spc="-1" strike="noStrike">
                <a:solidFill>
                  <a:srgbClr val="ffffff"/>
                </a:solidFill>
                <a:latin typeface="Times New Roman"/>
              </a:rPr>
              <a:t>SƠ </a:t>
            </a:r>
            <a:r>
              <a:rPr b="1" lang="en-US" sz="4800" spc="-1" strike="noStrike">
                <a:solidFill>
                  <a:srgbClr val="ffffff"/>
                </a:solidFill>
                <a:latin typeface="Times New Roman"/>
              </a:rPr>
              <a:t>DỮ </a:t>
            </a:r>
            <a:r>
              <a:rPr b="1" lang="en-US" sz="4800" spc="-1" strike="noStrike">
                <a:solidFill>
                  <a:srgbClr val="ffffff"/>
                </a:solidFill>
                <a:latin typeface="Times New Roman"/>
              </a:rPr>
              <a:t>LIỆU </a:t>
            </a:r>
            <a:r>
              <a:rPr b="1" lang="en-US" sz="4800" spc="-1" strike="noStrike">
                <a:solidFill>
                  <a:srgbClr val="ffffff"/>
                </a:solidFill>
                <a:latin typeface="Times New Roman"/>
              </a:rPr>
              <a:t>NÂN</a:t>
            </a:r>
            <a:r>
              <a:rPr b="1" lang="en-US" sz="4800" spc="-1" strike="noStrike">
                <a:solidFill>
                  <a:srgbClr val="ffffff"/>
                </a:solidFill>
                <a:latin typeface="Times New Roman"/>
              </a:rPr>
              <a:t>G </a:t>
            </a:r>
            <a:r>
              <a:rPr b="1" lang="en-US" sz="4800" spc="-1" strike="noStrike">
                <a:solidFill>
                  <a:srgbClr val="ffffff"/>
                </a:solidFill>
                <a:latin typeface="Times New Roman"/>
              </a:rPr>
              <a:t>CAO</a:t>
            </a:r>
            <a:endParaRPr b="0" lang="en-US" sz="4800" spc="-1" strike="noStrike">
              <a:solidFill>
                <a:srgbClr val="000000"/>
              </a:solidFill>
              <a:latin typeface="Calibri"/>
            </a:endParaRPr>
          </a:p>
        </p:txBody>
      </p:sp>
      <p:sp>
        <p:nvSpPr>
          <p:cNvPr id="90" name="TextShape 3"/>
          <p:cNvSpPr txBox="1"/>
          <p:nvPr/>
        </p:nvSpPr>
        <p:spPr>
          <a:xfrm>
            <a:off x="533520" y="2971800"/>
            <a:ext cx="11353320" cy="990360"/>
          </a:xfrm>
          <a:prstGeom prst="rect">
            <a:avLst/>
          </a:prstGeom>
          <a:noFill/>
          <a:ln>
            <a:noFill/>
          </a:ln>
        </p:spPr>
        <p:txBody>
          <a:bodyPr/>
          <a:p>
            <a:pPr>
              <a:lnSpc>
                <a:spcPct val="100000"/>
              </a:lnSpc>
              <a:spcBef>
                <a:spcPts val="1080"/>
              </a:spcBef>
            </a:pPr>
            <a:r>
              <a:rPr b="1" lang="en-US" sz="5400" spc="-1" strike="noStrike">
                <a:solidFill>
                  <a:srgbClr val="ffffff"/>
                </a:solidFill>
                <a:latin typeface="Times New Roman"/>
              </a:rPr>
              <a:t>Tìm Hiểu HBase</a:t>
            </a:r>
            <a:endParaRPr b="0" lang="en-US" sz="5400" spc="-1" strike="noStrike">
              <a:latin typeface="Arial"/>
            </a:endParaRPr>
          </a:p>
        </p:txBody>
      </p:sp>
      <p:sp>
        <p:nvSpPr>
          <p:cNvPr id="91" name="CustomShape 4"/>
          <p:cNvSpPr/>
          <p:nvPr/>
        </p:nvSpPr>
        <p:spPr>
          <a:xfrm>
            <a:off x="304920" y="304920"/>
            <a:ext cx="11581920" cy="685440"/>
          </a:xfrm>
          <a:prstGeom prst="rect">
            <a:avLst/>
          </a:prstGeom>
          <a:noFill/>
          <a:ln>
            <a:noFill/>
          </a:ln>
        </p:spPr>
        <p:style>
          <a:lnRef idx="0"/>
          <a:fillRef idx="0"/>
          <a:effectRef idx="0"/>
          <a:fontRef idx="minor"/>
        </p:style>
        <p:txBody>
          <a:bodyPr anchor="ctr"/>
          <a:p>
            <a:pPr algn="ctr">
              <a:lnSpc>
                <a:spcPct val="100000"/>
              </a:lnSpc>
            </a:pPr>
            <a:r>
              <a:rPr b="1" lang="en-US" sz="2800" spc="-1" strike="noStrike">
                <a:solidFill>
                  <a:srgbClr val="ffffff"/>
                </a:solidFill>
                <a:latin typeface="Times New Roman"/>
              </a:rPr>
              <a:t>TRƯỜNG ĐẠI HỌC KHOA HỌC TỰ NHIÊN</a:t>
            </a:r>
            <a:endParaRPr b="0" lang="en-US" sz="2800" spc="-1" strike="noStrike">
              <a:latin typeface="Arial"/>
            </a:endParaRPr>
          </a:p>
        </p:txBody>
      </p:sp>
      <p:sp>
        <p:nvSpPr>
          <p:cNvPr id="92" name="CustomShape 5"/>
          <p:cNvSpPr/>
          <p:nvPr/>
        </p:nvSpPr>
        <p:spPr>
          <a:xfrm>
            <a:off x="304920" y="838080"/>
            <a:ext cx="11581920" cy="533160"/>
          </a:xfrm>
          <a:prstGeom prst="rect">
            <a:avLst/>
          </a:prstGeom>
          <a:noFill/>
          <a:ln>
            <a:noFill/>
          </a:ln>
        </p:spPr>
        <p:style>
          <a:lnRef idx="0"/>
          <a:fillRef idx="0"/>
          <a:effectRef idx="0"/>
          <a:fontRef idx="minor"/>
        </p:style>
        <p:txBody>
          <a:bodyPr anchor="ctr"/>
          <a:p>
            <a:pPr algn="ctr">
              <a:lnSpc>
                <a:spcPct val="100000"/>
              </a:lnSpc>
            </a:pPr>
            <a:r>
              <a:rPr b="1" lang="en-US" sz="2400" spc="-1" strike="noStrike">
                <a:solidFill>
                  <a:srgbClr val="ffffff"/>
                </a:solidFill>
                <a:latin typeface="Times New Roman"/>
              </a:rPr>
              <a:t>KHOA CÔNG NGHỆ THÔNG TIN</a:t>
            </a:r>
            <a:endParaRPr b="0" lang="en-US" sz="2400" spc="-1" strike="noStrike">
              <a:latin typeface="Arial"/>
            </a:endParaRPr>
          </a:p>
        </p:txBody>
      </p:sp>
      <p:sp>
        <p:nvSpPr>
          <p:cNvPr id="93" name="CustomShape 6"/>
          <p:cNvSpPr/>
          <p:nvPr/>
        </p:nvSpPr>
        <p:spPr>
          <a:xfrm>
            <a:off x="9144000" y="5029200"/>
            <a:ext cx="2742840" cy="1599840"/>
          </a:xfrm>
          <a:prstGeom prst="rect">
            <a:avLst/>
          </a:prstGeom>
          <a:noFill/>
          <a:ln>
            <a:noFill/>
          </a:ln>
        </p:spPr>
        <p:style>
          <a:lnRef idx="0"/>
          <a:fillRef idx="0"/>
          <a:effectRef idx="0"/>
          <a:fontRef idx="minor"/>
        </p:style>
        <p:txBody>
          <a:bodyPr/>
          <a:p>
            <a:pPr>
              <a:lnSpc>
                <a:spcPct val="100000"/>
              </a:lnSpc>
              <a:spcBef>
                <a:spcPts val="400"/>
              </a:spcBef>
            </a:pPr>
            <a:r>
              <a:rPr b="1" lang="en-US" sz="2000" spc="-1" strike="noStrike" u="sng">
                <a:solidFill>
                  <a:srgbClr val="ffffff"/>
                </a:solidFill>
                <a:uFillTx/>
                <a:latin typeface="Times New Roman"/>
              </a:rPr>
              <a:t>Thành viên:</a:t>
            </a:r>
            <a:endParaRPr b="0" lang="en-US" sz="2000" spc="-1" strike="noStrike">
              <a:latin typeface="Arial"/>
            </a:endParaRPr>
          </a:p>
          <a:p>
            <a:pPr>
              <a:lnSpc>
                <a:spcPct val="100000"/>
              </a:lnSpc>
              <a:spcBef>
                <a:spcPts val="400"/>
              </a:spcBef>
            </a:pPr>
            <a:r>
              <a:rPr b="1" lang="en-US" sz="2000" spc="-1" strike="noStrike">
                <a:solidFill>
                  <a:srgbClr val="ffffff"/>
                </a:solidFill>
                <a:latin typeface="Times New Roman"/>
              </a:rPr>
              <a:t>          </a:t>
            </a:r>
            <a:r>
              <a:rPr b="1" lang="en-US" sz="2000" spc="-1" strike="noStrike">
                <a:solidFill>
                  <a:srgbClr val="ffffff"/>
                </a:solidFill>
                <a:latin typeface="Times New Roman"/>
              </a:rPr>
              <a:t>Trần Đình Lâm</a:t>
            </a:r>
            <a:endParaRPr b="0" lang="en-US" sz="2000" spc="-1" strike="noStrike">
              <a:latin typeface="Arial"/>
            </a:endParaRPr>
          </a:p>
          <a:p>
            <a:pPr>
              <a:lnSpc>
                <a:spcPct val="100000"/>
              </a:lnSpc>
              <a:spcBef>
                <a:spcPts val="400"/>
              </a:spcBef>
            </a:pPr>
            <a:r>
              <a:rPr b="1" lang="en-US" sz="2000" spc="-1" strike="noStrike">
                <a:solidFill>
                  <a:srgbClr val="ffffff"/>
                </a:solidFill>
                <a:latin typeface="Times New Roman"/>
              </a:rPr>
              <a:t>          </a:t>
            </a:r>
            <a:r>
              <a:rPr b="1" lang="en-US" sz="2000" spc="-1" strike="noStrike">
                <a:solidFill>
                  <a:srgbClr val="ffffff"/>
                </a:solidFill>
                <a:latin typeface="Times New Roman"/>
              </a:rPr>
              <a:t>Đặng Nhật Minh </a:t>
            </a:r>
            <a:endParaRPr b="0" lang="en-US" sz="2000" spc="-1" strike="noStrike">
              <a:latin typeface="Arial"/>
            </a:endParaRPr>
          </a:p>
          <a:p>
            <a:pPr>
              <a:lnSpc>
                <a:spcPct val="100000"/>
              </a:lnSpc>
              <a:spcBef>
                <a:spcPts val="400"/>
              </a:spcBef>
            </a:pPr>
            <a:r>
              <a:rPr b="1" lang="en-US" sz="2000" spc="-1" strike="noStrike">
                <a:solidFill>
                  <a:srgbClr val="ffffff"/>
                </a:solidFill>
                <a:latin typeface="Times New Roman"/>
              </a:rPr>
              <a:t>          </a:t>
            </a:r>
            <a:r>
              <a:rPr b="1" lang="en-US" sz="2000" spc="-1" strike="noStrike">
                <a:solidFill>
                  <a:srgbClr val="ffffff"/>
                </a:solidFill>
                <a:latin typeface="Times New Roman"/>
              </a:rPr>
              <a:t>Trương Thế Kiệt </a:t>
            </a:r>
            <a:endParaRPr b="0" lang="en-US"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9" name="Group 1"/>
          <p:cNvGrpSpPr/>
          <p:nvPr/>
        </p:nvGrpSpPr>
        <p:grpSpPr>
          <a:xfrm>
            <a:off x="1600200" y="304920"/>
            <a:ext cx="9295920" cy="609120"/>
            <a:chOff x="1600200" y="304920"/>
            <a:chExt cx="9295920" cy="609120"/>
          </a:xfrm>
        </p:grpSpPr>
        <p:sp>
          <p:nvSpPr>
            <p:cNvPr id="140" name="CustomShape 2"/>
            <p:cNvSpPr/>
            <p:nvPr/>
          </p:nvSpPr>
          <p:spPr>
            <a:xfrm>
              <a:off x="1600200" y="304920"/>
              <a:ext cx="9295920" cy="60912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41" name="CustomShape 3"/>
            <p:cNvSpPr/>
            <p:nvPr/>
          </p:nvSpPr>
          <p:spPr>
            <a:xfrm>
              <a:off x="1664280" y="33444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2: Apache HBase</a:t>
              </a:r>
              <a:endParaRPr b="0" lang="en-US" sz="2800" spc="-1" strike="noStrike">
                <a:latin typeface="Arial"/>
              </a:endParaRPr>
            </a:p>
          </p:txBody>
        </p:sp>
      </p:grpSp>
      <p:sp>
        <p:nvSpPr>
          <p:cNvPr id="142"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Kiến trúc HBase</a:t>
            </a:r>
            <a:endParaRPr b="0" lang="en-US" sz="3200" spc="-1" strike="noStrike">
              <a:latin typeface="Arial"/>
            </a:endParaRPr>
          </a:p>
        </p:txBody>
      </p:sp>
      <p:pic>
        <p:nvPicPr>
          <p:cNvPr id="143" name="" descr=""/>
          <p:cNvPicPr/>
          <p:nvPr/>
        </p:nvPicPr>
        <p:blipFill>
          <a:blip r:embed="rId1"/>
          <a:stretch/>
        </p:blipFill>
        <p:spPr>
          <a:xfrm>
            <a:off x="2377440" y="1430640"/>
            <a:ext cx="7675560" cy="4787280"/>
          </a:xfrm>
          <a:prstGeom prst="rect">
            <a:avLst/>
          </a:prstGeom>
          <a:ln>
            <a:noFill/>
          </a:ln>
        </p:spPr>
      </p:pic>
    </p:spTree>
  </p:cSld>
  <p:timing>
    <p:tnLst>
      <p:par>
        <p:cTn id="90" dur="indefinite" restart="never" nodeType="tmRoot">
          <p:childTnLst>
            <p:seq>
              <p:cTn id="91"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4" name="Group 1"/>
          <p:cNvGrpSpPr/>
          <p:nvPr/>
        </p:nvGrpSpPr>
        <p:grpSpPr>
          <a:xfrm>
            <a:off x="1600200" y="304920"/>
            <a:ext cx="9295920" cy="609120"/>
            <a:chOff x="1600200" y="304920"/>
            <a:chExt cx="9295920" cy="609120"/>
          </a:xfrm>
        </p:grpSpPr>
        <p:sp>
          <p:nvSpPr>
            <p:cNvPr id="145" name="CustomShape 2"/>
            <p:cNvSpPr/>
            <p:nvPr/>
          </p:nvSpPr>
          <p:spPr>
            <a:xfrm>
              <a:off x="1600200" y="304920"/>
              <a:ext cx="9295920" cy="60912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46" name="CustomShape 3"/>
            <p:cNvSpPr/>
            <p:nvPr/>
          </p:nvSpPr>
          <p:spPr>
            <a:xfrm>
              <a:off x="1664280" y="33444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2: Apache HBase</a:t>
              </a:r>
              <a:endParaRPr b="0" lang="en-US" sz="2800" spc="-1" strike="noStrike">
                <a:latin typeface="Arial"/>
              </a:endParaRPr>
            </a:p>
          </p:txBody>
        </p:sp>
      </p:grpSp>
      <p:sp>
        <p:nvSpPr>
          <p:cNvPr id="147"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HBase Data Model</a:t>
            </a:r>
            <a:endParaRPr b="0" lang="en-US" sz="3200" spc="-1" strike="noStrike">
              <a:latin typeface="Arial"/>
            </a:endParaRPr>
          </a:p>
        </p:txBody>
      </p:sp>
      <p:pic>
        <p:nvPicPr>
          <p:cNvPr id="148" name="" descr=""/>
          <p:cNvPicPr/>
          <p:nvPr/>
        </p:nvPicPr>
        <p:blipFill>
          <a:blip r:embed="rId1"/>
          <a:stretch/>
        </p:blipFill>
        <p:spPr>
          <a:xfrm>
            <a:off x="2089080" y="1430640"/>
            <a:ext cx="7877880" cy="4512960"/>
          </a:xfrm>
          <a:prstGeom prst="rect">
            <a:avLst/>
          </a:prstGeom>
          <a:ln>
            <a:noFill/>
          </a:ln>
        </p:spPr>
      </p:pic>
    </p:spTree>
  </p:cSld>
  <p:timing>
    <p:tnLst>
      <p:par>
        <p:cTn id="92" dur="indefinite" restart="never" nodeType="tmRoot">
          <p:childTnLst>
            <p:seq>
              <p:cTn id="93"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9" name="Group 1"/>
          <p:cNvGrpSpPr/>
          <p:nvPr/>
        </p:nvGrpSpPr>
        <p:grpSpPr>
          <a:xfrm>
            <a:off x="1600200" y="304920"/>
            <a:ext cx="9295920" cy="609120"/>
            <a:chOff x="1600200" y="304920"/>
            <a:chExt cx="9295920" cy="609120"/>
          </a:xfrm>
        </p:grpSpPr>
        <p:sp>
          <p:nvSpPr>
            <p:cNvPr id="150" name="CustomShape 2"/>
            <p:cNvSpPr/>
            <p:nvPr/>
          </p:nvSpPr>
          <p:spPr>
            <a:xfrm>
              <a:off x="1600200" y="304920"/>
              <a:ext cx="9295920" cy="60912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51" name="CustomShape 3"/>
            <p:cNvSpPr/>
            <p:nvPr/>
          </p:nvSpPr>
          <p:spPr>
            <a:xfrm>
              <a:off x="1664280" y="33444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2: Apache HBase</a:t>
              </a:r>
              <a:endParaRPr b="0" lang="en-US" sz="2800" spc="-1" strike="noStrike">
                <a:latin typeface="Arial"/>
              </a:endParaRPr>
            </a:p>
          </p:txBody>
        </p:sp>
      </p:grpSp>
      <p:sp>
        <p:nvSpPr>
          <p:cNvPr id="152" name="CustomShape 4"/>
          <p:cNvSpPr/>
          <p:nvPr/>
        </p:nvSpPr>
        <p:spPr>
          <a:xfrm>
            <a:off x="609480" y="91440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Đường đi của data</a:t>
            </a:r>
            <a:endParaRPr b="0" lang="en-US" sz="3200" spc="-1" strike="noStrike">
              <a:latin typeface="Arial"/>
            </a:endParaRPr>
          </a:p>
        </p:txBody>
      </p:sp>
      <p:pic>
        <p:nvPicPr>
          <p:cNvPr id="153" name="Picture 2" descr=""/>
          <p:cNvPicPr/>
          <p:nvPr/>
        </p:nvPicPr>
        <p:blipFill>
          <a:blip r:embed="rId1"/>
          <a:stretch/>
        </p:blipFill>
        <p:spPr>
          <a:xfrm>
            <a:off x="1481760" y="1371600"/>
            <a:ext cx="8850960" cy="4523040"/>
          </a:xfrm>
          <a:prstGeom prst="rect">
            <a:avLst/>
          </a:prstGeom>
          <a:ln>
            <a:noFill/>
          </a:ln>
        </p:spPr>
      </p:pic>
    </p:spTree>
  </p:cSld>
  <p:timing>
    <p:tnLst>
      <p:par>
        <p:cTn id="94" dur="indefinite" restart="never" nodeType="tmRoot">
          <p:childTnLst>
            <p:seq>
              <p:cTn id="95"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4" name="Group 1"/>
          <p:cNvGrpSpPr/>
          <p:nvPr/>
        </p:nvGrpSpPr>
        <p:grpSpPr>
          <a:xfrm>
            <a:off x="1600200" y="304920"/>
            <a:ext cx="9295920" cy="609120"/>
            <a:chOff x="1600200" y="304920"/>
            <a:chExt cx="9295920" cy="609120"/>
          </a:xfrm>
        </p:grpSpPr>
        <p:sp>
          <p:nvSpPr>
            <p:cNvPr id="155" name="CustomShape 2"/>
            <p:cNvSpPr/>
            <p:nvPr/>
          </p:nvSpPr>
          <p:spPr>
            <a:xfrm>
              <a:off x="1600200" y="304920"/>
              <a:ext cx="9295920" cy="60912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56" name="CustomShape 3"/>
            <p:cNvSpPr/>
            <p:nvPr/>
          </p:nvSpPr>
          <p:spPr>
            <a:xfrm>
              <a:off x="1664280" y="33444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2: Apache HBase</a:t>
              </a:r>
              <a:endParaRPr b="0" lang="en-US" sz="2800" spc="-1" strike="noStrike">
                <a:latin typeface="Arial"/>
              </a:endParaRPr>
            </a:p>
          </p:txBody>
        </p:sp>
      </p:grpSp>
      <p:sp>
        <p:nvSpPr>
          <p:cNvPr id="157" name="CustomShape 4"/>
          <p:cNvSpPr/>
          <p:nvPr/>
        </p:nvSpPr>
        <p:spPr>
          <a:xfrm>
            <a:off x="609480" y="115956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Thực hành với HBase</a:t>
            </a:r>
            <a:endParaRPr b="0" lang="en-US" sz="3200" spc="-1" strike="noStrike">
              <a:latin typeface="Arial"/>
            </a:endParaRPr>
          </a:p>
        </p:txBody>
      </p:sp>
      <p:sp>
        <p:nvSpPr>
          <p:cNvPr id="158" name="CustomShape 5"/>
          <p:cNvSpPr/>
          <p:nvPr/>
        </p:nvSpPr>
        <p:spPr>
          <a:xfrm>
            <a:off x="1188720" y="2012760"/>
            <a:ext cx="5768280" cy="118692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ffffff"/>
              </a:buClr>
              <a:buFont typeface="Wingdings" charset="2"/>
              <a:buChar char=""/>
            </a:pPr>
            <a:r>
              <a:rPr b="1" lang="en-US" sz="2400" spc="-1" strike="noStrike">
                <a:solidFill>
                  <a:srgbClr val="ffffff"/>
                </a:solidFill>
                <a:latin typeface="Calibri"/>
              </a:rPr>
              <a:t>Hướng dẫn cài đặt chi tiết</a:t>
            </a:r>
            <a:endParaRPr b="0" lang="en-US" sz="2400" spc="-1" strike="noStrike">
              <a:latin typeface="Arial"/>
            </a:endParaRPr>
          </a:p>
          <a:p>
            <a:pPr marL="343080" indent="-342720">
              <a:lnSpc>
                <a:spcPct val="100000"/>
              </a:lnSpc>
              <a:buClr>
                <a:srgbClr val="ffffff"/>
              </a:buClr>
              <a:buFont typeface="Wingdings" charset="2"/>
              <a:buChar char=""/>
            </a:pPr>
            <a:endParaRPr b="0" lang="en-US" sz="2400" spc="-1" strike="noStrike">
              <a:latin typeface="Arial"/>
            </a:endParaRPr>
          </a:p>
          <a:p>
            <a:pPr marL="343080" indent="-342720">
              <a:lnSpc>
                <a:spcPct val="100000"/>
              </a:lnSpc>
              <a:buClr>
                <a:srgbClr val="ffffff"/>
              </a:buClr>
              <a:buFont typeface="Wingdings" charset="2"/>
              <a:buChar char=""/>
            </a:pPr>
            <a:r>
              <a:rPr b="1" lang="en-US" sz="2400" spc="-1" strike="noStrike">
                <a:solidFill>
                  <a:srgbClr val="ffffff"/>
                </a:solidFill>
                <a:latin typeface="Calibri"/>
              </a:rPr>
              <a:t>Các thao tác &amp; công cụ cơ bản</a:t>
            </a:r>
            <a:endParaRPr b="0" lang="en-US" sz="2400" spc="-1" strike="noStrike">
              <a:latin typeface="Arial"/>
            </a:endParaRPr>
          </a:p>
        </p:txBody>
      </p:sp>
    </p:spTree>
  </p:cSld>
  <p:timing>
    <p:tnLst>
      <p:par>
        <p:cTn id="96" dur="indefinite" restart="never" nodeType="tmRoot">
          <p:childTnLst>
            <p:seq>
              <p:cTn id="97"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9" name="Group 1"/>
          <p:cNvGrpSpPr/>
          <p:nvPr/>
        </p:nvGrpSpPr>
        <p:grpSpPr>
          <a:xfrm>
            <a:off x="1600200" y="304920"/>
            <a:ext cx="9295920" cy="609120"/>
            <a:chOff x="1600200" y="304920"/>
            <a:chExt cx="9295920" cy="609120"/>
          </a:xfrm>
        </p:grpSpPr>
        <p:sp>
          <p:nvSpPr>
            <p:cNvPr id="160" name="CustomShape 2"/>
            <p:cNvSpPr/>
            <p:nvPr/>
          </p:nvSpPr>
          <p:spPr>
            <a:xfrm>
              <a:off x="1600200" y="304920"/>
              <a:ext cx="9295920" cy="609120"/>
            </a:xfrm>
            <a:prstGeom prst="roundRect">
              <a:avLst>
                <a:gd name="adj" fmla="val 16667"/>
              </a:avLst>
            </a:prstGeom>
            <a:solidFill>
              <a:srgbClr val="00b050"/>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11250264"/>
                <a:satOff val="-16880"/>
                <a:lumOff val="-2745"/>
                <a:alphaOff val="0"/>
              </a:schemeClr>
            </a:effectRef>
            <a:fontRef idx="minor"/>
          </p:style>
        </p:sp>
        <p:sp>
          <p:nvSpPr>
            <p:cNvPr id="161" name="CustomShape 3"/>
            <p:cNvSpPr/>
            <p:nvPr/>
          </p:nvSpPr>
          <p:spPr>
            <a:xfrm>
              <a:off x="1664280" y="36432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3:Kết luận và mở rộng</a:t>
              </a:r>
              <a:endParaRPr b="0" lang="en-US" sz="2800" spc="-1" strike="noStrike">
                <a:latin typeface="Arial"/>
              </a:endParaRPr>
            </a:p>
          </p:txBody>
        </p:sp>
      </p:grpSp>
      <p:sp>
        <p:nvSpPr>
          <p:cNvPr id="162"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HBase vs Cassandra</a:t>
            </a:r>
            <a:endParaRPr b="0" lang="en-US" sz="3200" spc="-1" strike="noStrike">
              <a:latin typeface="Arial"/>
            </a:endParaRPr>
          </a:p>
        </p:txBody>
      </p:sp>
      <p:sp>
        <p:nvSpPr>
          <p:cNvPr id="163" name="CustomShape 5"/>
          <p:cNvSpPr/>
          <p:nvPr/>
        </p:nvSpPr>
        <p:spPr>
          <a:xfrm>
            <a:off x="609480" y="1752480"/>
            <a:ext cx="11277360" cy="16142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u="sng">
                <a:solidFill>
                  <a:srgbClr val="ffffff"/>
                </a:solidFill>
                <a:uFillTx/>
                <a:latin typeface="Calibri"/>
              </a:rPr>
              <a:t>Giống nhau:</a:t>
            </a:r>
            <a:endParaRPr b="0" lang="en-US" sz="2800" spc="-1" strike="noStrike">
              <a:latin typeface="Arial"/>
            </a:endParaRPr>
          </a:p>
          <a:p>
            <a:pPr marL="343080" indent="-342720">
              <a:lnSpc>
                <a:spcPct val="100000"/>
              </a:lnSpc>
              <a:buClr>
                <a:srgbClr val="ffffff"/>
              </a:buClr>
              <a:buFont typeface="Arial"/>
              <a:buChar char="•"/>
            </a:pPr>
            <a:r>
              <a:rPr b="0" lang="en-US" sz="2400" spc="-1" strike="noStrike">
                <a:solidFill>
                  <a:srgbClr val="ffffff"/>
                </a:solidFill>
                <a:latin typeface="Calibri"/>
              </a:rPr>
              <a:t>Cơ sở dữ liệu(Database)</a:t>
            </a:r>
            <a:endParaRPr b="0" lang="en-US" sz="2400" spc="-1" strike="noStrike">
              <a:latin typeface="Arial"/>
            </a:endParaRPr>
          </a:p>
          <a:p>
            <a:pPr marL="343080" indent="-342720">
              <a:lnSpc>
                <a:spcPct val="100000"/>
              </a:lnSpc>
              <a:buClr>
                <a:srgbClr val="ffffff"/>
              </a:buClr>
              <a:buFont typeface="Arial"/>
              <a:buChar char="•"/>
            </a:pPr>
            <a:r>
              <a:rPr b="0" lang="en-US" sz="2400" spc="-1" strike="noStrike">
                <a:solidFill>
                  <a:srgbClr val="ffffff"/>
                </a:solidFill>
                <a:latin typeface="Calibri"/>
              </a:rPr>
              <a:t>Khả năng mở rộng(Scalability)</a:t>
            </a:r>
            <a:endParaRPr b="0" lang="en-US" sz="2400" spc="-1" strike="noStrike">
              <a:latin typeface="Arial"/>
            </a:endParaRPr>
          </a:p>
          <a:p>
            <a:pPr marL="343080" indent="-342720">
              <a:lnSpc>
                <a:spcPct val="100000"/>
              </a:lnSpc>
              <a:buClr>
                <a:srgbClr val="ffffff"/>
              </a:buClr>
              <a:buFont typeface="Arial"/>
              <a:buChar char="•"/>
            </a:pPr>
            <a:r>
              <a:rPr b="0" lang="en-US" sz="2400" spc="-1" strike="noStrike">
                <a:solidFill>
                  <a:srgbClr val="ffffff"/>
                </a:solidFill>
                <a:latin typeface="Calibri"/>
              </a:rPr>
              <a:t>Tạo bản sao(Replication)</a:t>
            </a:r>
            <a:endParaRPr b="0" lang="en-US" sz="2400" spc="-1" strike="noStrike">
              <a:latin typeface="Arial"/>
            </a:endParaRPr>
          </a:p>
        </p:txBody>
      </p:sp>
    </p:spTree>
  </p:cSld>
  <p:timing>
    <p:tnLst>
      <p:par>
        <p:cTn id="98" dur="indefinite" restart="never" nodeType="tmRoot">
          <p:childTnLst>
            <p:seq>
              <p:cTn id="99" dur="indefinite" nodeType="mainSeq">
                <p:childTnLst>
                  <p:par>
                    <p:cTn id="100" fill="hold">
                      <p:stCondLst>
                        <p:cond delay="0"/>
                      </p:stCondLst>
                      <p:childTnLst>
                        <p:par>
                          <p:cTn id="101" fill="hold">
                            <p:stCondLst>
                              <p:cond delay="0"/>
                            </p:stCondLst>
                            <p:childTnLst>
                              <p:par>
                                <p:cTn id="102" nodeType="afterEffect" fill="hold" presetClass="entr" presetID="10">
                                  <p:stCondLst>
                                    <p:cond delay="0"/>
                                  </p:stCondLst>
                                  <p:childTnLst>
                                    <p:set>
                                      <p:cBhvr>
                                        <p:cTn id="103" dur="1" fill="hold">
                                          <p:stCondLst>
                                            <p:cond delay="0"/>
                                          </p:stCondLst>
                                        </p:cTn>
                                        <p:tgtEl>
                                          <p:spTgt spid="163"/>
                                        </p:tgtEl>
                                        <p:attrNameLst>
                                          <p:attrName>style.visibility</p:attrName>
                                        </p:attrNameLst>
                                      </p:cBhvr>
                                      <p:to>
                                        <p:strVal val="visible"/>
                                      </p:to>
                                    </p:set>
                                    <p:animEffect filter="fade" transition="in">
                                      <p:cBhvr additive="repl">
                                        <p:cTn id="104" dur="500"/>
                                        <p:tgtEl>
                                          <p:spTgt spid="16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4" name="Group 1"/>
          <p:cNvGrpSpPr/>
          <p:nvPr/>
        </p:nvGrpSpPr>
        <p:grpSpPr>
          <a:xfrm>
            <a:off x="1600200" y="304920"/>
            <a:ext cx="9295920" cy="609120"/>
            <a:chOff x="1600200" y="304920"/>
            <a:chExt cx="9295920" cy="609120"/>
          </a:xfrm>
        </p:grpSpPr>
        <p:sp>
          <p:nvSpPr>
            <p:cNvPr id="165" name="CustomShape 2"/>
            <p:cNvSpPr/>
            <p:nvPr/>
          </p:nvSpPr>
          <p:spPr>
            <a:xfrm>
              <a:off x="1600200" y="304920"/>
              <a:ext cx="9295920" cy="609120"/>
            </a:xfrm>
            <a:prstGeom prst="roundRect">
              <a:avLst>
                <a:gd name="adj" fmla="val 16667"/>
              </a:avLst>
            </a:prstGeom>
            <a:solidFill>
              <a:srgbClr val="00b050"/>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11250264"/>
                <a:satOff val="-16880"/>
                <a:lumOff val="-2745"/>
                <a:alphaOff val="0"/>
              </a:schemeClr>
            </a:effectRef>
            <a:fontRef idx="minor"/>
          </p:style>
        </p:sp>
        <p:sp>
          <p:nvSpPr>
            <p:cNvPr id="166" name="CustomShape 3"/>
            <p:cNvSpPr/>
            <p:nvPr/>
          </p:nvSpPr>
          <p:spPr>
            <a:xfrm>
              <a:off x="1664280" y="36432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3:Kết luận và mở rộng</a:t>
              </a:r>
              <a:endParaRPr b="0" lang="en-US" sz="2800" spc="-1" strike="noStrike">
                <a:latin typeface="Arial"/>
              </a:endParaRPr>
            </a:p>
          </p:txBody>
        </p:sp>
      </p:grpSp>
      <p:sp>
        <p:nvSpPr>
          <p:cNvPr id="167"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HBase vs Cassandra</a:t>
            </a:r>
            <a:endParaRPr b="0" lang="en-US" sz="3200" spc="-1" strike="noStrike">
              <a:latin typeface="Arial"/>
            </a:endParaRPr>
          </a:p>
        </p:txBody>
      </p:sp>
      <p:sp>
        <p:nvSpPr>
          <p:cNvPr id="168" name="CustomShape 5"/>
          <p:cNvSpPr/>
          <p:nvPr/>
        </p:nvSpPr>
        <p:spPr>
          <a:xfrm>
            <a:off x="990720" y="1558800"/>
            <a:ext cx="10515240" cy="88272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u="sng">
                <a:solidFill>
                  <a:srgbClr val="ffffff"/>
                </a:solidFill>
                <a:uFillTx/>
                <a:latin typeface="Times New Roman"/>
              </a:rPr>
              <a:t>Khác nhau:</a:t>
            </a:r>
            <a:endParaRPr b="0" lang="en-US" sz="2800" spc="-1" strike="noStrike">
              <a:latin typeface="Arial"/>
            </a:endParaRPr>
          </a:p>
          <a:p>
            <a:pPr lvl="1" marL="800280" indent="-342720">
              <a:lnSpc>
                <a:spcPct val="100000"/>
              </a:lnSpc>
              <a:buClr>
                <a:srgbClr val="ffffff"/>
              </a:buClr>
              <a:buFont typeface="Arial"/>
              <a:buChar char="•"/>
            </a:pPr>
            <a:r>
              <a:rPr b="1" lang="en-US" sz="2400" spc="-1" strike="noStrike" u="sng">
                <a:solidFill>
                  <a:srgbClr val="ffffff"/>
                </a:solidFill>
                <a:uFillTx/>
                <a:latin typeface="Times New Roman"/>
              </a:rPr>
              <a:t>Data Model:</a:t>
            </a:r>
            <a:endParaRPr b="0" lang="en-US" sz="2400" spc="-1" strike="noStrike">
              <a:latin typeface="Arial"/>
            </a:endParaRPr>
          </a:p>
        </p:txBody>
      </p:sp>
      <p:pic>
        <p:nvPicPr>
          <p:cNvPr id="169" name="Picture 1" descr=""/>
          <p:cNvPicPr/>
          <p:nvPr/>
        </p:nvPicPr>
        <p:blipFill>
          <a:blip r:embed="rId1"/>
          <a:stretch/>
        </p:blipFill>
        <p:spPr>
          <a:xfrm>
            <a:off x="159480" y="2481120"/>
            <a:ext cx="5634360" cy="3866760"/>
          </a:xfrm>
          <a:prstGeom prst="rect">
            <a:avLst/>
          </a:prstGeom>
          <a:ln>
            <a:noFill/>
          </a:ln>
        </p:spPr>
      </p:pic>
      <p:pic>
        <p:nvPicPr>
          <p:cNvPr id="170" name="Picture 7" descr=""/>
          <p:cNvPicPr/>
          <p:nvPr/>
        </p:nvPicPr>
        <p:blipFill>
          <a:blip r:embed="rId2"/>
          <a:stretch/>
        </p:blipFill>
        <p:spPr>
          <a:xfrm>
            <a:off x="6477120" y="1600920"/>
            <a:ext cx="4876560" cy="4746600"/>
          </a:xfrm>
          <a:prstGeom prst="rect">
            <a:avLst/>
          </a:prstGeom>
          <a:ln>
            <a:noFill/>
          </a:ln>
        </p:spPr>
      </p:pic>
    </p:spTree>
  </p:cSld>
  <p:timing>
    <p:tnLst>
      <p:par>
        <p:cTn id="105" dur="indefinite" restart="never" nodeType="tmRoot">
          <p:childTnLst>
            <p:seq>
              <p:cTn id="106" dur="indefinite" nodeType="mainSeq">
                <p:childTnLst>
                  <p:par>
                    <p:cTn id="107" fill="hold">
                      <p:stCondLst>
                        <p:cond delay="0"/>
                      </p:stCondLst>
                      <p:childTnLst>
                        <p:par>
                          <p:cTn id="108" fill="hold">
                            <p:stCondLst>
                              <p:cond delay="0"/>
                            </p:stCondLst>
                            <p:childTnLst>
                              <p:par>
                                <p:cTn id="109" nodeType="afterEffect" fill="hold" presetClass="entr" presetID="10">
                                  <p:stCondLst>
                                    <p:cond delay="0"/>
                                  </p:stCondLst>
                                  <p:childTnLst>
                                    <p:set>
                                      <p:cBhvr>
                                        <p:cTn id="110" dur="1" fill="hold">
                                          <p:stCondLst>
                                            <p:cond delay="0"/>
                                          </p:stCondLst>
                                        </p:cTn>
                                        <p:tgtEl>
                                          <p:spTgt spid="169"/>
                                        </p:tgtEl>
                                        <p:attrNameLst>
                                          <p:attrName>style.visibility</p:attrName>
                                        </p:attrNameLst>
                                      </p:cBhvr>
                                      <p:to>
                                        <p:strVal val="visible"/>
                                      </p:to>
                                    </p:set>
                                    <p:animEffect filter="fade" transition="in">
                                      <p:cBhvr additive="repl">
                                        <p:cTn id="111" dur="500"/>
                                        <p:tgtEl>
                                          <p:spTgt spid="169"/>
                                        </p:tgtEl>
                                      </p:cBhvr>
                                    </p:animEffect>
                                  </p:childTnLst>
                                </p:cTn>
                              </p:par>
                            </p:childTnLst>
                          </p:cTn>
                        </p:par>
                        <p:par>
                          <p:cTn id="112" fill="hold">
                            <p:stCondLst>
                              <p:cond delay="500"/>
                            </p:stCondLst>
                            <p:childTnLst>
                              <p:par>
                                <p:cTn id="113" nodeType="afterEffect" fill="hold" presetClass="entr" presetID="10">
                                  <p:stCondLst>
                                    <p:cond delay="0"/>
                                  </p:stCondLst>
                                  <p:childTnLst>
                                    <p:set>
                                      <p:cBhvr>
                                        <p:cTn id="114" dur="1" fill="hold">
                                          <p:stCondLst>
                                            <p:cond delay="0"/>
                                          </p:stCondLst>
                                        </p:cTn>
                                        <p:tgtEl>
                                          <p:spTgt spid="170"/>
                                        </p:tgtEl>
                                        <p:attrNameLst>
                                          <p:attrName>style.visibility</p:attrName>
                                        </p:attrNameLst>
                                      </p:cBhvr>
                                      <p:to>
                                        <p:strVal val="visible"/>
                                      </p:to>
                                    </p:set>
                                    <p:animEffect filter="fade" transition="in">
                                      <p:cBhvr additive="repl">
                                        <p:cTn id="115" dur="500"/>
                                        <p:tgtEl>
                                          <p:spTgt spid="17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1" name="Group 1"/>
          <p:cNvGrpSpPr/>
          <p:nvPr/>
        </p:nvGrpSpPr>
        <p:grpSpPr>
          <a:xfrm>
            <a:off x="1600200" y="304920"/>
            <a:ext cx="9295920" cy="609120"/>
            <a:chOff x="1600200" y="304920"/>
            <a:chExt cx="9295920" cy="609120"/>
          </a:xfrm>
        </p:grpSpPr>
        <p:sp>
          <p:nvSpPr>
            <p:cNvPr id="172" name="CustomShape 2"/>
            <p:cNvSpPr/>
            <p:nvPr/>
          </p:nvSpPr>
          <p:spPr>
            <a:xfrm>
              <a:off x="1600200" y="304920"/>
              <a:ext cx="9295920" cy="609120"/>
            </a:xfrm>
            <a:prstGeom prst="roundRect">
              <a:avLst>
                <a:gd name="adj" fmla="val 16667"/>
              </a:avLst>
            </a:prstGeom>
            <a:solidFill>
              <a:srgbClr val="00b050"/>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11250264"/>
                <a:satOff val="-16880"/>
                <a:lumOff val="-2745"/>
                <a:alphaOff val="0"/>
              </a:schemeClr>
            </a:effectRef>
            <a:fontRef idx="minor"/>
          </p:style>
        </p:sp>
        <p:sp>
          <p:nvSpPr>
            <p:cNvPr id="173" name="CustomShape 3"/>
            <p:cNvSpPr/>
            <p:nvPr/>
          </p:nvSpPr>
          <p:spPr>
            <a:xfrm>
              <a:off x="1664280" y="36432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3:Kết luận và mở rộng</a:t>
              </a:r>
              <a:endParaRPr b="0" lang="en-US" sz="2800" spc="-1" strike="noStrike">
                <a:latin typeface="Arial"/>
              </a:endParaRPr>
            </a:p>
          </p:txBody>
        </p:sp>
      </p:grpSp>
      <p:sp>
        <p:nvSpPr>
          <p:cNvPr id="174"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HBase vs Cassandra</a:t>
            </a:r>
            <a:endParaRPr b="0" lang="en-US" sz="3200" spc="-1" strike="noStrike">
              <a:latin typeface="Arial"/>
            </a:endParaRPr>
          </a:p>
        </p:txBody>
      </p:sp>
      <p:sp>
        <p:nvSpPr>
          <p:cNvPr id="175" name="CustomShape 5"/>
          <p:cNvSpPr/>
          <p:nvPr/>
        </p:nvSpPr>
        <p:spPr>
          <a:xfrm>
            <a:off x="990720" y="1558800"/>
            <a:ext cx="10515240" cy="88272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u="sng">
                <a:solidFill>
                  <a:srgbClr val="ffffff"/>
                </a:solidFill>
                <a:uFillTx/>
                <a:latin typeface="Times New Roman"/>
              </a:rPr>
              <a:t>Khác nhau:</a:t>
            </a:r>
            <a:endParaRPr b="0" lang="en-US" sz="2800" spc="-1" strike="noStrike">
              <a:latin typeface="Arial"/>
            </a:endParaRPr>
          </a:p>
          <a:p>
            <a:pPr lvl="1" marL="800280" indent="-342720">
              <a:lnSpc>
                <a:spcPct val="100000"/>
              </a:lnSpc>
              <a:buClr>
                <a:srgbClr val="ffffff"/>
              </a:buClr>
              <a:buFont typeface="Arial"/>
              <a:buChar char="•"/>
            </a:pPr>
            <a:r>
              <a:rPr b="1" lang="en-US" sz="2400" spc="-1" strike="noStrike" u="sng">
                <a:solidFill>
                  <a:srgbClr val="ffffff"/>
                </a:solidFill>
                <a:uFillTx/>
                <a:latin typeface="Times New Roman"/>
              </a:rPr>
              <a:t>Architecture &amp; Data flow:</a:t>
            </a:r>
            <a:endParaRPr b="0" lang="en-US" sz="2400" spc="-1" strike="noStrike">
              <a:latin typeface="Arial"/>
            </a:endParaRPr>
          </a:p>
        </p:txBody>
      </p:sp>
      <p:pic>
        <p:nvPicPr>
          <p:cNvPr id="176" name="Picture 8" descr=""/>
          <p:cNvPicPr/>
          <p:nvPr/>
        </p:nvPicPr>
        <p:blipFill>
          <a:blip r:embed="rId1"/>
          <a:stretch/>
        </p:blipFill>
        <p:spPr>
          <a:xfrm>
            <a:off x="2743200" y="2481120"/>
            <a:ext cx="7038720" cy="4080960"/>
          </a:xfrm>
          <a:prstGeom prst="rect">
            <a:avLst/>
          </a:prstGeom>
          <a:ln>
            <a:noFill/>
          </a:ln>
        </p:spPr>
      </p:pic>
    </p:spTree>
  </p:cSld>
  <p:timing>
    <p:tnLst>
      <p:par>
        <p:cTn id="116" dur="indefinite" restart="never" nodeType="tmRoot">
          <p:childTnLst>
            <p:seq>
              <p:cTn id="117" dur="indefinite" nodeType="mainSeq">
                <p:childTnLst>
                  <p:par>
                    <p:cTn id="118" fill="hold">
                      <p:stCondLst>
                        <p:cond delay="0"/>
                      </p:stCondLst>
                      <p:childTnLst>
                        <p:par>
                          <p:cTn id="119" fill="hold">
                            <p:stCondLst>
                              <p:cond delay="0"/>
                            </p:stCondLst>
                            <p:childTnLst>
                              <p:par>
                                <p:cTn id="120" nodeType="afterEffect" fill="hold" presetClass="entr" presetID="10">
                                  <p:stCondLst>
                                    <p:cond delay="0"/>
                                  </p:stCondLst>
                                  <p:childTnLst>
                                    <p:set>
                                      <p:cBhvr>
                                        <p:cTn id="121" dur="1" fill="hold">
                                          <p:stCondLst>
                                            <p:cond delay="0"/>
                                          </p:stCondLst>
                                        </p:cTn>
                                        <p:tgtEl>
                                          <p:spTgt spid="176"/>
                                        </p:tgtEl>
                                        <p:attrNameLst>
                                          <p:attrName>style.visibility</p:attrName>
                                        </p:attrNameLst>
                                      </p:cBhvr>
                                      <p:to>
                                        <p:strVal val="visible"/>
                                      </p:to>
                                    </p:set>
                                    <p:animEffect filter="fade" transition="in">
                                      <p:cBhvr additive="repl">
                                        <p:cTn id="122" dur="500"/>
                                        <p:tgtEl>
                                          <p:spTgt spid="17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1447920" y="2133720"/>
            <a:ext cx="9524520" cy="15534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9600" spc="-1" strike="noStrike">
                <a:solidFill>
                  <a:srgbClr val="ffffff"/>
                </a:solidFill>
                <a:latin typeface="Times New Roman"/>
              </a:rPr>
              <a:t>THANK YOU</a:t>
            </a:r>
            <a:endParaRPr b="0" lang="en-US" sz="9600" spc="-1" strike="noStrike">
              <a:latin typeface="Arial"/>
            </a:endParaRPr>
          </a:p>
        </p:txBody>
      </p:sp>
    </p:spTree>
  </p:cSld>
  <p:timing>
    <p:tnLst>
      <p:par>
        <p:cTn id="123" dur="indefinite" restart="never" nodeType="tmRoot">
          <p:childTnLst>
            <p:seq>
              <p:cTn id="12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143000" y="380880"/>
            <a:ext cx="9524520" cy="5778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ffffff"/>
                </a:solidFill>
                <a:latin typeface="Times New Roman"/>
              </a:rPr>
              <a:t>Phụ Lục</a:t>
            </a:r>
            <a:endParaRPr b="0" lang="en-US" sz="3200" spc="-1" strike="noStrike">
              <a:latin typeface="Arial"/>
            </a:endParaRPr>
          </a:p>
        </p:txBody>
      </p:sp>
      <p:sp>
        <p:nvSpPr>
          <p:cNvPr id="179" name="CustomShape 2"/>
          <p:cNvSpPr/>
          <p:nvPr/>
        </p:nvSpPr>
        <p:spPr>
          <a:xfrm>
            <a:off x="1447920" y="1371600"/>
            <a:ext cx="9524520" cy="265068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ffffff"/>
                </a:solidFill>
                <a:latin typeface="Times New Roman"/>
              </a:rPr>
              <a:t>D. Vohra, Apache HBase Primer 2016</a:t>
            </a:r>
            <a:endParaRPr b="0" lang="en-US" sz="2400" spc="-1" strike="noStrike">
              <a:latin typeface="Arial"/>
            </a:endParaRPr>
          </a:p>
          <a:p>
            <a:pPr>
              <a:lnSpc>
                <a:spcPct val="100000"/>
              </a:lnSpc>
            </a:pPr>
            <a:r>
              <a:rPr b="1" lang="en-US" sz="2400" spc="-1" strike="noStrike">
                <a:solidFill>
                  <a:srgbClr val="ffffff"/>
                </a:solidFill>
                <a:latin typeface="Times New Roman"/>
              </a:rPr>
              <a:t>Nguồn ảnh: edureka.co</a:t>
            </a:r>
            <a:endParaRPr b="0" lang="en-US" sz="2400" spc="-1" strike="noStrike">
              <a:latin typeface="Arial"/>
            </a:endParaRPr>
          </a:p>
          <a:p>
            <a:pPr>
              <a:lnSpc>
                <a:spcPct val="100000"/>
              </a:lnSpc>
            </a:pPr>
            <a:r>
              <a:rPr b="1" lang="en-US" sz="2400" spc="-1" strike="noStrike">
                <a:solidFill>
                  <a:srgbClr val="ffffff"/>
                </a:solidFill>
                <a:latin typeface="Times New Roman"/>
              </a:rPr>
              <a:t>hbase.apache.org/book.html</a:t>
            </a:r>
            <a:endParaRPr b="0" lang="en-US" sz="2400" spc="-1" strike="noStrike">
              <a:latin typeface="Arial"/>
            </a:endParaRPr>
          </a:p>
          <a:p>
            <a:pPr>
              <a:lnSpc>
                <a:spcPct val="100000"/>
              </a:lnSpc>
            </a:pPr>
            <a:r>
              <a:rPr b="1" lang="en-US" sz="2400" spc="-1" strike="noStrike">
                <a:solidFill>
                  <a:srgbClr val="ffffff"/>
                </a:solidFill>
                <a:latin typeface="Times New Roman"/>
              </a:rPr>
              <a:t>blog.acolyer.org</a:t>
            </a:r>
            <a:endParaRPr b="0" lang="en-US" sz="2400" spc="-1" strike="noStrike">
              <a:latin typeface="Arial"/>
            </a:endParaRPr>
          </a:p>
          <a:p>
            <a:pPr>
              <a:lnSpc>
                <a:spcPct val="100000"/>
              </a:lnSpc>
            </a:pPr>
            <a:r>
              <a:rPr b="1" lang="en-US" sz="2400" spc="-1" strike="noStrike">
                <a:solidFill>
                  <a:srgbClr val="ffffff"/>
                </a:solidFill>
                <a:latin typeface="Times New Roman"/>
              </a:rPr>
              <a:t>appinventiv.com/blog/hbase-vs-cassandra</a:t>
            </a:r>
            <a:endParaRPr b="0" lang="en-US" sz="2400" spc="-1" strike="noStrike">
              <a:latin typeface="Arial"/>
            </a:endParaRPr>
          </a:p>
          <a:p>
            <a:pPr>
              <a:lnSpc>
                <a:spcPct val="100000"/>
              </a:lnSpc>
            </a:pPr>
            <a:r>
              <a:rPr b="1" lang="en-US" sz="2400" spc="-1" strike="noStrike">
                <a:solidFill>
                  <a:srgbClr val="ffffff"/>
                </a:solidFill>
                <a:latin typeface="Times New Roman"/>
              </a:rPr>
              <a:t>www.scnsoft.com/blog/cassandra-vs-hbase</a:t>
            </a:r>
            <a:endParaRPr b="0" lang="en-US" sz="2400" spc="-1" strike="noStrike">
              <a:latin typeface="Arial"/>
            </a:endParaRPr>
          </a:p>
          <a:p>
            <a:pPr>
              <a:lnSpc>
                <a:spcPct val="100000"/>
              </a:lnSpc>
            </a:pPr>
            <a:endParaRPr b="0" lang="en-US" sz="2400" spc="-1" strike="noStrike">
              <a:latin typeface="Arial"/>
            </a:endParaRPr>
          </a:p>
        </p:txBody>
      </p:sp>
    </p:spTree>
  </p:cSld>
  <p:timing>
    <p:tnLst>
      <p:par>
        <p:cTn id="125" dur="indefinite" restart="never" nodeType="tmRoot">
          <p:childTnLst>
            <p:seq>
              <p:cTn id="12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80" name="Group 1"/>
          <p:cNvGrpSpPr/>
          <p:nvPr/>
        </p:nvGrpSpPr>
        <p:grpSpPr>
          <a:xfrm>
            <a:off x="1600200" y="304920"/>
            <a:ext cx="9295920" cy="609120"/>
            <a:chOff x="1600200" y="304920"/>
            <a:chExt cx="9295920" cy="609120"/>
          </a:xfrm>
        </p:grpSpPr>
        <p:sp>
          <p:nvSpPr>
            <p:cNvPr id="181" name="CustomShape 2"/>
            <p:cNvSpPr/>
            <p:nvPr/>
          </p:nvSpPr>
          <p:spPr>
            <a:xfrm>
              <a:off x="1600200" y="304920"/>
              <a:ext cx="9295920" cy="60912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82" name="CustomShape 3"/>
            <p:cNvSpPr/>
            <p:nvPr/>
          </p:nvSpPr>
          <p:spPr>
            <a:xfrm>
              <a:off x="1664280" y="33444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2: Apache HBase</a:t>
              </a:r>
              <a:endParaRPr b="0" lang="en-US" sz="2800" spc="-1" strike="noStrike">
                <a:latin typeface="Arial"/>
              </a:endParaRPr>
            </a:p>
          </p:txBody>
        </p:sp>
      </p:grpSp>
      <p:sp>
        <p:nvSpPr>
          <p:cNvPr id="183"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Tính chất</a:t>
            </a:r>
            <a:endParaRPr b="0" lang="en-US" sz="3200" spc="-1" strike="noStrike">
              <a:latin typeface="Arial"/>
            </a:endParaRPr>
          </a:p>
        </p:txBody>
      </p:sp>
      <p:sp>
        <p:nvSpPr>
          <p:cNvPr id="184" name="CustomShape 5"/>
          <p:cNvSpPr/>
          <p:nvPr/>
        </p:nvSpPr>
        <p:spPr>
          <a:xfrm>
            <a:off x="990720" y="1624680"/>
            <a:ext cx="10515240" cy="461160"/>
          </a:xfrm>
          <a:prstGeom prst="rect">
            <a:avLst/>
          </a:prstGeom>
          <a:noFill/>
          <a:ln>
            <a:noFill/>
          </a:ln>
        </p:spPr>
        <p:style>
          <a:lnRef idx="0"/>
          <a:fillRef idx="0"/>
          <a:effectRef idx="0"/>
          <a:fontRef idx="minor"/>
        </p:style>
      </p:sp>
      <p:sp>
        <p:nvSpPr>
          <p:cNvPr id="185" name="CustomShape 6"/>
          <p:cNvSpPr/>
          <p:nvPr/>
        </p:nvSpPr>
        <p:spPr>
          <a:xfrm>
            <a:off x="990720" y="1440360"/>
            <a:ext cx="10515240" cy="45612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ffffff"/>
              </a:buClr>
              <a:buFont typeface="Arial"/>
              <a:buChar char="•"/>
            </a:pPr>
            <a:r>
              <a:rPr b="1" i="1" lang="en-US" sz="2400" spc="-1" strike="noStrike">
                <a:solidFill>
                  <a:srgbClr val="ffffff"/>
                </a:solidFill>
                <a:latin typeface="Times New Roman"/>
              </a:rPr>
              <a:t>Tính phân tán (Distributed): Có hai phương thức phân tán</a:t>
            </a:r>
            <a:endParaRPr b="0" lang="en-US" sz="2400" spc="-1" strike="noStrike">
              <a:latin typeface="Arial"/>
            </a:endParaRPr>
          </a:p>
        </p:txBody>
      </p:sp>
      <p:sp>
        <p:nvSpPr>
          <p:cNvPr id="186" name="CustomShape 7"/>
          <p:cNvSpPr/>
          <p:nvPr/>
        </p:nvSpPr>
        <p:spPr>
          <a:xfrm>
            <a:off x="1378800" y="1874520"/>
            <a:ext cx="10515240" cy="289512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ffffff"/>
              </a:buClr>
              <a:buFont typeface="Wingdings" charset="2"/>
              <a:buChar char=""/>
            </a:pPr>
            <a:r>
              <a:rPr b="0" lang="en-US" sz="2200" spc="-1" strike="noStrike" u="sng">
                <a:solidFill>
                  <a:srgbClr val="ffffff"/>
                </a:solidFill>
                <a:uFillTx/>
                <a:latin typeface="Times New Roman"/>
              </a:rPr>
              <a:t>Giả phân tán</a:t>
            </a:r>
            <a:r>
              <a:rPr b="0" lang="en-US" sz="2200" spc="-1" strike="noStrike">
                <a:solidFill>
                  <a:srgbClr val="ffffff"/>
                </a:solidFill>
                <a:latin typeface="Times New Roman"/>
              </a:rPr>
              <a:t>:</a:t>
            </a:r>
            <a:endParaRPr b="0" lang="en-US" sz="2200" spc="-1" strike="noStrike">
              <a:latin typeface="Arial"/>
            </a:endParaRPr>
          </a:p>
          <a:p>
            <a:pPr lvl="1" marL="800280" indent="-342720">
              <a:lnSpc>
                <a:spcPct val="100000"/>
              </a:lnSpc>
              <a:buClr>
                <a:srgbClr val="ffffff"/>
              </a:buClr>
              <a:buFont typeface="Wingdings" charset="2"/>
              <a:buChar char=""/>
            </a:pPr>
            <a:r>
              <a:rPr b="0" lang="en-US" sz="2000" spc="-1" strike="noStrike">
                <a:solidFill>
                  <a:srgbClr val="ffffff"/>
                </a:solidFill>
                <a:latin typeface="Times New Roman"/>
              </a:rPr>
              <a:t>Mỗi thành phần của HBase là một process riêng lẻ, và đều chạy trên 1 node.</a:t>
            </a:r>
            <a:endParaRPr b="0" lang="en-US" sz="2000" spc="-1" strike="noStrike">
              <a:latin typeface="Arial"/>
            </a:endParaRPr>
          </a:p>
          <a:p>
            <a:pPr lvl="1" marL="800280" indent="-342720">
              <a:lnSpc>
                <a:spcPct val="100000"/>
              </a:lnSpc>
              <a:buClr>
                <a:srgbClr val="ffffff"/>
              </a:buClr>
              <a:buFont typeface="Wingdings" charset="2"/>
              <a:buChar char=""/>
            </a:pPr>
            <a:r>
              <a:rPr b="0" lang="en-US" sz="2000" spc="-1" strike="noStrike">
                <a:solidFill>
                  <a:srgbClr val="ffffff"/>
                </a:solidFill>
                <a:latin typeface="Times New Roman"/>
              </a:rPr>
              <a:t>Lưu file local hoặc lưu trên HDFS</a:t>
            </a:r>
            <a:endParaRPr b="0" lang="en-US" sz="2000" spc="-1" strike="noStrike">
              <a:latin typeface="Arial"/>
            </a:endParaRPr>
          </a:p>
          <a:p>
            <a:pPr lvl="1" marL="800280" indent="-342720">
              <a:lnSpc>
                <a:spcPct val="100000"/>
              </a:lnSpc>
              <a:buClr>
                <a:srgbClr val="ffffff"/>
              </a:buClr>
              <a:buFont typeface="Wingdings" charset="2"/>
              <a:buChar char=""/>
            </a:pPr>
            <a:r>
              <a:rPr b="0" lang="en-US" sz="2000" spc="-1" strike="noStrike">
                <a:solidFill>
                  <a:srgbClr val="ffffff"/>
                </a:solidFill>
                <a:latin typeface="Times New Roman"/>
              </a:rPr>
              <a:t>Nhươc điểm: khi node gặp sự cố, cả hệ thống sẽ bị ngưng.</a:t>
            </a:r>
            <a:endParaRPr b="0" lang="en-US" sz="2000" spc="-1" strike="noStrike">
              <a:latin typeface="Arial"/>
            </a:endParaRPr>
          </a:p>
          <a:p>
            <a:pPr marL="457200">
              <a:lnSpc>
                <a:spcPct val="100000"/>
              </a:lnSpc>
            </a:pPr>
            <a:endParaRPr b="0" lang="en-US" sz="2000" spc="-1" strike="noStrike">
              <a:latin typeface="Arial"/>
            </a:endParaRPr>
          </a:p>
          <a:p>
            <a:pPr marL="343080" indent="-342720">
              <a:lnSpc>
                <a:spcPct val="100000"/>
              </a:lnSpc>
              <a:buClr>
                <a:srgbClr val="ffffff"/>
              </a:buClr>
              <a:buFont typeface="Wingdings" charset="2"/>
              <a:buChar char=""/>
            </a:pPr>
            <a:r>
              <a:rPr b="0" lang="en-US" sz="2200" spc="-1" strike="noStrike" u="sng">
                <a:solidFill>
                  <a:srgbClr val="ffffff"/>
                </a:solidFill>
                <a:uFillTx/>
                <a:latin typeface="Times New Roman"/>
              </a:rPr>
              <a:t>Phân tán hoàn toàn</a:t>
            </a:r>
            <a:r>
              <a:rPr b="0" lang="en-US" sz="2200" spc="-1" strike="noStrike">
                <a:solidFill>
                  <a:srgbClr val="ffffff"/>
                </a:solidFill>
                <a:latin typeface="Times New Roman"/>
              </a:rPr>
              <a:t>:</a:t>
            </a:r>
            <a:endParaRPr b="0" lang="en-US" sz="2200" spc="-1" strike="noStrike">
              <a:latin typeface="Arial"/>
            </a:endParaRPr>
          </a:p>
          <a:p>
            <a:pPr lvl="1" marL="800280" indent="-342720">
              <a:lnSpc>
                <a:spcPct val="100000"/>
              </a:lnSpc>
              <a:buClr>
                <a:srgbClr val="ffffff"/>
              </a:buClr>
              <a:buFont typeface="Wingdings" charset="2"/>
              <a:buChar char=""/>
            </a:pPr>
            <a:r>
              <a:rPr b="0" lang="en-US" sz="2000" spc="-1" strike="noStrike">
                <a:solidFill>
                  <a:srgbClr val="ffffff"/>
                </a:solidFill>
                <a:latin typeface="Times New Roman"/>
              </a:rPr>
              <a:t>Tự động chia tách và phân tán các bảng dữ liệu khi bảng quá lớn.</a:t>
            </a:r>
            <a:endParaRPr b="0" lang="en-US" sz="2000" spc="-1" strike="noStrike">
              <a:latin typeface="Arial"/>
            </a:endParaRPr>
          </a:p>
          <a:p>
            <a:pPr lvl="1" marL="800280" indent="-342720">
              <a:lnSpc>
                <a:spcPct val="100000"/>
              </a:lnSpc>
              <a:buClr>
                <a:srgbClr val="ffffff"/>
              </a:buClr>
              <a:buFont typeface="Wingdings" charset="2"/>
              <a:buChar char=""/>
            </a:pPr>
            <a:r>
              <a:rPr b="0" lang="en-US" sz="2000" spc="-1" strike="noStrike">
                <a:solidFill>
                  <a:srgbClr val="ffffff"/>
                </a:solidFill>
                <a:latin typeface="Times New Roman"/>
              </a:rPr>
              <a:t>Thường được dùng để vận hành sản phẩm thật vì được chạy trên một hệ</a:t>
            </a:r>
            <a:br/>
            <a:r>
              <a:rPr b="0" lang="en-US" sz="2000" spc="-1" strike="noStrike">
                <a:solidFill>
                  <a:srgbClr val="ffffff"/>
                </a:solidFill>
                <a:latin typeface="Times New Roman"/>
              </a:rPr>
              <a:t>thống gồm nhiều node.</a:t>
            </a:r>
            <a:endParaRPr b="0" lang="en-US" sz="2000" spc="-1" strike="noStrike">
              <a:latin typeface="Arial"/>
            </a:endParaRPr>
          </a:p>
        </p:txBody>
      </p:sp>
    </p:spTree>
  </p:cSld>
  <p:timing>
    <p:tnLst>
      <p:par>
        <p:cTn id="127" dur="indefinite" restart="never" nodeType="tmRoot">
          <p:childTnLst>
            <p:seq>
              <p:cTn id="128" dur="indefinite" nodeType="mainSeq">
                <p:childTnLst>
                  <p:par>
                    <p:cTn id="129" fill="hold">
                      <p:stCondLst>
                        <p:cond delay="0"/>
                      </p:stCondLst>
                      <p:childTnLst>
                        <p:par>
                          <p:cTn id="130" fill="hold">
                            <p:stCondLst>
                              <p:cond delay="0"/>
                            </p:stCondLst>
                            <p:childTnLst>
                              <p:par>
                                <p:cTn id="131" nodeType="afterEffect" fill="hold" presetClass="entr" presetID="2" presetSubtype="4">
                                  <p:stCondLst>
                                    <p:cond delay="0"/>
                                  </p:stCondLst>
                                  <p:childTnLst>
                                    <p:set>
                                      <p:cBhvr>
                                        <p:cTn id="132" dur="1" fill="hold">
                                          <p:stCondLst>
                                            <p:cond delay="0"/>
                                          </p:stCondLst>
                                        </p:cTn>
                                        <p:tgtEl>
                                          <p:spTgt spid="186"/>
                                        </p:tgtEl>
                                        <p:attrNameLst>
                                          <p:attrName>style.visibility</p:attrName>
                                        </p:attrNameLst>
                                      </p:cBhvr>
                                      <p:to>
                                        <p:strVal val="visible"/>
                                      </p:to>
                                    </p:set>
                                    <p:anim calcmode="lin" valueType="num">
                                      <p:cBhvr additive="repl">
                                        <p:cTn id="133" dur="300" fill="hold"/>
                                        <p:tgtEl>
                                          <p:spTgt spid="186"/>
                                        </p:tgtEl>
                                        <p:attrNameLst>
                                          <p:attrName>ppt_x</p:attrName>
                                        </p:attrNameLst>
                                      </p:cBhvr>
                                      <p:tavLst>
                                        <p:tav tm="0">
                                          <p:val>
                                            <p:strVal val="#ppt_x"/>
                                          </p:val>
                                        </p:tav>
                                        <p:tav tm="100000">
                                          <p:val>
                                            <p:strVal val="#ppt_x"/>
                                          </p:val>
                                        </p:tav>
                                      </p:tavLst>
                                    </p:anim>
                                    <p:anim calcmode="lin" valueType="num">
                                      <p:cBhvr additive="repl">
                                        <p:cTn id="134" dur="300" fill="hold"/>
                                        <p:tgtEl>
                                          <p:spTgt spid="1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4" name="Group 1"/>
          <p:cNvGrpSpPr/>
          <p:nvPr/>
        </p:nvGrpSpPr>
        <p:grpSpPr>
          <a:xfrm>
            <a:off x="1676520" y="494640"/>
            <a:ext cx="9295920" cy="4200120"/>
            <a:chOff x="1676520" y="494640"/>
            <a:chExt cx="9295920" cy="4200120"/>
          </a:xfrm>
        </p:grpSpPr>
        <p:sp>
          <p:nvSpPr>
            <p:cNvPr id="95" name="CustomShape 2"/>
            <p:cNvSpPr/>
            <p:nvPr/>
          </p:nvSpPr>
          <p:spPr>
            <a:xfrm>
              <a:off x="1676520" y="494640"/>
              <a:ext cx="9295920" cy="1311480"/>
            </a:xfrm>
            <a:prstGeom prst="roundRect">
              <a:avLst>
                <a:gd name="adj" fmla="val 16667"/>
              </a:avLst>
            </a:prstGeom>
            <a:solidFill>
              <a:schemeClr val="accent1">
                <a:lumMod val="75000"/>
              </a:schemeClr>
            </a:solidFill>
            <a:ln>
              <a:solidFill>
                <a:schemeClr val="lt1">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239400" rIns="175320" tIns="239400" bIns="239400" anchor="ctr"/>
            <a:p>
              <a:pPr>
                <a:lnSpc>
                  <a:spcPct val="90000"/>
                </a:lnSpc>
                <a:spcAft>
                  <a:spcPts val="1610"/>
                </a:spcAft>
              </a:pPr>
              <a:r>
                <a:rPr b="1" lang="en-US" sz="4600" spc="-1" strike="noStrike">
                  <a:solidFill>
                    <a:srgbClr val="ffffff"/>
                  </a:solidFill>
                  <a:latin typeface="Times New Roman"/>
                </a:rPr>
                <a:t>Phần 1:Tổng quan Column Family</a:t>
              </a:r>
              <a:endParaRPr b="0" lang="en-US" sz="4600" spc="-1" strike="noStrike">
                <a:latin typeface="Arial"/>
              </a:endParaRPr>
            </a:p>
          </p:txBody>
        </p:sp>
        <p:sp>
          <p:nvSpPr>
            <p:cNvPr id="96" name="CustomShape 3"/>
            <p:cNvSpPr/>
            <p:nvPr/>
          </p:nvSpPr>
          <p:spPr>
            <a:xfrm>
              <a:off x="1676520" y="1938960"/>
              <a:ext cx="9295920" cy="1311480"/>
            </a:xfrm>
            <a:prstGeom prst="roundRect">
              <a:avLst>
                <a:gd name="adj" fmla="val 16667"/>
              </a:avLst>
            </a:prstGeom>
            <a:solidFill>
              <a:schemeClr val="accent6">
                <a:lumMod val="75000"/>
              </a:schemeClr>
            </a:solidFill>
            <a:ln>
              <a:solidFill>
                <a:schemeClr val="lt1">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277560" rIns="213480" tIns="277560" bIns="277560" anchor="ctr"/>
            <a:p>
              <a:pPr>
                <a:lnSpc>
                  <a:spcPct val="90000"/>
                </a:lnSpc>
                <a:spcAft>
                  <a:spcPts val="1959"/>
                </a:spcAft>
              </a:pPr>
              <a:r>
                <a:rPr b="1" lang="en-US" sz="5600" spc="-1" strike="noStrike">
                  <a:solidFill>
                    <a:srgbClr val="ffffff"/>
                  </a:solidFill>
                  <a:latin typeface="Times New Roman"/>
                </a:rPr>
                <a:t>Phần 2: Apache</a:t>
              </a:r>
              <a:r>
                <a:rPr b="1" lang="en-US" sz="5500" spc="-1" strike="noStrike">
                  <a:solidFill>
                    <a:srgbClr val="ffffff"/>
                  </a:solidFill>
                  <a:latin typeface="Times New Roman"/>
                </a:rPr>
                <a:t> HBase</a:t>
              </a:r>
              <a:endParaRPr b="0" lang="en-US" sz="5500" spc="-1" strike="noStrike">
                <a:latin typeface="Arial"/>
              </a:endParaRPr>
            </a:p>
          </p:txBody>
        </p:sp>
        <p:sp>
          <p:nvSpPr>
            <p:cNvPr id="97" name="CustomShape 4"/>
            <p:cNvSpPr/>
            <p:nvPr/>
          </p:nvSpPr>
          <p:spPr>
            <a:xfrm>
              <a:off x="1676520" y="3383280"/>
              <a:ext cx="9295920" cy="1311480"/>
            </a:xfrm>
            <a:prstGeom prst="roundRect">
              <a:avLst>
                <a:gd name="adj" fmla="val 16667"/>
              </a:avLst>
            </a:prstGeom>
            <a:solidFill>
              <a:srgbClr val="00b050"/>
            </a:solidFill>
            <a:ln>
              <a:solidFill>
                <a:schemeClr val="lt1">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277560" rIns="213480" tIns="277560" bIns="277560" anchor="ctr"/>
            <a:p>
              <a:pPr>
                <a:lnSpc>
                  <a:spcPct val="90000"/>
                </a:lnSpc>
                <a:spcAft>
                  <a:spcPts val="1959"/>
                </a:spcAft>
              </a:pPr>
              <a:r>
                <a:rPr b="1" lang="en-US" sz="5600" spc="-1" strike="noStrike">
                  <a:solidFill>
                    <a:srgbClr val="ffffff"/>
                  </a:solidFill>
                  <a:latin typeface="Times New Roman"/>
                </a:rPr>
                <a:t>Phần 3:Kết luận và mở rộng</a:t>
              </a:r>
              <a:endParaRPr b="0" lang="en-US" sz="5600" spc="-1" strike="noStrike">
                <a:latin typeface="Arial"/>
              </a:endParaRPr>
            </a:p>
          </p:txBody>
        </p:sp>
      </p:grpSp>
      <p:grpSp>
        <p:nvGrpSpPr>
          <p:cNvPr id="98" name="Group 5"/>
          <p:cNvGrpSpPr/>
          <p:nvPr/>
        </p:nvGrpSpPr>
        <p:grpSpPr>
          <a:xfrm>
            <a:off x="0" y="0"/>
            <a:ext cx="36000" cy="36000"/>
            <a:chOff x="0" y="0"/>
            <a:chExt cx="36000" cy="36000"/>
          </a:xfrm>
        </p:grpSpPr>
      </p:grpSp>
    </p:spTree>
  </p:cSld>
  <p:timing>
    <p:tnLst>
      <p:par>
        <p:cTn id="3" dur="indefinite" restart="never" nodeType="tmRoot">
          <p:childTnLst>
            <p:seq>
              <p:cTn id="4" dur="indefinite" nodeType="mainSeq">
                <p:childTnLst>
                  <p:par>
                    <p:cTn id="5" fill="hold">
                      <p:stCondLst>
                        <p:cond delay="0"/>
                      </p:stCondLst>
                      <p:childTnLst>
                        <p:par>
                          <p:cTn id="6" fill="hold">
                            <p:stCondLst>
                              <p:cond delay="0"/>
                            </p:stCondLst>
                            <p:childTnLst>
                              <p:par>
                                <p:cTn id="7" nodeType="afterEffect" fill="hold" presetClass="entr" presetID="10">
                                  <p:stCondLst>
                                    <p:cond delay="0"/>
                                  </p:stCondLst>
                                  <p:childTnLst>
                                    <p:set>
                                      <p:cBhvr>
                                        <p:cTn id="8" dur="1" fill="hold">
                                          <p:stCondLst>
                                            <p:cond delay="0"/>
                                          </p:stCondLst>
                                        </p:cTn>
                                        <p:tgtEl>
                                          <p:spTgt spid="98"/>
                                        </p:tgtEl>
                                        <p:attrNameLst>
                                          <p:attrName>style.visibility</p:attrName>
                                        </p:attrNameLst>
                                      </p:cBhvr>
                                      <p:to>
                                        <p:strVal val="visible"/>
                                      </p:to>
                                    </p:set>
                                    <p:animEffect filter="fade" transition="in">
                                      <p:cBhvr additive="repl">
                                        <p:cTn id="9" dur="500"/>
                                        <p:tgtEl>
                                          <p:spTgt spid="9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87" name="Group 1"/>
          <p:cNvGrpSpPr/>
          <p:nvPr/>
        </p:nvGrpSpPr>
        <p:grpSpPr>
          <a:xfrm>
            <a:off x="1600200" y="304920"/>
            <a:ext cx="9295920" cy="609120"/>
            <a:chOff x="1600200" y="304920"/>
            <a:chExt cx="9295920" cy="609120"/>
          </a:xfrm>
        </p:grpSpPr>
        <p:sp>
          <p:nvSpPr>
            <p:cNvPr id="188" name="CustomShape 2"/>
            <p:cNvSpPr/>
            <p:nvPr/>
          </p:nvSpPr>
          <p:spPr>
            <a:xfrm>
              <a:off x="1600200" y="304920"/>
              <a:ext cx="9295920" cy="60912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89" name="CustomShape 3"/>
            <p:cNvSpPr/>
            <p:nvPr/>
          </p:nvSpPr>
          <p:spPr>
            <a:xfrm>
              <a:off x="1664280" y="33444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2: Apache HBase</a:t>
              </a:r>
              <a:endParaRPr b="0" lang="en-US" sz="2800" spc="-1" strike="noStrike">
                <a:latin typeface="Arial"/>
              </a:endParaRPr>
            </a:p>
          </p:txBody>
        </p:sp>
      </p:grpSp>
      <p:sp>
        <p:nvSpPr>
          <p:cNvPr id="190"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Tính chất</a:t>
            </a:r>
            <a:endParaRPr b="0" lang="en-US" sz="3200" spc="-1" strike="noStrike">
              <a:latin typeface="Arial"/>
            </a:endParaRPr>
          </a:p>
        </p:txBody>
      </p:sp>
      <p:sp>
        <p:nvSpPr>
          <p:cNvPr id="191" name="CustomShape 5"/>
          <p:cNvSpPr/>
          <p:nvPr/>
        </p:nvSpPr>
        <p:spPr>
          <a:xfrm>
            <a:off x="990720" y="1624680"/>
            <a:ext cx="10515240" cy="461160"/>
          </a:xfrm>
          <a:prstGeom prst="rect">
            <a:avLst/>
          </a:prstGeom>
          <a:noFill/>
          <a:ln>
            <a:noFill/>
          </a:ln>
        </p:spPr>
        <p:style>
          <a:lnRef idx="0"/>
          <a:fillRef idx="0"/>
          <a:effectRef idx="0"/>
          <a:fontRef idx="minor"/>
        </p:style>
      </p:sp>
      <p:sp>
        <p:nvSpPr>
          <p:cNvPr id="192" name="CustomShape 6"/>
          <p:cNvSpPr/>
          <p:nvPr/>
        </p:nvSpPr>
        <p:spPr>
          <a:xfrm>
            <a:off x="990720" y="1440360"/>
            <a:ext cx="10515240" cy="45612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ffffff"/>
              </a:buClr>
              <a:buFont typeface="Arial"/>
              <a:buChar char="•"/>
            </a:pPr>
            <a:r>
              <a:rPr b="1" i="1" lang="en-US" sz="2400" spc="-1" strike="noStrike">
                <a:solidFill>
                  <a:srgbClr val="ffffff"/>
                </a:solidFill>
                <a:latin typeface="Times New Roman"/>
              </a:rPr>
              <a:t>Tính mềm dẻo dữ liệu (Flexible Data)</a:t>
            </a:r>
            <a:endParaRPr b="0" lang="en-US" sz="2400" spc="-1" strike="noStrike">
              <a:latin typeface="Arial"/>
            </a:endParaRPr>
          </a:p>
        </p:txBody>
      </p:sp>
      <p:sp>
        <p:nvSpPr>
          <p:cNvPr id="193" name="CustomShape 7"/>
          <p:cNvSpPr/>
          <p:nvPr/>
        </p:nvSpPr>
        <p:spPr>
          <a:xfrm>
            <a:off x="1378800" y="1874520"/>
            <a:ext cx="10515240" cy="109584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ffffff"/>
              </a:buClr>
              <a:buFont typeface="Wingdings" charset="2"/>
              <a:buChar char=""/>
            </a:pPr>
            <a:r>
              <a:rPr b="0" lang="en-US" sz="2200" spc="-1" strike="noStrike">
                <a:solidFill>
                  <a:srgbClr val="ffffff"/>
                </a:solidFill>
                <a:latin typeface="Calibri"/>
              </a:rPr>
              <a:t>HBase được lấy ý tưởng từ Google BigTable và chạy trên nền Hadoop.</a:t>
            </a:r>
            <a:endParaRPr b="0" lang="en-US" sz="2200" spc="-1" strike="noStrike">
              <a:latin typeface="Arial"/>
            </a:endParaRPr>
          </a:p>
          <a:p>
            <a:pPr marL="343080" indent="-342720">
              <a:lnSpc>
                <a:spcPct val="100000"/>
              </a:lnSpc>
              <a:buClr>
                <a:srgbClr val="ffffff"/>
              </a:buClr>
              <a:buFont typeface="Wingdings" charset="2"/>
              <a:buChar char=""/>
            </a:pPr>
            <a:r>
              <a:rPr b="0" lang="en-US" sz="2200" spc="-1" strike="noStrike">
                <a:solidFill>
                  <a:srgbClr val="ffffff"/>
                </a:solidFill>
                <a:latin typeface="Calibri"/>
              </a:rPr>
              <a:t>HBase không quy định trước kiểu dữ liệu, vì tất cả các loại dữ liệu đều được lưu dưới dạng ByteArray</a:t>
            </a:r>
            <a:endParaRPr b="0" lang="en-US" sz="2200" spc="-1" strike="noStrike">
              <a:latin typeface="Arial"/>
            </a:endParaRPr>
          </a:p>
        </p:txBody>
      </p:sp>
      <p:pic>
        <p:nvPicPr>
          <p:cNvPr id="194" name="Picture 1" descr=""/>
          <p:cNvPicPr/>
          <p:nvPr/>
        </p:nvPicPr>
        <p:blipFill>
          <a:blip r:embed="rId1"/>
          <a:stretch/>
        </p:blipFill>
        <p:spPr>
          <a:xfrm>
            <a:off x="3352680" y="3382920"/>
            <a:ext cx="6810120" cy="2864880"/>
          </a:xfrm>
          <a:prstGeom prst="rect">
            <a:avLst/>
          </a:prstGeom>
          <a:ln>
            <a:noFill/>
          </a:ln>
        </p:spPr>
      </p:pic>
      <p:sp>
        <p:nvSpPr>
          <p:cNvPr id="195" name="CustomShape 8"/>
          <p:cNvSpPr/>
          <p:nvPr/>
        </p:nvSpPr>
        <p:spPr>
          <a:xfrm rot="16200000">
            <a:off x="1036440" y="3552120"/>
            <a:ext cx="1126440" cy="2742120"/>
          </a:xfrm>
          <a:prstGeom prst="wedgeRoundRectCallout">
            <a:avLst>
              <a:gd name="adj1" fmla="val -20833"/>
              <a:gd name="adj2" fmla="val 62500"/>
              <a:gd name="adj3" fmla="val 16667"/>
            </a:avLst>
          </a:prstGeom>
          <a:solidFill>
            <a:srgbClr val="002060"/>
          </a:solidFill>
          <a:ln>
            <a:noFill/>
          </a:ln>
        </p:spPr>
        <p:style>
          <a:lnRef idx="2">
            <a:schemeClr val="accent1">
              <a:shade val="50000"/>
            </a:schemeClr>
          </a:lnRef>
          <a:fillRef idx="1">
            <a:schemeClr val="accent1"/>
          </a:fillRef>
          <a:effectRef idx="0">
            <a:schemeClr val="accent1"/>
          </a:effectRef>
          <a:fontRef idx="minor"/>
        </p:style>
      </p:sp>
      <p:sp>
        <p:nvSpPr>
          <p:cNvPr id="196" name="CustomShape 9"/>
          <p:cNvSpPr/>
          <p:nvPr/>
        </p:nvSpPr>
        <p:spPr>
          <a:xfrm>
            <a:off x="228600" y="4409280"/>
            <a:ext cx="2742120" cy="913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Times New Roman"/>
              </a:rPr>
              <a:t>* Đối tượng được lưu trữ là bảng(table)</a:t>
            </a:r>
            <a:endParaRPr b="0" lang="en-US" sz="1800" spc="-1" strike="noStrike">
              <a:latin typeface="Arial"/>
            </a:endParaRPr>
          </a:p>
          <a:p>
            <a:pPr>
              <a:lnSpc>
                <a:spcPct val="100000"/>
              </a:lnSpc>
            </a:pPr>
            <a:r>
              <a:rPr b="1" lang="en-US" sz="1800" spc="-1" strike="noStrike">
                <a:solidFill>
                  <a:srgbClr val="ffffff"/>
                </a:solidFill>
                <a:latin typeface="Times New Roman"/>
              </a:rPr>
              <a:t>* Mỗi bảng có nhiều rows</a:t>
            </a:r>
            <a:endParaRPr b="0" lang="en-US" sz="1800" spc="-1" strike="noStrike">
              <a:latin typeface="Arial"/>
            </a:endParaRPr>
          </a:p>
        </p:txBody>
      </p:sp>
      <p:sp>
        <p:nvSpPr>
          <p:cNvPr id="197" name="CustomShape 10"/>
          <p:cNvSpPr/>
          <p:nvPr/>
        </p:nvSpPr>
        <p:spPr>
          <a:xfrm>
            <a:off x="4589280" y="2675520"/>
            <a:ext cx="2430720" cy="753120"/>
          </a:xfrm>
          <a:prstGeom prst="wedgeRoundRectCallout">
            <a:avLst>
              <a:gd name="adj1" fmla="val -16060"/>
              <a:gd name="adj2" fmla="val 93644"/>
              <a:gd name="adj3" fmla="val 16667"/>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1800" spc="-1" strike="noStrike">
                <a:solidFill>
                  <a:srgbClr val="ffffff"/>
                </a:solidFill>
                <a:latin typeface="Times New Roman"/>
              </a:rPr>
              <a:t>* Mỗi bảng gồm nhiều column family</a:t>
            </a:r>
            <a:endParaRPr b="0" lang="en-US" sz="1800" spc="-1" strike="noStrike">
              <a:latin typeface="Arial"/>
            </a:endParaRPr>
          </a:p>
        </p:txBody>
      </p:sp>
      <p:sp>
        <p:nvSpPr>
          <p:cNvPr id="198" name="CustomShape 11"/>
          <p:cNvSpPr/>
          <p:nvPr/>
        </p:nvSpPr>
        <p:spPr>
          <a:xfrm>
            <a:off x="7732080" y="2998800"/>
            <a:ext cx="2630880" cy="753120"/>
          </a:xfrm>
          <a:prstGeom prst="wedgeRoundRectCallout">
            <a:avLst>
              <a:gd name="adj1" fmla="val -16060"/>
              <a:gd name="adj2" fmla="val 93644"/>
              <a:gd name="adj3" fmla="val 16667"/>
            </a:avLst>
          </a:prstGeom>
          <a:solidFill>
            <a:srgbClr val="ad1757"/>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1800" spc="-1" strike="noStrike">
                <a:solidFill>
                  <a:srgbClr val="ffffff"/>
                </a:solidFill>
                <a:latin typeface="Times New Roman"/>
              </a:rPr>
              <a:t>* Mỗi column family gồm nhiều column con</a:t>
            </a:r>
            <a:endParaRPr b="0" lang="en-US" sz="1800" spc="-1" strike="noStrike">
              <a:latin typeface="Arial"/>
            </a:endParaRPr>
          </a:p>
        </p:txBody>
      </p:sp>
    </p:spTree>
  </p:cSld>
  <p:timing>
    <p:tnLst>
      <p:par>
        <p:cTn id="135" dur="indefinite" restart="never" nodeType="tmRoot">
          <p:childTnLst>
            <p:seq>
              <p:cTn id="136" dur="indefinite" nodeType="mainSeq">
                <p:childTnLst>
                  <p:par>
                    <p:cTn id="137" fill="hold">
                      <p:stCondLst>
                        <p:cond delay="0"/>
                      </p:stCondLst>
                      <p:childTnLst>
                        <p:par>
                          <p:cTn id="138" fill="hold">
                            <p:stCondLst>
                              <p:cond delay="0"/>
                            </p:stCondLst>
                            <p:childTnLst>
                              <p:par>
                                <p:cTn id="139" nodeType="withEffect" fill="hold" presetClass="entr" presetID="10">
                                  <p:stCondLst>
                                    <p:cond delay="0"/>
                                  </p:stCondLst>
                                  <p:childTnLst>
                                    <p:set>
                                      <p:cBhvr>
                                        <p:cTn id="140" dur="1" fill="hold">
                                          <p:stCondLst>
                                            <p:cond delay="0"/>
                                          </p:stCondLst>
                                        </p:cTn>
                                        <p:tgtEl>
                                          <p:spTgt spid="193"/>
                                        </p:tgtEl>
                                        <p:attrNameLst>
                                          <p:attrName>style.visibility</p:attrName>
                                        </p:attrNameLst>
                                      </p:cBhvr>
                                      <p:to>
                                        <p:strVal val="visible"/>
                                      </p:to>
                                    </p:set>
                                    <p:animEffect filter="fade" transition="in">
                                      <p:cBhvr additive="repl">
                                        <p:cTn id="141" dur="300"/>
                                        <p:tgtEl>
                                          <p:spTgt spid="193"/>
                                        </p:tgtEl>
                                      </p:cBhvr>
                                    </p:animEffect>
                                  </p:childTnLst>
                                </p:cTn>
                              </p:par>
                              <p:par>
                                <p:cTn id="142" nodeType="withEffect" fill="hold" presetClass="entr" presetID="10">
                                  <p:stCondLst>
                                    <p:cond delay="0"/>
                                  </p:stCondLst>
                                  <p:childTnLst>
                                    <p:set>
                                      <p:cBhvr>
                                        <p:cTn id="143" dur="1" fill="hold">
                                          <p:stCondLst>
                                            <p:cond delay="0"/>
                                          </p:stCondLst>
                                        </p:cTn>
                                        <p:tgtEl>
                                          <p:spTgt spid="194"/>
                                        </p:tgtEl>
                                        <p:attrNameLst>
                                          <p:attrName>style.visibility</p:attrName>
                                        </p:attrNameLst>
                                      </p:cBhvr>
                                      <p:to>
                                        <p:strVal val="visible"/>
                                      </p:to>
                                    </p:set>
                                    <p:animEffect filter="fade" transition="in">
                                      <p:cBhvr additive="repl">
                                        <p:cTn id="144" dur="300"/>
                                        <p:tgtEl>
                                          <p:spTgt spid="194"/>
                                        </p:tgtEl>
                                      </p:cBhvr>
                                    </p:animEffect>
                                  </p:childTnLst>
                                </p:cTn>
                              </p:par>
                              <p:par>
                                <p:cTn id="145" nodeType="withEffect" fill="hold" presetClass="entr" presetID="10">
                                  <p:stCondLst>
                                    <p:cond delay="0"/>
                                  </p:stCondLst>
                                  <p:childTnLst>
                                    <p:set>
                                      <p:cBhvr>
                                        <p:cTn id="146" dur="1" fill="hold">
                                          <p:stCondLst>
                                            <p:cond delay="0"/>
                                          </p:stCondLst>
                                        </p:cTn>
                                        <p:tgtEl>
                                          <p:spTgt spid="196"/>
                                        </p:tgtEl>
                                        <p:attrNameLst>
                                          <p:attrName>style.visibility</p:attrName>
                                        </p:attrNameLst>
                                      </p:cBhvr>
                                      <p:to>
                                        <p:strVal val="visible"/>
                                      </p:to>
                                    </p:set>
                                    <p:animEffect filter="fade" transition="in">
                                      <p:cBhvr additive="repl">
                                        <p:cTn id="147" dur="500"/>
                                        <p:tgtEl>
                                          <p:spTgt spid="196"/>
                                        </p:tgtEl>
                                      </p:cBhvr>
                                    </p:animEffect>
                                  </p:childTnLst>
                                </p:cTn>
                              </p:par>
                              <p:par>
                                <p:cTn id="148" nodeType="withEffect" fill="hold" presetClass="entr" presetID="10">
                                  <p:stCondLst>
                                    <p:cond delay="0"/>
                                  </p:stCondLst>
                                  <p:childTnLst>
                                    <p:set>
                                      <p:cBhvr>
                                        <p:cTn id="149" dur="1" fill="hold">
                                          <p:stCondLst>
                                            <p:cond delay="0"/>
                                          </p:stCondLst>
                                        </p:cTn>
                                        <p:tgtEl>
                                          <p:spTgt spid="195"/>
                                        </p:tgtEl>
                                        <p:attrNameLst>
                                          <p:attrName>style.visibility</p:attrName>
                                        </p:attrNameLst>
                                      </p:cBhvr>
                                      <p:to>
                                        <p:strVal val="visible"/>
                                      </p:to>
                                    </p:set>
                                    <p:animEffect filter="fade" transition="in">
                                      <p:cBhvr additive="repl">
                                        <p:cTn id="150" dur="500"/>
                                        <p:tgtEl>
                                          <p:spTgt spid="195"/>
                                        </p:tgtEl>
                                      </p:cBhvr>
                                    </p:animEffect>
                                  </p:childTnLst>
                                </p:cTn>
                              </p:par>
                              <p:par>
                                <p:cTn id="151" nodeType="withEffect" fill="hold" presetClass="entr" presetID="10">
                                  <p:stCondLst>
                                    <p:cond delay="0"/>
                                  </p:stCondLst>
                                  <p:childTnLst>
                                    <p:set>
                                      <p:cBhvr>
                                        <p:cTn id="152" dur="1" fill="hold">
                                          <p:stCondLst>
                                            <p:cond delay="0"/>
                                          </p:stCondLst>
                                        </p:cTn>
                                        <p:tgtEl>
                                          <p:spTgt spid="197"/>
                                        </p:tgtEl>
                                        <p:attrNameLst>
                                          <p:attrName>style.visibility</p:attrName>
                                        </p:attrNameLst>
                                      </p:cBhvr>
                                      <p:to>
                                        <p:strVal val="visible"/>
                                      </p:to>
                                    </p:set>
                                    <p:animEffect filter="fade" transition="in">
                                      <p:cBhvr additive="repl">
                                        <p:cTn id="153" dur="500"/>
                                        <p:tgtEl>
                                          <p:spTgt spid="197"/>
                                        </p:tgtEl>
                                      </p:cBhvr>
                                    </p:animEffect>
                                  </p:childTnLst>
                                </p:cTn>
                              </p:par>
                              <p:par>
                                <p:cTn id="154" nodeType="withEffect" fill="hold" presetClass="entr" presetID="10">
                                  <p:stCondLst>
                                    <p:cond delay="0"/>
                                  </p:stCondLst>
                                  <p:childTnLst>
                                    <p:set>
                                      <p:cBhvr>
                                        <p:cTn id="155" dur="1" fill="hold">
                                          <p:stCondLst>
                                            <p:cond delay="0"/>
                                          </p:stCondLst>
                                        </p:cTn>
                                        <p:tgtEl>
                                          <p:spTgt spid="198"/>
                                        </p:tgtEl>
                                        <p:attrNameLst>
                                          <p:attrName>style.visibility</p:attrName>
                                        </p:attrNameLst>
                                      </p:cBhvr>
                                      <p:to>
                                        <p:strVal val="visible"/>
                                      </p:to>
                                    </p:set>
                                    <p:animEffect filter="fade" transition="in">
                                      <p:cBhvr additive="repl">
                                        <p:cTn id="156" dur="500"/>
                                        <p:tgtEl>
                                          <p:spTgt spid="19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9" name="Group 1"/>
          <p:cNvGrpSpPr/>
          <p:nvPr/>
        </p:nvGrpSpPr>
        <p:grpSpPr>
          <a:xfrm>
            <a:off x="1600200" y="304920"/>
            <a:ext cx="9295920" cy="609120"/>
            <a:chOff x="1600200" y="304920"/>
            <a:chExt cx="9295920" cy="609120"/>
          </a:xfrm>
        </p:grpSpPr>
        <p:sp>
          <p:nvSpPr>
            <p:cNvPr id="200" name="CustomShape 2"/>
            <p:cNvSpPr/>
            <p:nvPr/>
          </p:nvSpPr>
          <p:spPr>
            <a:xfrm>
              <a:off x="1600200" y="304920"/>
              <a:ext cx="9295920" cy="60912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201" name="CustomShape 3"/>
            <p:cNvSpPr/>
            <p:nvPr/>
          </p:nvSpPr>
          <p:spPr>
            <a:xfrm>
              <a:off x="1664280" y="33444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2: Apache HBase</a:t>
              </a:r>
              <a:endParaRPr b="0" lang="en-US" sz="2800" spc="-1" strike="noStrike">
                <a:latin typeface="Arial"/>
              </a:endParaRPr>
            </a:p>
          </p:txBody>
        </p:sp>
      </p:grpSp>
      <p:sp>
        <p:nvSpPr>
          <p:cNvPr id="202"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Tính chất</a:t>
            </a:r>
            <a:endParaRPr b="0" lang="en-US" sz="3200" spc="-1" strike="noStrike">
              <a:latin typeface="Arial"/>
            </a:endParaRPr>
          </a:p>
        </p:txBody>
      </p:sp>
      <p:sp>
        <p:nvSpPr>
          <p:cNvPr id="203" name="CustomShape 5"/>
          <p:cNvSpPr/>
          <p:nvPr/>
        </p:nvSpPr>
        <p:spPr>
          <a:xfrm>
            <a:off x="990720" y="1624680"/>
            <a:ext cx="10515240" cy="461160"/>
          </a:xfrm>
          <a:prstGeom prst="rect">
            <a:avLst/>
          </a:prstGeom>
          <a:noFill/>
          <a:ln>
            <a:noFill/>
          </a:ln>
        </p:spPr>
        <p:style>
          <a:lnRef idx="0"/>
          <a:fillRef idx="0"/>
          <a:effectRef idx="0"/>
          <a:fontRef idx="minor"/>
        </p:style>
      </p:sp>
      <p:sp>
        <p:nvSpPr>
          <p:cNvPr id="204" name="CustomShape 6"/>
          <p:cNvSpPr/>
          <p:nvPr/>
        </p:nvSpPr>
        <p:spPr>
          <a:xfrm>
            <a:off x="990720" y="1440360"/>
            <a:ext cx="10515240" cy="45612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ffffff"/>
              </a:buClr>
              <a:buFont typeface="Arial"/>
              <a:buChar char="•"/>
            </a:pPr>
            <a:r>
              <a:rPr b="1" i="1" lang="en-US" sz="2400" spc="-1" strike="noStrike">
                <a:solidFill>
                  <a:srgbClr val="ffffff"/>
                </a:solidFill>
                <a:latin typeface="Times New Roman"/>
              </a:rPr>
              <a:t>Tính rời rạc (Non-Relational)</a:t>
            </a:r>
            <a:endParaRPr b="0" lang="en-US" sz="2400" spc="-1" strike="noStrike">
              <a:latin typeface="Arial"/>
            </a:endParaRPr>
          </a:p>
        </p:txBody>
      </p:sp>
      <p:sp>
        <p:nvSpPr>
          <p:cNvPr id="205" name="CustomShape 7"/>
          <p:cNvSpPr/>
          <p:nvPr/>
        </p:nvSpPr>
        <p:spPr>
          <a:xfrm>
            <a:off x="1378800" y="1874520"/>
            <a:ext cx="10515240" cy="70020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ffffff"/>
              </a:buClr>
              <a:buFont typeface="Wingdings" charset="2"/>
              <a:buChar char=""/>
            </a:pPr>
            <a:r>
              <a:rPr b="0" lang="en-US" sz="2000" spc="-1" strike="noStrike">
                <a:solidFill>
                  <a:srgbClr val="ffffff"/>
                </a:solidFill>
                <a:latin typeface="Calibri"/>
              </a:rPr>
              <a:t>NoSQL database vận hành theo cơ chế storage-and-query, nên sẽ không tồn tại các quan hệ giữa các bảng</a:t>
            </a:r>
            <a:r>
              <a:rPr b="0" lang="en-US" sz="2000" spc="-1" strike="noStrike">
                <a:solidFill>
                  <a:srgbClr val="ffffff"/>
                </a:solidFill>
                <a:latin typeface="Calibri"/>
              </a:rPr>
              <a:t>.</a:t>
            </a:r>
            <a:endParaRPr b="0" lang="en-US" sz="2000" spc="-1" strike="noStrike">
              <a:latin typeface="Arial"/>
            </a:endParaRPr>
          </a:p>
        </p:txBody>
      </p:sp>
      <p:sp>
        <p:nvSpPr>
          <p:cNvPr id="206" name="CustomShape 8"/>
          <p:cNvSpPr/>
          <p:nvPr/>
        </p:nvSpPr>
        <p:spPr>
          <a:xfrm>
            <a:off x="990720" y="2689920"/>
            <a:ext cx="10515240" cy="45612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ffffff"/>
              </a:buClr>
              <a:buFont typeface="Arial"/>
              <a:buChar char="•"/>
            </a:pPr>
            <a:r>
              <a:rPr b="1" i="1" lang="en-US" sz="2400" spc="-1" strike="noStrike">
                <a:solidFill>
                  <a:srgbClr val="ffffff"/>
                </a:solidFill>
                <a:latin typeface="Times New Roman"/>
              </a:rPr>
              <a:t>Lữu trữ dữ liệu lớn (Big data storage)</a:t>
            </a:r>
            <a:endParaRPr b="0" lang="en-US" sz="2400" spc="-1" strike="noStrike">
              <a:latin typeface="Arial"/>
            </a:endParaRPr>
          </a:p>
        </p:txBody>
      </p:sp>
      <p:sp>
        <p:nvSpPr>
          <p:cNvPr id="207" name="CustomShape 9"/>
          <p:cNvSpPr/>
          <p:nvPr/>
        </p:nvSpPr>
        <p:spPr>
          <a:xfrm>
            <a:off x="1378800" y="3124080"/>
            <a:ext cx="10515240" cy="109584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ffffff"/>
              </a:buClr>
              <a:buFont typeface="Wingdings" charset="2"/>
              <a:buChar char=""/>
            </a:pPr>
            <a:r>
              <a:rPr b="0" lang="en-US" sz="2200" spc="-1" strike="noStrike">
                <a:solidFill>
                  <a:srgbClr val="ffffff"/>
                </a:solidFill>
                <a:latin typeface="Times New Roman"/>
              </a:rPr>
              <a:t>Thừa hưởng các đặc trưng của HDFS.</a:t>
            </a:r>
            <a:endParaRPr b="0" lang="en-US" sz="2200" spc="-1" strike="noStrike">
              <a:latin typeface="Arial"/>
            </a:endParaRPr>
          </a:p>
          <a:p>
            <a:pPr marL="343080" indent="-342720">
              <a:lnSpc>
                <a:spcPct val="100000"/>
              </a:lnSpc>
              <a:buClr>
                <a:srgbClr val="ffffff"/>
              </a:buClr>
              <a:buFont typeface="Wingdings" charset="2"/>
              <a:buChar char=""/>
            </a:pPr>
            <a:r>
              <a:rPr b="0" lang="en-US" sz="2200" spc="-1" strike="noStrike">
                <a:solidFill>
                  <a:srgbClr val="ffffff"/>
                </a:solidFill>
                <a:latin typeface="Times New Roman"/>
              </a:rPr>
              <a:t>Xử lý hàng PB dữ liệu với độ trễ thấp, real-time. HBase được thiết kế để có thể truy vấn được các table lớn với tốc độ nhanh.</a:t>
            </a:r>
            <a:endParaRPr b="0" lang="en-US" sz="2200" spc="-1" strike="noStrike">
              <a:latin typeface="Arial"/>
            </a:endParaRPr>
          </a:p>
        </p:txBody>
      </p:sp>
      <p:sp>
        <p:nvSpPr>
          <p:cNvPr id="208" name="CustomShape 10"/>
          <p:cNvSpPr/>
          <p:nvPr/>
        </p:nvSpPr>
        <p:spPr>
          <a:xfrm>
            <a:off x="990720" y="4339800"/>
            <a:ext cx="10515240" cy="45612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ffffff"/>
              </a:buClr>
              <a:buFont typeface="Arial"/>
              <a:buChar char="•"/>
            </a:pPr>
            <a:r>
              <a:rPr b="1" i="1" lang="en-US" sz="2400" spc="-1" strike="noStrike">
                <a:solidFill>
                  <a:srgbClr val="ffffff"/>
                </a:solidFill>
                <a:latin typeface="Times New Roman"/>
              </a:rPr>
              <a:t>Khả năng mở rộng (Scalable)</a:t>
            </a:r>
            <a:endParaRPr b="0" lang="en-US" sz="2400" spc="-1" strike="noStrike">
              <a:latin typeface="Arial"/>
            </a:endParaRPr>
          </a:p>
        </p:txBody>
      </p:sp>
      <p:sp>
        <p:nvSpPr>
          <p:cNvPr id="209" name="CustomShape 11"/>
          <p:cNvSpPr/>
          <p:nvPr/>
        </p:nvSpPr>
        <p:spPr>
          <a:xfrm>
            <a:off x="1378800" y="4773960"/>
            <a:ext cx="10515240" cy="76068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ffffff"/>
              </a:buClr>
              <a:buFont typeface="Wingdings" charset="2"/>
              <a:buChar char=""/>
            </a:pPr>
            <a:r>
              <a:rPr b="0" lang="en-US" sz="2200" spc="-1" strike="noStrike">
                <a:solidFill>
                  <a:srgbClr val="ffffff"/>
                </a:solidFill>
                <a:latin typeface="Times New Roman"/>
              </a:rPr>
              <a:t>Gắn thêm nhiều node mới,sau đó các Region (nơi lưu trữ các table) tự động chia tách và tạo ra nhiều Region mới, tích hợp vào hệ thống.</a:t>
            </a:r>
            <a:endParaRPr b="0" lang="en-US" sz="2200" spc="-1" strike="noStrike">
              <a:latin typeface="Arial"/>
            </a:endParaRPr>
          </a:p>
        </p:txBody>
      </p:sp>
    </p:spTree>
  </p:cSld>
  <p:timing>
    <p:tnLst>
      <p:par>
        <p:cTn id="157" dur="indefinite" restart="never" nodeType="tmRoot">
          <p:childTnLst>
            <p:seq>
              <p:cTn id="158" dur="indefinite" nodeType="mainSeq">
                <p:childTnLst>
                  <p:par>
                    <p:cTn id="159" fill="hold">
                      <p:stCondLst>
                        <p:cond delay="0"/>
                      </p:stCondLst>
                      <p:childTnLst>
                        <p:par>
                          <p:cTn id="160" fill="hold">
                            <p:stCondLst>
                              <p:cond delay="0"/>
                            </p:stCondLst>
                            <p:childTnLst>
                              <p:par>
                                <p:cTn id="161" nodeType="afterEffect" fill="hold" presetClass="entr" presetID="10">
                                  <p:stCondLst>
                                    <p:cond delay="0"/>
                                  </p:stCondLst>
                                  <p:childTnLst>
                                    <p:set>
                                      <p:cBhvr>
                                        <p:cTn id="162" dur="1" fill="hold">
                                          <p:stCondLst>
                                            <p:cond delay="0"/>
                                          </p:stCondLst>
                                        </p:cTn>
                                        <p:tgtEl>
                                          <p:spTgt spid="205"/>
                                        </p:tgtEl>
                                        <p:attrNameLst>
                                          <p:attrName>style.visibility</p:attrName>
                                        </p:attrNameLst>
                                      </p:cBhvr>
                                      <p:to>
                                        <p:strVal val="visible"/>
                                      </p:to>
                                    </p:set>
                                    <p:animEffect filter="fade" transition="in">
                                      <p:cBhvr additive="repl">
                                        <p:cTn id="163" dur="300"/>
                                        <p:tgtEl>
                                          <p:spTgt spid="205"/>
                                        </p:tgtEl>
                                      </p:cBhvr>
                                    </p:animEffect>
                                  </p:childTnLst>
                                </p:cTn>
                              </p:par>
                            </p:childTnLst>
                          </p:cTn>
                        </p:par>
                      </p:childTnLst>
                    </p:cTn>
                  </p:par>
                  <p:par>
                    <p:cTn id="164" fill="hold">
                      <p:stCondLst>
                        <p:cond delay="indefinite"/>
                      </p:stCondLst>
                      <p:childTnLst>
                        <p:par>
                          <p:cTn id="165" fill="hold">
                            <p:stCondLst>
                              <p:cond delay="0"/>
                            </p:stCondLst>
                            <p:childTnLst>
                              <p:par>
                                <p:cTn id="166" nodeType="clickEffect" fill="hold" presetClass="entr" presetID="1">
                                  <p:stCondLst>
                                    <p:cond delay="0"/>
                                  </p:stCondLst>
                                  <p:childTnLst>
                                    <p:set>
                                      <p:cBhvr>
                                        <p:cTn id="167" dur="1" fill="hold">
                                          <p:stCondLst>
                                            <p:cond delay="0"/>
                                          </p:stCondLst>
                                        </p:cTn>
                                        <p:tgtEl>
                                          <p:spTgt spid="206"/>
                                        </p:tgtEl>
                                        <p:attrNameLst>
                                          <p:attrName>style.visibility</p:attrName>
                                        </p:attrNameLst>
                                      </p:cBhvr>
                                      <p:to>
                                        <p:strVal val="visible"/>
                                      </p:to>
                                    </p:set>
                                  </p:childTnLst>
                                </p:cTn>
                              </p:par>
                              <p:par>
                                <p:cTn id="168" nodeType="withEffect" fill="hold" presetClass="entr" presetID="10">
                                  <p:stCondLst>
                                    <p:cond delay="0"/>
                                  </p:stCondLst>
                                  <p:childTnLst>
                                    <p:set>
                                      <p:cBhvr>
                                        <p:cTn id="169" dur="1" fill="hold">
                                          <p:stCondLst>
                                            <p:cond delay="0"/>
                                          </p:stCondLst>
                                        </p:cTn>
                                        <p:tgtEl>
                                          <p:spTgt spid="207"/>
                                        </p:tgtEl>
                                        <p:attrNameLst>
                                          <p:attrName>style.visibility</p:attrName>
                                        </p:attrNameLst>
                                      </p:cBhvr>
                                      <p:to>
                                        <p:strVal val="visible"/>
                                      </p:to>
                                    </p:set>
                                    <p:animEffect filter="fade" transition="in">
                                      <p:cBhvr additive="repl">
                                        <p:cTn id="170" dur="300"/>
                                        <p:tgtEl>
                                          <p:spTgt spid="207"/>
                                        </p:tgtEl>
                                      </p:cBhvr>
                                    </p:animEffect>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1">
                                  <p:stCondLst>
                                    <p:cond delay="0"/>
                                  </p:stCondLst>
                                  <p:childTnLst>
                                    <p:set>
                                      <p:cBhvr>
                                        <p:cTn id="174" dur="1" fill="hold">
                                          <p:stCondLst>
                                            <p:cond delay="0"/>
                                          </p:stCondLst>
                                        </p:cTn>
                                        <p:tgtEl>
                                          <p:spTgt spid="208"/>
                                        </p:tgtEl>
                                        <p:attrNameLst>
                                          <p:attrName>style.visibility</p:attrName>
                                        </p:attrNameLst>
                                      </p:cBhvr>
                                      <p:to>
                                        <p:strVal val="visible"/>
                                      </p:to>
                                    </p:set>
                                  </p:childTnLst>
                                </p:cTn>
                              </p:par>
                            </p:childTnLst>
                          </p:cTn>
                        </p:par>
                        <p:par>
                          <p:cTn id="175" fill="hold">
                            <p:stCondLst>
                              <p:cond delay="0"/>
                            </p:stCondLst>
                            <p:childTnLst>
                              <p:par>
                                <p:cTn id="176" nodeType="afterEffect" fill="hold" presetClass="entr" presetID="10">
                                  <p:stCondLst>
                                    <p:cond delay="0"/>
                                  </p:stCondLst>
                                  <p:childTnLst>
                                    <p:set>
                                      <p:cBhvr>
                                        <p:cTn id="177" dur="1" fill="hold">
                                          <p:stCondLst>
                                            <p:cond delay="0"/>
                                          </p:stCondLst>
                                        </p:cTn>
                                        <p:tgtEl>
                                          <p:spTgt spid="209"/>
                                        </p:tgtEl>
                                        <p:attrNameLst>
                                          <p:attrName>style.visibility</p:attrName>
                                        </p:attrNameLst>
                                      </p:cBhvr>
                                      <p:to>
                                        <p:strVal val="visible"/>
                                      </p:to>
                                    </p:set>
                                    <p:animEffect filter="fade" transition="in">
                                      <p:cBhvr additive="repl">
                                        <p:cTn id="178" dur="300"/>
                                        <p:tgtEl>
                                          <p:spTgt spid="20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10" name="Group 1"/>
          <p:cNvGrpSpPr/>
          <p:nvPr/>
        </p:nvGrpSpPr>
        <p:grpSpPr>
          <a:xfrm>
            <a:off x="1600200" y="304920"/>
            <a:ext cx="9295920" cy="609120"/>
            <a:chOff x="1600200" y="304920"/>
            <a:chExt cx="9295920" cy="609120"/>
          </a:xfrm>
        </p:grpSpPr>
        <p:sp>
          <p:nvSpPr>
            <p:cNvPr id="211" name="CustomShape 2"/>
            <p:cNvSpPr/>
            <p:nvPr/>
          </p:nvSpPr>
          <p:spPr>
            <a:xfrm>
              <a:off x="1600200" y="304920"/>
              <a:ext cx="9295920" cy="60912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212" name="CustomShape 3"/>
            <p:cNvSpPr/>
            <p:nvPr/>
          </p:nvSpPr>
          <p:spPr>
            <a:xfrm>
              <a:off x="1664280" y="33444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2: Apache HBase</a:t>
              </a:r>
              <a:endParaRPr b="0" lang="en-US" sz="2800" spc="-1" strike="noStrike">
                <a:latin typeface="Arial"/>
              </a:endParaRPr>
            </a:p>
          </p:txBody>
        </p:sp>
      </p:grpSp>
      <p:sp>
        <p:nvSpPr>
          <p:cNvPr id="213"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So sánh HBase vs RDBMS</a:t>
            </a:r>
            <a:endParaRPr b="0" lang="en-US" sz="3200" spc="-1" strike="noStrike">
              <a:latin typeface="Arial"/>
            </a:endParaRPr>
          </a:p>
        </p:txBody>
      </p:sp>
      <p:pic>
        <p:nvPicPr>
          <p:cNvPr id="214" name="Picture 1" descr=""/>
          <p:cNvPicPr/>
          <p:nvPr/>
        </p:nvPicPr>
        <p:blipFill>
          <a:blip r:embed="rId1"/>
          <a:stretch/>
        </p:blipFill>
        <p:spPr>
          <a:xfrm>
            <a:off x="1547640" y="1558800"/>
            <a:ext cx="9299880" cy="3028680"/>
          </a:xfrm>
          <a:prstGeom prst="rect">
            <a:avLst/>
          </a:prstGeom>
          <a:ln>
            <a:noFill/>
          </a:ln>
        </p:spPr>
      </p:pic>
    </p:spTree>
  </p:cSld>
  <p:timing>
    <p:tnLst>
      <p:par>
        <p:cTn id="179" dur="indefinite" restart="never" nodeType="tmRoot">
          <p:childTnLst>
            <p:seq>
              <p:cTn id="180"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788760" y="609480"/>
            <a:ext cx="10613880" cy="837720"/>
          </a:xfrm>
          <a:prstGeom prst="rect">
            <a:avLst/>
          </a:prstGeom>
          <a:noFill/>
          <a:ln>
            <a:noFill/>
          </a:ln>
        </p:spPr>
        <p:txBody>
          <a:bodyPr lIns="0" rIns="0" tIns="0" bIns="0" anchor="ctr"/>
          <a:p>
            <a:endParaRPr b="0" lang="en-US" sz="1800" spc="-1" strike="noStrike">
              <a:solidFill>
                <a:srgbClr val="000000"/>
              </a:solidFill>
              <a:latin typeface="Calibri"/>
            </a:endParaRPr>
          </a:p>
        </p:txBody>
      </p:sp>
      <p:sp>
        <p:nvSpPr>
          <p:cNvPr id="216" name="TextShape 2"/>
          <p:cNvSpPr txBox="1"/>
          <p:nvPr/>
        </p:nvSpPr>
        <p:spPr>
          <a:xfrm>
            <a:off x="806760" y="1523880"/>
            <a:ext cx="3405960" cy="2194920"/>
          </a:xfrm>
          <a:prstGeom prst="rect">
            <a:avLst/>
          </a:prstGeom>
          <a:noFill/>
          <a:ln>
            <a:noFill/>
          </a:ln>
        </p:spPr>
        <p:txBody>
          <a:bodyPr lIns="0" rIns="0" tIns="0" bIns="0">
            <a:normAutofit/>
          </a:bodyPr>
          <a:p>
            <a:endParaRPr b="0" lang="en-US" sz="3200" spc="-1" strike="noStrike">
              <a:solidFill>
                <a:srgbClr val="ffffff"/>
              </a:solidFill>
              <a:latin typeface="Calibri"/>
            </a:endParaRPr>
          </a:p>
        </p:txBody>
      </p:sp>
      <p:sp>
        <p:nvSpPr>
          <p:cNvPr id="217" name="TextShape 3"/>
          <p:cNvSpPr txBox="1"/>
          <p:nvPr/>
        </p:nvSpPr>
        <p:spPr>
          <a:xfrm>
            <a:off x="4383360" y="1523880"/>
            <a:ext cx="3405960" cy="2194920"/>
          </a:xfrm>
          <a:prstGeom prst="rect">
            <a:avLst/>
          </a:prstGeom>
          <a:noFill/>
          <a:ln>
            <a:noFill/>
          </a:ln>
        </p:spPr>
        <p:txBody>
          <a:bodyPr lIns="0" rIns="0" tIns="0" bIns="0">
            <a:normAutofit/>
          </a:bodyPr>
          <a:p>
            <a:endParaRPr b="0" lang="en-US" sz="3200" spc="-1" strike="noStrike">
              <a:solidFill>
                <a:srgbClr val="ffffff"/>
              </a:solidFill>
              <a:latin typeface="Calibri"/>
            </a:endParaRPr>
          </a:p>
        </p:txBody>
      </p:sp>
      <p:sp>
        <p:nvSpPr>
          <p:cNvPr id="218" name="TextShape 4"/>
          <p:cNvSpPr txBox="1"/>
          <p:nvPr/>
        </p:nvSpPr>
        <p:spPr>
          <a:xfrm>
            <a:off x="7959960" y="1523880"/>
            <a:ext cx="3405960" cy="2194920"/>
          </a:xfrm>
          <a:prstGeom prst="rect">
            <a:avLst/>
          </a:prstGeom>
          <a:noFill/>
          <a:ln>
            <a:noFill/>
          </a:ln>
        </p:spPr>
        <p:txBody>
          <a:bodyPr lIns="0" rIns="0" tIns="0" bIns="0">
            <a:normAutofit/>
          </a:bodyPr>
          <a:p>
            <a:endParaRPr b="0" lang="en-US" sz="3200" spc="-1" strike="noStrike">
              <a:solidFill>
                <a:srgbClr val="ffffff"/>
              </a:solidFill>
              <a:latin typeface="Calibri"/>
            </a:endParaRPr>
          </a:p>
        </p:txBody>
      </p:sp>
      <p:sp>
        <p:nvSpPr>
          <p:cNvPr id="219" name="TextShape 5"/>
          <p:cNvSpPr txBox="1"/>
          <p:nvPr/>
        </p:nvSpPr>
        <p:spPr>
          <a:xfrm>
            <a:off x="806760" y="3927600"/>
            <a:ext cx="3405960" cy="2194920"/>
          </a:xfrm>
          <a:prstGeom prst="rect">
            <a:avLst/>
          </a:prstGeom>
          <a:noFill/>
          <a:ln>
            <a:noFill/>
          </a:ln>
        </p:spPr>
        <p:txBody>
          <a:bodyPr lIns="0" rIns="0" tIns="0" bIns="0">
            <a:normAutofit/>
          </a:bodyPr>
          <a:p>
            <a:endParaRPr b="0" lang="en-US" sz="3200" spc="-1" strike="noStrike">
              <a:solidFill>
                <a:srgbClr val="ffffff"/>
              </a:solidFill>
              <a:latin typeface="Calibri"/>
            </a:endParaRPr>
          </a:p>
        </p:txBody>
      </p:sp>
      <p:sp>
        <p:nvSpPr>
          <p:cNvPr id="220" name="TextShape 6"/>
          <p:cNvSpPr txBox="1"/>
          <p:nvPr/>
        </p:nvSpPr>
        <p:spPr>
          <a:xfrm>
            <a:off x="4383360" y="3927600"/>
            <a:ext cx="3405960" cy="2194920"/>
          </a:xfrm>
          <a:prstGeom prst="rect">
            <a:avLst/>
          </a:prstGeom>
          <a:noFill/>
          <a:ln>
            <a:noFill/>
          </a:ln>
        </p:spPr>
        <p:txBody>
          <a:bodyPr lIns="0" rIns="0" tIns="0" bIns="0">
            <a:normAutofit/>
          </a:bodyPr>
          <a:p>
            <a:endParaRPr b="0" lang="en-US" sz="3200" spc="-1" strike="noStrike">
              <a:solidFill>
                <a:srgbClr val="ffffff"/>
              </a:solidFill>
              <a:latin typeface="Calibri"/>
            </a:endParaRPr>
          </a:p>
        </p:txBody>
      </p:sp>
      <p:sp>
        <p:nvSpPr>
          <p:cNvPr id="221" name="TextShape 7"/>
          <p:cNvSpPr txBox="1"/>
          <p:nvPr/>
        </p:nvSpPr>
        <p:spPr>
          <a:xfrm>
            <a:off x="7959960" y="3927600"/>
            <a:ext cx="3405960" cy="2194920"/>
          </a:xfrm>
          <a:prstGeom prst="rect">
            <a:avLst/>
          </a:prstGeom>
          <a:noFill/>
          <a:ln>
            <a:noFill/>
          </a:ln>
        </p:spPr>
        <p:txBody>
          <a:bodyPr lIns="0" rIns="0" tIns="0" bIns="0">
            <a:normAutofit/>
          </a:bodyPr>
          <a:p>
            <a:endParaRPr b="0" lang="en-US" sz="3200" spc="-1" strike="noStrike">
              <a:solidFill>
                <a:srgbClr val="ffffff"/>
              </a:solidFill>
              <a:latin typeface="Calibri"/>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9" name="Group 1"/>
          <p:cNvGrpSpPr/>
          <p:nvPr/>
        </p:nvGrpSpPr>
        <p:grpSpPr>
          <a:xfrm>
            <a:off x="1600200" y="304920"/>
            <a:ext cx="9295920" cy="609120"/>
            <a:chOff x="1600200" y="304920"/>
            <a:chExt cx="9295920" cy="609120"/>
          </a:xfrm>
        </p:grpSpPr>
        <p:sp>
          <p:nvSpPr>
            <p:cNvPr id="100" name="CustomShape 2"/>
            <p:cNvSpPr/>
            <p:nvPr/>
          </p:nvSpPr>
          <p:spPr>
            <a:xfrm>
              <a:off x="1600200" y="304920"/>
              <a:ext cx="9295920" cy="609120"/>
            </a:xfrm>
            <a:prstGeom prst="roundRect">
              <a:avLst>
                <a:gd name="adj" fmla="val 16667"/>
              </a:avLst>
            </a:prstGeom>
            <a:solidFill>
              <a:schemeClr val="accent1">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0"/>
                <a:satOff val="0"/>
                <a:lumOff val="0"/>
                <a:alphaOff val="0"/>
              </a:schemeClr>
            </a:effectRef>
            <a:fontRef idx="minor"/>
          </p:style>
        </p:sp>
        <p:sp>
          <p:nvSpPr>
            <p:cNvPr id="101" name="CustomShape 3"/>
            <p:cNvSpPr/>
            <p:nvPr/>
          </p:nvSpPr>
          <p:spPr>
            <a:xfrm>
              <a:off x="1663560" y="334440"/>
              <a:ext cx="9169200" cy="549720"/>
            </a:xfrm>
            <a:prstGeom prst="rect">
              <a:avLst/>
            </a:prstGeom>
            <a:noFill/>
            <a:ln>
              <a:noFill/>
            </a:ln>
          </p:spPr>
          <p:style>
            <a:lnRef idx="0"/>
            <a:fillRef idx="0"/>
            <a:effectRef idx="0"/>
            <a:fontRef idx="minor"/>
          </p:style>
          <p:txBody>
            <a:bodyPr lIns="182880" rIns="182880" tIns="182880" bIns="182880" anchor="ctr"/>
            <a:p>
              <a:pPr algn="ctr">
                <a:lnSpc>
                  <a:spcPct val="90000"/>
                </a:lnSpc>
                <a:spcAft>
                  <a:spcPts val="981"/>
                </a:spcAft>
              </a:pPr>
              <a:r>
                <a:rPr b="1" lang="en-US" sz="2800" spc="-1" strike="noStrike">
                  <a:solidFill>
                    <a:srgbClr val="ffffff"/>
                  </a:solidFill>
                  <a:latin typeface="Times New Roman"/>
                </a:rPr>
                <a:t>Phần 1:Tổng quan Column Family</a:t>
              </a:r>
              <a:endParaRPr b="0" lang="en-US" sz="2800" spc="-1" strike="noStrike">
                <a:latin typeface="Arial"/>
              </a:endParaRPr>
            </a:p>
          </p:txBody>
        </p:sp>
      </p:grpSp>
      <p:sp>
        <p:nvSpPr>
          <p:cNvPr id="102"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Column Family là gì?</a:t>
            </a:r>
            <a:endParaRPr b="0" lang="en-US" sz="3200" spc="-1" strike="noStrike">
              <a:latin typeface="Arial"/>
            </a:endParaRPr>
          </a:p>
        </p:txBody>
      </p:sp>
      <p:pic>
        <p:nvPicPr>
          <p:cNvPr id="103" name="Picture 2" descr=""/>
          <p:cNvPicPr/>
          <p:nvPr/>
        </p:nvPicPr>
        <p:blipFill>
          <a:blip r:embed="rId1"/>
          <a:stretch/>
        </p:blipFill>
        <p:spPr>
          <a:xfrm>
            <a:off x="2286000" y="1558800"/>
            <a:ext cx="7489080" cy="4765680"/>
          </a:xfrm>
          <a:prstGeom prst="rect">
            <a:avLst/>
          </a:prstGeom>
          <a:ln>
            <a:noFill/>
          </a:ln>
        </p:spPr>
      </p:pic>
    </p:spTree>
  </p:cSld>
  <p:timing>
    <p:tnLst>
      <p:par>
        <p:cTn id="10" dur="indefinite" restart="never" nodeType="tmRoot">
          <p:childTnLst>
            <p:seq>
              <p:cTn id="11" dur="indefinite" nodeType="mainSeq">
                <p:childTnLst>
                  <p:par>
                    <p:cTn id="12" fill="hold">
                      <p:stCondLst>
                        <p:cond delay="0"/>
                      </p:stCondLst>
                      <p:childTnLst>
                        <p:par>
                          <p:cTn id="13" fill="hold">
                            <p:stCondLst>
                              <p:cond delay="0"/>
                            </p:stCondLst>
                            <p:childTnLst>
                              <p:par>
                                <p:cTn id="14" nodeType="afterEffect" fill="hold" presetClass="entr" presetID="1">
                                  <p:stCondLst>
                                    <p:cond delay="0"/>
                                  </p:stCondLst>
                                  <p:childTnLst>
                                    <p:set>
                                      <p:cBhvr>
                                        <p:cTn id="15" dur="1" fill="hold">
                                          <p:stCondLst>
                                            <p:cond delay="0"/>
                                          </p:stCondLst>
                                        </p:cTn>
                                        <p:tgtEl>
                                          <p:spTgt spid="102"/>
                                        </p:tgtEl>
                                        <p:attrNameLst>
                                          <p:attrName>style.visibility</p:attrName>
                                        </p:attrNameLst>
                                      </p:cBhvr>
                                      <p:to>
                                        <p:strVal val="visible"/>
                                      </p:to>
                                    </p:set>
                                  </p:childTnLst>
                                </p:cTn>
                              </p:par>
                            </p:childTnLst>
                          </p:cTn>
                        </p:par>
                        <p:par>
                          <p:cTn id="16" fill="hold">
                            <p:stCondLst>
                              <p:cond delay="0"/>
                            </p:stCondLst>
                            <p:childTnLst>
                              <p:par>
                                <p:cTn id="17" nodeType="afterEffect" fill="hold" presetClass="entr" presetID="10">
                                  <p:stCondLst>
                                    <p:cond delay="0"/>
                                  </p:stCondLst>
                                  <p:childTnLst>
                                    <p:set>
                                      <p:cBhvr>
                                        <p:cTn id="18" dur="1" fill="hold">
                                          <p:stCondLst>
                                            <p:cond delay="0"/>
                                          </p:stCondLst>
                                        </p:cTn>
                                        <p:tgtEl>
                                          <p:spTgt spid="103"/>
                                        </p:tgtEl>
                                        <p:attrNameLst>
                                          <p:attrName>style.visibility</p:attrName>
                                        </p:attrNameLst>
                                      </p:cBhvr>
                                      <p:to>
                                        <p:strVal val="visible"/>
                                      </p:to>
                                    </p:set>
                                    <p:animEffect filter="fade" transition="in">
                                      <p:cBhvr additive="repl">
                                        <p:cTn id="19" dur="500"/>
                                        <p:tgtEl>
                                          <p:spTgt spid="10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4" name="Group 1"/>
          <p:cNvGrpSpPr/>
          <p:nvPr/>
        </p:nvGrpSpPr>
        <p:grpSpPr>
          <a:xfrm>
            <a:off x="1600200" y="304920"/>
            <a:ext cx="9295920" cy="609120"/>
            <a:chOff x="1600200" y="304920"/>
            <a:chExt cx="9295920" cy="609120"/>
          </a:xfrm>
        </p:grpSpPr>
        <p:sp>
          <p:nvSpPr>
            <p:cNvPr id="105" name="CustomShape 2"/>
            <p:cNvSpPr/>
            <p:nvPr/>
          </p:nvSpPr>
          <p:spPr>
            <a:xfrm>
              <a:off x="1600200" y="304920"/>
              <a:ext cx="9295920" cy="609120"/>
            </a:xfrm>
            <a:prstGeom prst="roundRect">
              <a:avLst>
                <a:gd name="adj" fmla="val 16667"/>
              </a:avLst>
            </a:prstGeom>
            <a:solidFill>
              <a:schemeClr val="accent1">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0"/>
                <a:satOff val="0"/>
                <a:lumOff val="0"/>
                <a:alphaOff val="0"/>
              </a:schemeClr>
            </a:effectRef>
            <a:fontRef idx="minor"/>
          </p:style>
        </p:sp>
        <p:sp>
          <p:nvSpPr>
            <p:cNvPr id="106" name="CustomShape 3"/>
            <p:cNvSpPr/>
            <p:nvPr/>
          </p:nvSpPr>
          <p:spPr>
            <a:xfrm>
              <a:off x="1663560" y="334440"/>
              <a:ext cx="9169200" cy="549720"/>
            </a:xfrm>
            <a:prstGeom prst="rect">
              <a:avLst/>
            </a:prstGeom>
            <a:noFill/>
            <a:ln>
              <a:noFill/>
            </a:ln>
          </p:spPr>
          <p:style>
            <a:lnRef idx="0"/>
            <a:fillRef idx="0"/>
            <a:effectRef idx="0"/>
            <a:fontRef idx="minor"/>
          </p:style>
          <p:txBody>
            <a:bodyPr lIns="182880" rIns="182880" tIns="182880" bIns="182880" anchor="ctr"/>
            <a:p>
              <a:pPr algn="ctr">
                <a:lnSpc>
                  <a:spcPct val="90000"/>
                </a:lnSpc>
                <a:spcAft>
                  <a:spcPts val="981"/>
                </a:spcAft>
              </a:pPr>
              <a:r>
                <a:rPr b="1" lang="en-US" sz="2800" spc="-1" strike="noStrike">
                  <a:solidFill>
                    <a:srgbClr val="ffffff"/>
                  </a:solidFill>
                  <a:latin typeface="Times New Roman"/>
                </a:rPr>
                <a:t>Phần 1:Tổng quan Column Family</a:t>
              </a:r>
              <a:endParaRPr b="0" lang="en-US" sz="2800" spc="-1" strike="noStrike">
                <a:latin typeface="Arial"/>
              </a:endParaRPr>
            </a:p>
          </p:txBody>
        </p:sp>
      </p:grpSp>
      <p:sp>
        <p:nvSpPr>
          <p:cNvPr id="107"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Đặc điểm</a:t>
            </a:r>
            <a:endParaRPr b="0" lang="en-US" sz="3200" spc="-1" strike="noStrike">
              <a:latin typeface="Arial"/>
            </a:endParaRPr>
          </a:p>
        </p:txBody>
      </p:sp>
      <p:pic>
        <p:nvPicPr>
          <p:cNvPr id="108" name="Picture 2" descr=""/>
          <p:cNvPicPr/>
          <p:nvPr/>
        </p:nvPicPr>
        <p:blipFill>
          <a:blip r:embed="rId1"/>
          <a:stretch/>
        </p:blipFill>
        <p:spPr>
          <a:xfrm>
            <a:off x="2682720" y="1481760"/>
            <a:ext cx="7194600" cy="4827600"/>
          </a:xfrm>
          <a:prstGeom prst="rect">
            <a:avLst/>
          </a:prstGeom>
          <a:ln>
            <a:noFill/>
          </a:ln>
        </p:spPr>
      </p:pic>
    </p:spTree>
  </p:cSld>
  <p:timing>
    <p:tnLst>
      <p:par>
        <p:cTn id="20" dur="indefinite" restart="never" nodeType="tmRoot">
          <p:childTnLst>
            <p:seq>
              <p:cTn id="21"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9" name="Group 1"/>
          <p:cNvGrpSpPr/>
          <p:nvPr/>
        </p:nvGrpSpPr>
        <p:grpSpPr>
          <a:xfrm>
            <a:off x="1600200" y="304920"/>
            <a:ext cx="9295920" cy="609120"/>
            <a:chOff x="1600200" y="304920"/>
            <a:chExt cx="9295920" cy="609120"/>
          </a:xfrm>
        </p:grpSpPr>
        <p:sp>
          <p:nvSpPr>
            <p:cNvPr id="110" name="CustomShape 2"/>
            <p:cNvSpPr/>
            <p:nvPr/>
          </p:nvSpPr>
          <p:spPr>
            <a:xfrm>
              <a:off x="1600200" y="304920"/>
              <a:ext cx="9295920" cy="609120"/>
            </a:xfrm>
            <a:prstGeom prst="roundRect">
              <a:avLst>
                <a:gd name="adj" fmla="val 16667"/>
              </a:avLst>
            </a:prstGeom>
            <a:solidFill>
              <a:schemeClr val="accent1">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0"/>
                <a:satOff val="0"/>
                <a:lumOff val="0"/>
                <a:alphaOff val="0"/>
              </a:schemeClr>
            </a:effectRef>
            <a:fontRef idx="minor"/>
          </p:style>
        </p:sp>
        <p:sp>
          <p:nvSpPr>
            <p:cNvPr id="111" name="CustomShape 3"/>
            <p:cNvSpPr/>
            <p:nvPr/>
          </p:nvSpPr>
          <p:spPr>
            <a:xfrm>
              <a:off x="1663560" y="334440"/>
              <a:ext cx="9169200" cy="549720"/>
            </a:xfrm>
            <a:prstGeom prst="rect">
              <a:avLst/>
            </a:prstGeom>
            <a:noFill/>
            <a:ln>
              <a:noFill/>
            </a:ln>
          </p:spPr>
          <p:style>
            <a:lnRef idx="0"/>
            <a:fillRef idx="0"/>
            <a:effectRef idx="0"/>
            <a:fontRef idx="minor"/>
          </p:style>
          <p:txBody>
            <a:bodyPr lIns="182880" rIns="182880" tIns="182880" bIns="182880" anchor="ctr"/>
            <a:p>
              <a:pPr algn="ctr">
                <a:lnSpc>
                  <a:spcPct val="90000"/>
                </a:lnSpc>
                <a:spcAft>
                  <a:spcPts val="981"/>
                </a:spcAft>
              </a:pPr>
              <a:r>
                <a:rPr b="1" lang="en-US" sz="2800" spc="-1" strike="noStrike">
                  <a:solidFill>
                    <a:srgbClr val="ffffff"/>
                  </a:solidFill>
                  <a:latin typeface="Times New Roman"/>
                </a:rPr>
                <a:t>Phần 1:Tổng quan Column Family</a:t>
              </a:r>
              <a:endParaRPr b="0" lang="en-US" sz="2800" spc="-1" strike="noStrike">
                <a:latin typeface="Arial"/>
              </a:endParaRPr>
            </a:p>
          </p:txBody>
        </p:sp>
      </p:grpSp>
      <p:sp>
        <p:nvSpPr>
          <p:cNvPr id="112"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Ưu điểm &amp; Nhược điểm</a:t>
            </a:r>
            <a:endParaRPr b="0" lang="en-US" sz="3200" spc="-1" strike="noStrike">
              <a:latin typeface="Arial"/>
            </a:endParaRPr>
          </a:p>
        </p:txBody>
      </p:sp>
      <p:sp>
        <p:nvSpPr>
          <p:cNvPr id="113" name="CustomShape 5"/>
          <p:cNvSpPr/>
          <p:nvPr/>
        </p:nvSpPr>
        <p:spPr>
          <a:xfrm>
            <a:off x="990720" y="1601280"/>
            <a:ext cx="10972440" cy="18576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u="sng">
                <a:solidFill>
                  <a:srgbClr val="ffffff"/>
                </a:solidFill>
                <a:uFillTx/>
                <a:latin typeface="Calibri"/>
              </a:rPr>
              <a:t>Ưu điểm</a:t>
            </a:r>
            <a:endParaRPr b="0" lang="en-US" sz="2800" spc="-1" strike="noStrike">
              <a:latin typeface="Arial"/>
            </a:endParaRPr>
          </a:p>
          <a:p>
            <a:pPr lvl="1" marL="800280" indent="-342720">
              <a:lnSpc>
                <a:spcPct val="100000"/>
              </a:lnSpc>
              <a:buClr>
                <a:srgbClr val="ffffff"/>
              </a:buClr>
              <a:buFont typeface="Wingdings" charset="2"/>
              <a:buChar char=""/>
            </a:pPr>
            <a:r>
              <a:rPr b="0" lang="en-US" sz="2200" spc="-1" strike="noStrike">
                <a:solidFill>
                  <a:srgbClr val="ffffff"/>
                </a:solidFill>
                <a:latin typeface="Times New Roman"/>
              </a:rPr>
              <a:t>Optimize tốt data khi lưu trữ</a:t>
            </a:r>
            <a:endParaRPr b="0" lang="en-US" sz="2200" spc="-1" strike="noStrike">
              <a:latin typeface="Arial"/>
            </a:endParaRPr>
          </a:p>
          <a:p>
            <a:pPr lvl="1" marL="800280" indent="-342720">
              <a:lnSpc>
                <a:spcPct val="100000"/>
              </a:lnSpc>
              <a:buClr>
                <a:srgbClr val="ffffff"/>
              </a:buClr>
              <a:buFont typeface="Wingdings" charset="2"/>
              <a:buChar char=""/>
            </a:pPr>
            <a:r>
              <a:rPr b="0" lang="en-US" sz="2200" spc="-1" strike="noStrike">
                <a:solidFill>
                  <a:srgbClr val="ffffff"/>
                </a:solidFill>
                <a:latin typeface="Calibri"/>
              </a:rPr>
              <a:t>Dễ dàng mở rộng và chia nhỏ (scalability and partitioning)</a:t>
            </a:r>
            <a:endParaRPr b="0" lang="en-US" sz="2200" spc="-1" strike="noStrike">
              <a:latin typeface="Arial"/>
            </a:endParaRPr>
          </a:p>
          <a:p>
            <a:pPr lvl="1" marL="800280" indent="-342720">
              <a:lnSpc>
                <a:spcPct val="100000"/>
              </a:lnSpc>
              <a:buClr>
                <a:srgbClr val="ffffff"/>
              </a:buClr>
              <a:buFont typeface="Wingdings" charset="2"/>
              <a:buChar char=""/>
            </a:pPr>
            <a:r>
              <a:rPr b="0" lang="en-US" sz="2200" spc="-1" strike="noStrike">
                <a:solidFill>
                  <a:srgbClr val="ffffff"/>
                </a:solidFill>
                <a:latin typeface="Calibri"/>
              </a:rPr>
              <a:t>Nhanh với những query chỉ cần dữ liệu trên 1 Column Family</a:t>
            </a:r>
            <a:endParaRPr b="0" lang="en-US" sz="2200" spc="-1" strike="noStrike">
              <a:latin typeface="Arial"/>
            </a:endParaRPr>
          </a:p>
          <a:p>
            <a:pPr lvl="1" marL="800280" indent="-342720">
              <a:lnSpc>
                <a:spcPct val="100000"/>
              </a:lnSpc>
              <a:buClr>
                <a:srgbClr val="ffffff"/>
              </a:buClr>
              <a:buFont typeface="Wingdings" charset="2"/>
              <a:buChar char=""/>
            </a:pPr>
            <a:r>
              <a:rPr b="0" lang="en-US" sz="2200" spc="-1" strike="noStrike">
                <a:solidFill>
                  <a:srgbClr val="ffffff"/>
                </a:solidFill>
                <a:latin typeface="Calibri"/>
              </a:rPr>
              <a:t>Tốc độ tính toán nhanh</a:t>
            </a:r>
            <a:endParaRPr b="0" lang="en-US" sz="2200" spc="-1" strike="noStrike">
              <a:latin typeface="Arial"/>
            </a:endParaRPr>
          </a:p>
        </p:txBody>
      </p:sp>
      <p:sp>
        <p:nvSpPr>
          <p:cNvPr id="114" name="CustomShape 6"/>
          <p:cNvSpPr/>
          <p:nvPr/>
        </p:nvSpPr>
        <p:spPr>
          <a:xfrm>
            <a:off x="990720" y="3657600"/>
            <a:ext cx="10972440" cy="15224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u="sng">
                <a:solidFill>
                  <a:srgbClr val="ffffff"/>
                </a:solidFill>
                <a:uFillTx/>
                <a:latin typeface="Times New Roman"/>
              </a:rPr>
              <a:t>Nhược điểm</a:t>
            </a:r>
            <a:endParaRPr b="0" lang="en-US" sz="2800" spc="-1" strike="noStrike">
              <a:latin typeface="Arial"/>
            </a:endParaRPr>
          </a:p>
          <a:p>
            <a:pPr lvl="1" marL="800280" indent="-342720">
              <a:lnSpc>
                <a:spcPct val="100000"/>
              </a:lnSpc>
              <a:buClr>
                <a:srgbClr val="ffffff"/>
              </a:buClr>
              <a:buFont typeface="Arial"/>
              <a:buChar char="•"/>
            </a:pPr>
            <a:r>
              <a:rPr b="0" lang="en-US" sz="2200" spc="-1" strike="noStrike">
                <a:solidFill>
                  <a:srgbClr val="ffffff"/>
                </a:solidFill>
                <a:latin typeface="Times New Roman"/>
              </a:rPr>
              <a:t>Không hỗ trợ transaction</a:t>
            </a:r>
            <a:endParaRPr b="0" lang="en-US" sz="2200" spc="-1" strike="noStrike">
              <a:latin typeface="Arial"/>
            </a:endParaRPr>
          </a:p>
          <a:p>
            <a:pPr lvl="1" marL="800280" indent="-342720">
              <a:lnSpc>
                <a:spcPct val="100000"/>
              </a:lnSpc>
              <a:buClr>
                <a:srgbClr val="ffffff"/>
              </a:buClr>
              <a:buFont typeface="Arial"/>
              <a:buChar char="•"/>
            </a:pPr>
            <a:r>
              <a:rPr b="0" lang="en-US" sz="2200" spc="-1" strike="noStrike">
                <a:solidFill>
                  <a:srgbClr val="ffffff"/>
                </a:solidFill>
                <a:latin typeface="Times New Roman"/>
              </a:rPr>
              <a:t>Chậm với các thao tác insert update delete</a:t>
            </a:r>
            <a:endParaRPr b="0" lang="en-US" sz="2200" spc="-1" strike="noStrike">
              <a:latin typeface="Arial"/>
            </a:endParaRPr>
          </a:p>
          <a:p>
            <a:pPr lvl="1" marL="800280" indent="-342720">
              <a:lnSpc>
                <a:spcPct val="100000"/>
              </a:lnSpc>
              <a:buClr>
                <a:srgbClr val="ffffff"/>
              </a:buClr>
              <a:buFont typeface="Arial"/>
              <a:buChar char="•"/>
            </a:pPr>
            <a:r>
              <a:rPr b="0" lang="en-US" sz="2200" spc="-1" strike="noStrike">
                <a:solidFill>
                  <a:srgbClr val="ffffff"/>
                </a:solidFill>
                <a:latin typeface="Times New Roman"/>
              </a:rPr>
              <a:t>Chậm với các câu query cần truy xuất trên nhiều Column Family</a:t>
            </a:r>
            <a:endParaRPr b="0" lang="en-US" sz="2200" spc="-1" strike="noStrike">
              <a:latin typeface="Arial"/>
            </a:endParaRPr>
          </a:p>
        </p:txBody>
      </p:sp>
    </p:spTree>
  </p:cSld>
  <p:timing>
    <p:tnLst>
      <p:par>
        <p:cTn id="22" dur="indefinite" restart="never" nodeType="tmRoot">
          <p:childTnLst>
            <p:seq>
              <p:cTn id="23" dur="indefinite" nodeType="mainSeq">
                <p:childTnLst>
                  <p:par>
                    <p:cTn id="24" fill="hold">
                      <p:stCondLst>
                        <p:cond delay="0"/>
                      </p:stCondLst>
                      <p:childTnLst>
                        <p:par>
                          <p:cTn id="25" fill="hold">
                            <p:stCondLst>
                              <p:cond delay="0"/>
                            </p:stCondLst>
                            <p:childTnLst>
                              <p:par>
                                <p:cTn id="26" nodeType="afterEffect" fill="hold" presetClass="entr" presetID="10">
                                  <p:stCondLst>
                                    <p:cond delay="0"/>
                                  </p:stCondLst>
                                  <p:childTnLst>
                                    <p:set>
                                      <p:cBhvr>
                                        <p:cTn id="27" dur="1" fill="hold">
                                          <p:stCondLst>
                                            <p:cond delay="0"/>
                                          </p:stCondLst>
                                        </p:cTn>
                                        <p:tgtEl>
                                          <p:spTgt spid="113"/>
                                        </p:tgtEl>
                                        <p:attrNameLst>
                                          <p:attrName>style.visibility</p:attrName>
                                        </p:attrNameLst>
                                      </p:cBhvr>
                                      <p:to>
                                        <p:strVal val="visible"/>
                                      </p:to>
                                    </p:set>
                                    <p:animEffect filter="fade" transition="in">
                                      <p:cBhvr additive="repl">
                                        <p:cTn id="28" dur="500"/>
                                        <p:tgtEl>
                                          <p:spTgt spid="113"/>
                                        </p:tgtEl>
                                      </p:cBhvr>
                                    </p:animEffec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0">
                                  <p:stCondLst>
                                    <p:cond delay="0"/>
                                  </p:stCondLst>
                                  <p:childTnLst>
                                    <p:set>
                                      <p:cBhvr>
                                        <p:cTn id="32" dur="1" fill="hold">
                                          <p:stCondLst>
                                            <p:cond delay="0"/>
                                          </p:stCondLst>
                                        </p:cTn>
                                        <p:tgtEl>
                                          <p:spTgt spid="114"/>
                                        </p:tgtEl>
                                        <p:attrNameLst>
                                          <p:attrName>style.visibility</p:attrName>
                                        </p:attrNameLst>
                                      </p:cBhvr>
                                      <p:to>
                                        <p:strVal val="visible"/>
                                      </p:to>
                                    </p:set>
                                    <p:animEffect filter="fade" transition="in">
                                      <p:cBhvr additive="repl">
                                        <p:cTn id="33" dur="500"/>
                                        <p:tgtEl>
                                          <p:spTgt spid="11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5" name="Group 1"/>
          <p:cNvGrpSpPr/>
          <p:nvPr/>
        </p:nvGrpSpPr>
        <p:grpSpPr>
          <a:xfrm>
            <a:off x="1600200" y="304920"/>
            <a:ext cx="9295920" cy="609120"/>
            <a:chOff x="1600200" y="304920"/>
            <a:chExt cx="9295920" cy="609120"/>
          </a:xfrm>
        </p:grpSpPr>
        <p:sp>
          <p:nvSpPr>
            <p:cNvPr id="116" name="CustomShape 2"/>
            <p:cNvSpPr/>
            <p:nvPr/>
          </p:nvSpPr>
          <p:spPr>
            <a:xfrm>
              <a:off x="1600200" y="304920"/>
              <a:ext cx="9295920" cy="60912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17" name="CustomShape 3"/>
            <p:cNvSpPr/>
            <p:nvPr/>
          </p:nvSpPr>
          <p:spPr>
            <a:xfrm>
              <a:off x="1664280" y="33444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2: Apache HBase</a:t>
              </a:r>
              <a:endParaRPr b="0" lang="en-US" sz="2800" spc="-1" strike="noStrike">
                <a:latin typeface="Arial"/>
              </a:endParaRPr>
            </a:p>
          </p:txBody>
        </p:sp>
      </p:grpSp>
      <p:sp>
        <p:nvSpPr>
          <p:cNvPr id="118"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HBase là gì?</a:t>
            </a:r>
            <a:endParaRPr b="0" lang="en-US" sz="3200" spc="-1" strike="noStrike">
              <a:latin typeface="Arial"/>
            </a:endParaRPr>
          </a:p>
        </p:txBody>
      </p:sp>
      <p:pic>
        <p:nvPicPr>
          <p:cNvPr id="119" name="Picture 2" descr=""/>
          <p:cNvPicPr/>
          <p:nvPr/>
        </p:nvPicPr>
        <p:blipFill>
          <a:blip r:embed="rId1"/>
          <a:stretch/>
        </p:blipFill>
        <p:spPr>
          <a:xfrm>
            <a:off x="1783080" y="1596960"/>
            <a:ext cx="9006840" cy="3134520"/>
          </a:xfrm>
          <a:prstGeom prst="rect">
            <a:avLst/>
          </a:prstGeom>
          <a:ln>
            <a:noFill/>
          </a:ln>
        </p:spPr>
      </p:pic>
    </p:spTree>
  </p:cSld>
  <p:timing>
    <p:tnLst>
      <p:par>
        <p:cTn id="34" dur="indefinite" restart="never" nodeType="tmRoot">
          <p:childTnLst>
            <p:seq>
              <p:cTn id="35"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0" name="Group 1"/>
          <p:cNvGrpSpPr/>
          <p:nvPr/>
        </p:nvGrpSpPr>
        <p:grpSpPr>
          <a:xfrm>
            <a:off x="1600200" y="304920"/>
            <a:ext cx="9295920" cy="609120"/>
            <a:chOff x="1600200" y="304920"/>
            <a:chExt cx="9295920" cy="609120"/>
          </a:xfrm>
        </p:grpSpPr>
        <p:sp>
          <p:nvSpPr>
            <p:cNvPr id="121" name="CustomShape 2"/>
            <p:cNvSpPr/>
            <p:nvPr/>
          </p:nvSpPr>
          <p:spPr>
            <a:xfrm>
              <a:off x="1600200" y="304920"/>
              <a:ext cx="9295920" cy="60912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22" name="CustomShape 3"/>
            <p:cNvSpPr/>
            <p:nvPr/>
          </p:nvSpPr>
          <p:spPr>
            <a:xfrm>
              <a:off x="1664280" y="33444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2: Apache HBase</a:t>
              </a:r>
              <a:endParaRPr b="0" lang="en-US" sz="2800" spc="-1" strike="noStrike">
                <a:latin typeface="Arial"/>
              </a:endParaRPr>
            </a:p>
          </p:txBody>
        </p:sp>
      </p:grpSp>
      <p:sp>
        <p:nvSpPr>
          <p:cNvPr id="123"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Tính chất</a:t>
            </a:r>
            <a:endParaRPr b="0" lang="en-US" sz="3200" spc="-1" strike="noStrike">
              <a:latin typeface="Arial"/>
            </a:endParaRPr>
          </a:p>
        </p:txBody>
      </p:sp>
      <p:sp>
        <p:nvSpPr>
          <p:cNvPr id="124" name="CustomShape 5"/>
          <p:cNvSpPr/>
          <p:nvPr/>
        </p:nvSpPr>
        <p:spPr>
          <a:xfrm>
            <a:off x="990720" y="1624680"/>
            <a:ext cx="10515240" cy="461160"/>
          </a:xfrm>
          <a:prstGeom prst="rect">
            <a:avLst/>
          </a:prstGeom>
          <a:noFill/>
          <a:ln>
            <a:noFill/>
          </a:ln>
        </p:spPr>
        <p:style>
          <a:lnRef idx="0"/>
          <a:fillRef idx="0"/>
          <a:effectRef idx="0"/>
          <a:fontRef idx="minor"/>
        </p:style>
      </p:sp>
      <p:sp>
        <p:nvSpPr>
          <p:cNvPr id="125" name="CustomShape 6"/>
          <p:cNvSpPr/>
          <p:nvPr/>
        </p:nvSpPr>
        <p:spPr>
          <a:xfrm>
            <a:off x="3352680" y="1854360"/>
            <a:ext cx="6629040" cy="338220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ffffff"/>
              </a:buClr>
              <a:buFont typeface="Arial"/>
              <a:buChar char="•"/>
            </a:pPr>
            <a:r>
              <a:rPr b="1" lang="en-US" sz="2400" spc="-1" strike="noStrike">
                <a:solidFill>
                  <a:srgbClr val="ffffff"/>
                </a:solidFill>
                <a:latin typeface="Times New Roman"/>
              </a:rPr>
              <a:t>Distributed</a:t>
            </a:r>
            <a:endParaRPr b="0" lang="en-US" sz="2400" spc="-1" strike="noStrike">
              <a:latin typeface="Arial"/>
            </a:endParaRPr>
          </a:p>
          <a:p>
            <a:pPr>
              <a:lnSpc>
                <a:spcPct val="100000"/>
              </a:lnSpc>
            </a:pPr>
            <a:endParaRPr b="0" lang="en-US" sz="2400" spc="-1" strike="noStrike">
              <a:latin typeface="Arial"/>
            </a:endParaRPr>
          </a:p>
          <a:p>
            <a:pPr marL="285840" indent="-285480">
              <a:lnSpc>
                <a:spcPct val="100000"/>
              </a:lnSpc>
              <a:buClr>
                <a:srgbClr val="ffffff"/>
              </a:buClr>
              <a:buFont typeface="Arial"/>
              <a:buChar char="•"/>
            </a:pPr>
            <a:r>
              <a:rPr b="1" lang="en-US" sz="2400" spc="-1" strike="noStrike">
                <a:solidFill>
                  <a:srgbClr val="ffffff"/>
                </a:solidFill>
                <a:latin typeface="Times New Roman"/>
              </a:rPr>
              <a:t>Flexible Data</a:t>
            </a:r>
            <a:endParaRPr b="0" lang="en-US" sz="2400" spc="-1" strike="noStrike">
              <a:latin typeface="Arial"/>
            </a:endParaRPr>
          </a:p>
          <a:p>
            <a:pPr>
              <a:lnSpc>
                <a:spcPct val="100000"/>
              </a:lnSpc>
            </a:pPr>
            <a:endParaRPr b="0" lang="en-US" sz="2400" spc="-1" strike="noStrike">
              <a:latin typeface="Arial"/>
            </a:endParaRPr>
          </a:p>
          <a:p>
            <a:pPr marL="285840" indent="-285480">
              <a:lnSpc>
                <a:spcPct val="100000"/>
              </a:lnSpc>
              <a:buClr>
                <a:srgbClr val="ffffff"/>
              </a:buClr>
              <a:buFont typeface="Arial"/>
              <a:buChar char="•"/>
            </a:pPr>
            <a:r>
              <a:rPr b="1" lang="en-US" sz="2400" spc="-1" strike="noStrike">
                <a:solidFill>
                  <a:srgbClr val="ffffff"/>
                </a:solidFill>
                <a:latin typeface="Times New Roman"/>
              </a:rPr>
              <a:t>Non-Relational</a:t>
            </a:r>
            <a:endParaRPr b="0" lang="en-US" sz="2400" spc="-1" strike="noStrike">
              <a:latin typeface="Arial"/>
            </a:endParaRPr>
          </a:p>
          <a:p>
            <a:pPr>
              <a:lnSpc>
                <a:spcPct val="100000"/>
              </a:lnSpc>
            </a:pPr>
            <a:endParaRPr b="0" lang="en-US" sz="2400" spc="-1" strike="noStrike">
              <a:latin typeface="Arial"/>
            </a:endParaRPr>
          </a:p>
          <a:p>
            <a:pPr marL="285840" indent="-285480">
              <a:lnSpc>
                <a:spcPct val="100000"/>
              </a:lnSpc>
              <a:buClr>
                <a:srgbClr val="ffffff"/>
              </a:buClr>
              <a:buFont typeface="Arial"/>
              <a:buChar char="•"/>
            </a:pPr>
            <a:r>
              <a:rPr b="1" lang="en-US" sz="2400" spc="-1" strike="noStrike">
                <a:solidFill>
                  <a:srgbClr val="ffffff"/>
                </a:solidFill>
                <a:latin typeface="Times New Roman"/>
              </a:rPr>
              <a:t>Big Data Storage</a:t>
            </a:r>
            <a:endParaRPr b="0" lang="en-US" sz="2400" spc="-1" strike="noStrike">
              <a:latin typeface="Arial"/>
            </a:endParaRPr>
          </a:p>
          <a:p>
            <a:pPr>
              <a:lnSpc>
                <a:spcPct val="100000"/>
              </a:lnSpc>
            </a:pPr>
            <a:endParaRPr b="0" lang="en-US" sz="2400" spc="-1" strike="noStrike">
              <a:latin typeface="Arial"/>
            </a:endParaRPr>
          </a:p>
          <a:p>
            <a:pPr marL="285840" indent="-285480">
              <a:lnSpc>
                <a:spcPct val="100000"/>
              </a:lnSpc>
              <a:buClr>
                <a:srgbClr val="ffffff"/>
              </a:buClr>
              <a:buFont typeface="Arial"/>
              <a:buChar char="•"/>
            </a:pPr>
            <a:r>
              <a:rPr b="1" lang="en-US" sz="2400" spc="-1" strike="noStrike">
                <a:solidFill>
                  <a:srgbClr val="ffffff"/>
                </a:solidFill>
                <a:latin typeface="Times New Roman"/>
              </a:rPr>
              <a:t>Scalability</a:t>
            </a:r>
            <a:endParaRPr b="0" lang="en-US" sz="2400" spc="-1" strike="noStrike">
              <a:latin typeface="Arial"/>
            </a:endParaRPr>
          </a:p>
        </p:txBody>
      </p:sp>
    </p:spTree>
  </p:cSld>
  <p:timing>
    <p:tnLst>
      <p:par>
        <p:cTn id="36" dur="indefinite" restart="never" nodeType="tmRoot">
          <p:childTnLst>
            <p:seq>
              <p:cTn id="37" dur="indefinite" nodeType="mainSeq">
                <p:childTnLst>
                  <p:par>
                    <p:cTn id="38" fill="hold">
                      <p:stCondLst>
                        <p:cond delay="0"/>
                      </p:stCondLst>
                      <p:childTnLst>
                        <p:par>
                          <p:cTn id="39" fill="hold">
                            <p:stCondLst>
                              <p:cond delay="0"/>
                            </p:stCondLst>
                            <p:childTnLst>
                              <p:par>
                                <p:cTn id="40" nodeType="afterEffect" fill="hold" presetClass="entr" presetID="10">
                                  <p:stCondLst>
                                    <p:cond delay="0"/>
                                  </p:stCondLst>
                                  <p:childTnLst>
                                    <p:set>
                                      <p:cBhvr>
                                        <p:cTn id="41" dur="1" fill="hold">
                                          <p:stCondLst>
                                            <p:cond delay="0"/>
                                          </p:stCondLst>
                                        </p:cTn>
                                        <p:tgtEl>
                                          <p:spTgt spid="125"/>
                                        </p:tgtEl>
                                        <p:attrNameLst>
                                          <p:attrName>style.visibility</p:attrName>
                                        </p:attrNameLst>
                                      </p:cBhvr>
                                      <p:to>
                                        <p:strVal val="visible"/>
                                      </p:to>
                                    </p:set>
                                    <p:animEffect filter="fade" transition="in">
                                      <p:cBhvr additive="repl">
                                        <p:cTn id="42" dur="500"/>
                                        <p:tgtEl>
                                          <p:spTgt spid="125"/>
                                        </p:tgtEl>
                                      </p:cBhvr>
                                    </p:animEffec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0">
                                  <p:stCondLst>
                                    <p:cond delay="0"/>
                                  </p:stCondLst>
                                  <p:childTnLst>
                                    <p:set>
                                      <p:cBhvr>
                                        <p:cTn id="46" dur="1" fill="hold">
                                          <p:stCondLst>
                                            <p:cond delay="0"/>
                                          </p:stCondLst>
                                        </p:cTn>
                                        <p:tgtEl>
                                          <p:spTgt spid="125">
                                            <p:txEl>
                                              <p:pRg st="0" end="0"/>
                                            </p:txEl>
                                          </p:spTgt>
                                        </p:tgtEl>
                                        <p:attrNameLst>
                                          <p:attrName>style.visibility</p:attrName>
                                        </p:attrNameLst>
                                      </p:cBhvr>
                                      <p:to>
                                        <p:strVal val="visible"/>
                                      </p:to>
                                    </p:set>
                                    <p:animEffect filter="fade" transition="in">
                                      <p:cBhvr additive="repl">
                                        <p:cTn id="47" dur="500"/>
                                        <p:tgtEl>
                                          <p:spTgt spid="12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nodeType="clickEffect" fill="hold" presetClass="entr" presetID="1">
                                  <p:stCondLst>
                                    <p:cond delay="0"/>
                                  </p:stCondLst>
                                  <p:childTnLst>
                                    <p:set>
                                      <p:cBhvr>
                                        <p:cTn id="51" dur="1" fill="hold">
                                          <p:stCondLst>
                                            <p:cond delay="0"/>
                                          </p:stCondLst>
                                        </p:cTn>
                                        <p:tgtEl>
                                          <p:spTgt spid="125">
                                            <p:txEl>
                                              <p:pRg st="2" end="2"/>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10">
                                  <p:stCondLst>
                                    <p:cond delay="0"/>
                                  </p:stCondLst>
                                  <p:childTnLst>
                                    <p:set>
                                      <p:cBhvr>
                                        <p:cTn id="55" dur="1" fill="hold">
                                          <p:stCondLst>
                                            <p:cond delay="0"/>
                                          </p:stCondLst>
                                        </p:cTn>
                                        <p:tgtEl>
                                          <p:spTgt spid="125">
                                            <p:txEl>
                                              <p:pRg st="4" end="4"/>
                                            </p:txEl>
                                          </p:spTgt>
                                        </p:tgtEl>
                                        <p:attrNameLst>
                                          <p:attrName>style.visibility</p:attrName>
                                        </p:attrNameLst>
                                      </p:cBhvr>
                                      <p:to>
                                        <p:strVal val="visible"/>
                                      </p:to>
                                    </p:set>
                                    <p:animEffect filter="fade" transition="in">
                                      <p:cBhvr additive="repl">
                                        <p:cTn id="56" dur="500"/>
                                        <p:tgtEl>
                                          <p:spTgt spid="125">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0">
                                  <p:stCondLst>
                                    <p:cond delay="0"/>
                                  </p:stCondLst>
                                  <p:childTnLst>
                                    <p:set>
                                      <p:cBhvr>
                                        <p:cTn id="60" dur="1" fill="hold">
                                          <p:stCondLst>
                                            <p:cond delay="0"/>
                                          </p:stCondLst>
                                        </p:cTn>
                                        <p:tgtEl>
                                          <p:spTgt spid="125">
                                            <p:txEl>
                                              <p:pRg st="6" end="6"/>
                                            </p:txEl>
                                          </p:spTgt>
                                        </p:tgtEl>
                                        <p:attrNameLst>
                                          <p:attrName>style.visibility</p:attrName>
                                        </p:attrNameLst>
                                      </p:cBhvr>
                                      <p:to>
                                        <p:strVal val="visible"/>
                                      </p:to>
                                    </p:set>
                                    <p:animEffect filter="fade" transition="in">
                                      <p:cBhvr additive="repl">
                                        <p:cTn id="61" dur="500"/>
                                        <p:tgtEl>
                                          <p:spTgt spid="125">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nodeType="clickEffect" fill="hold" presetClass="entr" presetID="10">
                                  <p:stCondLst>
                                    <p:cond delay="0"/>
                                  </p:stCondLst>
                                  <p:childTnLst>
                                    <p:set>
                                      <p:cBhvr>
                                        <p:cTn id="65" dur="1" fill="hold">
                                          <p:stCondLst>
                                            <p:cond delay="0"/>
                                          </p:stCondLst>
                                        </p:cTn>
                                        <p:tgtEl>
                                          <p:spTgt spid="125">
                                            <p:txEl>
                                              <p:pRg st="8" end="8"/>
                                            </p:txEl>
                                          </p:spTgt>
                                        </p:tgtEl>
                                        <p:attrNameLst>
                                          <p:attrName>style.visibility</p:attrName>
                                        </p:attrNameLst>
                                      </p:cBhvr>
                                      <p:to>
                                        <p:strVal val="visible"/>
                                      </p:to>
                                    </p:set>
                                    <p:animEffect filter="fade" transition="in">
                                      <p:cBhvr additive="repl">
                                        <p:cTn id="66" dur="500"/>
                                        <p:tgtEl>
                                          <p:spTgt spid="125">
                                            <p:txEl>
                                              <p:pRg st="8" end="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6" name="Group 1"/>
          <p:cNvGrpSpPr/>
          <p:nvPr/>
        </p:nvGrpSpPr>
        <p:grpSpPr>
          <a:xfrm>
            <a:off x="1600200" y="304920"/>
            <a:ext cx="9295920" cy="609120"/>
            <a:chOff x="1600200" y="304920"/>
            <a:chExt cx="9295920" cy="609120"/>
          </a:xfrm>
        </p:grpSpPr>
        <p:sp>
          <p:nvSpPr>
            <p:cNvPr id="127" name="CustomShape 2"/>
            <p:cNvSpPr/>
            <p:nvPr/>
          </p:nvSpPr>
          <p:spPr>
            <a:xfrm>
              <a:off x="1600200" y="304920"/>
              <a:ext cx="9295920" cy="60912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28" name="CustomShape 3"/>
            <p:cNvSpPr/>
            <p:nvPr/>
          </p:nvSpPr>
          <p:spPr>
            <a:xfrm>
              <a:off x="1664280" y="33444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2: Apache HBase</a:t>
              </a:r>
              <a:endParaRPr b="0" lang="en-US" sz="2800" spc="-1" strike="noStrike">
                <a:latin typeface="Arial"/>
              </a:endParaRPr>
            </a:p>
          </p:txBody>
        </p:sp>
      </p:grpSp>
      <p:sp>
        <p:nvSpPr>
          <p:cNvPr id="129"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Ứng dụng</a:t>
            </a:r>
            <a:endParaRPr b="0" lang="en-US" sz="3200" spc="-1" strike="noStrike">
              <a:latin typeface="Arial"/>
            </a:endParaRPr>
          </a:p>
        </p:txBody>
      </p:sp>
      <p:sp>
        <p:nvSpPr>
          <p:cNvPr id="130" name="CustomShape 5"/>
          <p:cNvSpPr/>
          <p:nvPr/>
        </p:nvSpPr>
        <p:spPr>
          <a:xfrm>
            <a:off x="4572000" y="1295280"/>
            <a:ext cx="6012360" cy="1431000"/>
          </a:xfrm>
          <a:prstGeom prst="rect">
            <a:avLst/>
          </a:prstGeom>
          <a:solidFill>
            <a:schemeClr val="accent5">
              <a:lumMod val="50000"/>
            </a:schemeClr>
          </a:solidFill>
          <a:ln>
            <a:noFill/>
          </a:ln>
        </p:spPr>
        <p:style>
          <a:lnRef idx="0"/>
          <a:fillRef idx="0"/>
          <a:effectRef idx="0"/>
          <a:fontRef idx="minor"/>
        </p:style>
        <p:txBody>
          <a:bodyPr lIns="90000" rIns="90000" tIns="45000" bIns="45000"/>
          <a:p>
            <a:pPr marL="343080" indent="-342720">
              <a:lnSpc>
                <a:spcPct val="100000"/>
              </a:lnSpc>
              <a:buClr>
                <a:srgbClr val="ffffff"/>
              </a:buClr>
              <a:buFont typeface="Wingdings" charset="2"/>
              <a:buChar char=""/>
            </a:pPr>
            <a:r>
              <a:rPr b="0" lang="en-US" sz="2200" spc="-1" strike="noStrike">
                <a:solidFill>
                  <a:srgbClr val="ffffff"/>
                </a:solidFill>
                <a:latin typeface="Calibri"/>
              </a:rPr>
              <a:t>Hệ thống audit log</a:t>
            </a:r>
            <a:endParaRPr b="0" lang="en-US" sz="2200" spc="-1" strike="noStrike">
              <a:latin typeface="Arial"/>
            </a:endParaRPr>
          </a:p>
          <a:p>
            <a:pPr marL="343080" indent="-342720">
              <a:lnSpc>
                <a:spcPct val="100000"/>
              </a:lnSpc>
              <a:buClr>
                <a:srgbClr val="ffffff"/>
              </a:buClr>
              <a:buFont typeface="Wingdings" charset="2"/>
              <a:buChar char=""/>
            </a:pPr>
            <a:r>
              <a:rPr b="0" lang="en-US" sz="2200" spc="-1" strike="noStrike">
                <a:solidFill>
                  <a:srgbClr val="ffffff"/>
                </a:solidFill>
                <a:latin typeface="Calibri"/>
              </a:rPr>
              <a:t>Tracking user action</a:t>
            </a:r>
            <a:endParaRPr b="0" lang="en-US" sz="2200" spc="-1" strike="noStrike">
              <a:latin typeface="Arial"/>
            </a:endParaRPr>
          </a:p>
          <a:p>
            <a:pPr marL="343080" indent="-342720">
              <a:lnSpc>
                <a:spcPct val="100000"/>
              </a:lnSpc>
              <a:buClr>
                <a:srgbClr val="ffffff"/>
              </a:buClr>
              <a:buFont typeface="Wingdings" charset="2"/>
              <a:buChar char=""/>
            </a:pPr>
            <a:r>
              <a:rPr b="0" lang="en-US" sz="2200" spc="-1" strike="noStrike">
                <a:solidFill>
                  <a:srgbClr val="ffffff"/>
                </a:solidFill>
                <a:latin typeface="Calibri"/>
              </a:rPr>
              <a:t>Lưu trữ dữ liệu thu thập từ web</a:t>
            </a:r>
            <a:endParaRPr b="0" lang="en-US" sz="2200" spc="-1" strike="noStrike">
              <a:latin typeface="Arial"/>
            </a:endParaRPr>
          </a:p>
          <a:p>
            <a:pPr marL="343080" indent="-342720">
              <a:lnSpc>
                <a:spcPct val="100000"/>
              </a:lnSpc>
              <a:buClr>
                <a:srgbClr val="ffffff"/>
              </a:buClr>
              <a:buFont typeface="Wingdings" charset="2"/>
              <a:buChar char=""/>
            </a:pPr>
            <a:r>
              <a:rPr b="0" lang="en-US" sz="2200" spc="-1" strike="noStrike">
                <a:solidFill>
                  <a:srgbClr val="ffffff"/>
                </a:solidFill>
                <a:latin typeface="Calibri"/>
              </a:rPr>
              <a:t>Lưu trữ dữ liệu sparse</a:t>
            </a:r>
            <a:endParaRPr b="0" lang="en-US" sz="2200" spc="-1" strike="noStrike">
              <a:latin typeface="Arial"/>
            </a:endParaRPr>
          </a:p>
        </p:txBody>
      </p:sp>
      <p:sp>
        <p:nvSpPr>
          <p:cNvPr id="131" name="CustomShape 6"/>
          <p:cNvSpPr/>
          <p:nvPr/>
        </p:nvSpPr>
        <p:spPr>
          <a:xfrm>
            <a:off x="4572000" y="4378320"/>
            <a:ext cx="6035040" cy="1095840"/>
          </a:xfrm>
          <a:prstGeom prst="rect">
            <a:avLst/>
          </a:prstGeom>
          <a:solidFill>
            <a:schemeClr val="accent5">
              <a:lumMod val="50000"/>
            </a:schemeClr>
          </a:solidFill>
          <a:ln>
            <a:noFill/>
          </a:ln>
        </p:spPr>
        <p:style>
          <a:lnRef idx="0"/>
          <a:fillRef idx="0"/>
          <a:effectRef idx="0"/>
          <a:fontRef idx="minor"/>
        </p:style>
        <p:txBody>
          <a:bodyPr lIns="90000" rIns="90000" tIns="45000" bIns="45000"/>
          <a:p>
            <a:pPr marL="285840" indent="-285480">
              <a:lnSpc>
                <a:spcPct val="100000"/>
              </a:lnSpc>
              <a:buClr>
                <a:srgbClr val="ffffff"/>
              </a:buClr>
              <a:buFont typeface="Wingdings" charset="2"/>
              <a:buChar char=""/>
            </a:pPr>
            <a:r>
              <a:rPr b="0" lang="en-US" sz="2200" spc="-1" strike="noStrike">
                <a:solidFill>
                  <a:srgbClr val="ffffff"/>
                </a:solidFill>
                <a:latin typeface="Times New Roman"/>
              </a:rPr>
              <a:t>Cần đến transaction hoặc các quan hệ, ràng buộc</a:t>
            </a:r>
            <a:endParaRPr b="0" lang="en-US" sz="2200" spc="-1" strike="noStrike">
              <a:latin typeface="Arial"/>
            </a:endParaRPr>
          </a:p>
          <a:p>
            <a:pPr marL="285840" indent="-285480">
              <a:lnSpc>
                <a:spcPct val="100000"/>
              </a:lnSpc>
              <a:buClr>
                <a:srgbClr val="ffffff"/>
              </a:buClr>
              <a:buFont typeface="Wingdings" charset="2"/>
              <a:buChar char=""/>
            </a:pPr>
            <a:r>
              <a:rPr b="0" lang="en-US" sz="2200" spc="-1" strike="noStrike">
                <a:solidFill>
                  <a:srgbClr val="ffffff"/>
                </a:solidFill>
                <a:latin typeface="Times New Roman"/>
              </a:rPr>
              <a:t>Cần JOIN dữ liệu</a:t>
            </a:r>
            <a:endParaRPr b="0" lang="en-US" sz="2200" spc="-1" strike="noStrike">
              <a:latin typeface="Arial"/>
            </a:endParaRPr>
          </a:p>
          <a:p>
            <a:pPr marL="285840" indent="-285480">
              <a:lnSpc>
                <a:spcPct val="100000"/>
              </a:lnSpc>
              <a:buClr>
                <a:srgbClr val="ffffff"/>
              </a:buClr>
              <a:buFont typeface="Wingdings" charset="2"/>
              <a:buChar char=""/>
            </a:pPr>
            <a:r>
              <a:rPr b="0" lang="en-US" sz="2200" spc="-1" strike="noStrike">
                <a:solidFill>
                  <a:srgbClr val="ffffff"/>
                </a:solidFill>
                <a:latin typeface="Times New Roman"/>
              </a:rPr>
              <a:t>Dữ liệu quy mô nhỏ</a:t>
            </a:r>
            <a:endParaRPr b="0" lang="en-US" sz="2200" spc="-1" strike="noStrike">
              <a:latin typeface="Arial"/>
            </a:endParaRPr>
          </a:p>
        </p:txBody>
      </p:sp>
      <p:sp>
        <p:nvSpPr>
          <p:cNvPr id="132" name="CustomShape 7"/>
          <p:cNvSpPr/>
          <p:nvPr/>
        </p:nvSpPr>
        <p:spPr>
          <a:xfrm>
            <a:off x="1219320" y="1676520"/>
            <a:ext cx="3047760" cy="1218960"/>
          </a:xfrm>
          <a:prstGeom prst="rightArrow">
            <a:avLst>
              <a:gd name="adj1" fmla="val 50000"/>
              <a:gd name="adj2" fmla="val 50000"/>
            </a:avLst>
          </a:prstGeom>
          <a:solidFill>
            <a:srgbClr val="118b0b"/>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i="1" lang="en-US" sz="1800" spc="-1" strike="noStrike">
                <a:solidFill>
                  <a:srgbClr val="ffffff"/>
                </a:solidFill>
                <a:latin typeface="Times New Roman"/>
              </a:rPr>
              <a:t>Có thể dùng HBase</a:t>
            </a:r>
            <a:endParaRPr b="0" lang="en-US" sz="1800" spc="-1" strike="noStrike">
              <a:latin typeface="Arial"/>
            </a:endParaRPr>
          </a:p>
        </p:txBody>
      </p:sp>
      <p:sp>
        <p:nvSpPr>
          <p:cNvPr id="133" name="CustomShape 8"/>
          <p:cNvSpPr/>
          <p:nvPr/>
        </p:nvSpPr>
        <p:spPr>
          <a:xfrm>
            <a:off x="1219320" y="4340160"/>
            <a:ext cx="3047760" cy="1218960"/>
          </a:xfrm>
          <a:prstGeom prst="rightArrow">
            <a:avLst>
              <a:gd name="adj1" fmla="val 50000"/>
              <a:gd name="adj2" fmla="val 50000"/>
            </a:avLst>
          </a:prstGeom>
          <a:solidFill>
            <a:srgbClr val="ff000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i="1" lang="en-US" sz="1800" spc="-1" strike="noStrike">
                <a:solidFill>
                  <a:srgbClr val="ffffff"/>
                </a:solidFill>
                <a:latin typeface="Times New Roman"/>
              </a:rPr>
              <a:t>KHÔNG nên dùng HBase</a:t>
            </a:r>
            <a:endParaRPr b="0" lang="en-US" sz="1800" spc="-1" strike="noStrike">
              <a:latin typeface="Arial"/>
            </a:endParaRPr>
          </a:p>
        </p:txBody>
      </p:sp>
    </p:spTree>
  </p:cSld>
  <p:timing>
    <p:tnLst>
      <p:par>
        <p:cTn id="67" dur="indefinite" restart="never" nodeType="tmRoot">
          <p:childTnLst>
            <p:seq>
              <p:cTn id="68" dur="indefinite" nodeType="mainSeq">
                <p:childTnLst>
                  <p:par>
                    <p:cTn id="69" fill="hold">
                      <p:stCondLst>
                        <p:cond delay="0"/>
                      </p:stCondLst>
                      <p:childTnLst>
                        <p:par>
                          <p:cTn id="70" fill="hold">
                            <p:stCondLst>
                              <p:cond delay="0"/>
                            </p:stCondLst>
                            <p:childTnLst>
                              <p:par>
                                <p:cTn id="71" nodeType="afterEffect" fill="hold" presetClass="entr" presetID="10">
                                  <p:stCondLst>
                                    <p:cond delay="0"/>
                                  </p:stCondLst>
                                  <p:childTnLst>
                                    <p:set>
                                      <p:cBhvr>
                                        <p:cTn id="72" dur="1" fill="hold">
                                          <p:stCondLst>
                                            <p:cond delay="0"/>
                                          </p:stCondLst>
                                        </p:cTn>
                                        <p:tgtEl>
                                          <p:spTgt spid="132"/>
                                        </p:tgtEl>
                                        <p:attrNameLst>
                                          <p:attrName>style.visibility</p:attrName>
                                        </p:attrNameLst>
                                      </p:cBhvr>
                                      <p:to>
                                        <p:strVal val="visible"/>
                                      </p:to>
                                    </p:set>
                                    <p:animEffect filter="fade" transition="in">
                                      <p:cBhvr additive="repl">
                                        <p:cTn id="73" dur="300"/>
                                        <p:tgtEl>
                                          <p:spTgt spid="132"/>
                                        </p:tgtEl>
                                      </p:cBhvr>
                                    </p:animEffect>
                                  </p:childTnLst>
                                </p:cTn>
                              </p:par>
                              <p:par>
                                <p:cTn id="74" nodeType="withEffect" fill="hold" presetClass="entr" presetID="2" presetSubtype="4">
                                  <p:stCondLst>
                                    <p:cond delay="0"/>
                                  </p:stCondLst>
                                  <p:childTnLst>
                                    <p:set>
                                      <p:cBhvr>
                                        <p:cTn id="75" dur="1" fill="hold">
                                          <p:stCondLst>
                                            <p:cond delay="0"/>
                                          </p:stCondLst>
                                        </p:cTn>
                                        <p:tgtEl>
                                          <p:spTgt spid="130"/>
                                        </p:tgtEl>
                                        <p:attrNameLst>
                                          <p:attrName>style.visibility</p:attrName>
                                        </p:attrNameLst>
                                      </p:cBhvr>
                                      <p:to>
                                        <p:strVal val="visible"/>
                                      </p:to>
                                    </p:set>
                                    <p:anim calcmode="lin" valueType="num">
                                      <p:cBhvr additive="repl">
                                        <p:cTn id="76" dur="300" fill="hold"/>
                                        <p:tgtEl>
                                          <p:spTgt spid="130"/>
                                        </p:tgtEl>
                                        <p:attrNameLst>
                                          <p:attrName>ppt_x</p:attrName>
                                        </p:attrNameLst>
                                      </p:cBhvr>
                                      <p:tavLst>
                                        <p:tav tm="0">
                                          <p:val>
                                            <p:strVal val="#ppt_x"/>
                                          </p:val>
                                        </p:tav>
                                        <p:tav tm="100000">
                                          <p:val>
                                            <p:strVal val="#ppt_x"/>
                                          </p:val>
                                        </p:tav>
                                      </p:tavLst>
                                    </p:anim>
                                    <p:anim calcmode="lin" valueType="num">
                                      <p:cBhvr additive="repl">
                                        <p:cTn id="77" dur="3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nodeType="clickEffect" fill="hold" presetClass="entr" presetID="10">
                                  <p:stCondLst>
                                    <p:cond delay="0"/>
                                  </p:stCondLst>
                                  <p:childTnLst>
                                    <p:set>
                                      <p:cBhvr>
                                        <p:cTn id="81" dur="1" fill="hold">
                                          <p:stCondLst>
                                            <p:cond delay="0"/>
                                          </p:stCondLst>
                                        </p:cTn>
                                        <p:tgtEl>
                                          <p:spTgt spid="133"/>
                                        </p:tgtEl>
                                        <p:attrNameLst>
                                          <p:attrName>style.visibility</p:attrName>
                                        </p:attrNameLst>
                                      </p:cBhvr>
                                      <p:to>
                                        <p:strVal val="visible"/>
                                      </p:to>
                                    </p:set>
                                    <p:animEffect filter="fade" transition="in">
                                      <p:cBhvr additive="repl">
                                        <p:cTn id="82" dur="300"/>
                                        <p:tgtEl>
                                          <p:spTgt spid="133"/>
                                        </p:tgtEl>
                                      </p:cBhvr>
                                    </p:animEffect>
                                  </p:childTnLst>
                                </p:cTn>
                              </p:par>
                            </p:childTnLst>
                          </p:cTn>
                        </p:par>
                        <p:par>
                          <p:cTn id="83" fill="hold">
                            <p:stCondLst>
                              <p:cond delay="300"/>
                            </p:stCondLst>
                            <p:childTnLst>
                              <p:par>
                                <p:cTn id="84" nodeType="afterEffect" fill="hold" presetClass="entr" presetID="2" presetSubtype="4">
                                  <p:stCondLst>
                                    <p:cond delay="0"/>
                                  </p:stCondLst>
                                  <p:childTnLst>
                                    <p:set>
                                      <p:cBhvr>
                                        <p:cTn id="85" dur="1" fill="hold">
                                          <p:stCondLst>
                                            <p:cond delay="0"/>
                                          </p:stCondLst>
                                        </p:cTn>
                                        <p:tgtEl>
                                          <p:spTgt spid="131"/>
                                        </p:tgtEl>
                                        <p:attrNameLst>
                                          <p:attrName>style.visibility</p:attrName>
                                        </p:attrNameLst>
                                      </p:cBhvr>
                                      <p:to>
                                        <p:strVal val="visible"/>
                                      </p:to>
                                    </p:set>
                                    <p:anim calcmode="lin" valueType="num">
                                      <p:cBhvr additive="repl">
                                        <p:cTn id="86" dur="300" fill="hold"/>
                                        <p:tgtEl>
                                          <p:spTgt spid="131"/>
                                        </p:tgtEl>
                                        <p:attrNameLst>
                                          <p:attrName>ppt_x</p:attrName>
                                        </p:attrNameLst>
                                      </p:cBhvr>
                                      <p:tavLst>
                                        <p:tav tm="0">
                                          <p:val>
                                            <p:strVal val="#ppt_x"/>
                                          </p:val>
                                        </p:tav>
                                        <p:tav tm="100000">
                                          <p:val>
                                            <p:strVal val="#ppt_x"/>
                                          </p:val>
                                        </p:tav>
                                      </p:tavLst>
                                    </p:anim>
                                    <p:anim calcmode="lin" valueType="num">
                                      <p:cBhvr additive="repl">
                                        <p:cTn id="87" dur="300" fill="hold"/>
                                        <p:tgtEl>
                                          <p:spTgt spid="1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4" name="Group 1"/>
          <p:cNvGrpSpPr/>
          <p:nvPr/>
        </p:nvGrpSpPr>
        <p:grpSpPr>
          <a:xfrm>
            <a:off x="1600200" y="304920"/>
            <a:ext cx="9295920" cy="609120"/>
            <a:chOff x="1600200" y="304920"/>
            <a:chExt cx="9295920" cy="609120"/>
          </a:xfrm>
        </p:grpSpPr>
        <p:sp>
          <p:nvSpPr>
            <p:cNvPr id="135" name="CustomShape 2"/>
            <p:cNvSpPr/>
            <p:nvPr/>
          </p:nvSpPr>
          <p:spPr>
            <a:xfrm>
              <a:off x="1600200" y="304920"/>
              <a:ext cx="9295920" cy="60912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36" name="CustomShape 3"/>
            <p:cNvSpPr/>
            <p:nvPr/>
          </p:nvSpPr>
          <p:spPr>
            <a:xfrm>
              <a:off x="1664280" y="33444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2: Apache HBase</a:t>
              </a:r>
              <a:endParaRPr b="0" lang="en-US" sz="2800" spc="-1" strike="noStrike">
                <a:latin typeface="Arial"/>
              </a:endParaRPr>
            </a:p>
          </p:txBody>
        </p:sp>
      </p:grpSp>
      <p:sp>
        <p:nvSpPr>
          <p:cNvPr id="137"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HBase vs RDBMS</a:t>
            </a:r>
            <a:endParaRPr b="0" lang="en-US" sz="3200" spc="-1" strike="noStrike">
              <a:latin typeface="Arial"/>
            </a:endParaRPr>
          </a:p>
        </p:txBody>
      </p:sp>
      <p:graphicFrame>
        <p:nvGraphicFramePr>
          <p:cNvPr id="138" name="Table 5"/>
          <p:cNvGraphicFramePr/>
          <p:nvPr/>
        </p:nvGraphicFramePr>
        <p:xfrm>
          <a:off x="3362400" y="1494000"/>
          <a:ext cx="5596200" cy="4257720"/>
        </p:xfrm>
        <a:graphic>
          <a:graphicData uri="http://schemas.openxmlformats.org/drawingml/2006/table">
            <a:tbl>
              <a:tblPr/>
              <a:tblGrid>
                <a:gridCol w="1864440"/>
                <a:gridCol w="1864440"/>
                <a:gridCol w="1867320"/>
              </a:tblGrid>
              <a:tr h="455760">
                <a:tc>
                  <a:txBody>
                    <a:bodyPr lIns="90000" rIns="90000" tIns="46800" bIns="46800"/>
                    <a:p>
                      <a:r>
                        <a:rPr b="1" lang="en-US" sz="1800" spc="-1" strike="noStrike">
                          <a:latin typeface="Arial"/>
                        </a:rPr>
                        <a:t>Feature</a:t>
                      </a:r>
                      <a:endParaRPr b="1"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58220"/>
                    </a:solidFill>
                  </a:tcPr>
                </a:tc>
                <a:tc>
                  <a:txBody>
                    <a:bodyPr lIns="90000" rIns="90000" tIns="46800" bIns="46800"/>
                    <a:p>
                      <a:r>
                        <a:rPr b="1" lang="en-US" sz="1800" spc="-1" strike="noStrike">
                          <a:latin typeface="Arial"/>
                        </a:rPr>
                        <a:t>Relational-DB</a:t>
                      </a:r>
                      <a:endParaRPr b="1"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58220"/>
                    </a:solidFill>
                  </a:tcPr>
                </a:tc>
                <a:tc>
                  <a:txBody>
                    <a:bodyPr lIns="90000" rIns="90000" tIns="46800" bIns="46800"/>
                    <a:p>
                      <a:r>
                        <a:rPr b="1" lang="en-US" sz="1800" spc="-1" strike="noStrike">
                          <a:latin typeface="Arial"/>
                        </a:rPr>
                        <a:t>HBase</a:t>
                      </a:r>
                      <a:endParaRPr b="1"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58220"/>
                    </a:solidFill>
                  </a:tcPr>
                </a:tc>
              </a:tr>
              <a:tr h="455760">
                <a:tc>
                  <a:txBody>
                    <a:bodyPr lIns="90000" rIns="90000" tIns="46800" bIns="46800"/>
                    <a:p>
                      <a:r>
                        <a:rPr b="0" i="1" lang="en-US" sz="1800" spc="-1" strike="noStrike">
                          <a:latin typeface="Arial"/>
                        </a:rPr>
                        <a:t>Volume</a:t>
                      </a:r>
                      <a:endParaRPr b="0" i="1"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58220"/>
                    </a:solidFill>
                  </a:tcPr>
                </a:tc>
                <a:tc>
                  <a:txBody>
                    <a:bodyPr lIns="90000" rIns="90000" tIns="46800" bIns="46800"/>
                    <a:p>
                      <a:r>
                        <a:rPr b="0" lang="en-US" sz="1800" spc="-1" strike="noStrike">
                          <a:latin typeface="Arial"/>
                        </a:rPr>
                        <a:t>TBs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58220"/>
                    </a:solidFill>
                  </a:tcPr>
                </a:tc>
                <a:tc>
                  <a:txBody>
                    <a:bodyPr lIns="90000" rIns="90000" tIns="46800" bIns="46800"/>
                    <a:p>
                      <a:r>
                        <a:rPr b="0" lang="en-US" sz="1800" spc="-1" strike="noStrike">
                          <a:latin typeface="Arial"/>
                        </a:rPr>
                        <a:t>PBs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58220"/>
                    </a:solidFill>
                  </a:tcPr>
                </a:tc>
              </a:tr>
              <a:tr h="455760">
                <a:tc>
                  <a:txBody>
                    <a:bodyPr lIns="90000" rIns="90000" tIns="46800" bIns="46800"/>
                    <a:p>
                      <a:r>
                        <a:rPr b="0" i="1" lang="en-US" sz="1800" spc="-1" strike="noStrike">
                          <a:latin typeface="Arial"/>
                        </a:rPr>
                        <a:t>JOIN</a:t>
                      </a:r>
                      <a:endParaRPr b="0" i="1"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58220"/>
                    </a:solidFill>
                  </a:tcPr>
                </a:tc>
                <a:tc>
                  <a:txBody>
                    <a:bodyPr lIns="90000" rIns="90000" tIns="46800" bIns="46800"/>
                    <a:p>
                      <a:r>
                        <a:rPr b="0" lang="en-US" sz="1800" spc="-1" strike="noStrike">
                          <a:latin typeface="Arial"/>
                        </a:rPr>
                        <a:t>Yes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58220"/>
                    </a:solidFill>
                  </a:tcPr>
                </a:tc>
                <a:tc>
                  <a:txBody>
                    <a:bodyPr lIns="90000" rIns="90000" tIns="46800" bIns="46800"/>
                    <a:p>
                      <a:r>
                        <a:rPr b="0" lang="en-US" sz="1800" spc="-1" strike="noStrike">
                          <a:latin typeface="Arial"/>
                        </a:rPr>
                        <a:t>No</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58220"/>
                    </a:solidFill>
                  </a:tcPr>
                </a:tc>
              </a:tr>
              <a:tr h="455760">
                <a:tc>
                  <a:txBody>
                    <a:bodyPr lIns="90000" rIns="90000" tIns="46800" bIns="46800"/>
                    <a:p>
                      <a:r>
                        <a:rPr b="0" i="1" lang="en-US" sz="1800" spc="-1" strike="noStrike">
                          <a:latin typeface="Arial"/>
                        </a:rPr>
                        <a:t>Transaction</a:t>
                      </a:r>
                      <a:endParaRPr b="0" i="1"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58220"/>
                    </a:solidFill>
                  </a:tcPr>
                </a:tc>
                <a:tc>
                  <a:txBody>
                    <a:bodyPr lIns="90000" rIns="90000" tIns="46800" bIns="46800"/>
                    <a:p>
                      <a:r>
                        <a:rPr b="0" lang="en-US" sz="1800" spc="-1" strike="noStrike">
                          <a:latin typeface="Arial"/>
                        </a:rPr>
                        <a:t>Yes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58220"/>
                    </a:solidFill>
                  </a:tcPr>
                </a:tc>
                <a:tc>
                  <a:txBody>
                    <a:bodyPr lIns="90000" rIns="90000" tIns="46800" bIns="46800"/>
                    <a:p>
                      <a:r>
                        <a:rPr b="0" lang="en-US" sz="1800" spc="-1" strike="noStrike">
                          <a:latin typeface="Arial"/>
                        </a:rPr>
                        <a:t>No</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58220"/>
                    </a:solidFill>
                  </a:tcPr>
                </a:tc>
              </a:tr>
              <a:tr h="455760">
                <a:tc>
                  <a:txBody>
                    <a:bodyPr lIns="90000" rIns="90000" tIns="46800" bIns="46800"/>
                    <a:p>
                      <a:r>
                        <a:rPr b="0" i="1" lang="en-US" sz="1800" spc="-1" strike="noStrike">
                          <a:latin typeface="Arial"/>
                        </a:rPr>
                        <a:t>Schema</a:t>
                      </a:r>
                      <a:endParaRPr b="0" i="1"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58220"/>
                    </a:solidFill>
                  </a:tcPr>
                </a:tc>
                <a:tc>
                  <a:txBody>
                    <a:bodyPr lIns="90000" rIns="90000" tIns="46800" bIns="46800"/>
                    <a:p>
                      <a:r>
                        <a:rPr b="0" lang="en-US" sz="1800" spc="-1" strike="noStrike">
                          <a:latin typeface="Arial"/>
                        </a:rPr>
                        <a:t>Fixed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58220"/>
                    </a:solidFill>
                  </a:tcPr>
                </a:tc>
                <a:tc>
                  <a:txBody>
                    <a:bodyPr lIns="90000" rIns="90000" tIns="46800" bIns="46800"/>
                    <a:p>
                      <a:r>
                        <a:rPr b="0" lang="en-US" sz="1800" spc="-1" strike="noStrike">
                          <a:latin typeface="Arial"/>
                        </a:rPr>
                        <a:t>Schema-less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58220"/>
                    </a:solidFill>
                  </a:tcPr>
                </a:tc>
              </a:tr>
              <a:tr h="456840">
                <a:tc>
                  <a:txBody>
                    <a:bodyPr lIns="90000" rIns="90000" tIns="46800" bIns="46800"/>
                    <a:p>
                      <a:r>
                        <a:rPr b="0" i="1" lang="en-US" sz="1800" spc="-1" strike="noStrike">
                          <a:latin typeface="Arial"/>
                        </a:rPr>
                        <a:t>Architecture</a:t>
                      </a:r>
                      <a:endParaRPr b="0" i="1"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58220"/>
                    </a:solidFill>
                  </a:tcPr>
                </a:tc>
                <a:tc>
                  <a:txBody>
                    <a:bodyPr lIns="90000" rIns="90000" tIns="46800" bIns="46800"/>
                    <a:p>
                      <a:r>
                        <a:rPr b="0" lang="en-US" sz="1800" spc="-1" strike="noStrike">
                          <a:latin typeface="Arial"/>
                        </a:rPr>
                        <a:t>Monolithic</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58220"/>
                    </a:solidFill>
                  </a:tcPr>
                </a:tc>
                <a:tc>
                  <a:txBody>
                    <a:bodyPr lIns="90000" rIns="90000" tIns="46800" bIns="46800"/>
                    <a:p>
                      <a:r>
                        <a:rPr b="0" lang="en-US" sz="1800" spc="-1" strike="noStrike">
                          <a:latin typeface="Arial"/>
                        </a:rPr>
                        <a:t>Distributed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58220"/>
                    </a:solidFill>
                  </a:tcPr>
                </a:tc>
              </a:tr>
              <a:tr h="455040">
                <a:tc>
                  <a:txBody>
                    <a:bodyPr lIns="90000" rIns="90000" tIns="46800" bIns="46800"/>
                    <a:p>
                      <a:r>
                        <a:rPr b="0" i="1" lang="en-US" sz="1800" spc="-1" strike="noStrike">
                          <a:latin typeface="Arial"/>
                        </a:rPr>
                        <a:t>Oriented</a:t>
                      </a:r>
                      <a:endParaRPr b="0" i="1"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58220"/>
                    </a:solidFill>
                  </a:tcPr>
                </a:tc>
                <a:tc>
                  <a:txBody>
                    <a:bodyPr lIns="90000" rIns="90000" tIns="46800" bIns="46800"/>
                    <a:p>
                      <a:r>
                        <a:rPr b="0" lang="en-US" sz="1800" spc="-1" strike="noStrike">
                          <a:latin typeface="Arial"/>
                        </a:rPr>
                        <a:t>Row</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58220"/>
                    </a:solidFill>
                  </a:tcPr>
                </a:tc>
                <a:tc>
                  <a:txBody>
                    <a:bodyPr lIns="90000" rIns="90000" tIns="46800" bIns="46800"/>
                    <a:p>
                      <a:r>
                        <a:rPr b="0" lang="en-US" sz="1800" spc="-1" strike="noStrike">
                          <a:latin typeface="Arial"/>
                        </a:rPr>
                        <a:t>Column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58220"/>
                    </a:solidFill>
                  </a:tcPr>
                </a:tc>
              </a:tr>
              <a:tr h="455040">
                <a:tc>
                  <a:txBody>
                    <a:bodyPr lIns="90000" rIns="90000" tIns="46800" bIns="46800"/>
                    <a:p>
                      <a:r>
                        <a:rPr b="0" i="1" lang="en-US" sz="1800" spc="-1" strike="noStrike">
                          <a:latin typeface="Arial"/>
                        </a:rPr>
                        <a:t>Scale</a:t>
                      </a:r>
                      <a:endParaRPr b="0" i="1"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58220"/>
                    </a:solidFill>
                  </a:tcPr>
                </a:tc>
                <a:tc>
                  <a:txBody>
                    <a:bodyPr lIns="90000" rIns="90000" tIns="46800" bIns="46800"/>
                    <a:p>
                      <a:r>
                        <a:rPr b="0" lang="en-US" sz="1800" spc="-1" strike="noStrike">
                          <a:latin typeface="Arial"/>
                        </a:rPr>
                        <a:t>Hard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58220"/>
                    </a:solidFill>
                  </a:tcPr>
                </a:tc>
                <a:tc>
                  <a:txBody>
                    <a:bodyPr lIns="90000" rIns="90000" tIns="46800" bIns="46800"/>
                    <a:p>
                      <a:r>
                        <a:rPr b="0" lang="en-US" sz="1800" spc="-1" strike="noStrike">
                          <a:latin typeface="Arial"/>
                        </a:rPr>
                        <a:t>Horizontal</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58220"/>
                    </a:solidFill>
                  </a:tcPr>
                </a:tc>
              </a:tr>
              <a:tr h="612000">
                <a:tc>
                  <a:txBody>
                    <a:bodyPr lIns="90000" rIns="90000" tIns="46800" bIns="46800"/>
                    <a:p>
                      <a:r>
                        <a:rPr b="0" i="1" lang="en-US" sz="1800" spc="-1" strike="noStrike">
                          <a:latin typeface="Arial"/>
                        </a:rPr>
                        <a:t>Fault tolerant</a:t>
                      </a:r>
                      <a:r>
                        <a:rPr b="0" i="1" lang="en-US" sz="1800" spc="-1" strike="noStrike">
                          <a:latin typeface="Arial"/>
                        </a:rPr>
                        <a:t>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58220"/>
                    </a:solidFill>
                  </a:tcPr>
                </a:tc>
                <a:tc>
                  <a:txBody>
                    <a:bodyPr lIns="90000" rIns="90000" tIns="46800" bIns="46800"/>
                    <a:p>
                      <a:r>
                        <a:rPr b="0" lang="en-US" sz="1800" spc="-1" strike="noStrike">
                          <a:latin typeface="Arial"/>
                        </a:rPr>
                        <a:t>Some case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58220"/>
                    </a:solidFill>
                  </a:tcPr>
                </a:tc>
                <a:tc>
                  <a:txBody>
                    <a:bodyPr lIns="90000" rIns="90000" tIns="46800" bIns="46800"/>
                    <a:p>
                      <a:r>
                        <a:rPr b="0" lang="en-US" sz="1800" spc="-1" strike="noStrike">
                          <a:latin typeface="Arial"/>
                        </a:rPr>
                        <a:t>Highly</a:t>
                      </a:r>
                      <a:endParaRPr b="0" lang="en-US" sz="1800" spc="-1" strike="noStrike">
                        <a:latin typeface="Arial"/>
                      </a:endParaRPr>
                    </a:p>
                    <a:p>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58220"/>
                    </a:solidFill>
                  </a:tcPr>
                </a:tc>
              </a:tr>
            </a:tbl>
          </a:graphicData>
        </a:graphic>
      </p:graphicFrame>
    </p:spTree>
  </p:cSld>
  <p:timing>
    <p:tnLst>
      <p:par>
        <p:cTn id="88" dur="indefinite" restart="never" nodeType="tmRoot">
          <p:childTnLst>
            <p:seq>
              <p:cTn id="89"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2744</TotalTime>
  <Application>LibreOffice/6.0.7.3$Linux_X86_64 LibreOffice_project/00m0$Build-3</Application>
  <Words>1495</Words>
  <Paragraphs>185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language>en-US</dc:language>
  <cp:lastModifiedBy/>
  <dcterms:modified xsi:type="dcterms:W3CDTF">2021-03-21T19:01:19Z</dcterms:modified>
  <cp:revision>189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17</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22</vt:i4>
  </property>
</Properties>
</file>