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62" r:id="rId5"/>
    <p:sldId id="259" r:id="rId6"/>
    <p:sldId id="263" r:id="rId7"/>
    <p:sldId id="265"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66" r:id="rId23"/>
    <p:sldId id="267"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9F5A-BDB6-4DFE-8BAD-C6755E4DEA35}" v="51" dt="2021-04-26T15:51:45.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408" autoAdjust="0"/>
  </p:normalViewPr>
  <p:slideViewPr>
    <p:cSldViewPr snapToGrid="0">
      <p:cViewPr varScale="1">
        <p:scale>
          <a:sx n="50" d="100"/>
          <a:sy n="50" d="100"/>
        </p:scale>
        <p:origin x="4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82DB8-42EC-4C8B-9E87-C29E3F650179}"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4F005-6553-46A1-9FB3-AEEB19BC542F}" type="slidenum">
              <a:rPr lang="en-US" smtClean="0"/>
              <a:t>‹#›</a:t>
            </a:fld>
            <a:endParaRPr lang="en-US"/>
          </a:p>
        </p:txBody>
      </p:sp>
    </p:spTree>
    <p:extLst>
      <p:ext uri="{BB962C8B-B14F-4D97-AF65-F5344CB8AC3E}">
        <p14:creationId xmlns:p14="http://schemas.microsoft.com/office/powerpoint/2010/main" val="190474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8220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7503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9113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845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96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5221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9285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343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754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9165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116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7804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609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108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354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Mỗi hàng </a:t>
            </a:r>
            <a:r>
              <a:rPr lang="en-US" sz="1200" kern="1200" dirty="0">
                <a:solidFill>
                  <a:schemeClr val="bg1"/>
                </a:solidFill>
                <a:latin typeface="+mn-lt"/>
                <a:ea typeface="+mn-ea"/>
                <a:cs typeface="+mn-cs"/>
              </a:rPr>
              <a:t>(</a:t>
            </a:r>
            <a:r>
              <a:rPr lang="en-US" sz="1200" kern="1200" dirty="0" err="1">
                <a:solidFill>
                  <a:schemeClr val="bg1"/>
                </a:solidFill>
                <a:latin typeface="+mn-lt"/>
                <a:ea typeface="+mn-ea"/>
                <a:cs typeface="+mn-cs"/>
              </a:rPr>
              <a:t>được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định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danh</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một</a:t>
            </a:r>
            <a:r>
              <a:rPr lang="en-US" sz="1200" kern="1200">
                <a:solidFill>
                  <a:schemeClr val="bg1"/>
                </a:solidFill>
                <a:latin typeface="+mn-lt"/>
                <a:ea typeface="+mn-ea"/>
                <a:cs typeface="+mn-cs"/>
              </a:rPr>
              <a:t> key) </a:t>
            </a:r>
            <a:r>
              <a:rPr lang="vi-VN" sz="1200" kern="1200" dirty="0">
                <a:solidFill>
                  <a:schemeClr val="bg1"/>
                </a:solidFill>
                <a:latin typeface="+mn-lt"/>
                <a:ea typeface="+mn-ea"/>
                <a:cs typeface="+mn-cs"/>
              </a:rPr>
              <a:t>có thể chứa các cột tùy ý (không cần thiết phải giống nhau giữa các hàng)</a:t>
            </a:r>
          </a:p>
          <a:p>
            <a:pPr marL="342900" indent="-342900">
              <a:buFont typeface="Wingdings" panose="05000000000000000000" pitchFamily="2" charset="2"/>
              <a:buChar char="v"/>
            </a:pPr>
            <a:r>
              <a:rPr lang="vi-VN" sz="1200" kern="1200" dirty="0">
                <a:solidFill>
                  <a:schemeClr val="bg1"/>
                </a:solidFill>
                <a:latin typeface="+mn-lt"/>
                <a:ea typeface="+mn-ea"/>
                <a:cs typeface="+mn-cs"/>
              </a:rPr>
              <a:t>Nhiều Column Family có liên hệ với nhau về mặt logic tạo thành 1 cơ sở dữ liệu hoàn chỉnh (Column Families)</a:t>
            </a:r>
            <a:endParaRPr lang="en-US" sz="1200" kern="1200" dirty="0">
              <a:solidFill>
                <a:schemeClr val="bg1"/>
              </a:solidFill>
              <a:latin typeface="+mn-lt"/>
              <a:ea typeface="+mn-ea"/>
              <a:cs typeface="+mn-cs"/>
            </a:endParaRPr>
          </a:p>
          <a:p>
            <a:pPr marL="342900" indent="-342900">
              <a:buFont typeface="Wingdings" panose="05000000000000000000" pitchFamily="2" charset="2"/>
              <a:buChar char="v"/>
            </a:pP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kế</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của</a:t>
            </a:r>
            <a:r>
              <a:rPr lang="en-US" sz="1200" kern="1200" dirty="0">
                <a:solidFill>
                  <a:schemeClr val="bg1"/>
                </a:solidFill>
                <a:latin typeface="+mn-lt"/>
                <a:ea typeface="+mn-ea"/>
                <a:cs typeface="+mn-cs"/>
              </a:rPr>
              <a:t> column family </a:t>
            </a:r>
            <a:r>
              <a:rPr lang="en-US" sz="1200" kern="1200" dirty="0" err="1">
                <a:solidFill>
                  <a:schemeClr val="bg1"/>
                </a:solidFill>
                <a:latin typeface="+mn-lt"/>
                <a:ea typeface="+mn-ea"/>
                <a:cs typeface="+mn-cs"/>
              </a:rPr>
              <a:t>giúp</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làm</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năng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khi</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truy</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vấn</a:t>
            </a:r>
            <a:r>
              <a:rPr lang="en-US" sz="1200" kern="1200" dirty="0">
                <a:solidFill>
                  <a:schemeClr val="bg1"/>
                </a:solidFill>
                <a:latin typeface="+mn-lt"/>
                <a:ea typeface="+mn-ea"/>
                <a:cs typeface="+mn-cs"/>
              </a:rPr>
              <a:t>, do </a:t>
            </a:r>
            <a:r>
              <a:rPr lang="en-US" sz="1200" kern="1200" dirty="0" err="1">
                <a:solidFill>
                  <a:schemeClr val="bg1"/>
                </a:solidFill>
                <a:latin typeface="+mn-lt"/>
                <a:ea typeface="+mn-ea"/>
                <a:cs typeface="+mn-cs"/>
              </a:rPr>
              <a:t>chỉ</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đọc</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trên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column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thiết</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không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cần</a:t>
            </a:r>
            <a:r>
              <a:rPr lang="en-US" sz="1200" kern="1200" dirty="0">
                <a:solidFill>
                  <a:schemeClr val="bg1"/>
                </a:solidFill>
                <a:latin typeface="+mn-lt"/>
                <a:ea typeface="+mn-ea"/>
                <a:cs typeface="+mn-cs"/>
              </a:rPr>
              <a:t> load </a:t>
            </a:r>
            <a:r>
              <a:rPr lang="en-US" sz="1200" kern="1200" dirty="0" err="1">
                <a:solidFill>
                  <a:schemeClr val="bg1"/>
                </a:solidFill>
                <a:latin typeface="+mn-lt"/>
                <a:ea typeface="+mn-ea"/>
                <a:cs typeface="+mn-cs"/>
              </a:rPr>
              <a:t>những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dữ</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liệu</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dư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thừa</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như</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trong</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csdl</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quan</a:t>
            </a:r>
            <a:r>
              <a:rPr lang="en-US" sz="1200" kern="1200" dirty="0">
                <a:solidFill>
                  <a:schemeClr val="bg1"/>
                </a:solidFill>
                <a:latin typeface="+mn-lt"/>
                <a:ea typeface="+mn-ea"/>
                <a:cs typeface="+mn-cs"/>
              </a:rPr>
              <a:t> </a:t>
            </a:r>
            <a:r>
              <a:rPr lang="en-US" sz="1200" kern="1200" dirty="0" err="1">
                <a:solidFill>
                  <a:schemeClr val="bg1"/>
                </a:solidFill>
                <a:latin typeface="+mn-lt"/>
                <a:ea typeface="+mn-ea"/>
                <a:cs typeface="+mn-cs"/>
              </a:rPr>
              <a:t>hệ</a:t>
            </a:r>
            <a:r>
              <a:rPr lang="en-US" sz="1200" kern="1200" dirty="0">
                <a:solidFill>
                  <a:schemeClr val="bg1"/>
                </a:solidFill>
                <a:latin typeface="+mn-lt"/>
                <a:ea typeface="+mn-ea"/>
                <a:cs typeface="+mn-cs"/>
              </a:rPr>
              <a:t>)</a:t>
            </a:r>
            <a:endParaRPr lang="vi-VN" sz="1200" kern="1200" dirty="0">
              <a:solidFill>
                <a:schemeClr val="bg1"/>
              </a:solidFill>
              <a:latin typeface="+mn-lt"/>
              <a:ea typeface="+mn-ea"/>
              <a:cs typeface="+mn-cs"/>
            </a:endParaRPr>
          </a:p>
          <a:p>
            <a:pPr marL="342900" indent="-342900">
              <a:buFont typeface="Wingdings" panose="05000000000000000000" pitchFamily="2" charset="2"/>
              <a:buChar char="v"/>
            </a:pPr>
            <a:r>
              <a:rPr lang="vi-VN" sz="1200" kern="1200" dirty="0">
                <a:solidFill>
                  <a:schemeClr val="bg1"/>
                </a:solidFill>
                <a:latin typeface="+mn-lt"/>
                <a:ea typeface="+mn-ea"/>
                <a:cs typeface="+mn-cs"/>
              </a:rPr>
              <a:t>Được tối ưu cho các hệ thống online analytical processing (các thao tác chủ yếu là query thông tin trên các cột để phân tích) (giảm khối lượng công việc và thời gian cần để thao tác với dữ liệu trên đĩa cứng)</a:t>
            </a:r>
          </a:p>
          <a:p>
            <a:pPr marL="342900" indent="-342900">
              <a:buFont typeface="Wingdings" panose="05000000000000000000" pitchFamily="2" charset="2"/>
              <a:buChar char="v"/>
            </a:pPr>
            <a:r>
              <a:rPr lang="vi-VN" sz="1200" kern="1200" dirty="0">
                <a:solidFill>
                  <a:schemeClr val="bg1"/>
                </a:solidFill>
                <a:latin typeface="+mn-lt"/>
                <a:ea typeface="+mn-ea"/>
                <a:cs typeface="+mn-cs"/>
              </a:rPr>
              <a:t>Thích hợp với các hệ thống data warehousing và xử lý Big Data</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92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33293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517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847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kern="1200" dirty="0">
              <a:solidFill>
                <a:schemeClr val="bg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B96F3-AB3B-4A44-870F-2FBB5484A874}" type="slidenum">
              <a:rPr kumimoji="0" lang="en-P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P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2156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a:t>Click to edit title</a:t>
            </a:r>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101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412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188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722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644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87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02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36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7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967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a:t>Click to edit Master title style</a:t>
            </a:r>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649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19867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2"/>
            <a:ext cx="11277600" cy="1981198"/>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304800" y="1371601"/>
            <a:ext cx="11582400" cy="761999"/>
          </a:xfrm>
        </p:spPr>
        <p:txBody>
          <a:bodyPr>
            <a:noAutofit/>
          </a:bodyPr>
          <a:lstStyle/>
          <a:p>
            <a:r>
              <a:rPr lang="en-PH" sz="4800" b="1" dirty="0">
                <a:latin typeface="Times New Roman" panose="02020603050405020304" pitchFamily="18" charset="0"/>
                <a:cs typeface="Times New Roman" panose="02020603050405020304" pitchFamily="18" charset="0"/>
              </a:rPr>
              <a:t>MÁY HỌC</a:t>
            </a:r>
          </a:p>
        </p:txBody>
      </p:sp>
      <p:sp>
        <p:nvSpPr>
          <p:cNvPr id="3" name="Subtitle 2"/>
          <p:cNvSpPr>
            <a:spLocks noGrp="1"/>
          </p:cNvSpPr>
          <p:nvPr>
            <p:ph type="subTitle" idx="1"/>
          </p:nvPr>
        </p:nvSpPr>
        <p:spPr>
          <a:xfrm>
            <a:off x="533400" y="2876551"/>
            <a:ext cx="11353800" cy="990600"/>
          </a:xfrm>
        </p:spPr>
        <p:txBody>
          <a:bodyPr>
            <a:noAutofit/>
          </a:bodyPr>
          <a:lstStyle/>
          <a:p>
            <a:r>
              <a:rPr lang="en-US" sz="4400" dirty="0"/>
              <a:t>A Comparative Performance Study of Hybrid</a:t>
            </a:r>
            <a:br>
              <a:rPr lang="en-US" sz="4400" dirty="0"/>
            </a:br>
            <a:r>
              <a:rPr lang="en-US" sz="4400" dirty="0"/>
              <a:t>Firefly Algorithms for Automatic Data Clustering</a:t>
            </a:r>
            <a:endParaRPr lang="en-PH"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PH"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TRƯỜNG ĐẠI HỌC KHOA HỌC TỰ NHIÊN</a:t>
            </a: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PH"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KHOA CÔNG NGHỆ THÔNG TIN</a:t>
            </a:r>
          </a:p>
        </p:txBody>
      </p:sp>
      <p:sp>
        <p:nvSpPr>
          <p:cNvPr id="8" name="Subtitle 2"/>
          <p:cNvSpPr txBox="1">
            <a:spLocks/>
          </p:cNvSpPr>
          <p:nvPr/>
        </p:nvSpPr>
        <p:spPr>
          <a:xfrm>
            <a:off x="7086600" y="4724400"/>
            <a:ext cx="48006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000" b="1" i="0" u="sng"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Thành</a:t>
            </a:r>
            <a:r>
              <a:rPr kumimoji="0" lang="en-PH" sz="2000" b="1"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sng"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viên</a:t>
            </a:r>
            <a:r>
              <a:rPr kumimoji="0" lang="en-PH" sz="2000" b="1"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Trần</a:t>
            </a: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Đình</a:t>
            </a: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Lâm</a:t>
            </a:r>
            <a:endPar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Đặng Nhật Minh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Trương</a:t>
            </a: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Thế</a:t>
            </a: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PH" sz="20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Kiệt</a:t>
            </a:r>
            <a:r>
              <a:rPr kumimoji="0" lang="en-PH" sz="2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3023645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pic>
        <p:nvPicPr>
          <p:cNvPr id="7" name="Picture 6" descr="Text&#10;&#10;Description automatically generated">
            <a:extLst>
              <a:ext uri="{FF2B5EF4-FFF2-40B4-BE49-F238E27FC236}">
                <a16:creationId xmlns:a16="http://schemas.microsoft.com/office/drawing/2014/main" id="{72CC4773-36E9-41BD-8ADA-EE8F7C979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085766"/>
            <a:ext cx="7858125" cy="5112403"/>
          </a:xfrm>
          <a:prstGeom prst="rect">
            <a:avLst/>
          </a:prstGeom>
        </p:spPr>
      </p:pic>
    </p:spTree>
    <p:extLst>
      <p:ext uri="{BB962C8B-B14F-4D97-AF65-F5344CB8AC3E}">
        <p14:creationId xmlns:p14="http://schemas.microsoft.com/office/powerpoint/2010/main" val="420301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5276850" cy="2677656"/>
          </a:xfrm>
          <a:prstGeom prst="rect">
            <a:avLst/>
          </a:prstGeom>
          <a:noFill/>
        </p:spPr>
        <p:txBody>
          <a:bodyPr wrap="square" rtlCol="0">
            <a:spAutoFit/>
          </a:bodyPr>
          <a:lstStyle/>
          <a:p>
            <a:pPr marL="457200"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Thuật</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toán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đom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đóm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đã</a:t>
            </a:r>
            <a:r>
              <a:rPr lang="en-US" sz="2400" b="1" i="0" dirty="0">
                <a:solidFill>
                  <a:schemeClr val="bg1"/>
                </a:solidFill>
                <a:effectLst/>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a:t>
            </a:r>
            <a:r>
              <a:rPr lang="en-US" sz="2400" b="1" i="0" dirty="0" err="1">
                <a:solidFill>
                  <a:schemeClr val="bg1"/>
                </a:solidFill>
                <a:effectLst/>
                <a:latin typeface="Arial" panose="020B0604020202020204" pitchFamily="34" charset="0"/>
                <a:cs typeface="Arial" panose="020B0604020202020204" pitchFamily="34" charset="0"/>
              </a:rPr>
              <a:t>ải</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tiến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của</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bài</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báo</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mutation strategy (MP) để làm tăng độ thu hút của những con đom đóm có cường độ ánh sáng thấp hơn</a:t>
            </a:r>
            <a:endParaRPr lang="en-US" sz="2400" b="1" i="0" dirty="0">
              <a:solidFill>
                <a:schemeClr val="bg1"/>
              </a:solidFill>
              <a:effectLst/>
              <a:latin typeface="Arial" panose="020B0604020202020204" pitchFamily="34" charset="0"/>
              <a:cs typeface="Arial" panose="020B0604020202020204" pitchFamily="34" charset="0"/>
            </a:endParaRPr>
          </a:p>
        </p:txBody>
      </p:sp>
      <p:pic>
        <p:nvPicPr>
          <p:cNvPr id="7" name="Picture 6" descr="Text&#10;&#10;Description automatically generated">
            <a:extLst>
              <a:ext uri="{FF2B5EF4-FFF2-40B4-BE49-F238E27FC236}">
                <a16:creationId xmlns:a16="http://schemas.microsoft.com/office/drawing/2014/main" id="{C55F2745-CC12-42E4-B3CB-ACA14FB5B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444" y="914400"/>
            <a:ext cx="4925112" cy="5763429"/>
          </a:xfrm>
          <a:prstGeom prst="rect">
            <a:avLst/>
          </a:prstGeom>
        </p:spPr>
      </p:pic>
    </p:spTree>
    <p:extLst>
      <p:ext uri="{BB962C8B-B14F-4D97-AF65-F5344CB8AC3E}">
        <p14:creationId xmlns:p14="http://schemas.microsoft.com/office/powerpoint/2010/main" val="253919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1938992"/>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Sơ lược Các thuật toán tối ưu được lai</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en-US" sz="2400" b="1" dirty="0">
                <a:solidFill>
                  <a:schemeClr val="bg1"/>
                </a:solidFill>
                <a:latin typeface="Arial" panose="020B0604020202020204" pitchFamily="34" charset="0"/>
                <a:cs typeface="Arial" panose="020B0604020202020204" pitchFamily="34" charset="0"/>
              </a:rPr>
              <a:t>PSO</a:t>
            </a:r>
          </a:p>
          <a:p>
            <a:pPr marL="914400" lvl="1" indent="-457200">
              <a:buFont typeface="Wingdings" panose="05000000000000000000" pitchFamily="2" charset="2"/>
              <a:buChar char="q"/>
              <a:defRPr/>
            </a:pPr>
            <a:r>
              <a:rPr lang="en-US" sz="2400" b="1" i="0" dirty="0">
                <a:solidFill>
                  <a:schemeClr val="bg1"/>
                </a:solidFill>
                <a:effectLst/>
                <a:latin typeface="Arial" panose="020B0604020202020204" pitchFamily="34" charset="0"/>
                <a:cs typeface="Arial" panose="020B0604020202020204" pitchFamily="34" charset="0"/>
              </a:rPr>
              <a:t>ABC</a:t>
            </a:r>
          </a:p>
          <a:p>
            <a:pPr marL="914400" lvl="1" indent="-457200">
              <a:buFont typeface="Wingdings" panose="05000000000000000000" pitchFamily="2" charset="2"/>
              <a:buChar char="q"/>
              <a:defRPr/>
            </a:pPr>
            <a:r>
              <a:rPr lang="en-US" sz="2400" b="1" dirty="0">
                <a:solidFill>
                  <a:schemeClr val="bg1"/>
                </a:solidFill>
                <a:latin typeface="Arial" panose="020B0604020202020204" pitchFamily="34" charset="0"/>
                <a:cs typeface="Arial" panose="020B0604020202020204" pitchFamily="34" charset="0"/>
              </a:rPr>
              <a:t>IWO</a:t>
            </a:r>
          </a:p>
          <a:p>
            <a:pPr marL="914400" lvl="1" indent="-457200">
              <a:buFont typeface="Wingdings" panose="05000000000000000000" pitchFamily="2" charset="2"/>
              <a:buChar char="q"/>
              <a:defRPr/>
            </a:pPr>
            <a:r>
              <a:rPr lang="en-US" sz="2400" b="1" i="0" dirty="0">
                <a:solidFill>
                  <a:schemeClr val="bg1"/>
                </a:solidFill>
                <a:effectLst/>
                <a:latin typeface="Arial" panose="020B0604020202020204" pitchFamily="34" charset="0"/>
                <a:cs typeface="Arial" panose="020B0604020202020204" pitchFamily="34" charset="0"/>
              </a:rPr>
              <a:t>TLBO</a:t>
            </a:r>
          </a:p>
        </p:txBody>
      </p:sp>
    </p:spTree>
    <p:extLst>
      <p:ext uri="{BB962C8B-B14F-4D97-AF65-F5344CB8AC3E}">
        <p14:creationId xmlns:p14="http://schemas.microsoft.com/office/powerpoint/2010/main" val="114674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4524315"/>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Sơ lược Các thuật toán tối ưu được lai</a:t>
            </a:r>
            <a:r>
              <a:rPr lang="en-US" sz="2400" b="1" dirty="0">
                <a:solidFill>
                  <a:schemeClr val="bg1"/>
                </a:solidFill>
                <a:latin typeface="Arial" panose="020B0604020202020204" pitchFamily="34" charset="0"/>
                <a:cs typeface="Arial" panose="020B0604020202020204" pitchFamily="34" charset="0"/>
              </a:rPr>
              <a:t>: PSO</a:t>
            </a:r>
          </a:p>
          <a:p>
            <a:pPr marL="457200" indent="-457200">
              <a:buFont typeface="Wingdings" panose="05000000000000000000" pitchFamily="2" charset="2"/>
              <a:buChar char="q"/>
              <a:defRPr/>
            </a:pPr>
            <a:r>
              <a:rPr lang="vi-VN" sz="2400" b="1" dirty="0">
                <a:solidFill>
                  <a:schemeClr val="bg1"/>
                </a:solidFill>
                <a:latin typeface="Arial" panose="020B0604020202020204" pitchFamily="34" charset="0"/>
                <a:cs typeface="Arial" panose="020B0604020202020204" pitchFamily="34" charset="0"/>
              </a:rPr>
              <a:t>Particle Swarm Optimazation (PSO) là một kĩ thuật tối ưu ngẫu nhiên dựa trên trí thông minh bầy đàn được giới thiệu bởi Eberhart và Kennedy</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năm</a:t>
            </a:r>
            <a:r>
              <a:rPr lang="en-US" sz="2400" b="1" dirty="0">
                <a:solidFill>
                  <a:schemeClr val="bg1"/>
                </a:solidFill>
                <a:latin typeface="Arial" panose="020B0604020202020204" pitchFamily="34" charset="0"/>
                <a:cs typeface="Arial" panose="020B0604020202020204" pitchFamily="34" charset="0"/>
              </a:rPr>
              <a:t> 1995</a:t>
            </a:r>
          </a:p>
          <a:p>
            <a:pPr marL="457200" indent="-457200">
              <a:buFont typeface="Wingdings" panose="05000000000000000000" pitchFamily="2" charset="2"/>
              <a:buChar char="q"/>
              <a:defRPr/>
            </a:pPr>
            <a:r>
              <a:rPr lang="en-US" sz="2400" b="1" dirty="0" err="1">
                <a:solidFill>
                  <a:schemeClr val="bg1"/>
                </a:solidFill>
                <a:latin typeface="Arial" panose="020B0604020202020204" pitchFamily="34" charset="0"/>
                <a:cs typeface="Arial" panose="020B0604020202020204" pitchFamily="34" charset="0"/>
              </a:rPr>
              <a:t>Lấy</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cảm</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hứng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từ</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cách</a:t>
            </a:r>
            <a:r>
              <a:rPr lang="en-US" sz="2400" b="1" dirty="0">
                <a:solidFill>
                  <a:schemeClr val="bg1"/>
                </a:solidFill>
                <a:latin typeface="Arial" panose="020B0604020202020204" pitchFamily="34" charset="0"/>
                <a:cs typeface="Arial" panose="020B0604020202020204" pitchFamily="34" charset="0"/>
              </a:rPr>
              <a:t> di </a:t>
            </a:r>
            <a:r>
              <a:rPr lang="en-US" sz="2400" b="1" dirty="0" err="1">
                <a:solidFill>
                  <a:schemeClr val="bg1"/>
                </a:solidFill>
                <a:latin typeface="Arial" panose="020B0604020202020204" pitchFamily="34" charset="0"/>
                <a:cs typeface="Arial" panose="020B0604020202020204" pitchFamily="34" charset="0"/>
              </a:rPr>
              <a:t>chuyển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và</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trao</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đổi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thông</a:t>
            </a:r>
            <a:r>
              <a:rPr lang="en-US" sz="2400" b="1" dirty="0">
                <a:solidFill>
                  <a:schemeClr val="bg1"/>
                </a:solidFill>
                <a:latin typeface="Arial" panose="020B0604020202020204" pitchFamily="34" charset="0"/>
                <a:cs typeface="Arial" panose="020B0604020202020204" pitchFamily="34" charset="0"/>
              </a:rPr>
              <a:t> tin </a:t>
            </a:r>
            <a:r>
              <a:rPr lang="en-US" sz="2400" b="1" dirty="0" err="1">
                <a:solidFill>
                  <a:schemeClr val="bg1"/>
                </a:solidFill>
                <a:latin typeface="Arial" panose="020B0604020202020204" pitchFamily="34" charset="0"/>
                <a:cs typeface="Arial" panose="020B0604020202020204" pitchFamily="34" charset="0"/>
              </a:rPr>
              <a:t>khi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kiếm</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của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viên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quần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thể</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bầy</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chim</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và</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đàn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a:t>
            </a:r>
            <a:endParaRPr lang="en-US" sz="2400" b="1"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r>
              <a:rPr lang="vi-VN" sz="2400" b="1" dirty="0">
                <a:solidFill>
                  <a:schemeClr val="bg1"/>
                </a:solidFill>
                <a:latin typeface="Arial" panose="020B0604020202020204" pitchFamily="34" charset="0"/>
                <a:cs typeface="Arial" panose="020B0604020202020204" pitchFamily="34" charset="0"/>
              </a:rPr>
              <a:t>Tại thời điểm ban đầu, mỗi thành viên trong quần thể ở một vị trí ngẫu nhiên và bay theo một hướng ngẫu nhiên. Sau một thời gian, một số thành viên tìm được thức ăn, và gửi tín hiệu tới các thành viên khác trong bầy tùy theo lượng thức ăn tìm thấy được. Dựa vào thông tin đó, những thành viên khác sẽ di chuyển về nơi có nhiều thức ăn nhất </a:t>
            </a:r>
            <a:endParaRPr lang="en-U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96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1731DF-BBEB-455E-A385-EEF99CB4149A}"/>
              </a:ext>
            </a:extLst>
          </p:cNvPr>
          <p:cNvSpPr/>
          <p:nvPr/>
        </p:nvSpPr>
        <p:spPr>
          <a:xfrm>
            <a:off x="1276350" y="3429000"/>
            <a:ext cx="7429500" cy="1695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2677656"/>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dirty="0">
                <a:solidFill>
                  <a:schemeClr val="bg1"/>
                </a:solidFill>
                <a:latin typeface="Arial" panose="020B0604020202020204" pitchFamily="34" charset="0"/>
                <a:cs typeface="Arial" panose="020B0604020202020204" pitchFamily="34" charset="0"/>
              </a:rPr>
              <a:t>Cá thể: mỗi cá thể được xem như một giải pháp tiềm năng để đạt được global minimum trong không gian tìm kiếm. Không con nào biết được chính xác global minimum ở đâu, nhưng dựa vào vị trí của mỗi con có thể tính được giá trị của hàm mục tiêu cần tối ưu</a:t>
            </a:r>
            <a:endParaRPr lang="en-US" sz="2400" b="1"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r>
              <a:rPr lang="vi-VN" sz="2400" b="1" dirty="0">
                <a:solidFill>
                  <a:schemeClr val="bg1"/>
                </a:solidFill>
                <a:latin typeface="Arial" panose="020B0604020202020204" pitchFamily="34" charset="0"/>
                <a:cs typeface="Arial" panose="020B0604020202020204" pitchFamily="34" charset="0"/>
              </a:rPr>
              <a:t>Ở lúc ban đầu, mỗi cá thể sẽ được khởi tạo vị trí và vận tốc ngẫu nhiên</a:t>
            </a:r>
            <a:endParaRPr lang="en-US" sz="2400" b="1"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endParaRPr lang="en-US" sz="2400" b="1" dirty="0">
              <a:solidFill>
                <a:schemeClr val="bg1"/>
              </a:solidFill>
              <a:latin typeface="Arial" panose="020B0604020202020204" pitchFamily="34" charset="0"/>
              <a:cs typeface="Arial" panose="020B0604020202020204" pitchFamily="34" charset="0"/>
            </a:endParaRPr>
          </a:p>
        </p:txBody>
      </p:sp>
      <p:pic>
        <p:nvPicPr>
          <p:cNvPr id="7" name="Picture 6" descr="Shape&#10;&#10;Description automatically generated with medium confidence">
            <a:extLst>
              <a:ext uri="{FF2B5EF4-FFF2-40B4-BE49-F238E27FC236}">
                <a16:creationId xmlns:a16="http://schemas.microsoft.com/office/drawing/2014/main" id="{3620AA8B-0370-487D-88C4-3585EE508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3704000"/>
            <a:ext cx="6686550" cy="485775"/>
          </a:xfrm>
          <a:prstGeom prst="rect">
            <a:avLst/>
          </a:prstGeom>
        </p:spPr>
      </p:pic>
      <p:pic>
        <p:nvPicPr>
          <p:cNvPr id="9" name="Picture 8" descr="Shape&#10;&#10;Description automatically generated with medium confidence">
            <a:extLst>
              <a:ext uri="{FF2B5EF4-FFF2-40B4-BE49-F238E27FC236}">
                <a16:creationId xmlns:a16="http://schemas.microsoft.com/office/drawing/2014/main" id="{2DCC7521-AA65-409E-80C7-8A3699064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237" y="4323737"/>
            <a:ext cx="6524625" cy="485775"/>
          </a:xfrm>
          <a:prstGeom prst="rect">
            <a:avLst/>
          </a:prstGeom>
        </p:spPr>
      </p:pic>
    </p:spTree>
    <p:extLst>
      <p:ext uri="{BB962C8B-B14F-4D97-AF65-F5344CB8AC3E}">
        <p14:creationId xmlns:p14="http://schemas.microsoft.com/office/powerpoint/2010/main" val="97699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5334000" cy="3416320"/>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dirty="0">
                <a:solidFill>
                  <a:schemeClr val="bg1"/>
                </a:solidFill>
                <a:latin typeface="Arial" panose="020B0604020202020204" pitchFamily="34" charset="0"/>
                <a:cs typeface="Arial" panose="020B0604020202020204" pitchFamily="34" charset="0"/>
              </a:rPr>
              <a:t>Quần thể: qua mỗi lần lặp, vector vận tốc của mỗi cá thể được thay đổi một cách ngẫu nhiên dựa theo hướng của vị trí nhiều thức ăn nhất của cá thể đó tìm được (personal best), và hướng của vị trí có nhiều thức ăn nhất của quần thể (global best) </a:t>
            </a:r>
            <a:endParaRPr lang="en-US" sz="2400" b="1" dirty="0">
              <a:solidFill>
                <a:schemeClr val="bg1"/>
              </a:solidFill>
              <a:latin typeface="Arial" panose="020B0604020202020204" pitchFamily="34" charset="0"/>
              <a:cs typeface="Arial" panose="020B0604020202020204" pitchFamily="34" charset="0"/>
            </a:endParaRPr>
          </a:p>
        </p:txBody>
      </p:sp>
      <p:pic>
        <p:nvPicPr>
          <p:cNvPr id="8" name="Picture 7" descr="Diagram&#10;&#10;Description automatically generated">
            <a:extLst>
              <a:ext uri="{FF2B5EF4-FFF2-40B4-BE49-F238E27FC236}">
                <a16:creationId xmlns:a16="http://schemas.microsoft.com/office/drawing/2014/main" id="{D0308E46-DD8F-4868-8310-B3CD6C89D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219200"/>
            <a:ext cx="4953000" cy="4419600"/>
          </a:xfrm>
          <a:prstGeom prst="rect">
            <a:avLst/>
          </a:prstGeom>
        </p:spPr>
      </p:pic>
    </p:spTree>
    <p:extLst>
      <p:ext uri="{BB962C8B-B14F-4D97-AF65-F5344CB8AC3E}">
        <p14:creationId xmlns:p14="http://schemas.microsoft.com/office/powerpoint/2010/main" val="351616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pic>
        <p:nvPicPr>
          <p:cNvPr id="7" name="Picture 6" descr="Diagram, text&#10;&#10;Description automatically generated">
            <a:extLst>
              <a:ext uri="{FF2B5EF4-FFF2-40B4-BE49-F238E27FC236}">
                <a16:creationId xmlns:a16="http://schemas.microsoft.com/office/drawing/2014/main" id="{A6DAE5DB-A2C9-44F5-BA25-4B38B08C2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171430"/>
            <a:ext cx="6573167" cy="2076740"/>
          </a:xfrm>
          <a:prstGeom prst="rect">
            <a:avLst/>
          </a:prstGeom>
        </p:spPr>
      </p:pic>
      <p:pic>
        <p:nvPicPr>
          <p:cNvPr id="10" name="Picture 9" descr="Graphical user interface, text, application, chat or text message&#10;&#10;Description automatically generated">
            <a:extLst>
              <a:ext uri="{FF2B5EF4-FFF2-40B4-BE49-F238E27FC236}">
                <a16:creationId xmlns:a16="http://schemas.microsoft.com/office/drawing/2014/main" id="{E50092CC-79F3-4FC7-9BB8-2F996650E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429000"/>
            <a:ext cx="3172268" cy="2838846"/>
          </a:xfrm>
          <a:prstGeom prst="rect">
            <a:avLst/>
          </a:prstGeom>
        </p:spPr>
      </p:pic>
      <p:sp>
        <p:nvSpPr>
          <p:cNvPr id="12" name="TextBox 11">
            <a:extLst>
              <a:ext uri="{FF2B5EF4-FFF2-40B4-BE49-F238E27FC236}">
                <a16:creationId xmlns:a16="http://schemas.microsoft.com/office/drawing/2014/main" id="{5DC7E9B9-0335-4AE3-A676-A42E2A3AADE1}"/>
              </a:ext>
            </a:extLst>
          </p:cNvPr>
          <p:cNvSpPr txBox="1"/>
          <p:nvPr/>
        </p:nvSpPr>
        <p:spPr>
          <a:xfrm>
            <a:off x="5724084" y="3552090"/>
            <a:ext cx="3934266" cy="2677656"/>
          </a:xfrm>
          <a:prstGeom prst="rect">
            <a:avLst/>
          </a:prstGeom>
          <a:noFill/>
        </p:spPr>
        <p:txBody>
          <a:bodyPr wrap="square">
            <a:spAutoFit/>
          </a:bodyPr>
          <a:lstStyle/>
          <a:p>
            <a:r>
              <a:rPr lang="en-US" sz="2800" b="0" i="0" dirty="0" err="1">
                <a:solidFill>
                  <a:schemeClr val="bg1"/>
                </a:solidFill>
                <a:effectLst/>
                <a:latin typeface="Helvetica" panose="020B0604020202020204" pitchFamily="34" charset="0"/>
              </a:rPr>
              <a:t>Bộ</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trọng</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số</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sẽ</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quyết</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định</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vận</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tốc</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mới</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của</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cá</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thể</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cân</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bằng</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giữa</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khai</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phá</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và</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tìm</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kiếm</a:t>
            </a:r>
            <a:r>
              <a:rPr lang="en-US" sz="2800" b="0" i="0" dirty="0">
                <a:solidFill>
                  <a:schemeClr val="bg1"/>
                </a:solidFill>
                <a:effectLst/>
                <a:latin typeface="Helvetica" panose="020B0604020202020204" pitchFamily="34" charset="0"/>
              </a:rPr>
              <a:t> (</a:t>
            </a:r>
            <a:r>
              <a:rPr lang="en-US" sz="2800" b="0" i="0" dirty="0" err="1">
                <a:solidFill>
                  <a:schemeClr val="bg1"/>
                </a:solidFill>
                <a:effectLst/>
                <a:latin typeface="Helvetica" panose="020B0604020202020204" pitchFamily="34" charset="0"/>
              </a:rPr>
              <a:t>exploitaion</a:t>
            </a:r>
            <a:r>
              <a:rPr lang="en-US" sz="2800" b="0" i="0" dirty="0">
                <a:solidFill>
                  <a:schemeClr val="bg1"/>
                </a:solidFill>
                <a:effectLst/>
                <a:latin typeface="Helvetica" panose="020B0604020202020204" pitchFamily="34" charset="0"/>
              </a:rPr>
              <a:t> and exploration)</a:t>
            </a:r>
            <a:endParaRPr lang="en-US" sz="2800" dirty="0">
              <a:solidFill>
                <a:schemeClr val="bg1"/>
              </a:solidFill>
            </a:endParaRPr>
          </a:p>
        </p:txBody>
      </p:sp>
    </p:spTree>
    <p:extLst>
      <p:ext uri="{BB962C8B-B14F-4D97-AF65-F5344CB8AC3E}">
        <p14:creationId xmlns:p14="http://schemas.microsoft.com/office/powerpoint/2010/main" val="136113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pic>
        <p:nvPicPr>
          <p:cNvPr id="6" name="Picture 5" descr="Chart, scatter chart&#10;&#10;Description automatically generated">
            <a:extLst>
              <a:ext uri="{FF2B5EF4-FFF2-40B4-BE49-F238E27FC236}">
                <a16:creationId xmlns:a16="http://schemas.microsoft.com/office/drawing/2014/main" id="{14565C6D-31C7-402E-A3A5-52A84FE78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58" y="1020358"/>
            <a:ext cx="11065684" cy="5532842"/>
          </a:xfrm>
          <a:prstGeom prst="rect">
            <a:avLst/>
          </a:prstGeom>
        </p:spPr>
      </p:pic>
    </p:spTree>
    <p:extLst>
      <p:ext uri="{BB962C8B-B14F-4D97-AF65-F5344CB8AC3E}">
        <p14:creationId xmlns:p14="http://schemas.microsoft.com/office/powerpoint/2010/main" val="184841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r>
                <a:rPr lang="vi-VN" sz="2800" b="1" i="0" dirty="0">
                  <a:solidFill>
                    <a:schemeClr val="bg1"/>
                  </a:solidFill>
                  <a:effectLst/>
                </a:rPr>
                <a:t>CƠ SỞ LÝ THUYẾT</a:t>
              </a:r>
            </a:p>
          </p:txBody>
        </p:sp>
      </p:grpSp>
      <p:pic>
        <p:nvPicPr>
          <p:cNvPr id="7" name="Picture 6" descr="Table&#10;&#10;Description automatically generated with low confidence">
            <a:extLst>
              <a:ext uri="{FF2B5EF4-FFF2-40B4-BE49-F238E27FC236}">
                <a16:creationId xmlns:a16="http://schemas.microsoft.com/office/drawing/2014/main" id="{C29274C6-8221-4007-88D1-0B23D1161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36941"/>
            <a:ext cx="5810250" cy="6427141"/>
          </a:xfrm>
          <a:prstGeom prst="rect">
            <a:avLst/>
          </a:prstGeom>
        </p:spPr>
      </p:pic>
    </p:spTree>
    <p:extLst>
      <p:ext uri="{BB962C8B-B14F-4D97-AF65-F5344CB8AC3E}">
        <p14:creationId xmlns:p14="http://schemas.microsoft.com/office/powerpoint/2010/main" val="138387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en-US" sz="2800" b="1" i="0" dirty="0">
                  <a:solidFill>
                    <a:schemeClr val="bg1"/>
                  </a:solidFill>
                  <a:effectLst/>
                </a:rPr>
                <a:t>NỘI DUNG CHÍNH CỦA PAPER</a:t>
              </a:r>
            </a:p>
          </p:txBody>
        </p:sp>
      </p:grpSp>
      <p:sp>
        <p:nvSpPr>
          <p:cNvPr id="6" name="TextBox 5"/>
          <p:cNvSpPr txBox="1"/>
          <p:nvPr/>
        </p:nvSpPr>
        <p:spPr>
          <a:xfrm>
            <a:off x="609600" y="944158"/>
            <a:ext cx="1051560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chemeClr val="bg1"/>
                </a:solidFill>
                <a:effectLst/>
              </a:rPr>
              <a:t>Dummy text</a:t>
            </a:r>
            <a:endParaRPr lang="en-US" sz="2400" dirty="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4756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582208"/>
            <a:ext cx="10515600" cy="6063198"/>
          </a:xfrm>
          <a:prstGeom prst="rect">
            <a:avLst/>
          </a:prstGeom>
          <a:noFill/>
        </p:spPr>
        <p:txBody>
          <a:bodyPr wrap="square" rtlCol="0">
            <a:spAutoFit/>
          </a:bodyPr>
          <a:lstStyle/>
          <a:p>
            <a:r>
              <a:rPr lang="en-US" sz="2600" b="1" i="0" dirty="0">
                <a:solidFill>
                  <a:schemeClr val="bg1"/>
                </a:solidFill>
                <a:effectLst/>
              </a:rPr>
              <a:t>TỔNG QUAN - GIỚI THIỆU</a:t>
            </a:r>
          </a:p>
          <a:p>
            <a:pPr lvl="1"/>
            <a:r>
              <a:rPr lang="en-US" sz="2600" b="1" i="0" dirty="0" err="1">
                <a:solidFill>
                  <a:schemeClr val="bg1"/>
                </a:solidFill>
                <a:effectLst/>
              </a:rPr>
              <a:t>Bài</a:t>
            </a:r>
            <a:r>
              <a:rPr lang="en-US" sz="2600" b="1" i="0" dirty="0">
                <a:solidFill>
                  <a:schemeClr val="bg1"/>
                </a:solidFill>
                <a:effectLst/>
              </a:rPr>
              <a:t> </a:t>
            </a:r>
            <a:r>
              <a:rPr lang="en-US" sz="2600" b="1" i="0" dirty="0" err="1">
                <a:solidFill>
                  <a:schemeClr val="bg1"/>
                </a:solidFill>
                <a:effectLst/>
              </a:rPr>
              <a:t>toán</a:t>
            </a:r>
            <a:r>
              <a:rPr lang="en-US" sz="2600" b="1" i="0" dirty="0">
                <a:solidFill>
                  <a:schemeClr val="bg1"/>
                </a:solidFill>
                <a:effectLst/>
              </a:rPr>
              <a:t> Clustering</a:t>
            </a:r>
          </a:p>
          <a:p>
            <a:pPr lvl="1"/>
            <a:r>
              <a:rPr lang="en-US" sz="2600" b="1" i="0" dirty="0" err="1">
                <a:solidFill>
                  <a:schemeClr val="bg1"/>
                </a:solidFill>
                <a:effectLst/>
              </a:rPr>
              <a:t>Phân</a:t>
            </a:r>
            <a:r>
              <a:rPr lang="en-US" sz="2600" b="1" i="0" dirty="0">
                <a:solidFill>
                  <a:schemeClr val="bg1"/>
                </a:solidFill>
                <a:effectLst/>
              </a:rPr>
              <a:t> </a:t>
            </a:r>
            <a:r>
              <a:rPr lang="en-US" sz="2600" b="1" i="0" dirty="0" err="1">
                <a:solidFill>
                  <a:schemeClr val="bg1"/>
                </a:solidFill>
                <a:effectLst/>
              </a:rPr>
              <a:t>loại</a:t>
            </a:r>
            <a:r>
              <a:rPr lang="en-US" sz="2600" b="1" i="0" dirty="0">
                <a:solidFill>
                  <a:schemeClr val="bg1"/>
                </a:solidFill>
                <a:effectLst/>
              </a:rPr>
              <a:t> </a:t>
            </a:r>
            <a:r>
              <a:rPr lang="en-US" sz="2600" b="1" i="0" dirty="0" err="1">
                <a:solidFill>
                  <a:schemeClr val="bg1"/>
                </a:solidFill>
                <a:effectLst/>
              </a:rPr>
              <a:t>các</a:t>
            </a:r>
            <a:r>
              <a:rPr lang="en-US" sz="2600" b="1" i="0" dirty="0">
                <a:solidFill>
                  <a:schemeClr val="bg1"/>
                </a:solidFill>
                <a:effectLst/>
              </a:rPr>
              <a:t> </a:t>
            </a:r>
            <a:r>
              <a:rPr lang="en-US" sz="2600" b="1" i="0" dirty="0" err="1">
                <a:solidFill>
                  <a:schemeClr val="bg1"/>
                </a:solidFill>
                <a:effectLst/>
              </a:rPr>
              <a:t>thuật</a:t>
            </a:r>
            <a:r>
              <a:rPr lang="en-US" sz="2600" b="1" i="0" dirty="0">
                <a:solidFill>
                  <a:schemeClr val="bg1"/>
                </a:solidFill>
                <a:effectLst/>
              </a:rPr>
              <a:t> </a:t>
            </a:r>
            <a:r>
              <a:rPr lang="en-US" sz="2600" b="1" i="0" dirty="0" err="1">
                <a:solidFill>
                  <a:schemeClr val="bg1"/>
                </a:solidFill>
                <a:effectLst/>
              </a:rPr>
              <a:t>toán</a:t>
            </a:r>
            <a:r>
              <a:rPr lang="en-US" sz="2600" b="1" i="0" dirty="0">
                <a:solidFill>
                  <a:schemeClr val="bg1"/>
                </a:solidFill>
                <a:effectLst/>
              </a:rPr>
              <a:t> Clustering</a:t>
            </a:r>
          </a:p>
          <a:p>
            <a:pPr lvl="1"/>
            <a:r>
              <a:rPr lang="en-US" sz="2600" b="1" i="0" dirty="0">
                <a:solidFill>
                  <a:schemeClr val="bg1"/>
                </a:solidFill>
                <a:effectLst/>
              </a:rPr>
              <a:t>Hierarchical clustering: </a:t>
            </a:r>
            <a:r>
              <a:rPr lang="en-US" sz="2600" b="1" i="0" dirty="0" err="1">
                <a:solidFill>
                  <a:schemeClr val="bg1"/>
                </a:solidFill>
                <a:effectLst/>
              </a:rPr>
              <a:t>Phân</a:t>
            </a:r>
            <a:r>
              <a:rPr lang="en-US" sz="2600" b="1" i="0" dirty="0">
                <a:solidFill>
                  <a:schemeClr val="bg1"/>
                </a:solidFill>
                <a:effectLst/>
              </a:rPr>
              <a:t> </a:t>
            </a:r>
            <a:r>
              <a:rPr lang="en-US" sz="2600" b="1" i="0" dirty="0" err="1">
                <a:solidFill>
                  <a:schemeClr val="bg1"/>
                </a:solidFill>
                <a:effectLst/>
              </a:rPr>
              <a:t>cụm</a:t>
            </a:r>
            <a:r>
              <a:rPr lang="en-US" sz="2600" b="1" i="0" dirty="0">
                <a:solidFill>
                  <a:schemeClr val="bg1"/>
                </a:solidFill>
                <a:effectLst/>
              </a:rPr>
              <a:t> </a:t>
            </a:r>
            <a:r>
              <a:rPr lang="en-US" sz="2600" b="1" i="0" dirty="0" err="1">
                <a:solidFill>
                  <a:schemeClr val="bg1"/>
                </a:solidFill>
                <a:effectLst/>
              </a:rPr>
              <a:t>phân</a:t>
            </a:r>
            <a:r>
              <a:rPr lang="en-US" sz="2600" b="1" i="0" dirty="0">
                <a:solidFill>
                  <a:schemeClr val="bg1"/>
                </a:solidFill>
                <a:effectLst/>
              </a:rPr>
              <a:t> </a:t>
            </a:r>
            <a:r>
              <a:rPr lang="en-US" sz="2600" b="1" i="0" dirty="0" err="1">
                <a:solidFill>
                  <a:schemeClr val="bg1"/>
                </a:solidFill>
                <a:effectLst/>
              </a:rPr>
              <a:t>cấp</a:t>
            </a:r>
            <a:endParaRPr lang="en-US" sz="2600" b="1" i="0" dirty="0">
              <a:solidFill>
                <a:schemeClr val="bg1"/>
              </a:solidFill>
              <a:effectLst/>
            </a:endParaRPr>
          </a:p>
          <a:p>
            <a:pPr lvl="1"/>
            <a:r>
              <a:rPr lang="en-US" sz="2600" b="1" i="0" dirty="0">
                <a:solidFill>
                  <a:schemeClr val="bg1"/>
                </a:solidFill>
                <a:effectLst/>
              </a:rPr>
              <a:t>Partitioning clustering</a:t>
            </a:r>
          </a:p>
          <a:p>
            <a:pPr lvl="1"/>
            <a:r>
              <a:rPr lang="en-US" sz="2600" b="1" i="0" dirty="0" err="1">
                <a:solidFill>
                  <a:schemeClr val="bg1"/>
                </a:solidFill>
                <a:effectLst/>
              </a:rPr>
              <a:t>Bài</a:t>
            </a:r>
            <a:r>
              <a:rPr lang="en-US" sz="2600" b="1" i="0" dirty="0">
                <a:solidFill>
                  <a:schemeClr val="bg1"/>
                </a:solidFill>
                <a:effectLst/>
              </a:rPr>
              <a:t> </a:t>
            </a:r>
            <a:r>
              <a:rPr lang="en-US" sz="2600" b="1" i="0" dirty="0" err="1">
                <a:solidFill>
                  <a:schemeClr val="bg1"/>
                </a:solidFill>
                <a:effectLst/>
              </a:rPr>
              <a:t>toán</a:t>
            </a:r>
            <a:r>
              <a:rPr lang="en-US" sz="2600" b="1" i="0" dirty="0">
                <a:solidFill>
                  <a:schemeClr val="bg1"/>
                </a:solidFill>
                <a:effectLst/>
              </a:rPr>
              <a:t> Optimization</a:t>
            </a:r>
          </a:p>
          <a:p>
            <a:r>
              <a:rPr lang="vi-VN" sz="2600" b="1" i="0" dirty="0">
                <a:solidFill>
                  <a:schemeClr val="bg1"/>
                </a:solidFill>
                <a:effectLst/>
              </a:rPr>
              <a:t>CƠ SỞ LÝ THUYẾT</a:t>
            </a:r>
          </a:p>
          <a:p>
            <a:pPr lvl="1"/>
            <a:r>
              <a:rPr lang="en-US" sz="2600" b="1" i="0" dirty="0" err="1">
                <a:solidFill>
                  <a:schemeClr val="bg1"/>
                </a:solidFill>
                <a:effectLst/>
              </a:rPr>
              <a:t>Thuật</a:t>
            </a:r>
            <a:r>
              <a:rPr lang="en-US" sz="2600" b="1" i="0" dirty="0">
                <a:solidFill>
                  <a:schemeClr val="bg1"/>
                </a:solidFill>
                <a:effectLst/>
              </a:rPr>
              <a:t> </a:t>
            </a:r>
            <a:r>
              <a:rPr lang="en-US" sz="2600" b="1" i="0" dirty="0" err="1">
                <a:solidFill>
                  <a:schemeClr val="bg1"/>
                </a:solidFill>
                <a:effectLst/>
              </a:rPr>
              <a:t>toán</a:t>
            </a:r>
            <a:r>
              <a:rPr lang="en-US" sz="2600" b="1" i="0" dirty="0">
                <a:solidFill>
                  <a:schemeClr val="bg1"/>
                </a:solidFill>
                <a:effectLst/>
              </a:rPr>
              <a:t> </a:t>
            </a:r>
            <a:r>
              <a:rPr lang="en-US" sz="2600" b="1" i="0" dirty="0" err="1">
                <a:solidFill>
                  <a:schemeClr val="bg1"/>
                </a:solidFill>
                <a:effectLst/>
              </a:rPr>
              <a:t>đom</a:t>
            </a:r>
            <a:r>
              <a:rPr lang="en-US" sz="2600" b="1" i="0" dirty="0">
                <a:solidFill>
                  <a:schemeClr val="bg1"/>
                </a:solidFill>
                <a:effectLst/>
              </a:rPr>
              <a:t> </a:t>
            </a:r>
            <a:r>
              <a:rPr lang="en-US" sz="2600" b="1" i="0" dirty="0" err="1">
                <a:solidFill>
                  <a:schemeClr val="bg1"/>
                </a:solidFill>
                <a:effectLst/>
              </a:rPr>
              <a:t>đóm</a:t>
            </a:r>
            <a:endParaRPr lang="en-US" sz="2600" b="1" i="0" dirty="0">
              <a:solidFill>
                <a:schemeClr val="bg1"/>
              </a:solidFill>
              <a:effectLst/>
            </a:endParaRPr>
          </a:p>
          <a:p>
            <a:pPr lvl="1"/>
            <a:r>
              <a:rPr lang="vi-VN" sz="2600" b="1" i="0" dirty="0">
                <a:solidFill>
                  <a:schemeClr val="bg1"/>
                </a:solidFill>
                <a:effectLst/>
              </a:rPr>
              <a:t>Sơ lược Các thuật toán tối ưu được lai</a:t>
            </a:r>
            <a:r>
              <a:rPr lang="en-US" sz="2600" b="1" i="0" dirty="0">
                <a:solidFill>
                  <a:schemeClr val="bg1"/>
                </a:solidFill>
                <a:effectLst/>
              </a:rPr>
              <a:t>: PSO, ABC, IWO, TLBO</a:t>
            </a:r>
          </a:p>
          <a:p>
            <a:r>
              <a:rPr lang="en-US" sz="2600" b="1" i="0" dirty="0">
                <a:solidFill>
                  <a:schemeClr val="bg1"/>
                </a:solidFill>
                <a:effectLst/>
              </a:rPr>
              <a:t>NỘI DUNG CHÍNH CỦA PAPER</a:t>
            </a:r>
          </a:p>
          <a:p>
            <a:pPr lvl="1"/>
            <a:r>
              <a:rPr lang="vi-VN" sz="2600" b="1" i="0" dirty="0">
                <a:solidFill>
                  <a:schemeClr val="bg1"/>
                </a:solidFill>
                <a:effectLst/>
              </a:rPr>
              <a:t>Các hàm mục tiêu được sử dụng</a:t>
            </a:r>
            <a:endParaRPr lang="en-US" sz="2600" b="1" i="0" dirty="0">
              <a:solidFill>
                <a:schemeClr val="bg1"/>
              </a:solidFill>
              <a:effectLst/>
            </a:endParaRPr>
          </a:p>
          <a:p>
            <a:pPr lvl="1"/>
            <a:r>
              <a:rPr lang="vi-VN" sz="2600" b="1" i="0" dirty="0">
                <a:solidFill>
                  <a:schemeClr val="bg1"/>
                </a:solidFill>
                <a:effectLst/>
              </a:rPr>
              <a:t>4 thuật toán lai được đề xuất</a:t>
            </a:r>
          </a:p>
          <a:p>
            <a:r>
              <a:rPr lang="en-US" sz="2600" b="1" i="0" dirty="0">
                <a:solidFill>
                  <a:schemeClr val="bg1"/>
                </a:solidFill>
                <a:effectLst/>
              </a:rPr>
              <a:t>NHẬN XÉT - KẾT LUẬN</a:t>
            </a:r>
          </a:p>
          <a:p>
            <a:pPr algn="l"/>
            <a:r>
              <a:rPr lang="en-US" sz="2600" b="1" i="0" dirty="0">
                <a:solidFill>
                  <a:schemeClr val="bg1"/>
                </a:solidFill>
                <a:effectLst/>
              </a:rPr>
              <a:t>TÀI LIỆU THAM KHẢO</a:t>
            </a:r>
            <a:endParaRPr lang="vi-VN" sz="2600" b="1" i="0" dirty="0">
              <a:solidFill>
                <a:schemeClr val="bg1"/>
              </a:solidFill>
              <a:effectLst/>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36407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en-US" sz="2800" b="1" i="0" dirty="0">
                  <a:solidFill>
                    <a:schemeClr val="bg1"/>
                  </a:solidFill>
                  <a:effectLst/>
                </a:rPr>
                <a:t>NHẬN XÉT - KẾT LUẬN</a:t>
              </a:r>
            </a:p>
          </p:txBody>
        </p:sp>
      </p:grpSp>
      <p:sp>
        <p:nvSpPr>
          <p:cNvPr id="6" name="TextBox 5"/>
          <p:cNvSpPr txBox="1"/>
          <p:nvPr/>
        </p:nvSpPr>
        <p:spPr>
          <a:xfrm>
            <a:off x="609600" y="944158"/>
            <a:ext cx="1051560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solidFill>
                  <a:schemeClr val="bg1"/>
                </a:solidFill>
              </a:rPr>
              <a:t>Dummy text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1870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marL="0" marR="0" lvl="0" indent="0" algn="ctr" defTabSz="2133600" rtl="0" eaLnBrk="1" fontAlgn="auto" latinLnBrk="0" hangingPunct="1">
                <a:lnSpc>
                  <a:spcPct val="90000"/>
                </a:lnSpc>
                <a:spcBef>
                  <a:spcPct val="0"/>
                </a:spcBef>
                <a:spcAft>
                  <a:spcPct val="3500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sp>
        <p:nvSpPr>
          <p:cNvPr id="6" name="TextBox 5"/>
          <p:cNvSpPr txBox="1"/>
          <p:nvPr/>
        </p:nvSpPr>
        <p:spPr>
          <a:xfrm>
            <a:off x="609600" y="944158"/>
            <a:ext cx="10515600" cy="2677656"/>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chemeClr val="bg1"/>
                </a:solidFill>
                <a:effectLst/>
              </a:rPr>
              <a:t>ABSALOM EL-SHAMIR EZUGWU 1, (Member, IEEE), MOYINOLUWA B. AGBAJE1, NAHLA ALJOJO 2, ROSANNE ELS 1, HARUNA CHIROMA 3, (Member, IEEE), AND MOHAMED ABD ELAZIZ , A Comparative Performance Study of Hybrid Firefly Algorithms for Automatic Data Clustering  </a:t>
            </a:r>
            <a:endParaRPr lang="en-US" sz="2400" dirty="0">
              <a:solidFill>
                <a:schemeClr val="bg1"/>
              </a:solidFill>
            </a:endParaRPr>
          </a:p>
          <a:p>
            <a:pPr marL="342900" indent="-342900">
              <a:buFont typeface="Arial" panose="020B0604020202020204" pitchFamily="34" charset="0"/>
              <a:buChar char="•"/>
            </a:pPr>
            <a:r>
              <a:rPr lang="en-US" sz="2400" b="0" i="0" dirty="0">
                <a:solidFill>
                  <a:schemeClr val="bg1"/>
                </a:solidFill>
                <a:effectLst/>
              </a:rPr>
              <a:t>Mehrabian AR, Lucas C (2006) A novel numerical optimization algorithm inspired from weed colonization. </a:t>
            </a:r>
            <a:r>
              <a:rPr lang="en-US" sz="2400" b="0" i="0" dirty="0" err="1">
                <a:solidFill>
                  <a:schemeClr val="bg1"/>
                </a:solidFill>
                <a:effectLst/>
              </a:rPr>
              <a:t>Ecol</a:t>
            </a:r>
            <a:r>
              <a:rPr lang="en-US" sz="2400" b="0" i="0" dirty="0">
                <a:solidFill>
                  <a:schemeClr val="bg1"/>
                </a:solidFill>
                <a:effectLst/>
              </a:rPr>
              <a:t> Inform 1(4):355–366</a:t>
            </a:r>
            <a:endParaRPr lang="en-US" sz="2400" dirty="0">
              <a:solidFill>
                <a:schemeClr val="bg1"/>
              </a:solidFill>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973CA011-7A2F-41C2-B9A2-2F1A0E160CB7}"/>
              </a:ext>
            </a:extLst>
          </p:cNvPr>
          <p:cNvSpPr txBox="1"/>
          <p:nvPr/>
        </p:nvSpPr>
        <p:spPr>
          <a:xfrm>
            <a:off x="4495800" y="392199"/>
            <a:ext cx="6096000" cy="4924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white"/>
                </a:solidFill>
                <a:effectLst/>
                <a:uLnTx/>
                <a:uFillTx/>
                <a:latin typeface="Calibri"/>
                <a:ea typeface="+mn-ea"/>
                <a:cs typeface="+mn-cs"/>
              </a:rPr>
              <a:t>TÀI LIỆU THAM KHẢO</a:t>
            </a:r>
            <a:endParaRPr kumimoji="0" lang="vi-VN" sz="2600" b="1"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730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en-US" sz="2800" b="1" i="0" dirty="0">
                  <a:solidFill>
                    <a:schemeClr val="bg1"/>
                  </a:solidFill>
                  <a:effectLst/>
                </a:rPr>
                <a:t>TỔNG QUAN - GIỚI THIỆU</a:t>
              </a:r>
            </a:p>
          </p:txBody>
        </p:sp>
      </p:grpSp>
      <p:sp>
        <p:nvSpPr>
          <p:cNvPr id="6" name="TextBox 5"/>
          <p:cNvSpPr txBox="1"/>
          <p:nvPr/>
        </p:nvSpPr>
        <p:spPr>
          <a:xfrm>
            <a:off x="609600" y="944158"/>
            <a:ext cx="10515600" cy="461665"/>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chemeClr val="bg1"/>
                </a:solidFill>
                <a:effectLst/>
              </a:rPr>
              <a:t>Dummy text</a:t>
            </a: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1299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2308324"/>
          </a:xfrm>
          <a:prstGeom prst="rect">
            <a:avLst/>
          </a:prstGeom>
          <a:noFill/>
        </p:spPr>
        <p:txBody>
          <a:bodyPr wrap="square" rtlCol="0">
            <a:spAutoFit/>
          </a:bodyPr>
          <a:lstStyle/>
          <a:p>
            <a:pPr marL="457200"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Thuật</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toán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đom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đóm</a:t>
            </a:r>
            <a:r>
              <a:rPr lang="en-US" sz="2400" b="1" i="0" dirty="0">
                <a:solidFill>
                  <a:schemeClr val="bg1"/>
                </a:solidFill>
                <a:effectLst/>
                <a:latin typeface="Arial" panose="020B0604020202020204" pitchFamily="34" charset="0"/>
                <a:cs typeface="Arial" panose="020B0604020202020204" pitchFamily="34" charset="0"/>
              </a:rPr>
              <a:t> </a:t>
            </a:r>
            <a:r>
              <a:rPr lang="vi-VN" sz="2400" b="1" i="0" dirty="0">
                <a:solidFill>
                  <a:schemeClr val="bg1"/>
                </a:solidFill>
                <a:effectLst/>
                <a:latin typeface="Arial" panose="020B0604020202020204" pitchFamily="34" charset="0"/>
                <a:cs typeface="Arial" panose="020B0604020202020204" pitchFamily="34" charset="0"/>
              </a:rPr>
              <a:t>(Firefly algorithm - FA) </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en-US" sz="2400" b="1" dirty="0">
                <a:solidFill>
                  <a:schemeClr val="bg1"/>
                </a:solidFill>
                <a:latin typeface="Arial" panose="020B0604020202020204" pitchFamily="34" charset="0"/>
                <a:cs typeface="Arial" panose="020B0604020202020204" pitchFamily="34" charset="0"/>
              </a:rPr>
              <a:t>L</a:t>
            </a:r>
            <a:r>
              <a:rPr lang="vi-VN" sz="2400" b="1" i="0" dirty="0">
                <a:solidFill>
                  <a:schemeClr val="bg1"/>
                </a:solidFill>
                <a:effectLst/>
                <a:latin typeface="Arial" panose="020B0604020202020204" pitchFamily="34" charset="0"/>
                <a:cs typeface="Arial" panose="020B0604020202020204" pitchFamily="34" charset="0"/>
              </a:rPr>
              <a:t>à một thuật toán tối ưu hóa lấy cảm hứng từ thiên nhiên, dựa trên trí thông minh bầy đàn được phát triển bởi Xin-She Yang (2009)</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en-US" sz="2400" b="1" dirty="0" err="1">
                <a:solidFill>
                  <a:schemeClr val="bg1"/>
                </a:solidFill>
                <a:latin typeface="Arial" panose="020B0604020202020204" pitchFamily="34" charset="0"/>
                <a:cs typeface="Arial" panose="020B0604020202020204" pitchFamily="34" charset="0"/>
              </a:rPr>
              <a:t>Dựa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tập</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tính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của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đom</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đóm</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Ý tưởng của thuật toán</a:t>
            </a:r>
            <a:endParaRPr lang="en-US" sz="2400" b="1" i="0" dirty="0">
              <a:solidFill>
                <a:schemeClr val="bg1"/>
              </a:solidFill>
              <a:effectLst/>
              <a:latin typeface="Arial" panose="020B0604020202020204" pitchFamily="34" charset="0"/>
              <a:cs typeface="Arial" panose="020B0604020202020204" pitchFamily="34" charset="0"/>
            </a:endParaRPr>
          </a:p>
        </p:txBody>
      </p:sp>
      <p:pic>
        <p:nvPicPr>
          <p:cNvPr id="7" name="Picture 6" descr="A picture containing sky, aircraft, outdoor object, airplane&#10;&#10;Description automatically generated">
            <a:extLst>
              <a:ext uri="{FF2B5EF4-FFF2-40B4-BE49-F238E27FC236}">
                <a16:creationId xmlns:a16="http://schemas.microsoft.com/office/drawing/2014/main" id="{2CBC65F0-87F7-48C9-B6AF-90A2FD167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529772"/>
            <a:ext cx="4038600" cy="3591373"/>
          </a:xfrm>
          <a:prstGeom prst="rect">
            <a:avLst/>
          </a:prstGeom>
        </p:spPr>
      </p:pic>
    </p:spTree>
    <p:extLst>
      <p:ext uri="{BB962C8B-B14F-4D97-AF65-F5344CB8AC3E}">
        <p14:creationId xmlns:p14="http://schemas.microsoft.com/office/powerpoint/2010/main" val="213537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2308324"/>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Cường độ ánh sáng </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trên đường đi sẽ giảm dần do bị hấp thụ một phần bởi môi trường</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endParaRPr lang="en-US" sz="2400" b="1" dirty="0">
              <a:solidFill>
                <a:schemeClr val="bg1"/>
              </a:solidFill>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tỉ lệ </a:t>
            </a:r>
            <a:r>
              <a:rPr lang="en-US" sz="2400" b="1" i="0" dirty="0" err="1">
                <a:solidFill>
                  <a:schemeClr val="bg1"/>
                </a:solidFill>
                <a:effectLst/>
                <a:latin typeface="Arial" panose="020B0604020202020204" pitchFamily="34" charset="0"/>
                <a:cs typeface="Arial" panose="020B0604020202020204" pitchFamily="34" charset="0"/>
              </a:rPr>
              <a:t>nghịch</a:t>
            </a:r>
            <a:r>
              <a:rPr lang="en-US" sz="2400" b="1" i="0" dirty="0">
                <a:solidFill>
                  <a:schemeClr val="bg1"/>
                </a:solidFill>
                <a:effectLst/>
                <a:latin typeface="Arial" panose="020B0604020202020204" pitchFamily="34" charset="0"/>
                <a:cs typeface="Arial" panose="020B0604020202020204" pitchFamily="34" charset="0"/>
              </a:rPr>
              <a:t> </a:t>
            </a:r>
            <a:r>
              <a:rPr lang="vi-VN" sz="2400" b="1" i="0" dirty="0">
                <a:solidFill>
                  <a:schemeClr val="bg1"/>
                </a:solidFill>
                <a:effectLst/>
                <a:latin typeface="Arial" panose="020B0604020202020204" pitchFamily="34" charset="0"/>
                <a:cs typeface="Arial" panose="020B0604020202020204" pitchFamily="34" charset="0"/>
              </a:rPr>
              <a:t>với hàm cần tối ưu của bài toán</a:t>
            </a:r>
            <a:endParaRPr lang="en-US" sz="2400" b="1" i="0" dirty="0">
              <a:solidFill>
                <a:schemeClr val="bg1"/>
              </a:solidFill>
              <a:effectLst/>
              <a:latin typeface="Arial" panose="020B0604020202020204" pitchFamily="34" charset="0"/>
              <a:cs typeface="Arial" panose="020B0604020202020204" pitchFamily="34" charset="0"/>
            </a:endParaRPr>
          </a:p>
        </p:txBody>
      </p:sp>
      <p:pic>
        <p:nvPicPr>
          <p:cNvPr id="8" name="Picture 7" descr="Background pattern&#10;&#10;Description automatically generated with low confidence">
            <a:extLst>
              <a:ext uri="{FF2B5EF4-FFF2-40B4-BE49-F238E27FC236}">
                <a16:creationId xmlns:a16="http://schemas.microsoft.com/office/drawing/2014/main" id="{0630E808-BD53-4747-8072-1F7001689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873731"/>
            <a:ext cx="3972479" cy="914528"/>
          </a:xfrm>
          <a:prstGeom prst="rect">
            <a:avLst/>
          </a:prstGeom>
        </p:spPr>
      </p:pic>
    </p:spTree>
    <p:extLst>
      <p:ext uri="{BB962C8B-B14F-4D97-AF65-F5344CB8AC3E}">
        <p14:creationId xmlns:p14="http://schemas.microsoft.com/office/powerpoint/2010/main" val="310483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3785652"/>
          </a:xfrm>
          <a:prstGeom prst="rect">
            <a:avLst/>
          </a:prstGeom>
          <a:noFill/>
        </p:spPr>
        <p:txBody>
          <a:bodyPr wrap="square" rtlCol="0">
            <a:spAutoFit/>
          </a:bodyPr>
          <a:lstStyle/>
          <a:p>
            <a:pPr marL="457200"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Giả</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thuyết</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Khi một con đom đóm (A) bị thu hút bởi một con con đom đóm khác (B) thì nó chỉ dựa trên độ sáng (mà nó cảm nhận được) của con đom đóm B </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Độ thu hút tỉ lệ thuận với cường độ ánh sáng phát ra, một con đom đóm ít phát sáng hơn sẽ bị thu hút bởi một con đom đóm phát sáng sáng hơn, độ thu hút sẽ giảm dần theo khoảng cách giữa hai con đom đóm</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Nếu</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hai</a:t>
            </a:r>
            <a:r>
              <a:rPr lang="en-US" sz="2400" b="1" i="0" dirty="0">
                <a:solidFill>
                  <a:schemeClr val="bg1"/>
                </a:solidFill>
                <a:effectLst/>
                <a:latin typeface="Arial" panose="020B0604020202020204" pitchFamily="34" charset="0"/>
                <a:cs typeface="Arial" panose="020B0604020202020204" pitchFamily="34" charset="0"/>
              </a:rPr>
              <a:t> con </a:t>
            </a:r>
            <a:r>
              <a:rPr lang="en-US" sz="2400" b="1" i="0" dirty="0" err="1">
                <a:solidFill>
                  <a:schemeClr val="bg1"/>
                </a:solidFill>
                <a:effectLst/>
                <a:latin typeface="Arial" panose="020B0604020202020204" pitchFamily="34" charset="0"/>
                <a:cs typeface="Arial" panose="020B0604020202020204" pitchFamily="34" charset="0"/>
              </a:rPr>
              <a:t>đom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đóm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có</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cùng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độ</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sáng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và</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là</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độ</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sáng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lớn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nhất</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trong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quần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thể</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thì</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chúng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sẽ</a:t>
            </a:r>
            <a:r>
              <a:rPr lang="en-US" sz="2400" b="1" i="0" dirty="0">
                <a:solidFill>
                  <a:schemeClr val="bg1"/>
                </a:solidFill>
                <a:effectLst/>
                <a:latin typeface="Arial" panose="020B0604020202020204" pitchFamily="34" charset="0"/>
                <a:cs typeface="Arial" panose="020B0604020202020204" pitchFamily="34" charset="0"/>
              </a:rPr>
              <a:t> di </a:t>
            </a:r>
            <a:r>
              <a:rPr lang="en-US" sz="2400" b="1" i="0" dirty="0" err="1">
                <a:solidFill>
                  <a:schemeClr val="bg1"/>
                </a:solidFill>
                <a:effectLst/>
                <a:latin typeface="Arial" panose="020B0604020202020204" pitchFamily="34" charset="0"/>
                <a:cs typeface="Arial" panose="020B0604020202020204" pitchFamily="34" charset="0"/>
              </a:rPr>
              <a:t>chuyển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ngẫu</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nhiên</a:t>
            </a:r>
            <a:endParaRPr lang="en-US" sz="2400" b="1"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55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3785652"/>
          </a:xfrm>
          <a:prstGeom prst="rect">
            <a:avLst/>
          </a:prstGeom>
          <a:noFill/>
        </p:spPr>
        <p:txBody>
          <a:bodyPr wrap="square" rtlCol="0">
            <a:spAutoFit/>
          </a:bodyPr>
          <a:lstStyle/>
          <a:p>
            <a:pPr marL="457200"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Giả</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thuyết</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Khi một con đom đóm (A) bị thu hút bởi một con con đom đóm khác (B) thì nó chỉ dựa trên độ sáng (mà nó cảm nhận được) của con đom đóm B </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Độ thu hút tỉ lệ thuận với cường độ ánh sáng phát ra, một con đom đóm ít phát sáng hơn sẽ bị thu hút bởi một con đom đóm phát sáng sáng hơn, độ thu hút sẽ giảm dần theo khoảng cách giữa hai con đom đóm</a:t>
            </a:r>
            <a:endParaRPr lang="en-US" sz="2400" b="1" i="0" dirty="0">
              <a:solidFill>
                <a:schemeClr val="bg1"/>
              </a:solidFill>
              <a:effectLst/>
              <a:latin typeface="Arial" panose="020B0604020202020204" pitchFamily="34" charset="0"/>
              <a:cs typeface="Arial" panose="020B0604020202020204" pitchFamily="34" charset="0"/>
            </a:endParaRPr>
          </a:p>
          <a:p>
            <a:pPr marL="914400" lvl="1"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Nếu</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hai</a:t>
            </a:r>
            <a:r>
              <a:rPr lang="en-US" sz="2400" b="1" i="0" dirty="0">
                <a:solidFill>
                  <a:schemeClr val="bg1"/>
                </a:solidFill>
                <a:effectLst/>
                <a:latin typeface="Arial" panose="020B0604020202020204" pitchFamily="34" charset="0"/>
                <a:cs typeface="Arial" panose="020B0604020202020204" pitchFamily="34" charset="0"/>
              </a:rPr>
              <a:t> con </a:t>
            </a:r>
            <a:r>
              <a:rPr lang="en-US" sz="2400" b="1" i="0" dirty="0" err="1">
                <a:solidFill>
                  <a:schemeClr val="bg1"/>
                </a:solidFill>
                <a:effectLst/>
                <a:latin typeface="Arial" panose="020B0604020202020204" pitchFamily="34" charset="0"/>
                <a:cs typeface="Arial" panose="020B0604020202020204" pitchFamily="34" charset="0"/>
              </a:rPr>
              <a:t>đom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đóm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có</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cùng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độ</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sáng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và</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là</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độ</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sáng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lớn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nhất</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trong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quần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thể</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thì</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chúng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sẽ</a:t>
            </a:r>
            <a:r>
              <a:rPr lang="en-US" sz="2400" b="1" i="0" dirty="0">
                <a:solidFill>
                  <a:schemeClr val="bg1"/>
                </a:solidFill>
                <a:effectLst/>
                <a:latin typeface="Arial" panose="020B0604020202020204" pitchFamily="34" charset="0"/>
                <a:cs typeface="Arial" panose="020B0604020202020204" pitchFamily="34" charset="0"/>
              </a:rPr>
              <a:t> di </a:t>
            </a:r>
            <a:r>
              <a:rPr lang="en-US" sz="2400" b="1" i="0" dirty="0" err="1">
                <a:solidFill>
                  <a:schemeClr val="bg1"/>
                </a:solidFill>
                <a:effectLst/>
                <a:latin typeface="Arial" panose="020B0604020202020204" pitchFamily="34" charset="0"/>
                <a:cs typeface="Arial" panose="020B0604020202020204" pitchFamily="34" charset="0"/>
              </a:rPr>
              <a:t>chuyển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ngẫu</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nhiên</a:t>
            </a:r>
            <a:endParaRPr lang="en-US" sz="2400" b="1"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8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2308324"/>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Độ sáng cảm nhận được tại 1 điểm và độ thu hút là 2 yếu tố quan trọng trong thuật toán đom đóm. </a:t>
            </a:r>
            <a:endParaRPr lang="en-US" sz="2400" b="1" i="0" dirty="0">
              <a:solidFill>
                <a:schemeClr val="bg1"/>
              </a:solidFill>
              <a:effectLst/>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Cường độ ánh sáng do con đom đóm phát ra tỉ lệ nghịch với giá trị của hàm mục tiêu tại điểm mà con đom đóm đang đứng, và trong quá trình truyền đi, độ sáng sẽ thay đổi theo độ lớn khoảng cách và lượng ánh sáng bị hấp thụ bởi môi trường</a:t>
            </a:r>
            <a:endParaRPr lang="en-US" sz="2400" b="1" i="0" dirty="0">
              <a:solidFill>
                <a:schemeClr val="bg1"/>
              </a:solidFill>
              <a:effectLst/>
              <a:latin typeface="Arial" panose="020B0604020202020204" pitchFamily="34" charset="0"/>
              <a:cs typeface="Arial" panose="020B0604020202020204" pitchFamily="34" charset="0"/>
            </a:endParaRPr>
          </a:p>
        </p:txBody>
      </p:sp>
      <p:pic>
        <p:nvPicPr>
          <p:cNvPr id="7" name="Picture 6" descr="A picture containing shape&#10;&#10;Description automatically generated">
            <a:extLst>
              <a:ext uri="{FF2B5EF4-FFF2-40B4-BE49-F238E27FC236}">
                <a16:creationId xmlns:a16="http://schemas.microsoft.com/office/drawing/2014/main" id="{EB8451FC-558F-4724-92BD-41CFE52D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849" y="3605519"/>
            <a:ext cx="4124901" cy="743054"/>
          </a:xfrm>
          <a:prstGeom prst="rect">
            <a:avLst/>
          </a:prstGeom>
        </p:spPr>
      </p:pic>
      <p:pic>
        <p:nvPicPr>
          <p:cNvPr id="9" name="Picture 8" descr="Background pattern&#10;&#10;Description automatically generated with low confidence">
            <a:extLst>
              <a:ext uri="{FF2B5EF4-FFF2-40B4-BE49-F238E27FC236}">
                <a16:creationId xmlns:a16="http://schemas.microsoft.com/office/drawing/2014/main" id="{497785DE-0896-4EB6-B827-D65C2AA6A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605519"/>
            <a:ext cx="4029637" cy="685896"/>
          </a:xfrm>
          <a:prstGeom prst="rect">
            <a:avLst/>
          </a:prstGeom>
        </p:spPr>
      </p:pic>
    </p:spTree>
    <p:extLst>
      <p:ext uri="{BB962C8B-B14F-4D97-AF65-F5344CB8AC3E}">
        <p14:creationId xmlns:p14="http://schemas.microsoft.com/office/powerpoint/2010/main" val="368902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algn="ctr"/>
              <a:r>
                <a:rPr lang="vi-VN" sz="2800" b="1" i="0" dirty="0">
                  <a:solidFill>
                    <a:schemeClr val="bg1"/>
                  </a:solidFill>
                  <a:effectLst/>
                </a:rPr>
                <a:t>CƠ SỞ LÝ THUYẾT</a:t>
              </a:r>
            </a:p>
          </p:txBody>
        </p:sp>
      </p:grpSp>
      <p:sp>
        <p:nvSpPr>
          <p:cNvPr id="6" name="TextBox 5"/>
          <p:cNvSpPr txBox="1"/>
          <p:nvPr/>
        </p:nvSpPr>
        <p:spPr>
          <a:xfrm>
            <a:off x="609600" y="944158"/>
            <a:ext cx="10515600" cy="2677656"/>
          </a:xfrm>
          <a:prstGeom prst="rect">
            <a:avLst/>
          </a:prstGeom>
          <a:noFill/>
        </p:spPr>
        <p:txBody>
          <a:bodyPr wrap="square" rtlCol="0">
            <a:spAutoFit/>
          </a:bodyPr>
          <a:lstStyle/>
          <a:p>
            <a:pPr marL="457200" indent="-457200">
              <a:buFont typeface="Wingdings" panose="05000000000000000000" pitchFamily="2" charset="2"/>
              <a:buChar char="q"/>
              <a:defRPr/>
            </a:pPr>
            <a:r>
              <a:rPr lang="vi-VN" sz="2400" b="1" i="0" dirty="0">
                <a:solidFill>
                  <a:schemeClr val="bg1"/>
                </a:solidFill>
                <a:effectLst/>
                <a:latin typeface="Arial" panose="020B0604020202020204" pitchFamily="34" charset="0"/>
                <a:cs typeface="Arial" panose="020B0604020202020204" pitchFamily="34" charset="0"/>
              </a:rPr>
              <a:t>Khoảng cách Euclid giữa 2 con đom đóm </a:t>
            </a:r>
            <a:endParaRPr lang="en-US" sz="2400" b="1" i="0" dirty="0">
              <a:solidFill>
                <a:schemeClr val="bg1"/>
              </a:solidFill>
              <a:effectLst/>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endParaRPr lang="en-US" sz="2400" b="1"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endParaRPr lang="en-US" sz="2400" b="1" i="0" dirty="0">
              <a:solidFill>
                <a:schemeClr val="bg1"/>
              </a:solidFill>
              <a:effectLst/>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endParaRPr lang="en-US" sz="2400" b="1" dirty="0">
              <a:solidFill>
                <a:schemeClr val="bg1"/>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endParaRPr lang="en-US" sz="2400" b="1" i="0" dirty="0">
              <a:solidFill>
                <a:schemeClr val="bg1"/>
              </a:solidFill>
              <a:effectLst/>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endParaRPr lang="en-US" sz="2400" b="1" i="0" dirty="0">
              <a:solidFill>
                <a:schemeClr val="bg1"/>
              </a:solidFill>
              <a:effectLst/>
              <a:latin typeface="Arial" panose="020B0604020202020204" pitchFamily="34" charset="0"/>
              <a:cs typeface="Arial" panose="020B0604020202020204" pitchFamily="34" charset="0"/>
            </a:endParaRPr>
          </a:p>
          <a:p>
            <a:pPr marL="457200" indent="-457200">
              <a:buFont typeface="Wingdings" panose="05000000000000000000" pitchFamily="2" charset="2"/>
              <a:buChar char="q"/>
              <a:defRPr/>
            </a:pPr>
            <a:r>
              <a:rPr lang="en-US" sz="2400" b="1" i="0" dirty="0" err="1">
                <a:solidFill>
                  <a:schemeClr val="bg1"/>
                </a:solidFill>
                <a:effectLst/>
                <a:latin typeface="Arial" panose="020B0604020202020204" pitchFamily="34" charset="0"/>
                <a:cs typeface="Arial" panose="020B0604020202020204" pitchFamily="34" charset="0"/>
              </a:rPr>
              <a:t>Sự</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chuyển</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động</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của</a:t>
            </a:r>
            <a:r>
              <a:rPr lang="en-US" sz="2400" b="1" i="0" dirty="0">
                <a:solidFill>
                  <a:schemeClr val="bg1"/>
                </a:solidFill>
                <a:effectLst/>
                <a:latin typeface="Arial" panose="020B0604020202020204" pitchFamily="34" charset="0"/>
                <a:cs typeface="Arial" panose="020B0604020202020204" pitchFamily="34" charset="0"/>
              </a:rPr>
              <a:t> 1 con </a:t>
            </a:r>
            <a:r>
              <a:rPr lang="en-US" sz="2400" b="1" i="0" dirty="0" err="1">
                <a:solidFill>
                  <a:schemeClr val="bg1"/>
                </a:solidFill>
                <a:effectLst/>
                <a:latin typeface="Arial" panose="020B0604020202020204" pitchFamily="34" charset="0"/>
                <a:cs typeface="Arial" panose="020B0604020202020204" pitchFamily="34" charset="0"/>
              </a:rPr>
              <a:t>đom</a:t>
            </a:r>
            <a:r>
              <a:rPr lang="en-US" sz="2400" b="1" i="0" dirty="0">
                <a:solidFill>
                  <a:schemeClr val="bg1"/>
                </a:solidFill>
                <a:effectLst/>
                <a:latin typeface="Arial" panose="020B0604020202020204" pitchFamily="34" charset="0"/>
                <a:cs typeface="Arial" panose="020B0604020202020204" pitchFamily="34" charset="0"/>
              </a:rPr>
              <a:t> </a:t>
            </a:r>
            <a:r>
              <a:rPr lang="en-US" sz="2400" b="1" i="0" dirty="0" err="1">
                <a:solidFill>
                  <a:schemeClr val="bg1"/>
                </a:solidFill>
                <a:effectLst/>
                <a:latin typeface="Arial" panose="020B0604020202020204" pitchFamily="34" charset="0"/>
                <a:cs typeface="Arial" panose="020B0604020202020204" pitchFamily="34" charset="0"/>
              </a:rPr>
              <a:t>đóm</a:t>
            </a:r>
            <a:r>
              <a:rPr lang="en-US" sz="2400" b="1" i="0" dirty="0">
                <a:solidFill>
                  <a:schemeClr val="bg1"/>
                </a:solidFill>
                <a:effectLst/>
                <a:latin typeface="Arial" panose="020B0604020202020204" pitchFamily="34" charset="0"/>
                <a:cs typeface="Arial" panose="020B0604020202020204" pitchFamily="34" charset="0"/>
              </a:rPr>
              <a:t> </a:t>
            </a:r>
          </a:p>
        </p:txBody>
      </p:sp>
      <p:pic>
        <p:nvPicPr>
          <p:cNvPr id="8" name="Picture 7" descr="Text&#10;&#10;Description automatically generated">
            <a:extLst>
              <a:ext uri="{FF2B5EF4-FFF2-40B4-BE49-F238E27FC236}">
                <a16:creationId xmlns:a16="http://schemas.microsoft.com/office/drawing/2014/main" id="{3CF1AA07-31A2-4929-890D-47D43E3B8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596" y="1628694"/>
            <a:ext cx="5249008" cy="1162212"/>
          </a:xfrm>
          <a:prstGeom prst="rect">
            <a:avLst/>
          </a:prstGeom>
        </p:spPr>
      </p:pic>
      <p:pic>
        <p:nvPicPr>
          <p:cNvPr id="11" name="Picture 10" descr="A picture containing text, watch, gauge&#10;&#10;Description automatically generated">
            <a:extLst>
              <a:ext uri="{FF2B5EF4-FFF2-40B4-BE49-F238E27FC236}">
                <a16:creationId xmlns:a16="http://schemas.microsoft.com/office/drawing/2014/main" id="{5EB57389-772B-4D8F-B402-21248DD60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596" y="3963402"/>
            <a:ext cx="5106113" cy="685896"/>
          </a:xfrm>
          <a:prstGeom prst="rect">
            <a:avLst/>
          </a:prstGeom>
        </p:spPr>
      </p:pic>
    </p:spTree>
    <p:extLst>
      <p:ext uri="{BB962C8B-B14F-4D97-AF65-F5344CB8AC3E}">
        <p14:creationId xmlns:p14="http://schemas.microsoft.com/office/powerpoint/2010/main" val="3553548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CE93DDF90D0245851F42DB85943336" ma:contentTypeVersion="2" ma:contentTypeDescription="Create a new document." ma:contentTypeScope="" ma:versionID="492db24bd72be0eb3d3a3cc3c7b07cfa">
  <xsd:schema xmlns:xsd="http://www.w3.org/2001/XMLSchema" xmlns:xs="http://www.w3.org/2001/XMLSchema" xmlns:p="http://schemas.microsoft.com/office/2006/metadata/properties" xmlns:ns3="bf021afb-3ff0-4bd6-8891-265ef34bd306" targetNamespace="http://schemas.microsoft.com/office/2006/metadata/properties" ma:root="true" ma:fieldsID="1c2e2aea140a71fa4ac6246add97e190" ns3:_="">
    <xsd:import namespace="bf021afb-3ff0-4bd6-8891-265ef34bd30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021afb-3ff0-4bd6-8891-265ef34bd3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B1461D-D720-41EA-A487-71A293A6EB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021afb-3ff0-4bd6-8891-265ef34bd3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0C5C61-6383-45B2-87AB-96AEF613949F}">
  <ds:schemaRefs>
    <ds:schemaRef ds:uri="http://schemas.microsoft.com/sharepoint/v3/contenttype/forms"/>
  </ds:schemaRefs>
</ds:datastoreItem>
</file>

<file path=customXml/itemProps3.xml><?xml version="1.0" encoding="utf-8"?>
<ds:datastoreItem xmlns:ds="http://schemas.openxmlformats.org/officeDocument/2006/customXml" ds:itemID="{C3079B0A-D7FB-4D5F-84AC-90C57B09F9C8}">
  <ds:schemaRefs>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terms/"/>
    <ds:schemaRef ds:uri="bf021afb-3ff0-4bd6-8891-265ef34bd306"/>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67</TotalTime>
  <Words>2295</Words>
  <Application>Microsoft Office PowerPoint</Application>
  <PresentationFormat>Widescreen</PresentationFormat>
  <Paragraphs>155</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Helvetica</vt:lpstr>
      <vt:lpstr>Times New Roman</vt:lpstr>
      <vt:lpstr>Wingdings</vt:lpstr>
      <vt:lpstr>1_Office Theme</vt:lpstr>
      <vt:lpstr>MÁY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Performance Study of Hybrid Firefly Algorithms for Automatic Data Clustering</dc:title>
  <dc:creator>Đặng Nhật Minh</dc:creator>
  <cp:lastModifiedBy>Đặng Nhật Minh</cp:lastModifiedBy>
  <cp:revision>2</cp:revision>
  <dcterms:created xsi:type="dcterms:W3CDTF">2021-04-26T14:47:09Z</dcterms:created>
  <dcterms:modified xsi:type="dcterms:W3CDTF">2021-04-26T15:54:16Z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0x010100D3CE93DDF90D0245851F42DB85943336</vt:lpwstr>
  </property>
</Properties>
</file>