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61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B0B"/>
    <a:srgbClr val="15AB0D"/>
    <a:srgbClr val="AD1757"/>
    <a:srgbClr val="6E8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80" autoAdjust="0"/>
  </p:normalViewPr>
  <p:slideViewPr>
    <p:cSldViewPr>
      <p:cViewPr>
        <p:scale>
          <a:sx n="66" d="100"/>
          <a:sy n="66" d="100"/>
        </p:scale>
        <p:origin x="876" y="-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738E6-4BD7-4AB8-8B0D-3205B8ECCD3B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79DE623-2DF7-4243-B639-4C6C471378C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1:Tổng quan Column Family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7C2772-D163-45BD-99AF-8D4E99C1357E}" type="parTrans" cxnId="{D4D40979-0EAF-4C98-887C-16A5C398BE70}">
      <dgm:prSet/>
      <dgm:spPr/>
      <dgm:t>
        <a:bodyPr/>
        <a:lstStyle/>
        <a:p>
          <a:endParaRPr lang="en-US"/>
        </a:p>
      </dgm:t>
    </dgm:pt>
    <dgm:pt modelId="{55E825B2-76A9-4760-B3AA-4F41A5B6BC15}" type="sibTrans" cxnId="{D4D40979-0EAF-4C98-887C-16A5C398BE70}">
      <dgm:prSet/>
      <dgm:spPr/>
      <dgm:t>
        <a:bodyPr/>
        <a:lstStyle/>
        <a:p>
          <a:endParaRPr lang="en-US"/>
        </a:p>
      </dgm:t>
    </dgm:pt>
    <dgm:pt modelId="{C0545705-5A66-47FD-9F7E-B3C74046757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5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5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2: </a:t>
          </a:r>
          <a:r>
            <a:rPr lang="en-US" sz="56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Apache</a:t>
          </a:r>
          <a:r>
            <a:rPr lang="en-US" sz="55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5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HBase</a:t>
          </a:r>
          <a:endParaRPr lang="en-US" sz="5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4D2CCA-0E6A-4E0B-8CF5-7A877815F789}" type="sibTrans" cxnId="{0ACBACC0-4F1E-497E-B786-032F73DF1751}">
      <dgm:prSet/>
      <dgm:spPr/>
      <dgm:t>
        <a:bodyPr/>
        <a:lstStyle/>
        <a:p>
          <a:endParaRPr lang="en-US"/>
        </a:p>
      </dgm:t>
    </dgm:pt>
    <dgm:pt modelId="{A314F2AF-FDE1-4A17-B0E8-F64B2E85B49C}" type="parTrans" cxnId="{0ACBACC0-4F1E-497E-B786-032F73DF1751}">
      <dgm:prSet/>
      <dgm:spPr/>
      <dgm:t>
        <a:bodyPr/>
        <a:lstStyle/>
        <a:p>
          <a:endParaRPr lang="en-US"/>
        </a:p>
      </dgm:t>
    </dgm:pt>
    <dgm:pt modelId="{8406E4E1-49C4-47D4-93CE-4068A6100A4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56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56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3:Kết </a:t>
          </a:r>
          <a:r>
            <a:rPr lang="en-US" sz="56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56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6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56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6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56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6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endParaRPr lang="en-US" sz="5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F41E44-03D2-4DB8-837A-DFEDC750EA84}" type="sibTrans" cxnId="{672D52F2-A12B-4B6D-856F-7BB8B7B6E9DC}">
      <dgm:prSet/>
      <dgm:spPr/>
      <dgm:t>
        <a:bodyPr/>
        <a:lstStyle/>
        <a:p>
          <a:endParaRPr lang="en-US"/>
        </a:p>
      </dgm:t>
    </dgm:pt>
    <dgm:pt modelId="{15EFCEDF-13DC-4E26-8505-4FA59E4EA122}" type="parTrans" cxnId="{672D52F2-A12B-4B6D-856F-7BB8B7B6E9DC}">
      <dgm:prSet/>
      <dgm:spPr/>
      <dgm:t>
        <a:bodyPr/>
        <a:lstStyle/>
        <a:p>
          <a:endParaRPr lang="en-US"/>
        </a:p>
      </dgm:t>
    </dgm:pt>
    <dgm:pt modelId="{5C243920-1960-49F6-8B94-BFB30175097D}" type="pres">
      <dgm:prSet presAssocID="{370738E6-4BD7-4AB8-8B0D-3205B8ECCD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73F1F-FC88-4DD8-968E-F2AA092439B5}" type="pres">
      <dgm:prSet presAssocID="{579DE623-2DF7-4243-B639-4C6C471378C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93837-3E0A-4555-B12F-8E6F34631BAC}" type="pres">
      <dgm:prSet presAssocID="{55E825B2-76A9-4760-B3AA-4F41A5B6BC15}" presName="spacer" presStyleCnt="0"/>
      <dgm:spPr/>
    </dgm:pt>
    <dgm:pt modelId="{448D9771-D820-422B-8814-4B49E9F0B3E4}" type="pres">
      <dgm:prSet presAssocID="{C0545705-5A66-47FD-9F7E-B3C7404675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4BC8E-8AE6-4BAA-BB92-32952284E077}" type="pres">
      <dgm:prSet presAssocID="{964D2CCA-0E6A-4E0B-8CF5-7A877815F789}" presName="spacer" presStyleCnt="0"/>
      <dgm:spPr/>
    </dgm:pt>
    <dgm:pt modelId="{D282F9DC-D542-4AD5-958F-1B5DF45D0032}" type="pres">
      <dgm:prSet presAssocID="{8406E4E1-49C4-47D4-93CE-4068A6100A4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D52F2-A12B-4B6D-856F-7BB8B7B6E9DC}" srcId="{370738E6-4BD7-4AB8-8B0D-3205B8ECCD3B}" destId="{8406E4E1-49C4-47D4-93CE-4068A6100A4D}" srcOrd="2" destOrd="0" parTransId="{15EFCEDF-13DC-4E26-8505-4FA59E4EA122}" sibTransId="{8BF41E44-03D2-4DB8-837A-DFEDC750EA84}"/>
    <dgm:cxn modelId="{2C7D7505-A7E9-40CE-918A-B74B3FA32440}" type="presOf" srcId="{579DE623-2DF7-4243-B639-4C6C471378C7}" destId="{63873F1F-FC88-4DD8-968E-F2AA092439B5}" srcOrd="0" destOrd="0" presId="urn:microsoft.com/office/officeart/2005/8/layout/vList2"/>
    <dgm:cxn modelId="{0D747358-964C-42A5-AB78-AB2470A76628}" type="presOf" srcId="{C0545705-5A66-47FD-9F7E-B3C74046757D}" destId="{448D9771-D820-422B-8814-4B49E9F0B3E4}" srcOrd="0" destOrd="0" presId="urn:microsoft.com/office/officeart/2005/8/layout/vList2"/>
    <dgm:cxn modelId="{A2AF86FE-31B9-4C90-B932-E8F7DA25448A}" type="presOf" srcId="{370738E6-4BD7-4AB8-8B0D-3205B8ECCD3B}" destId="{5C243920-1960-49F6-8B94-BFB30175097D}" srcOrd="0" destOrd="0" presId="urn:microsoft.com/office/officeart/2005/8/layout/vList2"/>
    <dgm:cxn modelId="{D4D40979-0EAF-4C98-887C-16A5C398BE70}" srcId="{370738E6-4BD7-4AB8-8B0D-3205B8ECCD3B}" destId="{579DE623-2DF7-4243-B639-4C6C471378C7}" srcOrd="0" destOrd="0" parTransId="{BE7C2772-D163-45BD-99AF-8D4E99C1357E}" sibTransId="{55E825B2-76A9-4760-B3AA-4F41A5B6BC15}"/>
    <dgm:cxn modelId="{BA09CFBC-45B3-43A9-981A-5102E972A071}" type="presOf" srcId="{8406E4E1-49C4-47D4-93CE-4068A6100A4D}" destId="{D282F9DC-D542-4AD5-958F-1B5DF45D0032}" srcOrd="0" destOrd="0" presId="urn:microsoft.com/office/officeart/2005/8/layout/vList2"/>
    <dgm:cxn modelId="{0ACBACC0-4F1E-497E-B786-032F73DF1751}" srcId="{370738E6-4BD7-4AB8-8B0D-3205B8ECCD3B}" destId="{C0545705-5A66-47FD-9F7E-B3C74046757D}" srcOrd="1" destOrd="0" parTransId="{A314F2AF-FDE1-4A17-B0E8-F64B2E85B49C}" sibTransId="{964D2CCA-0E6A-4E0B-8CF5-7A877815F789}"/>
    <dgm:cxn modelId="{F74642ED-D2F0-4F95-8265-D7AC99131BA5}" type="presParOf" srcId="{5C243920-1960-49F6-8B94-BFB30175097D}" destId="{63873F1F-FC88-4DD8-968E-F2AA092439B5}" srcOrd="0" destOrd="0" presId="urn:microsoft.com/office/officeart/2005/8/layout/vList2"/>
    <dgm:cxn modelId="{14AA8D0F-8C38-4335-9A39-BEBF7F0821C8}" type="presParOf" srcId="{5C243920-1960-49F6-8B94-BFB30175097D}" destId="{80493837-3E0A-4555-B12F-8E6F34631BAC}" srcOrd="1" destOrd="0" presId="urn:microsoft.com/office/officeart/2005/8/layout/vList2"/>
    <dgm:cxn modelId="{1FD4269C-792E-45E6-A168-DC1A08F3C62B}" type="presParOf" srcId="{5C243920-1960-49F6-8B94-BFB30175097D}" destId="{448D9771-D820-422B-8814-4B49E9F0B3E4}" srcOrd="2" destOrd="0" presId="urn:microsoft.com/office/officeart/2005/8/layout/vList2"/>
    <dgm:cxn modelId="{ACC7560E-7D14-47A5-B8AD-17A0860531E8}" type="presParOf" srcId="{5C243920-1960-49F6-8B94-BFB30175097D}" destId="{CAB4BC8E-8AE6-4BAA-BB92-32952284E077}" srcOrd="3" destOrd="0" presId="urn:microsoft.com/office/officeart/2005/8/layout/vList2"/>
    <dgm:cxn modelId="{87D546E4-94C9-43CD-83C5-B20724A9F5F7}" type="presParOf" srcId="{5C243920-1960-49F6-8B94-BFB30175097D}" destId="{D282F9DC-D542-4AD5-958F-1B5DF45D00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3F1F-FC88-4DD8-968E-F2AA092439B5}">
      <dsp:nvSpPr>
        <dsp:cNvPr id="0" name=""/>
        <dsp:cNvSpPr/>
      </dsp:nvSpPr>
      <dsp:spPr>
        <a:xfrm>
          <a:off x="0" y="37559"/>
          <a:ext cx="9296400" cy="1311862"/>
        </a:xfrm>
        <a:prstGeom prst="roundRect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4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1:Tổng quan Column Family</a:t>
          </a:r>
          <a:endParaRPr lang="en-US" sz="4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040" y="101599"/>
        <a:ext cx="9168320" cy="1183782"/>
      </dsp:txXfrm>
    </dsp:sp>
    <dsp:sp modelId="{448D9771-D820-422B-8814-4B49E9F0B3E4}">
      <dsp:nvSpPr>
        <dsp:cNvPr id="0" name=""/>
        <dsp:cNvSpPr/>
      </dsp:nvSpPr>
      <dsp:spPr>
        <a:xfrm>
          <a:off x="0" y="1481902"/>
          <a:ext cx="9296400" cy="1311862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5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2: </a:t>
          </a:r>
          <a:r>
            <a:rPr lang="en-US" sz="5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Apache</a:t>
          </a:r>
          <a:r>
            <a:rPr lang="en-US" sz="55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5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HBase</a:t>
          </a:r>
          <a:endParaRPr lang="en-US" sz="5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040" y="1545942"/>
        <a:ext cx="9168320" cy="1183782"/>
      </dsp:txXfrm>
    </dsp:sp>
    <dsp:sp modelId="{D282F9DC-D542-4AD5-958F-1B5DF45D0032}">
      <dsp:nvSpPr>
        <dsp:cNvPr id="0" name=""/>
        <dsp:cNvSpPr/>
      </dsp:nvSpPr>
      <dsp:spPr>
        <a:xfrm>
          <a:off x="0" y="2926244"/>
          <a:ext cx="9296400" cy="1311862"/>
        </a:xfrm>
        <a:prstGeom prst="roundRect">
          <a:avLst/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5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3:Kết </a:t>
          </a:r>
          <a:r>
            <a:rPr lang="en-US" sz="56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5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6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5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6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5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6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endParaRPr lang="en-US" sz="5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040" y="2990284"/>
        <a:ext cx="9168320" cy="1183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t>05/03/2021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 dạng NoSQL lưu trữ phi cấu trúc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lưu trữ dạng key-value. Value được định danh bởi một key, cả key và value đều được lưu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 dạng ByteArray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 dạng lưu trữ có cấu trúc (RDBMS), cấu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 dữ liệu phải được khai báo đầy đủ rõ ràng,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 đối tượng được lưu trữ theo cột, dòng và có mối quan hệ chặt chẽ với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6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 trữ: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 sử dụng 2 định dạng file chính là HLog và HFile, được vào các HDFS Datanode thông qua DFSClient. Điều này giúp cho HBase có 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 trung vào việc tối ưu truy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 và cập nhật dữ liệu, vốn không phải thế mạnh của HDFS nguyên thủy.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 hợp một số file như trên được quản lý bởi một Region (trình bày ở phần sau), thường được sao lưu thành 3 bản lưu ở 3 datanode khác nhau.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family &amp; Column Qualifier: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Region: Một region là một mảnh của một bảng hoàn chỉnh. Tập hợp một số region sẽ được quản lý bởi một HRegionServer.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Row-version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vs Block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901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107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03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426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810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2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9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25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665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231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169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4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1624" y="2362201"/>
            <a:ext cx="9968752" cy="1470025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886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1"/>
            <a:ext cx="25400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609601"/>
            <a:ext cx="78232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1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535113"/>
            <a:ext cx="51837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174875"/>
            <a:ext cx="5183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1858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1858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85800"/>
            <a:ext cx="38078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85801"/>
            <a:ext cx="6612467" cy="544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1981201"/>
            <a:ext cx="38078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1"/>
            <a:ext cx="7315200" cy="3889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895" y="609600"/>
            <a:ext cx="10614211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824" y="1524001"/>
            <a:ext cx="10578352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304801"/>
            <a:ext cx="11277600" cy="2362199"/>
          </a:xfrm>
          <a:prstGeom prst="roundRect">
            <a:avLst/>
          </a:prstGeom>
          <a:solidFill>
            <a:srgbClr val="6E8D9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11582400" cy="761999"/>
          </a:xfrm>
        </p:spPr>
        <p:txBody>
          <a:bodyPr>
            <a:noAutofit/>
          </a:bodyPr>
          <a:lstStyle/>
          <a:p>
            <a:r>
              <a:rPr lang="en-PH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SƠ DỮ LIỆU NÂNG CAO</a:t>
            </a:r>
            <a:endParaRPr lang="en-PH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11353800" cy="990600"/>
          </a:xfrm>
        </p:spPr>
        <p:txBody>
          <a:bodyPr>
            <a:noAutofit/>
          </a:bodyPr>
          <a:lstStyle/>
          <a:p>
            <a:pPr algn="l"/>
            <a:r>
              <a:rPr lang="en-PH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PH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PH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endParaRPr lang="en-PH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04801"/>
            <a:ext cx="1158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PH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KHOA HỌC TỰ NHIÊN</a:t>
            </a:r>
            <a:endParaRPr lang="en-PH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838201"/>
            <a:ext cx="1158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P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P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086600" y="4724400"/>
            <a:ext cx="48006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PH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PH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- </a:t>
            </a:r>
          </a:p>
          <a:p>
            <a:pPr algn="l"/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473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2454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44047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(Non-Relational)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8857" y="187457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dirty="0">
                <a:solidFill>
                  <a:schemeClr val="bg1"/>
                </a:solidFill>
                <a:latin typeface="+mj-lt"/>
              </a:rPr>
              <a:t>NoSQL database vận hành theo cơ chế storage-and-query, nên sẽ không tồn tại các quan hệ giữa các </a:t>
            </a:r>
            <a:r>
              <a:rPr lang="vi-VN" sz="2000" dirty="0" smtClean="0">
                <a:solidFill>
                  <a:schemeClr val="bg1"/>
                </a:solidFill>
                <a:latin typeface="+mj-lt"/>
              </a:rPr>
              <a:t>bảng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69009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Lữu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(Big data storage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857" y="3124200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HDFS.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vi-V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hàng PB dữ liệu với độ trễ thấp, real-time. HBase được thiết kế để có thể truy vấn được các table lớn với tốc độ nhanh.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433982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(Scalable)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857" y="4773931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ắn </a:t>
            </a:r>
            <a:r>
              <a:rPr lang="vi-V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nhiều node </a:t>
            </a:r>
            <a:r>
              <a:rPr lang="vi-V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mới,sau </a:t>
            </a:r>
            <a:r>
              <a:rPr lang="vi-V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 các Region (nơi lưu trữ các table) tự động chia tách và tạo ra nhiều Region mới, tích hợp vào hệ thống.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248551"/>
            <a:ext cx="6012543" cy="280076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Hệ thống audit log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Tracking user action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Realtime counters, realtime analytics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Monitor các hệ thống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Hệ thống message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Lưu trữ dữ liệu thu thập từ web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Lưu trữ dữ liệu sparse (thưa)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Nhiều người dùng truy cập đồng thời (stream,...)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4648200"/>
            <a:ext cx="7086600" cy="11079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join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219200" y="1676401"/>
            <a:ext cx="3048000" cy="1219200"/>
          </a:xfrm>
          <a:prstGeom prst="rightArrow">
            <a:avLst/>
          </a:prstGeom>
          <a:solidFill>
            <a:srgbClr val="118B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219200" y="4340305"/>
            <a:ext cx="30480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nên </a:t>
            </a:r>
            <a:r>
              <a:rPr lang="en-US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25304"/>
            <a:ext cx="8382000" cy="49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65697"/>
            <a:ext cx="8229599" cy="4939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457325"/>
            <a:ext cx="8229599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84091"/>
            <a:ext cx="9287185" cy="48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8933"/>
            <a:ext cx="6643822" cy="49671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8600" y="1582116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chỉnh: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RegionServers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13582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1440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 của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1582116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Client read 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lấy 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Client white 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HDFS. Bên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đó, client cũng có option white 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HDFS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603888"/>
            <a:ext cx="7058025" cy="4013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775" y="5866154"/>
            <a:ext cx="1117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giao tiếp giữa HBase với HDFS được thông qua các đối tượng HDFS Client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1440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1100" y="1509481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chemeClr val="bg1"/>
                </a:solidFill>
                <a:latin typeface="+mj-lt"/>
              </a:rPr>
              <a:t>Hướng dẫn cài đặt chi tiết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chemeClr val="bg1"/>
                </a:solidFill>
                <a:latin typeface="+mj-lt"/>
              </a:rPr>
              <a:t>Các thao tác &amp; công cụ cơ </a:t>
            </a:r>
            <a:r>
              <a:rPr lang="vi-VN" sz="2400" b="1" dirty="0" smtClean="0">
                <a:solidFill>
                  <a:schemeClr val="bg1"/>
                </a:solidFill>
                <a:latin typeface="+mj-lt"/>
              </a:rPr>
              <a:t>bản</a:t>
            </a:r>
            <a:endParaRPr lang="vi-VN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0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2926244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2926244"/>
              <a:ext cx="9296400" cy="1311862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3054324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3:Kết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rộng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4550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2926244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2926244"/>
              <a:ext cx="9296400" cy="1311862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3054324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3:Kết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rộng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Cassandra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558691"/>
            <a:ext cx="10515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u="sng" dirty="0">
                <a:solidFill>
                  <a:schemeClr val="bg1"/>
                </a:solidFill>
                <a:latin typeface="+mj-lt"/>
              </a:rPr>
              <a:t>Giống nhau: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Cơ sở dữ liệu(Database):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Cả hai đều là cơ sơ dữ liệu mã nguồn mở.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Có thể xử lí được dữ liệu lớn, dữ liệu không quan hệ(bao gòm image, audio, video..)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Khả năng mở rộng(Scalability)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Cả hai điều có khả năng mở rộng cao.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Để mở rộng chỉ cần tăng số lượng node trên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Tạo bản sao(Replication)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Data khi được lưu xuống node sẽ tạo bản sao ở một số node khác, nên khi xảy ra lỗi vẫn tồn tại data ở node backup để truy xuất.</a:t>
            </a:r>
          </a:p>
        </p:txBody>
      </p:sp>
    </p:spTree>
    <p:extLst>
      <p:ext uri="{BB962C8B-B14F-4D97-AF65-F5344CB8AC3E}">
        <p14:creationId xmlns:p14="http://schemas.microsoft.com/office/powerpoint/2010/main" val="25722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39979438"/>
              </p:ext>
            </p:extLst>
          </p:nvPr>
        </p:nvGraphicFramePr>
        <p:xfrm>
          <a:off x="1676400" y="457200"/>
          <a:ext cx="9296400" cy="4275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2926244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2926244"/>
              <a:ext cx="9296400" cy="1311862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3054324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3:Kết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rộng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Cassandra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558691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 nhau</a:t>
            </a:r>
            <a:r>
              <a:rPr lang="vi-VN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u="sng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Model: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1" y="2481001"/>
            <a:ext cx="5634879" cy="3866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00911"/>
            <a:ext cx="4876800" cy="47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2926244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2926244"/>
              <a:ext cx="9296400" cy="1311862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3054324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3:Kết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rộng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Cassandra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558691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 nhau</a:t>
            </a:r>
            <a:r>
              <a:rPr lang="vi-VN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u="sng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Data flow: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81001"/>
            <a:ext cx="7038975" cy="40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133600"/>
            <a:ext cx="952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51543"/>
            <a:chExt cx="9296400" cy="1298700"/>
          </a:xfrm>
        </p:grpSpPr>
        <p:sp>
          <p:nvSpPr>
            <p:cNvPr id="4" name="Rounded Rectangle 3"/>
            <p:cNvSpPr/>
            <p:nvPr/>
          </p:nvSpPr>
          <p:spPr>
            <a:xfrm>
              <a:off x="0" y="51543"/>
              <a:ext cx="9296400" cy="12987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3397" y="114940"/>
              <a:ext cx="9169606" cy="1171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1:Tổng quan Column Family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Family là gì?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45500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Column Family là một database object trong Column-Oriented NoSQL Database, với dữ liệu được lưu trữ và truy xuất theo các cột thay vì các hàng như trong các loại cơ sở dữ liệu quan hệ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lumn-Family St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80732"/>
            <a:ext cx="6364979" cy="40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51543"/>
            <a:chExt cx="9296400" cy="1298700"/>
          </a:xfrm>
        </p:grpSpPr>
        <p:sp>
          <p:nvSpPr>
            <p:cNvPr id="4" name="Rounded Rectangle 3"/>
            <p:cNvSpPr/>
            <p:nvPr/>
          </p:nvSpPr>
          <p:spPr>
            <a:xfrm>
              <a:off x="0" y="51543"/>
              <a:ext cx="9296400" cy="12987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3397" y="114940"/>
              <a:ext cx="9169606" cy="1171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1:Tổng quan Column Family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Family là gì?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455003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NoSQL Database mà trong đó dữ liệu được lưu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 theo các cột thay vì các hàng như trong các loại cơ sở dữ liệu quan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lumn-Family St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6858000" cy="436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gì?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624548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NoSQL, column-oriented Database phát hành lần đầu năm 2008, lưu trữ dữ liệu theo cột thay vì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guồn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 từ cơ sở dữ liệu BigTable của Google, chạy trên nền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(HDFS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Apache.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lưu trữ phi cấu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 dạng key-value. Value được định danh bởi một key, cả key và value đều được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lưu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 các loại dữ liệu mà không cần khai báo tường minh trước.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2454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624548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Là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dự án open source có khả năng scale theo chiều ngang (scale out/horizontal </a:t>
            </a: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scale)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Được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viết bằng Java, chạy trên nền </a:t>
            </a: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JVM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Được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thiết kế để lưu trữ, xử lý dữ liệu </a:t>
            </a: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lớn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Xử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lý tốt các loại dữ liệu thưa (nhiều giá trị </a:t>
            </a: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rỗng)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HBase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là database lưu trữ dạng bảng mà không cần khai báo trước schema. Tại thời điểm tạo bảng, ta chỉ cần khai báo trước column family.</a:t>
            </a:r>
          </a:p>
        </p:txBody>
      </p:sp>
    </p:spTree>
    <p:extLst>
      <p:ext uri="{BB962C8B-B14F-4D97-AF65-F5344CB8AC3E}">
        <p14:creationId xmlns:p14="http://schemas.microsoft.com/office/powerpoint/2010/main" val="21285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2454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62454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(Distributed).</a:t>
            </a:r>
          </a:p>
          <a:p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(Flexible Data)</a:t>
            </a:r>
          </a:p>
          <a:p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ạc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(Non-Relational)</a:t>
            </a:r>
          </a:p>
          <a:p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Lữu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storage)</a:t>
            </a:r>
          </a:p>
          <a:p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(Scalable)</a:t>
            </a:r>
          </a:p>
        </p:txBody>
      </p:sp>
    </p:spTree>
    <p:extLst>
      <p:ext uri="{BB962C8B-B14F-4D97-AF65-F5344CB8AC3E}">
        <p14:creationId xmlns:p14="http://schemas.microsoft.com/office/powerpoint/2010/main" val="30957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2454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44047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(Distributed): Có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en-US" sz="2400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8857" y="1874579"/>
            <a:ext cx="1051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lẻ,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chạy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local hoặc lưu trên HDFS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Nhươc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node gặp sự cố, cả hệ thống sẽ bị ngưng</a:t>
            </a:r>
            <a:r>
              <a:rPr lang="vi-V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quá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hường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dùng để vận hành sản phẩm thật vì được chạy trên một hệ</a:t>
            </a:r>
            <a:b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gồm nhiều </a:t>
            </a:r>
            <a:r>
              <a:rPr lang="vi-V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1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1481902"/>
            <a:chExt cx="9296400" cy="1311862"/>
          </a:xfrm>
        </p:grpSpPr>
        <p:sp>
          <p:nvSpPr>
            <p:cNvPr id="4" name="Rounded Rectangle 3"/>
            <p:cNvSpPr/>
            <p:nvPr/>
          </p:nvSpPr>
          <p:spPr>
            <a:xfrm>
              <a:off x="0" y="1481902"/>
              <a:ext cx="9296400" cy="13118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4040" y="1545942"/>
              <a:ext cx="9168320" cy="1183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Apache </a:t>
              </a:r>
              <a:r>
                <a:rPr lang="en-US" sz="2800" b="1" i="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441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2454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44047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(Flexible Data)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8857" y="1874579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j-lt"/>
              </a:rPr>
              <a:t>HBase được lấy ý tưởng từ Google BigTable và chạy trên nền </a:t>
            </a:r>
            <a:r>
              <a:rPr lang="vi-VN" sz="2200" dirty="0" smtClean="0">
                <a:solidFill>
                  <a:schemeClr val="bg1"/>
                </a:solidFill>
                <a:latin typeface="+mj-lt"/>
              </a:rPr>
              <a:t>Hadoop.</a:t>
            </a:r>
            <a:endParaRPr lang="en-US" sz="22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200" dirty="0" smtClean="0">
                <a:solidFill>
                  <a:schemeClr val="bg1"/>
                </a:solidFill>
                <a:latin typeface="+mj-lt"/>
              </a:rPr>
              <a:t>HBase </a:t>
            </a:r>
            <a:r>
              <a:rPr lang="vi-VN" sz="2200" dirty="0">
                <a:solidFill>
                  <a:schemeClr val="bg1"/>
                </a:solidFill>
                <a:latin typeface="+mj-lt"/>
              </a:rPr>
              <a:t>không quy định trước kiểu dữ liệu, vì tất cả các loại dữ liệu đều được lưu dưới dạng ByteArray</a:t>
            </a:r>
            <a:endParaRPr lang="en-US" sz="22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383059"/>
            <a:ext cx="6810375" cy="286534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 rot="16200000">
            <a:off x="1036348" y="3551736"/>
            <a:ext cx="1126915" cy="2742411"/>
          </a:xfrm>
          <a:prstGeom prst="wedgeRoundRectCallo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599" y="4409278"/>
            <a:ext cx="274241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(table)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nhiều rows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89374" y="2675654"/>
            <a:ext cx="2431143" cy="753346"/>
          </a:xfrm>
          <a:prstGeom prst="wedgeRoundRectCallout">
            <a:avLst>
              <a:gd name="adj1" fmla="val -16060"/>
              <a:gd name="adj2" fmla="val 93644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nhiều column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732033" y="2998819"/>
            <a:ext cx="2631167" cy="753346"/>
          </a:xfrm>
          <a:prstGeom prst="wedgeRoundRectCallout">
            <a:avLst>
              <a:gd name="adj1" fmla="val -16060"/>
              <a:gd name="adj2" fmla="val 93644"/>
              <a:gd name="adj3" fmla="val 16667"/>
            </a:avLst>
          </a:prstGeom>
          <a:solidFill>
            <a:srgbClr val="AD1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family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nhiều column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1306</Words>
  <Application>Microsoft Office PowerPoint</Application>
  <PresentationFormat>Widescreen</PresentationFormat>
  <Paragraphs>159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Times New Roman</vt:lpstr>
      <vt:lpstr>Wingdings</vt:lpstr>
      <vt:lpstr>Office Theme</vt:lpstr>
      <vt:lpstr>CƠ SƠ DỮ LIỆU NÂNG CAO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Truong The Kiet</cp:lastModifiedBy>
  <cp:revision>102</cp:revision>
  <dcterms:created xsi:type="dcterms:W3CDTF">2006-08-16T00:00:00Z</dcterms:created>
  <dcterms:modified xsi:type="dcterms:W3CDTF">2021-03-04T17:57:04Z</dcterms:modified>
</cp:coreProperties>
</file>