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76" r:id="rId5"/>
    <p:sldId id="277" r:id="rId6"/>
    <p:sldId id="264" r:id="rId7"/>
    <p:sldId id="278" r:id="rId8"/>
    <p:sldId id="279" r:id="rId9"/>
    <p:sldId id="280" r:id="rId10"/>
    <p:sldId id="288" r:id="rId11"/>
    <p:sldId id="275" r:id="rId12"/>
    <p:sldId id="293" r:id="rId13"/>
    <p:sldId id="281" r:id="rId14"/>
    <p:sldId id="289" r:id="rId15"/>
    <p:sldId id="290" r:id="rId16"/>
    <p:sldId id="296" r:id="rId17"/>
    <p:sldId id="295" r:id="rId18"/>
    <p:sldId id="294" r:id="rId19"/>
    <p:sldId id="292" r:id="rId20"/>
    <p:sldId id="291" r:id="rId21"/>
    <p:sldId id="297" r:id="rId22"/>
    <p:sldId id="283" r:id="rId23"/>
    <p:sldId id="284" r:id="rId24"/>
    <p:sldId id="285" r:id="rId25"/>
    <p:sldId id="286" r:id="rId26"/>
    <p:sldId id="287" r:id="rId27"/>
    <p:sldId id="2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B0B"/>
    <a:srgbClr val="15AB0D"/>
    <a:srgbClr val="AD1757"/>
    <a:srgbClr val="6E8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79" autoAdjust="0"/>
    <p:restoredTop sz="69100" autoAdjust="0"/>
  </p:normalViewPr>
  <p:slideViewPr>
    <p:cSldViewPr>
      <p:cViewPr varScale="1">
        <p:scale>
          <a:sx n="62" d="100"/>
          <a:sy n="62" d="100"/>
        </p:scale>
        <p:origin x="1308"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738E6-4BD7-4AB8-8B0D-3205B8ECCD3B}"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579DE623-2DF7-4243-B639-4C6C471378C7}">
      <dgm:prSet phldrT="[Text]" custT="1"/>
      <dgm:spPr/>
      <dgm:t>
        <a:bodyPr/>
        <a:lstStyle/>
        <a:p>
          <a:r>
            <a:rPr lang="en-US" sz="4000" b="1" dirty="0">
              <a:latin typeface="Times New Roman" panose="02020603050405020304" pitchFamily="18" charset="0"/>
              <a:cs typeface="Times New Roman" panose="02020603050405020304" pitchFamily="18" charset="0"/>
            </a:rPr>
            <a:t>Section 1:Overview</a:t>
          </a:r>
        </a:p>
      </dgm:t>
    </dgm:pt>
    <dgm:pt modelId="{BE7C2772-D163-45BD-99AF-8D4E99C1357E}" type="parTrans" cxnId="{D4D40979-0EAF-4C98-887C-16A5C398BE70}">
      <dgm:prSet/>
      <dgm:spPr/>
      <dgm:t>
        <a:bodyPr/>
        <a:lstStyle/>
        <a:p>
          <a:endParaRPr lang="en-US"/>
        </a:p>
      </dgm:t>
    </dgm:pt>
    <dgm:pt modelId="{55E825B2-76A9-4760-B3AA-4F41A5B6BC15}" type="sibTrans" cxnId="{D4D40979-0EAF-4C98-887C-16A5C398BE70}">
      <dgm:prSet/>
      <dgm:spPr/>
      <dgm:t>
        <a:bodyPr/>
        <a:lstStyle/>
        <a:p>
          <a:endParaRPr lang="en-US"/>
        </a:p>
      </dgm:t>
    </dgm:pt>
    <dgm:pt modelId="{C0545705-5A66-47FD-9F7E-B3C74046757D}">
      <dgm:prSet phldrT="[Text]" custT="1"/>
      <dgm:spPr/>
      <dgm:t>
        <a:bodyPr/>
        <a:lstStyle/>
        <a:p>
          <a:r>
            <a:rPr lang="en-US" sz="4000" b="1" dirty="0">
              <a:latin typeface="Times New Roman" panose="02020603050405020304" pitchFamily="18" charset="0"/>
              <a:cs typeface="Times New Roman" panose="02020603050405020304" pitchFamily="18" charset="0"/>
            </a:rPr>
            <a:t>Section 2: </a:t>
          </a:r>
          <a:r>
            <a:rPr lang="en-US" sz="4000" b="1" i="0" dirty="0">
              <a:latin typeface="Times New Roman" panose="02020603050405020304" pitchFamily="18" charset="0"/>
              <a:cs typeface="Times New Roman" panose="02020603050405020304" pitchFamily="18" charset="0"/>
            </a:rPr>
            <a:t>Lookback</a:t>
          </a:r>
          <a:endParaRPr lang="en-US" sz="4000" b="1" dirty="0">
            <a:latin typeface="Times New Roman" panose="02020603050405020304" pitchFamily="18" charset="0"/>
            <a:cs typeface="Times New Roman" panose="02020603050405020304" pitchFamily="18" charset="0"/>
          </a:endParaRPr>
        </a:p>
      </dgm:t>
    </dgm:pt>
    <dgm:pt modelId="{964D2CCA-0E6A-4E0B-8CF5-7A877815F789}" type="sibTrans" cxnId="{0ACBACC0-4F1E-497E-B786-032F73DF1751}">
      <dgm:prSet/>
      <dgm:spPr/>
      <dgm:t>
        <a:bodyPr/>
        <a:lstStyle/>
        <a:p>
          <a:endParaRPr lang="en-US"/>
        </a:p>
      </dgm:t>
    </dgm:pt>
    <dgm:pt modelId="{A314F2AF-FDE1-4A17-B0E8-F64B2E85B49C}" type="parTrans" cxnId="{0ACBACC0-4F1E-497E-B786-032F73DF1751}">
      <dgm:prSet/>
      <dgm:spPr/>
      <dgm:t>
        <a:bodyPr/>
        <a:lstStyle/>
        <a:p>
          <a:endParaRPr lang="en-US"/>
        </a:p>
      </dgm:t>
    </dgm:pt>
    <dgm:pt modelId="{8406E4E1-49C4-47D4-93CE-4068A6100A4D}">
      <dgm:prSet phldrT="[Text]" custT="1"/>
      <dgm:spPr/>
      <dgm:t>
        <a:bodyPr/>
        <a:lstStyle/>
        <a:p>
          <a:r>
            <a:rPr lang="en-US" sz="4000" b="1" i="0" dirty="0">
              <a:latin typeface="Times New Roman" panose="02020603050405020304" pitchFamily="18" charset="0"/>
              <a:cs typeface="Times New Roman" panose="02020603050405020304" pitchFamily="18" charset="0"/>
            </a:rPr>
            <a:t>Section 3:How they build the dataset?</a:t>
          </a:r>
          <a:endParaRPr lang="en-US" sz="4000" b="1" dirty="0">
            <a:latin typeface="Times New Roman" panose="02020603050405020304" pitchFamily="18" charset="0"/>
            <a:cs typeface="Times New Roman" panose="02020603050405020304" pitchFamily="18" charset="0"/>
          </a:endParaRPr>
        </a:p>
      </dgm:t>
    </dgm:pt>
    <dgm:pt modelId="{8BF41E44-03D2-4DB8-837A-DFEDC750EA84}" type="sibTrans" cxnId="{672D52F2-A12B-4B6D-856F-7BB8B7B6E9DC}">
      <dgm:prSet/>
      <dgm:spPr/>
      <dgm:t>
        <a:bodyPr/>
        <a:lstStyle/>
        <a:p>
          <a:endParaRPr lang="en-US"/>
        </a:p>
      </dgm:t>
    </dgm:pt>
    <dgm:pt modelId="{15EFCEDF-13DC-4E26-8505-4FA59E4EA122}" type="parTrans" cxnId="{672D52F2-A12B-4B6D-856F-7BB8B7B6E9DC}">
      <dgm:prSet/>
      <dgm:spPr/>
      <dgm:t>
        <a:bodyPr/>
        <a:lstStyle/>
        <a:p>
          <a:endParaRPr lang="en-US"/>
        </a:p>
      </dgm:t>
    </dgm:pt>
    <dgm:pt modelId="{95801185-A32C-4391-8AC2-3FA4061E9EF3}">
      <dgm:prSet phldrT="[Text]" custT="1"/>
      <dgm:spPr/>
      <dgm:t>
        <a:bodyPr/>
        <a:lstStyle/>
        <a:p>
          <a:r>
            <a:rPr lang="en-US" sz="4000" b="1" dirty="0">
              <a:latin typeface="Times New Roman" panose="02020603050405020304" pitchFamily="18" charset="0"/>
              <a:cs typeface="Times New Roman" panose="02020603050405020304" pitchFamily="18" charset="0"/>
            </a:rPr>
            <a:t>Section 5:Result</a:t>
          </a:r>
        </a:p>
      </dgm:t>
    </dgm:pt>
    <dgm:pt modelId="{1AACB10B-2033-4687-80EE-2081CF728F42}" type="parTrans" cxnId="{2E30E005-F0D5-426A-B613-D0583B61309C}">
      <dgm:prSet/>
      <dgm:spPr/>
      <dgm:t>
        <a:bodyPr/>
        <a:lstStyle/>
        <a:p>
          <a:endParaRPr lang="en-US"/>
        </a:p>
      </dgm:t>
    </dgm:pt>
    <dgm:pt modelId="{7ADABF86-25B4-4F65-A008-0769FF9AA74A}" type="sibTrans" cxnId="{2E30E005-F0D5-426A-B613-D0583B61309C}">
      <dgm:prSet/>
      <dgm:spPr/>
      <dgm:t>
        <a:bodyPr/>
        <a:lstStyle/>
        <a:p>
          <a:endParaRPr lang="en-US"/>
        </a:p>
      </dgm:t>
    </dgm:pt>
    <dgm:pt modelId="{A1B9B704-37BA-4A21-AE6B-5F9947CFE2A4}">
      <dgm:prSet phldrT="[Text]" custT="1"/>
      <dgm:spPr>
        <a:solidFill>
          <a:schemeClr val="accent1">
            <a:lumMod val="75000"/>
          </a:schemeClr>
        </a:solidFill>
      </dgm:spPr>
      <dgm:t>
        <a:bodyPr/>
        <a:lstStyle/>
        <a:p>
          <a:r>
            <a:rPr lang="en-US" sz="4000" b="1" dirty="0">
              <a:latin typeface="Times New Roman" panose="02020603050405020304" pitchFamily="18" charset="0"/>
              <a:cs typeface="Times New Roman" panose="02020603050405020304" pitchFamily="18" charset="0"/>
            </a:rPr>
            <a:t>Section 6:Demo</a:t>
          </a:r>
        </a:p>
      </dgm:t>
    </dgm:pt>
    <dgm:pt modelId="{18DCE097-6B39-4526-B537-55758D61C95A}" type="parTrans" cxnId="{02B519EE-E980-4A77-A3A4-7BB6F267D693}">
      <dgm:prSet/>
      <dgm:spPr/>
      <dgm:t>
        <a:bodyPr/>
        <a:lstStyle/>
        <a:p>
          <a:endParaRPr lang="en-US"/>
        </a:p>
      </dgm:t>
    </dgm:pt>
    <dgm:pt modelId="{A476D3E0-3311-4945-9D79-EB22980DB0E6}" type="sibTrans" cxnId="{02B519EE-E980-4A77-A3A4-7BB6F267D693}">
      <dgm:prSet/>
      <dgm:spPr/>
      <dgm:t>
        <a:bodyPr/>
        <a:lstStyle/>
        <a:p>
          <a:endParaRPr lang="en-US"/>
        </a:p>
      </dgm:t>
    </dgm:pt>
    <dgm:pt modelId="{9CC66A01-3875-4532-BFEA-D42ED9A50BEC}">
      <dgm:prSet phldrT="[Text]" custT="1"/>
      <dgm:spPr/>
      <dgm:t>
        <a:bodyPr/>
        <a:lstStyle/>
        <a:p>
          <a:r>
            <a:rPr lang="en-US" sz="4000" b="1" dirty="0">
              <a:latin typeface="Times New Roman" panose="02020603050405020304" pitchFamily="18" charset="0"/>
              <a:cs typeface="Times New Roman" panose="02020603050405020304" pitchFamily="18" charset="0"/>
            </a:rPr>
            <a:t>Section 4: Advantage of new model</a:t>
          </a:r>
        </a:p>
      </dgm:t>
    </dgm:pt>
    <dgm:pt modelId="{6C452C3A-B980-4971-8D83-2C0603A8D514}" type="parTrans" cxnId="{35533BD5-3E96-4262-AB1E-4D6A87E237D4}">
      <dgm:prSet/>
      <dgm:spPr/>
      <dgm:t>
        <a:bodyPr/>
        <a:lstStyle/>
        <a:p>
          <a:endParaRPr lang="en-US"/>
        </a:p>
      </dgm:t>
    </dgm:pt>
    <dgm:pt modelId="{1DA16861-22A3-4489-B3D3-3326CB300FE5}" type="sibTrans" cxnId="{35533BD5-3E96-4262-AB1E-4D6A87E237D4}">
      <dgm:prSet/>
      <dgm:spPr/>
      <dgm:t>
        <a:bodyPr/>
        <a:lstStyle/>
        <a:p>
          <a:endParaRPr lang="en-US"/>
        </a:p>
      </dgm:t>
    </dgm:pt>
    <dgm:pt modelId="{5C243920-1960-49F6-8B94-BFB30175097D}" type="pres">
      <dgm:prSet presAssocID="{370738E6-4BD7-4AB8-8B0D-3205B8ECCD3B}" presName="linear" presStyleCnt="0">
        <dgm:presLayoutVars>
          <dgm:animLvl val="lvl"/>
          <dgm:resizeHandles val="exact"/>
        </dgm:presLayoutVars>
      </dgm:prSet>
      <dgm:spPr/>
    </dgm:pt>
    <dgm:pt modelId="{63873F1F-FC88-4DD8-968E-F2AA092439B5}" type="pres">
      <dgm:prSet presAssocID="{579DE623-2DF7-4243-B639-4C6C471378C7}" presName="parentText" presStyleLbl="node1" presStyleIdx="0" presStyleCnt="6">
        <dgm:presLayoutVars>
          <dgm:chMax val="0"/>
          <dgm:bulletEnabled val="1"/>
        </dgm:presLayoutVars>
      </dgm:prSet>
      <dgm:spPr/>
    </dgm:pt>
    <dgm:pt modelId="{80493837-3E0A-4555-B12F-8E6F34631BAC}" type="pres">
      <dgm:prSet presAssocID="{55E825B2-76A9-4760-B3AA-4F41A5B6BC15}" presName="spacer" presStyleCnt="0"/>
      <dgm:spPr/>
    </dgm:pt>
    <dgm:pt modelId="{448D9771-D820-422B-8814-4B49E9F0B3E4}" type="pres">
      <dgm:prSet presAssocID="{C0545705-5A66-47FD-9F7E-B3C74046757D}" presName="parentText" presStyleLbl="node1" presStyleIdx="1" presStyleCnt="6">
        <dgm:presLayoutVars>
          <dgm:chMax val="0"/>
          <dgm:bulletEnabled val="1"/>
        </dgm:presLayoutVars>
      </dgm:prSet>
      <dgm:spPr/>
    </dgm:pt>
    <dgm:pt modelId="{CAB4BC8E-8AE6-4BAA-BB92-32952284E077}" type="pres">
      <dgm:prSet presAssocID="{964D2CCA-0E6A-4E0B-8CF5-7A877815F789}" presName="spacer" presStyleCnt="0"/>
      <dgm:spPr/>
    </dgm:pt>
    <dgm:pt modelId="{D282F9DC-D542-4AD5-958F-1B5DF45D0032}" type="pres">
      <dgm:prSet presAssocID="{8406E4E1-49C4-47D4-93CE-4068A6100A4D}" presName="parentText" presStyleLbl="node1" presStyleIdx="2" presStyleCnt="6">
        <dgm:presLayoutVars>
          <dgm:chMax val="0"/>
          <dgm:bulletEnabled val="1"/>
        </dgm:presLayoutVars>
      </dgm:prSet>
      <dgm:spPr/>
    </dgm:pt>
    <dgm:pt modelId="{346956EB-DAFD-4105-B297-9B79D8D0D6EC}" type="pres">
      <dgm:prSet presAssocID="{8BF41E44-03D2-4DB8-837A-DFEDC750EA84}" presName="spacer" presStyleCnt="0"/>
      <dgm:spPr/>
    </dgm:pt>
    <dgm:pt modelId="{8A53429E-C067-46EC-8557-6BCED9E82F13}" type="pres">
      <dgm:prSet presAssocID="{9CC66A01-3875-4532-BFEA-D42ED9A50BEC}" presName="parentText" presStyleLbl="node1" presStyleIdx="3" presStyleCnt="6">
        <dgm:presLayoutVars>
          <dgm:chMax val="0"/>
          <dgm:bulletEnabled val="1"/>
        </dgm:presLayoutVars>
      </dgm:prSet>
      <dgm:spPr/>
    </dgm:pt>
    <dgm:pt modelId="{F2BFC20D-E3A6-482D-AC74-CA12751361F9}" type="pres">
      <dgm:prSet presAssocID="{1DA16861-22A3-4489-B3D3-3326CB300FE5}" presName="spacer" presStyleCnt="0"/>
      <dgm:spPr/>
    </dgm:pt>
    <dgm:pt modelId="{F6E9B1F4-2992-4675-92AA-E2AEE6AC9211}" type="pres">
      <dgm:prSet presAssocID="{95801185-A32C-4391-8AC2-3FA4061E9EF3}" presName="parentText" presStyleLbl="node1" presStyleIdx="4" presStyleCnt="6">
        <dgm:presLayoutVars>
          <dgm:chMax val="0"/>
          <dgm:bulletEnabled val="1"/>
        </dgm:presLayoutVars>
      </dgm:prSet>
      <dgm:spPr/>
    </dgm:pt>
    <dgm:pt modelId="{BBD4782D-1DCB-47A6-A2C6-14297F7B1AF2}" type="pres">
      <dgm:prSet presAssocID="{7ADABF86-25B4-4F65-A008-0769FF9AA74A}" presName="spacer" presStyleCnt="0"/>
      <dgm:spPr/>
    </dgm:pt>
    <dgm:pt modelId="{B5E99E5D-154F-4F61-B40A-662560417B3B}" type="pres">
      <dgm:prSet presAssocID="{A1B9B704-37BA-4A21-AE6B-5F9947CFE2A4}" presName="parentText" presStyleLbl="node1" presStyleIdx="5" presStyleCnt="6">
        <dgm:presLayoutVars>
          <dgm:chMax val="0"/>
          <dgm:bulletEnabled val="1"/>
        </dgm:presLayoutVars>
      </dgm:prSet>
      <dgm:spPr/>
    </dgm:pt>
  </dgm:ptLst>
  <dgm:cxnLst>
    <dgm:cxn modelId="{2C7D7505-A7E9-40CE-918A-B74B3FA32440}" type="presOf" srcId="{579DE623-2DF7-4243-B639-4C6C471378C7}" destId="{63873F1F-FC88-4DD8-968E-F2AA092439B5}" srcOrd="0" destOrd="0" presId="urn:microsoft.com/office/officeart/2005/8/layout/vList2"/>
    <dgm:cxn modelId="{2E30E005-F0D5-426A-B613-D0583B61309C}" srcId="{370738E6-4BD7-4AB8-8B0D-3205B8ECCD3B}" destId="{95801185-A32C-4391-8AC2-3FA4061E9EF3}" srcOrd="4" destOrd="0" parTransId="{1AACB10B-2033-4687-80EE-2081CF728F42}" sibTransId="{7ADABF86-25B4-4F65-A008-0769FF9AA74A}"/>
    <dgm:cxn modelId="{16334227-9D68-4129-9592-9E200DF40EB1}" type="presOf" srcId="{A1B9B704-37BA-4A21-AE6B-5F9947CFE2A4}" destId="{B5E99E5D-154F-4F61-B40A-662560417B3B}" srcOrd="0" destOrd="0" presId="urn:microsoft.com/office/officeart/2005/8/layout/vList2"/>
    <dgm:cxn modelId="{0D747358-964C-42A5-AB78-AB2470A76628}" type="presOf" srcId="{C0545705-5A66-47FD-9F7E-B3C74046757D}" destId="{448D9771-D820-422B-8814-4B49E9F0B3E4}" srcOrd="0" destOrd="0" presId="urn:microsoft.com/office/officeart/2005/8/layout/vList2"/>
    <dgm:cxn modelId="{D4D40979-0EAF-4C98-887C-16A5C398BE70}" srcId="{370738E6-4BD7-4AB8-8B0D-3205B8ECCD3B}" destId="{579DE623-2DF7-4243-B639-4C6C471378C7}" srcOrd="0" destOrd="0" parTransId="{BE7C2772-D163-45BD-99AF-8D4E99C1357E}" sibTransId="{55E825B2-76A9-4760-B3AA-4F41A5B6BC15}"/>
    <dgm:cxn modelId="{3D8B3FA4-3148-47CE-BABE-E743EE8F4F6B}" type="presOf" srcId="{9CC66A01-3875-4532-BFEA-D42ED9A50BEC}" destId="{8A53429E-C067-46EC-8557-6BCED9E82F13}" srcOrd="0" destOrd="0" presId="urn:microsoft.com/office/officeart/2005/8/layout/vList2"/>
    <dgm:cxn modelId="{BA09CFBC-45B3-43A9-981A-5102E972A071}" type="presOf" srcId="{8406E4E1-49C4-47D4-93CE-4068A6100A4D}" destId="{D282F9DC-D542-4AD5-958F-1B5DF45D0032}" srcOrd="0" destOrd="0" presId="urn:microsoft.com/office/officeart/2005/8/layout/vList2"/>
    <dgm:cxn modelId="{0ACBACC0-4F1E-497E-B786-032F73DF1751}" srcId="{370738E6-4BD7-4AB8-8B0D-3205B8ECCD3B}" destId="{C0545705-5A66-47FD-9F7E-B3C74046757D}" srcOrd="1" destOrd="0" parTransId="{A314F2AF-FDE1-4A17-B0E8-F64B2E85B49C}" sibTransId="{964D2CCA-0E6A-4E0B-8CF5-7A877815F789}"/>
    <dgm:cxn modelId="{35533BD5-3E96-4262-AB1E-4D6A87E237D4}" srcId="{370738E6-4BD7-4AB8-8B0D-3205B8ECCD3B}" destId="{9CC66A01-3875-4532-BFEA-D42ED9A50BEC}" srcOrd="3" destOrd="0" parTransId="{6C452C3A-B980-4971-8D83-2C0603A8D514}" sibTransId="{1DA16861-22A3-4489-B3D3-3326CB300FE5}"/>
    <dgm:cxn modelId="{264A7DD6-7BC2-4314-963A-E4165AF0E53C}" type="presOf" srcId="{95801185-A32C-4391-8AC2-3FA4061E9EF3}" destId="{F6E9B1F4-2992-4675-92AA-E2AEE6AC9211}" srcOrd="0" destOrd="0" presId="urn:microsoft.com/office/officeart/2005/8/layout/vList2"/>
    <dgm:cxn modelId="{02B519EE-E980-4A77-A3A4-7BB6F267D693}" srcId="{370738E6-4BD7-4AB8-8B0D-3205B8ECCD3B}" destId="{A1B9B704-37BA-4A21-AE6B-5F9947CFE2A4}" srcOrd="5" destOrd="0" parTransId="{18DCE097-6B39-4526-B537-55758D61C95A}" sibTransId="{A476D3E0-3311-4945-9D79-EB22980DB0E6}"/>
    <dgm:cxn modelId="{672D52F2-A12B-4B6D-856F-7BB8B7B6E9DC}" srcId="{370738E6-4BD7-4AB8-8B0D-3205B8ECCD3B}" destId="{8406E4E1-49C4-47D4-93CE-4068A6100A4D}" srcOrd="2" destOrd="0" parTransId="{15EFCEDF-13DC-4E26-8505-4FA59E4EA122}" sibTransId="{8BF41E44-03D2-4DB8-837A-DFEDC750EA84}"/>
    <dgm:cxn modelId="{A2AF86FE-31B9-4C90-B932-E8F7DA25448A}" type="presOf" srcId="{370738E6-4BD7-4AB8-8B0D-3205B8ECCD3B}" destId="{5C243920-1960-49F6-8B94-BFB30175097D}" srcOrd="0" destOrd="0" presId="urn:microsoft.com/office/officeart/2005/8/layout/vList2"/>
    <dgm:cxn modelId="{F74642ED-D2F0-4F95-8265-D7AC99131BA5}" type="presParOf" srcId="{5C243920-1960-49F6-8B94-BFB30175097D}" destId="{63873F1F-FC88-4DD8-968E-F2AA092439B5}" srcOrd="0" destOrd="0" presId="urn:microsoft.com/office/officeart/2005/8/layout/vList2"/>
    <dgm:cxn modelId="{14AA8D0F-8C38-4335-9A39-BEBF7F0821C8}" type="presParOf" srcId="{5C243920-1960-49F6-8B94-BFB30175097D}" destId="{80493837-3E0A-4555-B12F-8E6F34631BAC}" srcOrd="1" destOrd="0" presId="urn:microsoft.com/office/officeart/2005/8/layout/vList2"/>
    <dgm:cxn modelId="{1FD4269C-792E-45E6-A168-DC1A08F3C62B}" type="presParOf" srcId="{5C243920-1960-49F6-8B94-BFB30175097D}" destId="{448D9771-D820-422B-8814-4B49E9F0B3E4}" srcOrd="2" destOrd="0" presId="urn:microsoft.com/office/officeart/2005/8/layout/vList2"/>
    <dgm:cxn modelId="{ACC7560E-7D14-47A5-B8AD-17A0860531E8}" type="presParOf" srcId="{5C243920-1960-49F6-8B94-BFB30175097D}" destId="{CAB4BC8E-8AE6-4BAA-BB92-32952284E077}" srcOrd="3" destOrd="0" presId="urn:microsoft.com/office/officeart/2005/8/layout/vList2"/>
    <dgm:cxn modelId="{87D546E4-94C9-43CD-83C5-B20724A9F5F7}" type="presParOf" srcId="{5C243920-1960-49F6-8B94-BFB30175097D}" destId="{D282F9DC-D542-4AD5-958F-1B5DF45D0032}" srcOrd="4" destOrd="0" presId="urn:microsoft.com/office/officeart/2005/8/layout/vList2"/>
    <dgm:cxn modelId="{56278842-EB13-47CD-86E3-7D6F649F285C}" type="presParOf" srcId="{5C243920-1960-49F6-8B94-BFB30175097D}" destId="{346956EB-DAFD-4105-B297-9B79D8D0D6EC}" srcOrd="5" destOrd="0" presId="urn:microsoft.com/office/officeart/2005/8/layout/vList2"/>
    <dgm:cxn modelId="{CC7322BE-A2C4-4736-9992-3508442B39F3}" type="presParOf" srcId="{5C243920-1960-49F6-8B94-BFB30175097D}" destId="{8A53429E-C067-46EC-8557-6BCED9E82F13}" srcOrd="6" destOrd="0" presId="urn:microsoft.com/office/officeart/2005/8/layout/vList2"/>
    <dgm:cxn modelId="{ABA2A65F-CCC1-4C2F-9A03-9680DFBA1602}" type="presParOf" srcId="{5C243920-1960-49F6-8B94-BFB30175097D}" destId="{F2BFC20D-E3A6-482D-AC74-CA12751361F9}" srcOrd="7" destOrd="0" presId="urn:microsoft.com/office/officeart/2005/8/layout/vList2"/>
    <dgm:cxn modelId="{AADA2850-FDB0-4871-A304-7B41D784ED2E}" type="presParOf" srcId="{5C243920-1960-49F6-8B94-BFB30175097D}" destId="{F6E9B1F4-2992-4675-92AA-E2AEE6AC9211}" srcOrd="8" destOrd="0" presId="urn:microsoft.com/office/officeart/2005/8/layout/vList2"/>
    <dgm:cxn modelId="{298C559D-F401-447B-9F18-83C22F180A09}" type="presParOf" srcId="{5C243920-1960-49F6-8B94-BFB30175097D}" destId="{BBD4782D-1DCB-47A6-A2C6-14297F7B1AF2}" srcOrd="9" destOrd="0" presId="urn:microsoft.com/office/officeart/2005/8/layout/vList2"/>
    <dgm:cxn modelId="{EC711DAD-0EA2-487E-A492-00D396434847}" type="presParOf" srcId="{5C243920-1960-49F6-8B94-BFB30175097D}" destId="{B5E99E5D-154F-4F61-B40A-662560417B3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34EB61B-32C9-45B0-B118-0358901353A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D3168C0-EBF7-4602-8126-1AA3D07F5B77}">
      <dgm:prSet phldrT="[Text]"/>
      <dgm:spPr/>
      <dgm:t>
        <a:bodyPr/>
        <a:lstStyle/>
        <a:p>
          <a:r>
            <a:rPr lang="en-US" dirty="0"/>
            <a:t>ImageNet ILSVR-C</a:t>
          </a:r>
        </a:p>
      </dgm:t>
    </dgm:pt>
    <dgm:pt modelId="{E96E1789-8805-452B-8246-26B250F03ECF}" type="parTrans" cxnId="{DC940A19-FC34-4EB5-9D80-C2E0236D234C}">
      <dgm:prSet/>
      <dgm:spPr/>
      <dgm:t>
        <a:bodyPr/>
        <a:lstStyle/>
        <a:p>
          <a:endParaRPr lang="en-US"/>
        </a:p>
      </dgm:t>
    </dgm:pt>
    <dgm:pt modelId="{C296EEF8-C472-4796-95BC-5CB7CF9BBECC}" type="sibTrans" cxnId="{DC940A19-FC34-4EB5-9D80-C2E0236D234C}">
      <dgm:prSet/>
      <dgm:spPr/>
      <dgm:t>
        <a:bodyPr/>
        <a:lstStyle/>
        <a:p>
          <a:endParaRPr lang="en-US"/>
        </a:p>
      </dgm:t>
    </dgm:pt>
    <dgm:pt modelId="{E70528FF-B07F-4291-94A0-F95BD52B18FB}">
      <dgm:prSet phldrT="[Text]"/>
      <dgm:spPr/>
      <dgm:t>
        <a:bodyPr/>
        <a:lstStyle/>
        <a:p>
          <a:r>
            <a:rPr lang="en-US" dirty="0"/>
            <a:t>GTSRB</a:t>
          </a:r>
        </a:p>
      </dgm:t>
    </dgm:pt>
    <dgm:pt modelId="{37F51D7E-54D5-407D-A4BD-D02D81F1C83F}" type="parTrans" cxnId="{831B0A3C-0101-4E2B-A3BC-53A0E8E4E296}">
      <dgm:prSet/>
      <dgm:spPr/>
      <dgm:t>
        <a:bodyPr/>
        <a:lstStyle/>
        <a:p>
          <a:endParaRPr lang="en-US"/>
        </a:p>
      </dgm:t>
    </dgm:pt>
    <dgm:pt modelId="{E847C8AA-60AA-4D0F-A1E3-69F9C891C96C}" type="sibTrans" cxnId="{831B0A3C-0101-4E2B-A3BC-53A0E8E4E296}">
      <dgm:prSet/>
      <dgm:spPr/>
      <dgm:t>
        <a:bodyPr/>
        <a:lstStyle/>
        <a:p>
          <a:endParaRPr lang="en-US"/>
        </a:p>
      </dgm:t>
    </dgm:pt>
    <dgm:pt modelId="{17091DF7-1C0B-4D69-8972-9D84DF2D38FC}">
      <dgm:prSet phldrT="[Text]"/>
      <dgm:spPr/>
      <dgm:t>
        <a:bodyPr/>
        <a:lstStyle/>
        <a:p>
          <a:r>
            <a:rPr lang="en-US" dirty="0"/>
            <a:t>PASCAL VOC</a:t>
          </a:r>
        </a:p>
      </dgm:t>
    </dgm:pt>
    <dgm:pt modelId="{60459FAB-10BA-415A-A6D6-019E0EAF22EA}" type="sibTrans" cxnId="{A69A7C50-DD62-4890-BA26-13E6604A4AC3}">
      <dgm:prSet/>
      <dgm:spPr/>
      <dgm:t>
        <a:bodyPr/>
        <a:lstStyle/>
        <a:p>
          <a:endParaRPr lang="en-US"/>
        </a:p>
      </dgm:t>
    </dgm:pt>
    <dgm:pt modelId="{C652D495-0B57-486B-B94D-244A09CD236C}" type="parTrans" cxnId="{A69A7C50-DD62-4890-BA26-13E6604A4AC3}">
      <dgm:prSet/>
      <dgm:spPr/>
      <dgm:t>
        <a:bodyPr/>
        <a:lstStyle/>
        <a:p>
          <a:endParaRPr lang="en-US"/>
        </a:p>
      </dgm:t>
    </dgm:pt>
    <dgm:pt modelId="{679A24E1-D378-4275-ADCF-DF2302C8FE9E}" type="pres">
      <dgm:prSet presAssocID="{E34EB61B-32C9-45B0-B118-0358901353A3}" presName="diagram" presStyleCnt="0">
        <dgm:presLayoutVars>
          <dgm:dir/>
          <dgm:resizeHandles val="exact"/>
        </dgm:presLayoutVars>
      </dgm:prSet>
      <dgm:spPr/>
    </dgm:pt>
    <dgm:pt modelId="{97F231D8-EE3C-4107-9C4C-12F5083E154F}" type="pres">
      <dgm:prSet presAssocID="{17091DF7-1C0B-4D69-8972-9D84DF2D38FC}" presName="node" presStyleLbl="node1" presStyleIdx="0" presStyleCnt="3">
        <dgm:presLayoutVars>
          <dgm:bulletEnabled val="1"/>
        </dgm:presLayoutVars>
      </dgm:prSet>
      <dgm:spPr/>
    </dgm:pt>
    <dgm:pt modelId="{4CDCCC5C-0F13-4673-A495-6ABCA7F084E6}" type="pres">
      <dgm:prSet presAssocID="{60459FAB-10BA-415A-A6D6-019E0EAF22EA}" presName="sibTrans" presStyleCnt="0"/>
      <dgm:spPr/>
    </dgm:pt>
    <dgm:pt modelId="{1EC35573-E55B-47C3-9D63-1A97D56B8698}" type="pres">
      <dgm:prSet presAssocID="{3D3168C0-EBF7-4602-8126-1AA3D07F5B77}" presName="node" presStyleLbl="node1" presStyleIdx="1" presStyleCnt="3">
        <dgm:presLayoutVars>
          <dgm:bulletEnabled val="1"/>
        </dgm:presLayoutVars>
      </dgm:prSet>
      <dgm:spPr/>
    </dgm:pt>
    <dgm:pt modelId="{5B7B159F-9A7F-486F-BD6E-BF045278CCAE}" type="pres">
      <dgm:prSet presAssocID="{C296EEF8-C472-4796-95BC-5CB7CF9BBECC}" presName="sibTrans" presStyleCnt="0"/>
      <dgm:spPr/>
    </dgm:pt>
    <dgm:pt modelId="{C394CE5A-8C47-4285-BBBF-A204B98590ED}" type="pres">
      <dgm:prSet presAssocID="{E70528FF-B07F-4291-94A0-F95BD52B18FB}" presName="node" presStyleLbl="node1" presStyleIdx="2" presStyleCnt="3">
        <dgm:presLayoutVars>
          <dgm:bulletEnabled val="1"/>
        </dgm:presLayoutVars>
      </dgm:prSet>
      <dgm:spPr/>
    </dgm:pt>
  </dgm:ptLst>
  <dgm:cxnLst>
    <dgm:cxn modelId="{DC940A19-FC34-4EB5-9D80-C2E0236D234C}" srcId="{E34EB61B-32C9-45B0-B118-0358901353A3}" destId="{3D3168C0-EBF7-4602-8126-1AA3D07F5B77}" srcOrd="1" destOrd="0" parTransId="{E96E1789-8805-452B-8246-26B250F03ECF}" sibTransId="{C296EEF8-C472-4796-95BC-5CB7CF9BBECC}"/>
    <dgm:cxn modelId="{48598839-CB27-455B-A995-D8B7802829C7}" type="presOf" srcId="{E70528FF-B07F-4291-94A0-F95BD52B18FB}" destId="{C394CE5A-8C47-4285-BBBF-A204B98590ED}" srcOrd="0" destOrd="0" presId="urn:microsoft.com/office/officeart/2005/8/layout/default"/>
    <dgm:cxn modelId="{831B0A3C-0101-4E2B-A3BC-53A0E8E4E296}" srcId="{E34EB61B-32C9-45B0-B118-0358901353A3}" destId="{E70528FF-B07F-4291-94A0-F95BD52B18FB}" srcOrd="2" destOrd="0" parTransId="{37F51D7E-54D5-407D-A4BD-D02D81F1C83F}" sibTransId="{E847C8AA-60AA-4D0F-A1E3-69F9C891C96C}"/>
    <dgm:cxn modelId="{90570F68-F608-4663-A885-9714AB7530D8}" type="presOf" srcId="{3D3168C0-EBF7-4602-8126-1AA3D07F5B77}" destId="{1EC35573-E55B-47C3-9D63-1A97D56B8698}" srcOrd="0" destOrd="0" presId="urn:microsoft.com/office/officeart/2005/8/layout/default"/>
    <dgm:cxn modelId="{A69A7C50-DD62-4890-BA26-13E6604A4AC3}" srcId="{E34EB61B-32C9-45B0-B118-0358901353A3}" destId="{17091DF7-1C0B-4D69-8972-9D84DF2D38FC}" srcOrd="0" destOrd="0" parTransId="{C652D495-0B57-486B-B94D-244A09CD236C}" sibTransId="{60459FAB-10BA-415A-A6D6-019E0EAF22EA}"/>
    <dgm:cxn modelId="{914ED9C6-140E-466A-BBDA-6B09843545CD}" type="presOf" srcId="{17091DF7-1C0B-4D69-8972-9D84DF2D38FC}" destId="{97F231D8-EE3C-4107-9C4C-12F5083E154F}" srcOrd="0" destOrd="0" presId="urn:microsoft.com/office/officeart/2005/8/layout/default"/>
    <dgm:cxn modelId="{EF52F8E9-DB6C-423D-9CA5-7C76043CC4D1}" type="presOf" srcId="{E34EB61B-32C9-45B0-B118-0358901353A3}" destId="{679A24E1-D378-4275-ADCF-DF2302C8FE9E}" srcOrd="0" destOrd="0" presId="urn:microsoft.com/office/officeart/2005/8/layout/default"/>
    <dgm:cxn modelId="{FA94FE5A-5049-498E-AA6E-7EDE1CB7009A}" type="presParOf" srcId="{679A24E1-D378-4275-ADCF-DF2302C8FE9E}" destId="{97F231D8-EE3C-4107-9C4C-12F5083E154F}" srcOrd="0" destOrd="0" presId="urn:microsoft.com/office/officeart/2005/8/layout/default"/>
    <dgm:cxn modelId="{86E75AD0-6A88-4935-B400-543DC0D7497E}" type="presParOf" srcId="{679A24E1-D378-4275-ADCF-DF2302C8FE9E}" destId="{4CDCCC5C-0F13-4673-A495-6ABCA7F084E6}" srcOrd="1" destOrd="0" presId="urn:microsoft.com/office/officeart/2005/8/layout/default"/>
    <dgm:cxn modelId="{CCF0491C-D691-4323-BB3C-117D91BC7CE4}" type="presParOf" srcId="{679A24E1-D378-4275-ADCF-DF2302C8FE9E}" destId="{1EC35573-E55B-47C3-9D63-1A97D56B8698}" srcOrd="2" destOrd="0" presId="urn:microsoft.com/office/officeart/2005/8/layout/default"/>
    <dgm:cxn modelId="{B5584BD9-EC01-4E7B-B5AB-53C8547B9147}" type="presParOf" srcId="{679A24E1-D378-4275-ADCF-DF2302C8FE9E}" destId="{5B7B159F-9A7F-486F-BD6E-BF045278CCAE}" srcOrd="3" destOrd="0" presId="urn:microsoft.com/office/officeart/2005/8/layout/default"/>
    <dgm:cxn modelId="{54CB7168-DD5F-4DE2-80F9-AF93A2AD7698}" type="presParOf" srcId="{679A24E1-D378-4275-ADCF-DF2302C8FE9E}" destId="{C394CE5A-8C47-4285-BBBF-A204B98590E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73F1F-FC88-4DD8-968E-F2AA092439B5}">
      <dsp:nvSpPr>
        <dsp:cNvPr id="0" name=""/>
        <dsp:cNvSpPr/>
      </dsp:nvSpPr>
      <dsp:spPr>
        <a:xfrm>
          <a:off x="0" y="460"/>
          <a:ext cx="9296400" cy="852641"/>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Section 1:Overview</a:t>
          </a:r>
        </a:p>
      </dsp:txBody>
      <dsp:txXfrm>
        <a:off x="41623" y="42083"/>
        <a:ext cx="9213154" cy="769395"/>
      </dsp:txXfrm>
    </dsp:sp>
    <dsp:sp modelId="{448D9771-D820-422B-8814-4B49E9F0B3E4}">
      <dsp:nvSpPr>
        <dsp:cNvPr id="0" name=""/>
        <dsp:cNvSpPr/>
      </dsp:nvSpPr>
      <dsp:spPr>
        <a:xfrm>
          <a:off x="0" y="866067"/>
          <a:ext cx="9296400" cy="852641"/>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Section 2: </a:t>
          </a:r>
          <a:r>
            <a:rPr lang="en-US" sz="4000" b="1" i="0" kern="1200" dirty="0">
              <a:latin typeface="Times New Roman" panose="02020603050405020304" pitchFamily="18" charset="0"/>
              <a:cs typeface="Times New Roman" panose="02020603050405020304" pitchFamily="18" charset="0"/>
            </a:rPr>
            <a:t>Lookback</a:t>
          </a:r>
          <a:endParaRPr lang="en-US" sz="4000" b="1" kern="1200" dirty="0">
            <a:latin typeface="Times New Roman" panose="02020603050405020304" pitchFamily="18" charset="0"/>
            <a:cs typeface="Times New Roman" panose="02020603050405020304" pitchFamily="18" charset="0"/>
          </a:endParaRPr>
        </a:p>
      </dsp:txBody>
      <dsp:txXfrm>
        <a:off x="41623" y="907690"/>
        <a:ext cx="9213154" cy="769395"/>
      </dsp:txXfrm>
    </dsp:sp>
    <dsp:sp modelId="{D282F9DC-D542-4AD5-958F-1B5DF45D0032}">
      <dsp:nvSpPr>
        <dsp:cNvPr id="0" name=""/>
        <dsp:cNvSpPr/>
      </dsp:nvSpPr>
      <dsp:spPr>
        <a:xfrm>
          <a:off x="0" y="1731675"/>
          <a:ext cx="9296400" cy="852641"/>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i="0" kern="1200" dirty="0">
              <a:latin typeface="Times New Roman" panose="02020603050405020304" pitchFamily="18" charset="0"/>
              <a:cs typeface="Times New Roman" panose="02020603050405020304" pitchFamily="18" charset="0"/>
            </a:rPr>
            <a:t>Section 3:How they build the dataset?</a:t>
          </a:r>
          <a:endParaRPr lang="en-US" sz="4000" b="1" kern="1200" dirty="0">
            <a:latin typeface="Times New Roman" panose="02020603050405020304" pitchFamily="18" charset="0"/>
            <a:cs typeface="Times New Roman" panose="02020603050405020304" pitchFamily="18" charset="0"/>
          </a:endParaRPr>
        </a:p>
      </dsp:txBody>
      <dsp:txXfrm>
        <a:off x="41623" y="1773298"/>
        <a:ext cx="9213154" cy="769395"/>
      </dsp:txXfrm>
    </dsp:sp>
    <dsp:sp modelId="{8A53429E-C067-46EC-8557-6BCED9E82F13}">
      <dsp:nvSpPr>
        <dsp:cNvPr id="0" name=""/>
        <dsp:cNvSpPr/>
      </dsp:nvSpPr>
      <dsp:spPr>
        <a:xfrm>
          <a:off x="0" y="2597282"/>
          <a:ext cx="9296400" cy="852641"/>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Section 4: Advantage of new model</a:t>
          </a:r>
        </a:p>
      </dsp:txBody>
      <dsp:txXfrm>
        <a:off x="41623" y="2638905"/>
        <a:ext cx="9213154" cy="769395"/>
      </dsp:txXfrm>
    </dsp:sp>
    <dsp:sp modelId="{F6E9B1F4-2992-4675-92AA-E2AEE6AC9211}">
      <dsp:nvSpPr>
        <dsp:cNvPr id="0" name=""/>
        <dsp:cNvSpPr/>
      </dsp:nvSpPr>
      <dsp:spPr>
        <a:xfrm>
          <a:off x="0" y="3462890"/>
          <a:ext cx="9296400" cy="852641"/>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Section 5:Result</a:t>
          </a:r>
        </a:p>
      </dsp:txBody>
      <dsp:txXfrm>
        <a:off x="41623" y="3504513"/>
        <a:ext cx="9213154" cy="769395"/>
      </dsp:txXfrm>
    </dsp:sp>
    <dsp:sp modelId="{B5E99E5D-154F-4F61-B40A-662560417B3B}">
      <dsp:nvSpPr>
        <dsp:cNvPr id="0" name=""/>
        <dsp:cNvSpPr/>
      </dsp:nvSpPr>
      <dsp:spPr>
        <a:xfrm>
          <a:off x="0" y="4328497"/>
          <a:ext cx="9296400" cy="852641"/>
        </a:xfrm>
        <a:prstGeom prst="roundRect">
          <a:avLst/>
        </a:prstGeom>
        <a:solidFill>
          <a:schemeClr val="accent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Section 6:Demo</a:t>
          </a:r>
        </a:p>
      </dsp:txBody>
      <dsp:txXfrm>
        <a:off x="41623" y="4370120"/>
        <a:ext cx="9213154" cy="769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231D8-EE3C-4107-9C4C-12F5083E154F}">
      <dsp:nvSpPr>
        <dsp:cNvPr id="0" name=""/>
        <dsp:cNvSpPr/>
      </dsp:nvSpPr>
      <dsp:spPr>
        <a:xfrm>
          <a:off x="653066" y="1512"/>
          <a:ext cx="2083045" cy="1249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PASCAL VOC</a:t>
          </a:r>
        </a:p>
      </dsp:txBody>
      <dsp:txXfrm>
        <a:off x="653066" y="1512"/>
        <a:ext cx="2083045" cy="1249827"/>
      </dsp:txXfrm>
    </dsp:sp>
    <dsp:sp modelId="{1EC35573-E55B-47C3-9D63-1A97D56B8698}">
      <dsp:nvSpPr>
        <dsp:cNvPr id="0" name=""/>
        <dsp:cNvSpPr/>
      </dsp:nvSpPr>
      <dsp:spPr>
        <a:xfrm>
          <a:off x="2944416" y="1512"/>
          <a:ext cx="2083045" cy="1249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ImageNet ILSVR-C</a:t>
          </a:r>
        </a:p>
      </dsp:txBody>
      <dsp:txXfrm>
        <a:off x="2944416" y="1512"/>
        <a:ext cx="2083045" cy="1249827"/>
      </dsp:txXfrm>
    </dsp:sp>
    <dsp:sp modelId="{C394CE5A-8C47-4285-BBBF-A204B98590ED}">
      <dsp:nvSpPr>
        <dsp:cNvPr id="0" name=""/>
        <dsp:cNvSpPr/>
      </dsp:nvSpPr>
      <dsp:spPr>
        <a:xfrm>
          <a:off x="1798741" y="1459644"/>
          <a:ext cx="2083045" cy="1249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GTSRB</a:t>
          </a:r>
        </a:p>
      </dsp:txBody>
      <dsp:txXfrm>
        <a:off x="1798741" y="1459644"/>
        <a:ext cx="2083045" cy="12498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5E1771-A7B1-4A91-958F-4C50DD45F4D7}" type="datetimeFigureOut">
              <a:rPr lang="en-PH" smtClean="0"/>
              <a:t>12/03/2021</a:t>
            </a:fld>
            <a:endParaRPr lang="en-PH"/>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B96F3-AB3B-4A44-870F-2FBB5484A874}" type="slidenum">
              <a:rPr lang="en-PH" smtClean="0"/>
              <a:t>‹#›</a:t>
            </a:fld>
            <a:endParaRPr lang="en-PH"/>
          </a:p>
        </p:txBody>
      </p:sp>
    </p:spTree>
    <p:extLst>
      <p:ext uri="{BB962C8B-B14F-4D97-AF65-F5344CB8AC3E}">
        <p14:creationId xmlns:p14="http://schemas.microsoft.com/office/powerpoint/2010/main" val="135773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a:t>
            </a:fld>
            <a:endParaRPr lang="en-PH"/>
          </a:p>
        </p:txBody>
      </p:sp>
    </p:spTree>
    <p:extLst>
      <p:ext uri="{BB962C8B-B14F-4D97-AF65-F5344CB8AC3E}">
        <p14:creationId xmlns:p14="http://schemas.microsoft.com/office/powerpoint/2010/main" val="45701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Tencent Street View (t</a:t>
            </a:r>
            <a:r>
              <a:rPr lang="vi-VN" dirty="0">
                <a:effectLst/>
                <a:latin typeface="Courier New" panose="02070309020205020404" pitchFamily="49" charset="0"/>
              </a:rPr>
              <a:t>ừ </a:t>
            </a:r>
            <a:r>
              <a:rPr lang="vi-VN" dirty="0"/>
              <a:t>300 thành ph</a:t>
            </a:r>
            <a:r>
              <a:rPr lang="vi-VN" dirty="0">
                <a:effectLst/>
                <a:latin typeface="Courier New" panose="02070309020205020404" pitchFamily="49" charset="0"/>
              </a:rPr>
              <a:t>ố ở </a:t>
            </a:r>
            <a:r>
              <a:rPr lang="vi-VN" dirty="0"/>
              <a:t>Trung Quóc và các tuy</a:t>
            </a:r>
            <a:r>
              <a:rPr lang="vi-VN" dirty="0">
                <a:effectLst/>
                <a:latin typeface="Courier New" panose="02070309020205020404" pitchFamily="49" charset="0"/>
              </a:rPr>
              <a:t>ế</a:t>
            </a:r>
            <a:r>
              <a:rPr lang="vi-VN" dirty="0"/>
              <a:t>n đ</a:t>
            </a:r>
            <a:r>
              <a:rPr lang="vi-VN" dirty="0">
                <a:effectLst/>
                <a:latin typeface="Courier New" panose="02070309020205020404" pitchFamily="49" charset="0"/>
              </a:rPr>
              <a:t>ườ</a:t>
            </a:r>
            <a:r>
              <a:rPr lang="vi-VN" dirty="0"/>
              <a:t>ng k</a:t>
            </a:r>
            <a:r>
              <a:rPr lang="vi-VN" dirty="0">
                <a:effectLst/>
                <a:latin typeface="Courier New" panose="02070309020205020404" pitchFamily="49" charset="0"/>
              </a:rPr>
              <a:t>ế</a:t>
            </a:r>
            <a:r>
              <a:rPr lang="vi-VN" dirty="0"/>
              <a:t>t n</a:t>
            </a:r>
            <a:r>
              <a:rPr lang="vi-VN" dirty="0">
                <a:effectLst/>
                <a:latin typeface="Courier New" panose="02070309020205020404" pitchFamily="49" charset="0"/>
              </a:rPr>
              <a:t>ố</a:t>
            </a:r>
            <a:r>
              <a:rPr lang="vi-VN" dirty="0"/>
              <a:t>i chúng).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ụ</a:t>
            </a:r>
            <a:r>
              <a:rPr lang="vi-VN" dirty="0"/>
              <a:t>p v</a:t>
            </a:r>
            <a:r>
              <a:rPr lang="vi-VN" dirty="0">
                <a:effectLst/>
                <a:latin typeface="Courier New" panose="02070309020205020404" pitchFamily="49" charset="0"/>
              </a:rPr>
              <a:t>ớ</a:t>
            </a:r>
            <a:r>
              <a:rPr lang="vi-VN" dirty="0"/>
              <a:t>i camera 6 SLR và sau đó ghép n</a:t>
            </a:r>
            <a:r>
              <a:rPr lang="vi-VN" dirty="0">
                <a:effectLst/>
                <a:latin typeface="Courier New" panose="02070309020205020404" pitchFamily="49" charset="0"/>
              </a:rPr>
              <a:t>ố</a:t>
            </a:r>
            <a:r>
              <a:rPr lang="vi-VN" dirty="0"/>
              <a:t>i l</a:t>
            </a:r>
            <a:r>
              <a:rPr lang="vi-VN" dirty="0">
                <a:effectLst/>
                <a:latin typeface="Courier New" panose="02070309020205020404" pitchFamily="49" charset="0"/>
              </a:rPr>
              <a:t>ạ</a:t>
            </a:r>
            <a:r>
              <a:rPr lang="vi-VN" dirty="0"/>
              <a:t>i v</a:t>
            </a:r>
            <a:r>
              <a:rPr lang="vi-VN" dirty="0">
                <a:effectLst/>
                <a:latin typeface="Courier New" panose="02070309020205020404" pitchFamily="49" charset="0"/>
              </a:rPr>
              <a:t>ớ</a:t>
            </a:r>
            <a:r>
              <a:rPr lang="vi-VN" dirty="0"/>
              <a:t>i nhau. Các k</a:t>
            </a:r>
            <a:r>
              <a:rPr lang="vi-VN" dirty="0">
                <a:effectLst/>
                <a:latin typeface="Courier New" panose="02070309020205020404" pitchFamily="49" charset="0"/>
              </a:rPr>
              <a:t>ỹ </a:t>
            </a:r>
            <a:r>
              <a:rPr lang="vi-VN" dirty="0"/>
              <a:t>thu</a:t>
            </a:r>
            <a:r>
              <a:rPr lang="vi-VN" dirty="0">
                <a:effectLst/>
                <a:latin typeface="Courier New" panose="02070309020205020404" pitchFamily="49" charset="0"/>
              </a:rPr>
              <a:t>ậ</a:t>
            </a:r>
            <a:r>
              <a:rPr lang="vi-VN" dirty="0"/>
              <a:t>t x</a:t>
            </a:r>
            <a:r>
              <a:rPr lang="vi-VN" dirty="0">
                <a:effectLst/>
                <a:latin typeface="Courier New" panose="02070309020205020404" pitchFamily="49" charset="0"/>
              </a:rPr>
              <a:t>ử </a:t>
            </a:r>
            <a:r>
              <a:rPr lang="vi-VN" dirty="0"/>
              <a:t>lý </a:t>
            </a:r>
            <a:r>
              <a:rPr lang="vi-VN" dirty="0">
                <a:effectLst/>
                <a:latin typeface="Courier New" panose="02070309020205020404" pitchFamily="49" charset="0"/>
              </a:rPr>
              <a:t>ả</a:t>
            </a:r>
            <a:r>
              <a:rPr lang="vi-VN" dirty="0"/>
              <a:t>nh nh</a:t>
            </a:r>
            <a:r>
              <a:rPr lang="vi-VN" dirty="0">
                <a:effectLst/>
                <a:latin typeface="Courier New" panose="02070309020205020404" pitchFamily="49" charset="0"/>
              </a:rPr>
              <a:t>ư </a:t>
            </a:r>
            <a:r>
              <a:rPr lang="vi-VN" dirty="0"/>
              <a:t>đi</a:t>
            </a:r>
            <a:r>
              <a:rPr lang="vi-VN" dirty="0">
                <a:effectLst/>
                <a:latin typeface="Courier New" panose="02070309020205020404" pitchFamily="49" charset="0"/>
              </a:rPr>
              <a:t>ề</a:t>
            </a:r>
            <a:r>
              <a:rPr lang="vi-VN" dirty="0"/>
              <a:t>u ch</a:t>
            </a:r>
            <a:r>
              <a:rPr lang="vi-VN" dirty="0">
                <a:effectLst/>
                <a:latin typeface="Courier New" panose="02070309020205020404" pitchFamily="49" charset="0"/>
              </a:rPr>
              <a:t>ỉ</a:t>
            </a:r>
            <a:r>
              <a:rPr lang="vi-VN" dirty="0"/>
              <a:t>nh đ</a:t>
            </a:r>
            <a:r>
              <a:rPr lang="vi-VN" dirty="0">
                <a:effectLst/>
                <a:latin typeface="Courier New" panose="02070309020205020404" pitchFamily="49" charset="0"/>
              </a:rPr>
              <a:t>ộ </a:t>
            </a:r>
            <a:r>
              <a:rPr lang="vi-VN" dirty="0"/>
              <a:t>ph</a:t>
            </a:r>
            <a:r>
              <a:rPr lang="vi-VN" dirty="0">
                <a:effectLst/>
                <a:latin typeface="Courier New" panose="02070309020205020404" pitchFamily="49" charset="0"/>
              </a:rPr>
              <a:t>ơ</a:t>
            </a:r>
            <a:r>
              <a:rPr lang="vi-VN" dirty="0"/>
              <a:t>i sáng cũng đ</a:t>
            </a:r>
            <a:r>
              <a:rPr lang="vi-VN" dirty="0">
                <a:effectLst/>
                <a:latin typeface="Courier New" panose="02070309020205020404" pitchFamily="49" charset="0"/>
              </a:rPr>
              <a:t>ượ</a:t>
            </a:r>
            <a:r>
              <a:rPr lang="vi-VN" dirty="0"/>
              <a:t>c dùng. </a:t>
            </a:r>
            <a:endParaRPr lang="en-US" dirty="0"/>
          </a:p>
          <a:p>
            <a:endParaRPr lang="en-US" dirty="0"/>
          </a:p>
          <a:p>
            <a:r>
              <a:rPr lang="en-US" dirty="0" err="1"/>
              <a:t>Hình</a:t>
            </a:r>
            <a:r>
              <a:rPr lang="en-US" dirty="0"/>
              <a:t> </a:t>
            </a:r>
            <a:r>
              <a:rPr lang="en-US" dirty="0" err="1"/>
              <a:t>bản</a:t>
            </a:r>
            <a:r>
              <a:rPr lang="en-US" dirty="0"/>
              <a:t> </a:t>
            </a:r>
            <a:r>
              <a:rPr lang="en-US" dirty="0" err="1"/>
              <a:t>đồ</a:t>
            </a:r>
            <a:r>
              <a:rPr lang="en-US" dirty="0"/>
              <a:t> </a:t>
            </a:r>
            <a:r>
              <a:rPr lang="en-US" dirty="0" err="1"/>
              <a:t>độ</a:t>
            </a:r>
            <a:r>
              <a:rPr lang="en-US" dirty="0"/>
              <a:t> </a:t>
            </a:r>
            <a:r>
              <a:rPr lang="en-US" dirty="0" err="1"/>
              <a:t>phủ</a:t>
            </a:r>
            <a:r>
              <a:rPr lang="en-US" dirty="0"/>
              <a:t> </a:t>
            </a:r>
            <a:r>
              <a:rPr lang="en-US" dirty="0" err="1"/>
              <a:t>của</a:t>
            </a:r>
            <a:r>
              <a:rPr lang="en-US" dirty="0"/>
              <a:t> Tencent street view ở </a:t>
            </a:r>
            <a:r>
              <a:rPr lang="en-US" dirty="0" err="1"/>
              <a:t>Trung</a:t>
            </a:r>
            <a:r>
              <a:rPr lang="en-US" dirty="0"/>
              <a:t> </a:t>
            </a:r>
            <a:r>
              <a:rPr lang="en-US" dirty="0" err="1"/>
              <a:t>Quốc</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Bộ</a:t>
            </a:r>
            <a:r>
              <a:rPr lang="en-US" dirty="0"/>
              <a:t> data </a:t>
            </a:r>
            <a:r>
              <a:rPr lang="en-US" dirty="0" err="1"/>
              <a:t>mới</a:t>
            </a:r>
            <a:r>
              <a:rPr lang="en-US" dirty="0"/>
              <a:t> </a:t>
            </a:r>
            <a:r>
              <a:rPr lang="en-US" dirty="0" err="1"/>
              <a:t>được</a:t>
            </a:r>
            <a:r>
              <a:rPr lang="en-US" dirty="0"/>
              <a:t> </a:t>
            </a:r>
            <a:r>
              <a:rPr lang="en-US" dirty="0" err="1"/>
              <a:t>nhóm</a:t>
            </a:r>
            <a:r>
              <a:rPr lang="en-US" dirty="0"/>
              <a:t> </a:t>
            </a:r>
            <a:r>
              <a:rPr lang="en-US" dirty="0" err="1"/>
              <a:t>tác</a:t>
            </a:r>
            <a:r>
              <a:rPr lang="en-US" dirty="0"/>
              <a:t> </a:t>
            </a:r>
            <a:r>
              <a:rPr lang="en-US" dirty="0" err="1"/>
              <a:t>giả</a:t>
            </a:r>
            <a:r>
              <a:rPr lang="en-US" dirty="0"/>
              <a:t> </a:t>
            </a:r>
            <a:r>
              <a:rPr lang="en-US" dirty="0" err="1"/>
              <a:t>gọi</a:t>
            </a:r>
            <a:r>
              <a:rPr lang="en-US" dirty="0"/>
              <a:t> </a:t>
            </a:r>
            <a:r>
              <a:rPr lang="en-US" dirty="0" err="1"/>
              <a:t>là</a:t>
            </a:r>
            <a:r>
              <a:rPr lang="en-US" dirty="0"/>
              <a:t> “</a:t>
            </a:r>
            <a:r>
              <a:rPr lang="vi-VN" sz="1200" dirty="0"/>
              <a:t>Tsinghua-Tencent 100K</a:t>
            </a:r>
            <a:r>
              <a:rPr lang="en-US" dirty="0"/>
              <a:t>”</a:t>
            </a:r>
          </a:p>
        </p:txBody>
      </p:sp>
      <p:sp>
        <p:nvSpPr>
          <p:cNvPr id="4" name="Slide Number Placeholder 3"/>
          <p:cNvSpPr>
            <a:spLocks noGrp="1"/>
          </p:cNvSpPr>
          <p:nvPr>
            <p:ph type="sldNum" sz="quarter" idx="10"/>
          </p:nvPr>
        </p:nvSpPr>
        <p:spPr/>
        <p:txBody>
          <a:bodyPr/>
          <a:lstStyle/>
          <a:p>
            <a:fld id="{60DB96F3-AB3B-4A44-870F-2FBB5484A874}" type="slidenum">
              <a:rPr lang="en-PH" smtClean="0"/>
              <a:t>11</a:t>
            </a:fld>
            <a:endParaRPr lang="en-PH"/>
          </a:p>
        </p:txBody>
      </p:sp>
    </p:spTree>
    <p:extLst>
      <p:ext uri="{BB962C8B-B14F-4D97-AF65-F5344CB8AC3E}">
        <p14:creationId xmlns:p14="http://schemas.microsoft.com/office/powerpoint/2010/main" val="2203335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Các </a:t>
            </a:r>
            <a:r>
              <a:rPr lang="vi-VN" dirty="0">
                <a:effectLst/>
                <a:latin typeface="Courier New" panose="02070309020205020404" pitchFamily="49" charset="0"/>
              </a:rPr>
              <a:t>ả</a:t>
            </a:r>
            <a:r>
              <a:rPr lang="vi-VN" dirty="0"/>
              <a:t>nh này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ụ</a:t>
            </a:r>
            <a:r>
              <a:rPr lang="vi-VN" dirty="0"/>
              <a:t>p t</a:t>
            </a:r>
            <a:r>
              <a:rPr lang="vi-VN" dirty="0">
                <a:effectLst/>
                <a:latin typeface="Courier New" panose="02070309020205020404" pitchFamily="49" charset="0"/>
              </a:rPr>
              <a:t>ừ </a:t>
            </a:r>
            <a:r>
              <a:rPr lang="vi-VN" dirty="0"/>
              <a:t>ph</a:t>
            </a:r>
            <a:r>
              <a:rPr lang="vi-VN" dirty="0">
                <a:effectLst/>
                <a:latin typeface="Courier New" panose="02070309020205020404" pitchFamily="49" charset="0"/>
              </a:rPr>
              <a:t>ươ</a:t>
            </a:r>
            <a:r>
              <a:rPr lang="vi-VN" dirty="0"/>
              <a:t>ng ti</a:t>
            </a:r>
            <a:r>
              <a:rPr lang="vi-VN" dirty="0">
                <a:effectLst/>
                <a:latin typeface="Courier New" panose="02070309020205020404" pitchFamily="49" charset="0"/>
              </a:rPr>
              <a:t>ệ</a:t>
            </a:r>
            <a:r>
              <a:rPr lang="vi-VN" dirty="0"/>
              <a:t>n giao thông và các thi</a:t>
            </a:r>
            <a:r>
              <a:rPr lang="vi-VN" dirty="0">
                <a:effectLst/>
                <a:latin typeface="Courier New" panose="02070309020205020404" pitchFamily="49" charset="0"/>
              </a:rPr>
              <a:t>ế</a:t>
            </a:r>
            <a:r>
              <a:rPr lang="vi-VN" dirty="0"/>
              <a:t>t b</a:t>
            </a:r>
            <a:r>
              <a:rPr lang="vi-VN" dirty="0">
                <a:effectLst/>
                <a:latin typeface="Courier New" panose="02070309020205020404" pitchFamily="49" charset="0"/>
              </a:rPr>
              <a:t>ị </a:t>
            </a:r>
            <a:r>
              <a:rPr lang="vi-VN" dirty="0"/>
              <a:t>g</a:t>
            </a:r>
            <a:r>
              <a:rPr lang="vi-VN" dirty="0">
                <a:effectLst/>
                <a:latin typeface="Courier New" panose="02070309020205020404" pitchFamily="49" charset="0"/>
              </a:rPr>
              <a:t>ắ</a:t>
            </a:r>
            <a:r>
              <a:rPr lang="vi-VN" dirty="0"/>
              <a:t>n trên vai</a:t>
            </a:r>
            <a:r>
              <a:rPr lang="en-US" dirty="0"/>
              <a:t> (</a:t>
            </a:r>
            <a:r>
              <a:rPr lang="en-US" dirty="0" err="1"/>
              <a:t>cho</a:t>
            </a:r>
            <a:r>
              <a:rPr lang="en-US" dirty="0"/>
              <a:t> </a:t>
            </a:r>
            <a:r>
              <a:rPr lang="en-US" dirty="0" err="1"/>
              <a:t>những</a:t>
            </a:r>
            <a:r>
              <a:rPr lang="en-US" dirty="0"/>
              <a:t> </a:t>
            </a:r>
            <a:r>
              <a:rPr lang="en-US" dirty="0" err="1"/>
              <a:t>nơi</a:t>
            </a:r>
            <a:r>
              <a:rPr lang="en-US" dirty="0"/>
              <a:t> </a:t>
            </a:r>
            <a:r>
              <a:rPr lang="en-US" dirty="0" err="1"/>
              <a:t>xe</a:t>
            </a:r>
            <a:r>
              <a:rPr lang="en-US" dirty="0"/>
              <a:t> </a:t>
            </a:r>
            <a:r>
              <a:rPr lang="en-US" dirty="0" err="1"/>
              <a:t>không</a:t>
            </a:r>
            <a:r>
              <a:rPr lang="en-US" dirty="0"/>
              <a:t> </a:t>
            </a:r>
            <a:r>
              <a:rPr lang="en-US" dirty="0" err="1"/>
              <a:t>chạy</a:t>
            </a:r>
            <a:r>
              <a:rPr lang="en-US" dirty="0"/>
              <a:t> </a:t>
            </a:r>
            <a:r>
              <a:rPr lang="en-US" dirty="0" err="1"/>
              <a:t>tới</a:t>
            </a:r>
            <a:r>
              <a:rPr lang="en-US" dirty="0"/>
              <a:t> </a:t>
            </a:r>
            <a:r>
              <a:rPr lang="en-US" dirty="0" err="1"/>
              <a:t>được</a:t>
            </a:r>
            <a:r>
              <a:rPr lang="en-US" dirty="0"/>
              <a:t>)</a:t>
            </a:r>
            <a:r>
              <a:rPr lang="vi-VN" dirty="0"/>
              <a:t> v</a:t>
            </a:r>
            <a:r>
              <a:rPr lang="vi-VN" dirty="0">
                <a:effectLst/>
                <a:latin typeface="Courier New" panose="02070309020205020404" pitchFamily="49" charset="0"/>
              </a:rPr>
              <a:t>ớ</a:t>
            </a:r>
            <a:r>
              <a:rPr lang="vi-VN" dirty="0"/>
              <a:t>i t</a:t>
            </a:r>
            <a:r>
              <a:rPr lang="vi-VN" dirty="0">
                <a:effectLst/>
                <a:latin typeface="Courier New" panose="02070309020205020404" pitchFamily="49" charset="0"/>
              </a:rPr>
              <a:t>ầ</a:t>
            </a:r>
            <a:r>
              <a:rPr lang="vi-VN" dirty="0"/>
              <a:t>n su</a:t>
            </a:r>
            <a:r>
              <a:rPr lang="vi-VN" dirty="0">
                <a:effectLst/>
                <a:latin typeface="Courier New" panose="02070309020205020404" pitchFamily="49" charset="0"/>
              </a:rPr>
              <a:t>ấ</a:t>
            </a:r>
            <a:r>
              <a:rPr lang="vi-VN" dirty="0"/>
              <a:t>t 10 phút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Chụp</a:t>
            </a:r>
            <a:r>
              <a:rPr lang="en-US" dirty="0"/>
              <a:t> </a:t>
            </a:r>
            <a:r>
              <a:rPr lang="en-US" dirty="0" err="1"/>
              <a:t>mỗi</a:t>
            </a:r>
            <a:r>
              <a:rPr lang="en-US" dirty="0"/>
              <a:t> </a:t>
            </a:r>
            <a:r>
              <a:rPr lang="en-US" dirty="0" err="1"/>
              <a:t>tấm</a:t>
            </a:r>
            <a:r>
              <a:rPr lang="en-US" dirty="0"/>
              <a:t> </a:t>
            </a:r>
            <a:r>
              <a:rPr lang="en-US" dirty="0" err="1"/>
              <a:t>ảnh</a:t>
            </a:r>
            <a:r>
              <a:rPr lang="en-US" dirty="0"/>
              <a:t> 10 </a:t>
            </a:r>
            <a:r>
              <a:rPr lang="en-US" dirty="0" err="1"/>
              <a:t>phút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Thứ</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ảnh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chụp</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tiếp</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thì</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kết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đồng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với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nhau</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Không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như</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trong</a:t>
            </a:r>
            <a:r>
              <a:rPr lang="en-US" sz="1800" u="none" strike="noStrike" dirty="0">
                <a:effectLst/>
                <a:latin typeface="Arial" panose="020B0604020202020204" pitchFamily="34" charset="0"/>
                <a:ea typeface="Arial" panose="020B0604020202020204" pitchFamily="34" charset="0"/>
              </a:rPr>
              <a:t> GTSRB, </a:t>
            </a:r>
            <a:r>
              <a:rPr lang="en-US" sz="1800" u="none" strike="noStrike" dirty="0" err="1">
                <a:effectLst/>
                <a:latin typeface="Arial" panose="020B0604020202020204" pitchFamily="34" charset="0"/>
                <a:ea typeface="Arial" panose="020B0604020202020204" pitchFamily="34" charset="0"/>
              </a:rPr>
              <a:t>khi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trích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xuất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từ</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một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phân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đoạn</a:t>
            </a:r>
            <a:r>
              <a:rPr lang="en-US" sz="1800" u="none" strike="noStrike" dirty="0">
                <a:effectLst/>
                <a:latin typeface="Arial" panose="020B0604020202020204" pitchFamily="34" charset="0"/>
                <a:ea typeface="Arial" panose="020B0604020202020204" pitchFamily="34" charset="0"/>
              </a:rPr>
              <a:t> video, </a:t>
            </a:r>
            <a:r>
              <a:rPr lang="en-US" sz="1800" u="none" strike="noStrike" dirty="0" err="1">
                <a:effectLst/>
                <a:latin typeface="Arial" panose="020B0604020202020204" pitchFamily="34" charset="0"/>
                <a:ea typeface="Arial" panose="020B0604020202020204" pitchFamily="34" charset="0"/>
              </a:rPr>
              <a:t>tức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sẽ</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rất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giống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nhau</a:t>
            </a:r>
            <a:r>
              <a:rPr lang="en-US" sz="1800" u="none" strike="noStrike" dirty="0">
                <a:effectLst/>
                <a:latin typeface="Arial" panose="020B0604020202020204" pitchFamily="34" charset="0"/>
                <a:ea typeface="Arial" panose="020B0604020202020204" pitchFamily="34" charset="0"/>
              </a:rPr>
              <a:t> ở </a:t>
            </a:r>
            <a:r>
              <a:rPr lang="en-US" sz="1800" u="none" strike="noStrike" dirty="0" err="1">
                <a:effectLst/>
                <a:latin typeface="Arial" panose="020B0604020202020204" pitchFamily="34" charset="0"/>
                <a:ea typeface="Arial" panose="020B0604020202020204" pitchFamily="34" charset="0"/>
              </a:rPr>
              <a:t>mọi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Thứ</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hai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tấm</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ảnh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tục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về</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một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sẽ</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tăng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độ</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chính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việc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định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loại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ví</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dụ</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bị</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che</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khuất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hoặc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bị</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mờ</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một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phần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nào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thể</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nhận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dạng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từ</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những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tấm</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trước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hoặc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sau</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trong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chuỗi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kết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này</a:t>
            </a:r>
            <a:r>
              <a:rPr lang="en-US" sz="1800" u="none" strike="noStrike" dirty="0">
                <a:effectLst/>
                <a:latin typeface="Arial" panose="020B0604020202020204" pitchFamily="34" charset="0"/>
                <a:ea typeface="Arial" panose="020B0604020202020204" pitchFamily="34" charset="0"/>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Các</a:t>
            </a:r>
            <a:r>
              <a:rPr lang="en-US" dirty="0"/>
              <a:t> </a:t>
            </a:r>
            <a:r>
              <a:rPr lang="en-US" dirty="0" err="1"/>
              <a:t>tấm</a:t>
            </a:r>
            <a:r>
              <a:rPr lang="en-US" dirty="0"/>
              <a:t> </a:t>
            </a:r>
            <a:r>
              <a:rPr lang="en-US" dirty="0" err="1"/>
              <a:t>ảnh</a:t>
            </a:r>
            <a:r>
              <a:rPr lang="en-US" dirty="0"/>
              <a:t> </a:t>
            </a:r>
            <a:r>
              <a:rPr lang="en-US" dirty="0" err="1"/>
              <a:t>của</a:t>
            </a:r>
            <a:r>
              <a:rPr lang="en-US" dirty="0"/>
              <a:t> Tencent </a:t>
            </a:r>
            <a:r>
              <a:rPr lang="en-US" dirty="0" err="1"/>
              <a:t>được</a:t>
            </a:r>
            <a:r>
              <a:rPr lang="en-US" dirty="0"/>
              <a:t> </a:t>
            </a:r>
            <a:r>
              <a:rPr lang="en-US" dirty="0" err="1"/>
              <a:t>chụp</a:t>
            </a:r>
            <a:r>
              <a:rPr lang="en-US" dirty="0"/>
              <a:t> </a:t>
            </a:r>
            <a:r>
              <a:rPr lang="en-US" dirty="0" err="1"/>
              <a:t>từ</a:t>
            </a:r>
            <a:r>
              <a:rPr lang="en-US" dirty="0"/>
              <a:t> </a:t>
            </a:r>
            <a:r>
              <a:rPr lang="en-US" dirty="0" err="1"/>
              <a:t>hệ</a:t>
            </a:r>
            <a:r>
              <a:rPr lang="en-US" dirty="0"/>
              <a:t> </a:t>
            </a:r>
            <a:r>
              <a:rPr lang="en-US" dirty="0" err="1"/>
              <a:t>thống</a:t>
            </a:r>
            <a:r>
              <a:rPr lang="en-US" dirty="0"/>
              <a:t> 6 camera </a:t>
            </a:r>
            <a:r>
              <a:rPr lang="en-US" dirty="0" err="1"/>
              <a:t>sau</a:t>
            </a:r>
            <a:r>
              <a:rPr lang="en-US" dirty="0"/>
              <a:t> </a:t>
            </a:r>
            <a:r>
              <a:rPr lang="en-US" dirty="0" err="1"/>
              <a:t>đó</a:t>
            </a:r>
            <a:r>
              <a:rPr lang="en-US" dirty="0"/>
              <a:t> </a:t>
            </a:r>
            <a:r>
              <a:rPr lang="en-US" dirty="0" err="1"/>
              <a:t>ghép</a:t>
            </a:r>
            <a:r>
              <a:rPr lang="en-US" dirty="0"/>
              <a:t> </a:t>
            </a:r>
            <a:r>
              <a:rPr lang="en-US" dirty="0" err="1"/>
              <a:t>lại</a:t>
            </a:r>
            <a:r>
              <a:rPr lang="en-US" dirty="0"/>
              <a:t> </a:t>
            </a:r>
            <a:r>
              <a:rPr lang="en-US" dirty="0" err="1"/>
              <a:t>với</a:t>
            </a:r>
            <a:r>
              <a:rPr lang="en-US" dirty="0"/>
              <a:t> </a:t>
            </a:r>
            <a:r>
              <a:rPr lang="en-US" dirty="0" err="1"/>
              <a:t>nhau</a:t>
            </a:r>
            <a:r>
              <a:rPr lang="en-US" dirty="0"/>
              <a:t> </a:t>
            </a:r>
            <a:r>
              <a:rPr lang="en-US" dirty="0" err="1"/>
              <a:t>tạo</a:t>
            </a:r>
            <a:r>
              <a:rPr lang="en-US" dirty="0"/>
              <a:t> </a:t>
            </a:r>
            <a:r>
              <a:rPr lang="en-US" dirty="0" err="1"/>
              <a:t>thành</a:t>
            </a:r>
            <a:r>
              <a:rPr lang="en-US" dirty="0"/>
              <a:t> 1 </a:t>
            </a:r>
            <a:r>
              <a:rPr lang="en-US" dirty="0" err="1"/>
              <a:t>ảnh</a:t>
            </a:r>
            <a:r>
              <a:rPr lang="en-US" dirty="0"/>
              <a:t> panorama -&gt; </a:t>
            </a:r>
            <a:r>
              <a:rPr lang="en-US" dirty="0" err="1"/>
              <a:t>nhóm</a:t>
            </a:r>
            <a:r>
              <a:rPr lang="en-US" dirty="0"/>
              <a:t> </a:t>
            </a:r>
            <a:r>
              <a:rPr lang="en-US" dirty="0" err="1"/>
              <a:t>tác</a:t>
            </a:r>
            <a:r>
              <a:rPr lang="en-US" dirty="0"/>
              <a:t> </a:t>
            </a:r>
            <a:r>
              <a:rPr lang="en-US" dirty="0" err="1"/>
              <a:t>giả</a:t>
            </a:r>
            <a:r>
              <a:rPr lang="en-US" dirty="0"/>
              <a:t> </a:t>
            </a:r>
            <a:r>
              <a:rPr lang="en-US" dirty="0" err="1"/>
              <a:t>sẽ</a:t>
            </a:r>
            <a:r>
              <a:rPr lang="en-US" dirty="0"/>
              <a:t> crop </a:t>
            </a:r>
            <a:r>
              <a:rPr lang="en-US" dirty="0" err="1"/>
              <a:t>từ</a:t>
            </a:r>
            <a:r>
              <a:rPr lang="en-US" dirty="0"/>
              <a:t> </a:t>
            </a:r>
            <a:r>
              <a:rPr lang="en-US" dirty="0" err="1"/>
              <a:t>ảnh</a:t>
            </a:r>
            <a:r>
              <a:rPr lang="en-US" dirty="0"/>
              <a:t> </a:t>
            </a:r>
            <a:r>
              <a:rPr lang="en-US" dirty="0" err="1"/>
              <a:t>đó</a:t>
            </a:r>
            <a:r>
              <a:rPr lang="en-US" dirty="0"/>
              <a:t>, </a:t>
            </a:r>
            <a:r>
              <a:rPr lang="en-US" dirty="0" err="1"/>
              <a:t>sau</a:t>
            </a:r>
            <a:r>
              <a:rPr lang="en-US" dirty="0"/>
              <a:t> </a:t>
            </a:r>
            <a:r>
              <a:rPr lang="en-US" dirty="0" err="1"/>
              <a:t>đó</a:t>
            </a:r>
            <a:r>
              <a:rPr lang="en-US" dirty="0"/>
              <a:t> </a:t>
            </a:r>
            <a:r>
              <a:rPr lang="en-US" dirty="0" err="1"/>
              <a:t>chỉnh</a:t>
            </a:r>
            <a:r>
              <a:rPr lang="en-US" dirty="0"/>
              <a:t> </a:t>
            </a:r>
            <a:r>
              <a:rPr lang="en-US" dirty="0" err="1"/>
              <a:t>độ</a:t>
            </a:r>
            <a:r>
              <a:rPr lang="en-US" dirty="0"/>
              <a:t> </a:t>
            </a:r>
            <a:r>
              <a:rPr lang="en-US" dirty="0" err="1"/>
              <a:t>tương</a:t>
            </a:r>
            <a:r>
              <a:rPr lang="en-US" dirty="0"/>
              <a:t> </a:t>
            </a:r>
            <a:r>
              <a:rPr lang="en-US" dirty="0" err="1"/>
              <a:t>phản</a:t>
            </a:r>
            <a:r>
              <a:rPr lang="en-US" dirty="0"/>
              <a:t> (</a:t>
            </a:r>
            <a:r>
              <a:rPr lang="en-US" dirty="0" err="1"/>
              <a:t>nếu</a:t>
            </a:r>
            <a:r>
              <a:rPr lang="en-US" dirty="0"/>
              <a:t> </a:t>
            </a:r>
            <a:r>
              <a:rPr lang="en-US" dirty="0" err="1"/>
              <a:t>cần</a:t>
            </a:r>
            <a:r>
              <a:rPr lang="en-US" dirty="0"/>
              <a:t>) </a:t>
            </a:r>
            <a:r>
              <a:rPr lang="en-US" dirty="0" err="1"/>
              <a:t>để</a:t>
            </a:r>
            <a:r>
              <a:rPr lang="en-US" dirty="0"/>
              <a:t> ra </a:t>
            </a:r>
            <a:r>
              <a:rPr lang="en-US" dirty="0" err="1"/>
              <a:t>được</a:t>
            </a:r>
            <a:r>
              <a:rPr lang="en-US" dirty="0"/>
              <a:t> </a:t>
            </a:r>
            <a:r>
              <a:rPr lang="en-US" dirty="0" err="1"/>
              <a:t>ảnh</a:t>
            </a:r>
            <a:r>
              <a:rPr lang="en-US" dirty="0"/>
              <a:t> </a:t>
            </a:r>
            <a:r>
              <a:rPr lang="en-US" dirty="0" err="1"/>
              <a:t>trong</a:t>
            </a:r>
            <a:r>
              <a:rPr lang="en-US" dirty="0"/>
              <a:t> </a:t>
            </a:r>
            <a:r>
              <a:rPr lang="en-US" dirty="0" err="1"/>
              <a:t>bộ</a:t>
            </a:r>
            <a:r>
              <a:rPr lang="en-US" dirty="0"/>
              <a:t> data</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12</a:t>
            </a:fld>
            <a:endParaRPr lang="en-PH"/>
          </a:p>
        </p:txBody>
      </p:sp>
    </p:spTree>
    <p:extLst>
      <p:ext uri="{BB962C8B-B14F-4D97-AF65-F5344CB8AC3E}">
        <p14:creationId xmlns:p14="http://schemas.microsoft.com/office/powerpoint/2010/main" val="1849301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solidFill>
                  <a:srgbClr val="CC7832"/>
                </a:solidFill>
                <a:effectLst/>
              </a:rPr>
              <a:t>+ </a:t>
            </a:r>
            <a:r>
              <a:rPr lang="vi-VN" dirty="0"/>
              <a:t>V</a:t>
            </a:r>
            <a:r>
              <a:rPr lang="vi-VN" dirty="0">
                <a:effectLst/>
                <a:latin typeface="Courier New" panose="02070309020205020404" pitchFamily="49" charset="0"/>
              </a:rPr>
              <a:t>ớ</a:t>
            </a:r>
            <a:r>
              <a:rPr lang="vi-VN" dirty="0"/>
              <a:t>i b</a:t>
            </a:r>
            <a:r>
              <a:rPr lang="vi-VN" dirty="0">
                <a:effectLst/>
                <a:latin typeface="Courier New" panose="02070309020205020404" pitchFamily="49" charset="0"/>
              </a:rPr>
              <a:t>ộ </a:t>
            </a:r>
            <a:r>
              <a:rPr lang="vi-VN" dirty="0"/>
              <a:t>data m</a:t>
            </a:r>
            <a:r>
              <a:rPr lang="vi-VN" dirty="0">
                <a:effectLst/>
                <a:latin typeface="Courier New" panose="02070309020205020404" pitchFamily="49" charset="0"/>
              </a:rPr>
              <a:t>ớ</a:t>
            </a:r>
            <a:r>
              <a:rPr lang="vi-VN" dirty="0"/>
              <a:t>i này (Tsinghua-Tencent 100K), các t</a:t>
            </a:r>
            <a:r>
              <a:rPr lang="vi-VN" dirty="0">
                <a:effectLst/>
                <a:latin typeface="Courier New" panose="02070309020205020404" pitchFamily="49" charset="0"/>
              </a:rPr>
              <a:t>ấ</a:t>
            </a:r>
            <a:r>
              <a:rPr lang="vi-VN" dirty="0"/>
              <a:t>m </a:t>
            </a:r>
            <a:r>
              <a:rPr lang="vi-VN" dirty="0">
                <a:effectLst/>
                <a:latin typeface="Courier New" panose="02070309020205020404" pitchFamily="49" charset="0"/>
              </a:rPr>
              <a:t>ả</a:t>
            </a:r>
            <a:r>
              <a:rPr lang="vi-VN" dirty="0"/>
              <a:t>nh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ụ</a:t>
            </a:r>
            <a:r>
              <a:rPr lang="vi-VN" dirty="0"/>
              <a:t>p t</a:t>
            </a:r>
            <a:r>
              <a:rPr lang="vi-VN" dirty="0">
                <a:effectLst/>
                <a:latin typeface="Courier New" panose="02070309020205020404" pitchFamily="49" charset="0"/>
              </a:rPr>
              <a:t>ừ </a:t>
            </a:r>
            <a:r>
              <a:rPr lang="vi-VN" dirty="0"/>
              <a:t>các camera trong nh</a:t>
            </a:r>
            <a:r>
              <a:rPr lang="vi-VN" dirty="0">
                <a:effectLst/>
                <a:latin typeface="Courier New" panose="02070309020205020404" pitchFamily="49" charset="0"/>
              </a:rPr>
              <a:t>ữ</a:t>
            </a:r>
            <a:r>
              <a:rPr lang="vi-VN" dirty="0"/>
              <a:t>ng đi</a:t>
            </a:r>
            <a:r>
              <a:rPr lang="vi-VN" dirty="0">
                <a:effectLst/>
                <a:latin typeface="Courier New" panose="02070309020205020404" pitchFamily="49" charset="0"/>
              </a:rPr>
              <a:t>ề</a:t>
            </a:r>
            <a:r>
              <a:rPr lang="vi-VN" dirty="0"/>
              <a:t>u ki</a:t>
            </a:r>
            <a:r>
              <a:rPr lang="vi-VN" dirty="0">
                <a:effectLst/>
                <a:latin typeface="Courier New" panose="02070309020205020404" pitchFamily="49" charset="0"/>
              </a:rPr>
              <a:t>ệ</a:t>
            </a:r>
            <a:r>
              <a:rPr lang="vi-VN" dirty="0"/>
              <a:t>n ánh sáng và th</a:t>
            </a:r>
            <a:r>
              <a:rPr lang="vi-VN" dirty="0">
                <a:effectLst/>
                <a:latin typeface="Courier New" panose="02070309020205020404" pitchFamily="49" charset="0"/>
              </a:rPr>
              <a:t>ờ</a:t>
            </a:r>
            <a:r>
              <a:rPr lang="vi-VN" dirty="0"/>
              <a:t>i ti</a:t>
            </a:r>
            <a:r>
              <a:rPr lang="vi-VN" dirty="0">
                <a:effectLst/>
                <a:latin typeface="Courier New" panose="02070309020205020404" pitchFamily="49" charset="0"/>
              </a:rPr>
              <a:t>ế</a:t>
            </a:r>
            <a:r>
              <a:rPr lang="vi-VN" dirty="0"/>
              <a:t>t khác nhau, ch</a:t>
            </a:r>
            <a:r>
              <a:rPr lang="vi-VN" dirty="0">
                <a:effectLst/>
                <a:latin typeface="Courier New" panose="02070309020205020404" pitchFamily="49" charset="0"/>
              </a:rPr>
              <a:t>ỉ </a:t>
            </a:r>
            <a:r>
              <a:rPr lang="vi-VN" dirty="0"/>
              <a:t>chi</a:t>
            </a:r>
            <a:r>
              <a:rPr lang="vi-VN" dirty="0">
                <a:effectLst/>
                <a:latin typeface="Courier New" panose="02070309020205020404" pitchFamily="49" charset="0"/>
              </a:rPr>
              <a:t>ế</a:t>
            </a:r>
            <a:r>
              <a:rPr lang="vi-VN" dirty="0"/>
              <a:t>m m</a:t>
            </a:r>
            <a:r>
              <a:rPr lang="vi-VN" dirty="0">
                <a:effectLst/>
                <a:latin typeface="Courier New" panose="02070309020205020404" pitchFamily="49" charset="0"/>
              </a:rPr>
              <a:t>ộ</a:t>
            </a:r>
            <a:r>
              <a:rPr lang="vi-VN" dirty="0"/>
              <a:t>t ph</a:t>
            </a:r>
            <a:r>
              <a:rPr lang="vi-VN" dirty="0">
                <a:effectLst/>
                <a:latin typeface="Courier New" panose="02070309020205020404" pitchFamily="49" charset="0"/>
              </a:rPr>
              <a:t>ầ</a:t>
            </a:r>
            <a:r>
              <a:rPr lang="vi-VN" dirty="0"/>
              <a:t>n nh</a:t>
            </a:r>
            <a:r>
              <a:rPr lang="vi-VN" dirty="0">
                <a:effectLst/>
                <a:latin typeface="Courier New" panose="02070309020205020404" pitchFamily="49" charset="0"/>
              </a:rPr>
              <a:t>ỏ </a:t>
            </a:r>
            <a:r>
              <a:rPr lang="vi-VN" dirty="0"/>
              <a:t>và có th</a:t>
            </a:r>
            <a:r>
              <a:rPr lang="vi-VN" dirty="0">
                <a:effectLst/>
                <a:latin typeface="Courier New" panose="02070309020205020404" pitchFamily="49" charset="0"/>
              </a:rPr>
              <a:t>ể ở </a:t>
            </a:r>
            <a:r>
              <a:rPr lang="vi-VN" dirty="0"/>
              <a:t>b</a:t>
            </a:r>
            <a:r>
              <a:rPr lang="vi-VN" dirty="0">
                <a:effectLst/>
                <a:latin typeface="Courier New" panose="02070309020205020404" pitchFamily="49" charset="0"/>
              </a:rPr>
              <a:t>ấ</a:t>
            </a:r>
            <a:r>
              <a:rPr lang="vi-VN" dirty="0"/>
              <a:t>t c</a:t>
            </a:r>
            <a:r>
              <a:rPr lang="vi-VN" dirty="0">
                <a:effectLst/>
                <a:latin typeface="Courier New" panose="02070309020205020404" pitchFamily="49" charset="0"/>
              </a:rPr>
              <a:t>ứ </a:t>
            </a:r>
            <a:r>
              <a:rPr lang="vi-VN" dirty="0"/>
              <a:t>v</a:t>
            </a:r>
            <a:r>
              <a:rPr lang="vi-VN" dirty="0">
                <a:effectLst/>
                <a:latin typeface="Courier New" panose="02070309020205020404" pitchFamily="49" charset="0"/>
              </a:rPr>
              <a:t>ị </a:t>
            </a:r>
            <a:r>
              <a:rPr lang="vi-VN" dirty="0"/>
              <a:t>trí nào trong </a:t>
            </a:r>
            <a:r>
              <a:rPr lang="vi-VN" dirty="0">
                <a:effectLst/>
                <a:latin typeface="Courier New" panose="02070309020205020404" pitchFamily="49" charset="0"/>
              </a:rPr>
              <a:t>ả</a:t>
            </a:r>
            <a:r>
              <a:rPr lang="vi-VN" dirty="0"/>
              <a:t>nh nên s</a:t>
            </a:r>
            <a:r>
              <a:rPr lang="vi-VN" dirty="0">
                <a:effectLst/>
                <a:latin typeface="Courier New" panose="02070309020205020404" pitchFamily="49" charset="0"/>
              </a:rPr>
              <a:t>ẽ </a:t>
            </a:r>
            <a:r>
              <a:rPr lang="vi-VN" dirty="0"/>
              <a:t>mô ph</a:t>
            </a:r>
            <a:r>
              <a:rPr lang="vi-VN" dirty="0">
                <a:effectLst/>
                <a:latin typeface="Courier New" panose="02070309020205020404" pitchFamily="49" charset="0"/>
              </a:rPr>
              <a:t>ỏ</a:t>
            </a:r>
            <a:r>
              <a:rPr lang="vi-VN" dirty="0"/>
              <a:t>ng các tình hu</a:t>
            </a:r>
            <a:r>
              <a:rPr lang="vi-VN" dirty="0">
                <a:effectLst/>
                <a:latin typeface="Courier New" panose="02070309020205020404" pitchFamily="49" charset="0"/>
              </a:rPr>
              <a:t>ố</a:t>
            </a:r>
            <a:r>
              <a:rPr lang="vi-VN" dirty="0"/>
              <a:t>ng th</a:t>
            </a:r>
            <a:r>
              <a:rPr lang="vi-VN" dirty="0">
                <a:effectLst/>
                <a:latin typeface="Courier New" panose="02070309020205020404" pitchFamily="49" charset="0"/>
              </a:rPr>
              <a:t>ự</a:t>
            </a:r>
            <a:r>
              <a:rPr lang="vi-VN" dirty="0"/>
              <a:t>c t</a:t>
            </a:r>
            <a:r>
              <a:rPr lang="vi-VN" dirty="0">
                <a:effectLst/>
                <a:latin typeface="Courier New" panose="02070309020205020404" pitchFamily="49" charset="0"/>
              </a:rPr>
              <a:t>ế </a:t>
            </a:r>
            <a:r>
              <a:rPr lang="vi-VN" dirty="0"/>
              <a:t>t</a:t>
            </a:r>
            <a:r>
              <a:rPr lang="vi-VN" dirty="0">
                <a:effectLst/>
                <a:latin typeface="Courier New" panose="02070309020205020404" pitchFamily="49" charset="0"/>
              </a:rPr>
              <a:t>ố</a:t>
            </a:r>
            <a:r>
              <a:rPr lang="vi-VN" dirty="0"/>
              <a:t>t h</a:t>
            </a:r>
            <a:r>
              <a:rPr lang="vi-VN" dirty="0">
                <a:effectLst/>
                <a:latin typeface="Courier New" panose="02070309020205020404" pitchFamily="49" charset="0"/>
              </a:rPr>
              <a:t>ơ</a:t>
            </a:r>
            <a:r>
              <a:rPr lang="vi-VN" dirty="0"/>
              <a:t>n.&lt;br&gt; </a:t>
            </a:r>
            <a:br>
              <a:rPr lang="vi-VN" dirty="0"/>
            </a:br>
            <a:r>
              <a:rPr lang="vi-VN" dirty="0">
                <a:solidFill>
                  <a:srgbClr val="CC7832"/>
                </a:solidFill>
                <a:effectLst/>
              </a:rPr>
              <a:t>+ </a:t>
            </a:r>
            <a:r>
              <a:rPr lang="vi-VN" dirty="0"/>
              <a:t>Nhi</a:t>
            </a:r>
            <a:r>
              <a:rPr lang="vi-VN" dirty="0">
                <a:effectLst/>
                <a:latin typeface="Courier New" panose="02070309020205020404" pitchFamily="49" charset="0"/>
              </a:rPr>
              <a:t>ề</a:t>
            </a:r>
            <a:r>
              <a:rPr lang="vi-VN" dirty="0"/>
              <a:t>u lo</a:t>
            </a:r>
            <a:r>
              <a:rPr lang="vi-VN" dirty="0">
                <a:effectLst/>
                <a:latin typeface="Courier New" panose="02070309020205020404" pitchFamily="49" charset="0"/>
              </a:rPr>
              <a:t>ạ</a:t>
            </a:r>
            <a:r>
              <a:rPr lang="vi-VN" dirty="0"/>
              <a:t>i bi</a:t>
            </a:r>
            <a:r>
              <a:rPr lang="vi-VN" dirty="0">
                <a:effectLst/>
                <a:latin typeface="Courier New" panose="02070309020205020404" pitchFamily="49" charset="0"/>
              </a:rPr>
              <a:t>ể</a:t>
            </a:r>
            <a:r>
              <a:rPr lang="vi-VN" dirty="0"/>
              <a:t>n báo (100K </a:t>
            </a:r>
            <a:r>
              <a:rPr lang="vi-VN" dirty="0">
                <a:effectLst/>
                <a:latin typeface="Courier New" panose="02070309020205020404" pitchFamily="49" charset="0"/>
              </a:rPr>
              <a:t>ả</a:t>
            </a:r>
            <a:r>
              <a:rPr lang="vi-VN" dirty="0"/>
              <a:t>nh v</a:t>
            </a:r>
            <a:r>
              <a:rPr lang="vi-VN" dirty="0">
                <a:effectLst/>
                <a:latin typeface="Courier New" panose="02070309020205020404" pitchFamily="49" charset="0"/>
              </a:rPr>
              <a:t>ớ</a:t>
            </a:r>
            <a:r>
              <a:rPr lang="vi-VN" dirty="0"/>
              <a:t>i 30K bi</a:t>
            </a:r>
            <a:r>
              <a:rPr lang="vi-VN" dirty="0">
                <a:effectLst/>
                <a:latin typeface="Courier New" panose="02070309020205020404" pitchFamily="49" charset="0"/>
              </a:rPr>
              <a:t>ể</a:t>
            </a:r>
            <a:r>
              <a:rPr lang="vi-VN" dirty="0"/>
              <a:t>n báo), góc ch</a:t>
            </a:r>
            <a:r>
              <a:rPr lang="vi-VN" dirty="0">
                <a:effectLst/>
                <a:latin typeface="Courier New" panose="02070309020205020404" pitchFamily="49" charset="0"/>
              </a:rPr>
              <a:t>ụ</a:t>
            </a:r>
            <a:r>
              <a:rPr lang="vi-VN" dirty="0"/>
              <a:t>p đa d</a:t>
            </a:r>
            <a:r>
              <a:rPr lang="vi-VN" dirty="0">
                <a:effectLst/>
                <a:latin typeface="Courier New" panose="02070309020205020404" pitchFamily="49" charset="0"/>
              </a:rPr>
              <a:t>ạ</a:t>
            </a:r>
            <a:r>
              <a:rPr lang="vi-VN" dirty="0"/>
              <a:t>ng h</a:t>
            </a:r>
            <a:r>
              <a:rPr lang="vi-VN" dirty="0">
                <a:effectLst/>
                <a:latin typeface="Courier New" panose="02070309020205020404" pitchFamily="49" charset="0"/>
              </a:rPr>
              <a:t>ơ</a:t>
            </a:r>
            <a:r>
              <a:rPr lang="vi-VN" dirty="0"/>
              <a:t>n (chính di</a:t>
            </a:r>
            <a:r>
              <a:rPr lang="vi-VN" dirty="0">
                <a:effectLst/>
                <a:latin typeface="Courier New" panose="02070309020205020404" pitchFamily="49" charset="0"/>
              </a:rPr>
              <a:t>ệ</a:t>
            </a:r>
            <a:r>
              <a:rPr lang="vi-VN" dirty="0"/>
              <a:t>n, nghiêng), có các bi</a:t>
            </a:r>
            <a:r>
              <a:rPr lang="vi-VN" dirty="0">
                <a:effectLst/>
                <a:latin typeface="Courier New" panose="02070309020205020404" pitchFamily="49" charset="0"/>
              </a:rPr>
              <a:t>ể</a:t>
            </a:r>
            <a:r>
              <a:rPr lang="vi-VN" dirty="0"/>
              <a:t>n nhìn rõ và c</a:t>
            </a:r>
            <a:r>
              <a:rPr lang="vi-VN" dirty="0">
                <a:effectLst/>
                <a:latin typeface="Courier New" panose="02070309020205020404" pitchFamily="49" charset="0"/>
              </a:rPr>
              <a:t>ả </a:t>
            </a:r>
            <a:r>
              <a:rPr lang="vi-VN" dirty="0"/>
              <a:t>nh</a:t>
            </a:r>
            <a:r>
              <a:rPr lang="vi-VN" dirty="0">
                <a:effectLst/>
                <a:latin typeface="Courier New" panose="02070309020205020404" pitchFamily="49" charset="0"/>
              </a:rPr>
              <a:t>ữ</a:t>
            </a:r>
            <a:r>
              <a:rPr lang="vi-VN" dirty="0"/>
              <a:t>ng bi</a:t>
            </a:r>
            <a:r>
              <a:rPr lang="vi-VN" dirty="0">
                <a:effectLst/>
                <a:latin typeface="Courier New" panose="02070309020205020404" pitchFamily="49" charset="0"/>
              </a:rPr>
              <a:t>ể</a:t>
            </a:r>
            <a:r>
              <a:rPr lang="vi-VN" dirty="0"/>
              <a:t>n b</a:t>
            </a:r>
            <a:r>
              <a:rPr lang="vi-VN" dirty="0">
                <a:effectLst/>
                <a:latin typeface="Courier New" panose="02070309020205020404" pitchFamily="49" charset="0"/>
              </a:rPr>
              <a:t>ị </a:t>
            </a:r>
            <a:r>
              <a:rPr lang="vi-VN" dirty="0"/>
              <a:t>che khu</a:t>
            </a:r>
            <a:r>
              <a:rPr lang="vi-VN" dirty="0">
                <a:effectLst/>
                <a:latin typeface="Courier New" panose="02070309020205020404" pitchFamily="49" charset="0"/>
              </a:rPr>
              <a:t>ấ</a:t>
            </a:r>
            <a:r>
              <a:rPr lang="vi-VN" dirty="0"/>
              <a:t>t m</a:t>
            </a:r>
            <a:r>
              <a:rPr lang="vi-VN" dirty="0">
                <a:effectLst/>
                <a:latin typeface="Courier New" panose="02070309020205020404" pitchFamily="49" charset="0"/>
              </a:rPr>
              <a:t>ộ</a:t>
            </a:r>
            <a:r>
              <a:rPr lang="vi-VN" dirty="0"/>
              <a:t>t ph</a:t>
            </a:r>
            <a:r>
              <a:rPr lang="vi-VN" dirty="0">
                <a:effectLst/>
                <a:latin typeface="Courier New" panose="02070309020205020404" pitchFamily="49" charset="0"/>
              </a:rPr>
              <a:t>ầ</a:t>
            </a:r>
            <a:r>
              <a:rPr lang="vi-VN" dirty="0"/>
              <a:t>n&lt;br&gt;</a:t>
            </a:r>
            <a:br>
              <a:rPr lang="vi-VN" dirty="0"/>
            </a:br>
            <a:r>
              <a:rPr lang="vi-VN" dirty="0">
                <a:solidFill>
                  <a:srgbClr val="CC7832"/>
                </a:solidFill>
                <a:effectLst/>
              </a:rPr>
              <a:t>+ </a:t>
            </a:r>
            <a:r>
              <a:rPr lang="vi-VN" dirty="0">
                <a:effectLst/>
                <a:latin typeface="Courier New" panose="02070309020205020404" pitchFamily="49" charset="0"/>
              </a:rPr>
              <a:t>Ả</a:t>
            </a:r>
            <a:r>
              <a:rPr lang="vi-VN" dirty="0"/>
              <a:t>nh ch</a:t>
            </a:r>
            <a:r>
              <a:rPr lang="vi-VN" dirty="0">
                <a:effectLst/>
                <a:latin typeface="Courier New" panose="02070309020205020404" pitchFamily="49" charset="0"/>
              </a:rPr>
              <a:t>ụ</a:t>
            </a:r>
            <a:r>
              <a:rPr lang="vi-VN" dirty="0"/>
              <a:t>p trong nhi</a:t>
            </a:r>
            <a:r>
              <a:rPr lang="vi-VN" dirty="0">
                <a:effectLst/>
                <a:latin typeface="Courier New" panose="02070309020205020404" pitchFamily="49" charset="0"/>
              </a:rPr>
              <a:t>ề</a:t>
            </a:r>
            <a:r>
              <a:rPr lang="vi-VN" dirty="0"/>
              <a:t>u đi</a:t>
            </a:r>
            <a:r>
              <a:rPr lang="vi-VN" dirty="0">
                <a:effectLst/>
                <a:latin typeface="Courier New" panose="02070309020205020404" pitchFamily="49" charset="0"/>
              </a:rPr>
              <a:t>ề</a:t>
            </a:r>
            <a:r>
              <a:rPr lang="vi-VN" dirty="0"/>
              <a:t>u ki</a:t>
            </a:r>
            <a:r>
              <a:rPr lang="vi-VN" dirty="0">
                <a:effectLst/>
                <a:latin typeface="Courier New" panose="02070309020205020404" pitchFamily="49" charset="0"/>
              </a:rPr>
              <a:t>ệ</a:t>
            </a:r>
            <a:r>
              <a:rPr lang="vi-VN" dirty="0"/>
              <a:t>n th</a:t>
            </a:r>
            <a:r>
              <a:rPr lang="vi-VN" dirty="0">
                <a:effectLst/>
                <a:latin typeface="Courier New" panose="02070309020205020404" pitchFamily="49" charset="0"/>
              </a:rPr>
              <a:t>ờ</a:t>
            </a:r>
            <a:r>
              <a:rPr lang="vi-VN" dirty="0"/>
              <a:t>i ti</a:t>
            </a:r>
            <a:r>
              <a:rPr lang="vi-VN" dirty="0">
                <a:effectLst/>
                <a:latin typeface="Courier New" panose="02070309020205020404" pitchFamily="49" charset="0"/>
              </a:rPr>
              <a:t>ế</a:t>
            </a:r>
            <a:r>
              <a:rPr lang="vi-VN" dirty="0"/>
              <a:t>t (tr</a:t>
            </a:r>
            <a:r>
              <a:rPr lang="vi-VN" dirty="0">
                <a:effectLst/>
                <a:latin typeface="Courier New" panose="02070309020205020404" pitchFamily="49" charset="0"/>
              </a:rPr>
              <a:t>ờ</a:t>
            </a:r>
            <a:r>
              <a:rPr lang="vi-VN" dirty="0"/>
              <a:t>i n</a:t>
            </a:r>
            <a:r>
              <a:rPr lang="vi-VN" dirty="0">
                <a:effectLst/>
                <a:latin typeface="Courier New" panose="02070309020205020404" pitchFamily="49" charset="0"/>
              </a:rPr>
              <a:t>ắ</a:t>
            </a:r>
            <a:r>
              <a:rPr lang="vi-VN" dirty="0"/>
              <a:t>ng, có mây)&lt;br&gt;</a:t>
            </a:r>
            <a:endParaRPr lang="en-US" dirty="0"/>
          </a:p>
          <a:p>
            <a:r>
              <a:rPr lang="en-US" dirty="0"/>
              <a:t>+ </a:t>
            </a:r>
            <a:r>
              <a:rPr lang="en-US" dirty="0" err="1"/>
              <a:t>Chụp</a:t>
            </a:r>
            <a:r>
              <a:rPr lang="en-US" dirty="0"/>
              <a:t> ở </a:t>
            </a:r>
            <a:r>
              <a:rPr lang="en-US" dirty="0" err="1"/>
              <a:t>nhiều</a:t>
            </a:r>
            <a:r>
              <a:rPr lang="en-US" dirty="0"/>
              <a:t> </a:t>
            </a:r>
            <a:r>
              <a:rPr lang="en-US" dirty="0" err="1"/>
              <a:t>điều</a:t>
            </a:r>
            <a:r>
              <a:rPr lang="en-US" dirty="0"/>
              <a:t> </a:t>
            </a:r>
            <a:r>
              <a:rPr lang="en-US" dirty="0" err="1"/>
              <a:t>kiện</a:t>
            </a:r>
            <a:r>
              <a:rPr lang="en-US" dirty="0"/>
              <a:t> </a:t>
            </a:r>
            <a:r>
              <a:rPr lang="en-US" dirty="0" err="1"/>
              <a:t>ngoại</a:t>
            </a:r>
            <a:r>
              <a:rPr lang="en-US" dirty="0"/>
              <a:t> </a:t>
            </a:r>
            <a:r>
              <a:rPr lang="en-US" dirty="0" err="1"/>
              <a:t>cảnh</a:t>
            </a:r>
            <a:r>
              <a:rPr lang="en-US" dirty="0"/>
              <a:t> (</a:t>
            </a:r>
            <a:r>
              <a:rPr lang="en-US" dirty="0" err="1"/>
              <a:t>đô</a:t>
            </a:r>
            <a:r>
              <a:rPr lang="en-US" dirty="0"/>
              <a:t> </a:t>
            </a:r>
            <a:r>
              <a:rPr lang="en-US" dirty="0" err="1"/>
              <a:t>thị</a:t>
            </a:r>
            <a:r>
              <a:rPr lang="en-US" dirty="0"/>
              <a:t>, </a:t>
            </a:r>
            <a:r>
              <a:rPr lang="en-US" dirty="0" err="1"/>
              <a:t>nông</a:t>
            </a:r>
            <a:r>
              <a:rPr lang="en-US" dirty="0"/>
              <a:t> </a:t>
            </a:r>
            <a:r>
              <a:rPr lang="en-US" dirty="0" err="1"/>
              <a:t>thôn</a:t>
            </a:r>
            <a:r>
              <a:rPr lang="en-US" dirty="0"/>
              <a:t>, </a:t>
            </a:r>
            <a:r>
              <a:rPr lang="en-US" dirty="0" err="1"/>
              <a:t>đường</a:t>
            </a:r>
            <a:r>
              <a:rPr lang="en-US" dirty="0"/>
              <a:t> </a:t>
            </a:r>
            <a:r>
              <a:rPr lang="en-US" dirty="0" err="1"/>
              <a:t>cao</a:t>
            </a:r>
            <a:r>
              <a:rPr lang="en-US" dirty="0"/>
              <a:t> </a:t>
            </a:r>
            <a:r>
              <a:rPr lang="en-US" dirty="0" err="1"/>
              <a:t>tốc</a:t>
            </a:r>
            <a:r>
              <a:rPr lang="en-US" dirty="0"/>
              <a:t>)</a:t>
            </a:r>
            <a:br>
              <a:rPr lang="vi-VN" dirty="0"/>
            </a:br>
            <a:r>
              <a:rPr lang="vi-VN" dirty="0">
                <a:solidFill>
                  <a:srgbClr val="CC7832"/>
                </a:solidFill>
                <a:effectLst/>
              </a:rPr>
              <a:t>+ </a:t>
            </a:r>
            <a:r>
              <a:rPr lang="vi-VN" dirty="0"/>
              <a:t>M</a:t>
            </a:r>
            <a:r>
              <a:rPr lang="vi-VN" dirty="0">
                <a:effectLst/>
                <a:latin typeface="Courier New" panose="02070309020205020404" pitchFamily="49" charset="0"/>
              </a:rPr>
              <a:t>ộ</a:t>
            </a:r>
            <a:r>
              <a:rPr lang="vi-VN" dirty="0"/>
              <a:t>t s</a:t>
            </a:r>
            <a:r>
              <a:rPr lang="vi-VN" dirty="0">
                <a:effectLst/>
                <a:latin typeface="Courier New" panose="02070309020205020404" pitchFamily="49" charset="0"/>
              </a:rPr>
              <a:t>ố ả</a:t>
            </a:r>
            <a:r>
              <a:rPr lang="vi-VN" dirty="0"/>
              <a:t>nh ch</a:t>
            </a:r>
            <a:r>
              <a:rPr lang="vi-VN" dirty="0">
                <a:effectLst/>
                <a:latin typeface="Courier New" panose="02070309020205020404" pitchFamily="49" charset="0"/>
              </a:rPr>
              <a:t>ụ</a:t>
            </a:r>
            <a:r>
              <a:rPr lang="vi-VN" dirty="0"/>
              <a:t>p có background ph</a:t>
            </a:r>
            <a:r>
              <a:rPr lang="vi-VN" dirty="0">
                <a:effectLst/>
                <a:latin typeface="Courier New" panose="02070309020205020404" pitchFamily="49" charset="0"/>
              </a:rPr>
              <a:t>ứ</a:t>
            </a:r>
            <a:r>
              <a:rPr lang="vi-VN" dirty="0"/>
              <a:t>c t</a:t>
            </a:r>
            <a:r>
              <a:rPr lang="vi-VN" dirty="0">
                <a:effectLst/>
                <a:latin typeface="Courier New" panose="02070309020205020404" pitchFamily="49" charset="0"/>
              </a:rPr>
              <a:t>ạ</a:t>
            </a:r>
            <a:r>
              <a:rPr lang="vi-VN" dirty="0"/>
              <a:t>p làm tăng đ</a:t>
            </a:r>
            <a:r>
              <a:rPr lang="vi-VN" dirty="0">
                <a:effectLst/>
                <a:latin typeface="Courier New" panose="02070309020205020404" pitchFamily="49" charset="0"/>
              </a:rPr>
              <a:t>ộ </a:t>
            </a:r>
            <a:r>
              <a:rPr lang="vi-VN" dirty="0"/>
              <a:t>khó khi detect bi</a:t>
            </a:r>
            <a:r>
              <a:rPr lang="vi-VN" dirty="0">
                <a:effectLst/>
                <a:latin typeface="Courier New" panose="02070309020205020404" pitchFamily="49" charset="0"/>
              </a:rPr>
              <a:t>ể</a:t>
            </a:r>
            <a:r>
              <a:rPr lang="vi-VN" dirty="0"/>
              <a:t>n báo&lt;br&gt;</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13</a:t>
            </a:fld>
            <a:endParaRPr lang="en-PH"/>
          </a:p>
        </p:txBody>
      </p:sp>
    </p:spTree>
    <p:extLst>
      <p:ext uri="{BB962C8B-B14F-4D97-AF65-F5344CB8AC3E}">
        <p14:creationId xmlns:p14="http://schemas.microsoft.com/office/powerpoint/2010/main" val="1055475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Hình</a:t>
            </a:r>
            <a:r>
              <a:rPr lang="en-US" dirty="0"/>
              <a:t> </a:t>
            </a:r>
            <a:r>
              <a:rPr lang="en-US" dirty="0" err="1"/>
              <a:t>trong</a:t>
            </a:r>
            <a:r>
              <a:rPr lang="en-US" dirty="0"/>
              <a:t> </a:t>
            </a:r>
            <a:r>
              <a:rPr lang="en-US" dirty="0" err="1"/>
              <a:t>bộ</a:t>
            </a:r>
            <a:r>
              <a:rPr lang="en-US" dirty="0"/>
              <a:t> dataset</a:t>
            </a:r>
          </a:p>
        </p:txBody>
      </p:sp>
      <p:sp>
        <p:nvSpPr>
          <p:cNvPr id="4" name="Slide Number Placeholder 3"/>
          <p:cNvSpPr>
            <a:spLocks noGrp="1"/>
          </p:cNvSpPr>
          <p:nvPr>
            <p:ph type="sldNum" sz="quarter" idx="10"/>
          </p:nvPr>
        </p:nvSpPr>
        <p:spPr/>
        <p:txBody>
          <a:bodyPr/>
          <a:lstStyle/>
          <a:p>
            <a:fld id="{60DB96F3-AB3B-4A44-870F-2FBB5484A874}" type="slidenum">
              <a:rPr lang="en-PH" smtClean="0"/>
              <a:t>14</a:t>
            </a:fld>
            <a:endParaRPr lang="en-PH"/>
          </a:p>
        </p:txBody>
      </p:sp>
    </p:spTree>
    <p:extLst>
      <p:ext uri="{BB962C8B-B14F-4D97-AF65-F5344CB8AC3E}">
        <p14:creationId xmlns:p14="http://schemas.microsoft.com/office/powerpoint/2010/main" val="1183312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t</a:t>
            </a:r>
            <a:r>
              <a:rPr lang="vi-VN" dirty="0">
                <a:effectLst/>
                <a:latin typeface="Courier New" panose="02070309020205020404" pitchFamily="49" charset="0"/>
              </a:rPr>
              <a:t>ấ</a:t>
            </a:r>
            <a:r>
              <a:rPr lang="vi-VN" dirty="0"/>
              <a:t>m </a:t>
            </a:r>
            <a:r>
              <a:rPr lang="vi-VN" dirty="0">
                <a:effectLst/>
                <a:latin typeface="Courier New" panose="02070309020205020404" pitchFamily="49" charset="0"/>
              </a:rPr>
              <a:t>ả</a:t>
            </a:r>
            <a:r>
              <a:rPr lang="vi-VN" dirty="0"/>
              <a:t>nh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ọ</a:t>
            </a:r>
            <a:r>
              <a:rPr lang="vi-VN" dirty="0"/>
              <a:t>n l</a:t>
            </a:r>
            <a:r>
              <a:rPr lang="vi-VN" dirty="0">
                <a:effectLst/>
                <a:latin typeface="Courier New" panose="02070309020205020404" pitchFamily="49" charset="0"/>
              </a:rPr>
              <a:t>ọ</a:t>
            </a:r>
            <a:r>
              <a:rPr lang="vi-VN" dirty="0"/>
              <a:t>c và đánh nhãn b</a:t>
            </a:r>
            <a:r>
              <a:rPr lang="vi-VN" dirty="0">
                <a:effectLst/>
                <a:latin typeface="Courier New" panose="02070309020205020404" pitchFamily="49" charset="0"/>
              </a:rPr>
              <a:t>ằ</a:t>
            </a:r>
            <a:r>
              <a:rPr lang="vi-VN" dirty="0"/>
              <a:t>ng tay. Ghi d</a:t>
            </a:r>
            <a:r>
              <a:rPr lang="vi-VN" dirty="0">
                <a:effectLst/>
                <a:latin typeface="Courier New" panose="02070309020205020404" pitchFamily="49" charset="0"/>
              </a:rPr>
              <a:t>ấ</a:t>
            </a:r>
            <a:r>
              <a:rPr lang="vi-VN" dirty="0"/>
              <a:t>u l</a:t>
            </a:r>
            <a:r>
              <a:rPr lang="vi-VN" dirty="0">
                <a:effectLst/>
                <a:latin typeface="Courier New" panose="02070309020205020404" pitchFamily="49" charset="0"/>
              </a:rPr>
              <a:t>ạ</a:t>
            </a:r>
            <a:r>
              <a:rPr lang="vi-VN" dirty="0"/>
              <a:t>i khung bao, các đ</a:t>
            </a:r>
            <a:r>
              <a:rPr lang="vi-VN" dirty="0">
                <a:effectLst/>
                <a:latin typeface="Courier New" panose="02070309020205020404" pitchFamily="49" charset="0"/>
              </a:rPr>
              <a:t>ỉ</a:t>
            </a:r>
            <a:r>
              <a:rPr lang="vi-VN" dirty="0"/>
              <a:t>nh c</a:t>
            </a:r>
            <a:r>
              <a:rPr lang="vi-VN" dirty="0">
                <a:effectLst/>
                <a:latin typeface="Courier New" panose="02070309020205020404" pitchFamily="49" charset="0"/>
              </a:rPr>
              <a:t>ủ</a:t>
            </a:r>
            <a:r>
              <a:rPr lang="vi-VN" dirty="0"/>
              <a:t>a khung và gán nhãn cho bi</a:t>
            </a:r>
            <a:r>
              <a:rPr lang="vi-VN" dirty="0">
                <a:effectLst/>
                <a:latin typeface="Courier New" panose="02070309020205020404" pitchFamily="49" charset="0"/>
              </a:rPr>
              <a:t>ể</a:t>
            </a:r>
            <a:r>
              <a:rPr lang="vi-VN" dirty="0"/>
              <a:t>n báo trong t</a:t>
            </a:r>
            <a:r>
              <a:rPr lang="vi-VN" dirty="0">
                <a:effectLst/>
                <a:latin typeface="Courier New" panose="02070309020205020404" pitchFamily="49" charset="0"/>
              </a:rPr>
              <a:t>ừ</a:t>
            </a:r>
            <a:r>
              <a:rPr lang="vi-VN" dirty="0"/>
              <a:t>ng t</a:t>
            </a:r>
            <a:r>
              <a:rPr lang="vi-VN" dirty="0">
                <a:effectLst/>
                <a:latin typeface="Courier New" panose="02070309020205020404" pitchFamily="49" charset="0"/>
              </a:rPr>
              <a:t>ấ</a:t>
            </a:r>
            <a:r>
              <a:rPr lang="vi-VN" dirty="0"/>
              <a:t>m </a:t>
            </a:r>
            <a:r>
              <a:rPr lang="vi-VN" dirty="0">
                <a:effectLst/>
                <a:latin typeface="Courier New" panose="02070309020205020404" pitchFamily="49" charset="0"/>
              </a:rPr>
              <a:t>ả</a:t>
            </a:r>
            <a:r>
              <a:rPr lang="vi-VN" dirty="0"/>
              <a:t>nh</a:t>
            </a:r>
            <a:endParaRPr lang="en-US" dirty="0"/>
          </a:p>
          <a:p>
            <a:r>
              <a:rPr lang="en-US" dirty="0"/>
              <a:t>Bounding box </a:t>
            </a:r>
            <a:r>
              <a:rPr lang="en-US" dirty="0" err="1"/>
              <a:t>và</a:t>
            </a:r>
            <a:r>
              <a:rPr lang="en-US" dirty="0"/>
              <a:t> label -&gt; </a:t>
            </a:r>
            <a:r>
              <a:rPr lang="en-US" dirty="0" err="1"/>
              <a:t>có</a:t>
            </a:r>
            <a:r>
              <a:rPr lang="en-US" dirty="0"/>
              <a:t> 1 file json </a:t>
            </a:r>
            <a:r>
              <a:rPr lang="en-US" dirty="0" err="1"/>
              <a:t>tương</a:t>
            </a:r>
            <a:r>
              <a:rPr lang="en-US" dirty="0"/>
              <a:t> </a:t>
            </a:r>
            <a:r>
              <a:rPr lang="en-US" dirty="0" err="1"/>
              <a:t>ứng</a:t>
            </a:r>
            <a:r>
              <a:rPr lang="en-US" dirty="0"/>
              <a:t> </a:t>
            </a:r>
            <a:r>
              <a:rPr lang="en-US" dirty="0" err="1"/>
              <a:t>để</a:t>
            </a:r>
            <a:r>
              <a:rPr lang="en-US" dirty="0"/>
              <a:t> </a:t>
            </a:r>
            <a:r>
              <a:rPr lang="en-US" dirty="0" err="1"/>
              <a:t>lưu</a:t>
            </a:r>
            <a:r>
              <a:rPr lang="en-US" dirty="0"/>
              <a:t> </a:t>
            </a:r>
            <a:r>
              <a:rPr lang="en-US" dirty="0" err="1"/>
              <a:t>thông</a:t>
            </a:r>
            <a:r>
              <a:rPr lang="en-US" dirty="0"/>
              <a:t> tin </a:t>
            </a:r>
            <a:r>
              <a:rPr lang="en-US" dirty="0" err="1"/>
              <a:t>cho</a:t>
            </a:r>
            <a:r>
              <a:rPr lang="en-US" dirty="0"/>
              <a:t> </a:t>
            </a:r>
            <a:r>
              <a:rPr lang="en-US" dirty="0" err="1"/>
              <a:t>từng</a:t>
            </a:r>
            <a:r>
              <a:rPr lang="en-US" dirty="0"/>
              <a:t> </a:t>
            </a:r>
            <a:r>
              <a:rPr lang="en-US" dirty="0" err="1"/>
              <a:t>ảnh</a:t>
            </a:r>
            <a:endParaRPr lang="en-US" dirty="0"/>
          </a:p>
          <a:p>
            <a:endParaRPr lang="en-US" dirty="0"/>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cảnh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(tam </a:t>
            </a:r>
            <a:r>
              <a:rPr lang="en-US" sz="1800" u="none" strike="noStrike" dirty="0" err="1">
                <a:effectLst/>
                <a:latin typeface="Arial" panose="020B0604020202020204" pitchFamily="34" charset="0"/>
                <a:ea typeface="Arial" panose="020B0604020202020204" pitchFamily="34" charset="0"/>
              </a:rPr>
              <a:t>giác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vàng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viền</a:t>
            </a:r>
            <a:r>
              <a:rPr lang="en-US" sz="1800" u="none" strike="noStrike" dirty="0">
                <a:effectLst/>
                <a:latin typeface="Arial" panose="020B0604020202020204" pitchFamily="34" charset="0"/>
                <a:ea typeface="Arial" panose="020B0604020202020204" pitchFamily="34" charset="0"/>
              </a:rPr>
              <a:t> d9en)</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cấm</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tròn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trắng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viền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đỏ</a:t>
            </a:r>
            <a:r>
              <a:rPr lang="en-US" sz="1800" u="none" strike="noStrike" dirty="0">
                <a:effectLst/>
                <a:latin typeface="Arial" panose="020B0604020202020204" pitchFamily="34" charset="0"/>
                <a:ea typeface="Arial" panose="020B0604020202020204" pitchFamily="34" charset="0"/>
              </a:rPr>
              <a:t>)</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hiệu</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lệnh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tròn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xanh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trắng</a:t>
            </a:r>
            <a:r>
              <a:rPr lang="en-US" sz="1800" u="none" strike="noStrike" dirty="0">
                <a:effectLst/>
                <a:latin typeface="Arial" panose="020B0604020202020204" pitchFamily="34" charset="0"/>
                <a:ea typeface="Arial" panose="020B0604020202020204" pitchFamily="34" charset="0"/>
              </a:rPr>
              <a:t>)</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loại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ít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phổ</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biến</a:t>
            </a:r>
            <a:endParaRPr lang="en-US" sz="1800" u="none" strike="noStrike" dirty="0">
              <a:effectLst/>
              <a:latin typeface="Arial" panose="020B0604020202020204" pitchFamily="34" charset="0"/>
              <a:ea typeface="Arial" panose="020B0604020202020204" pitchFamily="34" charset="0"/>
            </a:endParaRPr>
          </a:p>
          <a:p>
            <a:endParaRPr lang="en-US" dirty="0"/>
          </a:p>
          <a:p>
            <a:endParaRPr lang="en-US" dirty="0"/>
          </a:p>
          <a:p>
            <a:r>
              <a:rPr lang="en-US" dirty="0"/>
              <a:t>To determine the pixel mask for the sign, we use two modes: polygon mode and ellipse mode. In polygon mode, we mark the vertices of the polygon while in ellipse mode we mark arbitrary ‘vertices’ along the boundary of the ellipse, and we fit the shape automatically using the marked vertices. </a:t>
            </a:r>
          </a:p>
          <a:p>
            <a:endParaRPr lang="en-US" dirty="0"/>
          </a:p>
          <a:p>
            <a:r>
              <a:rPr lang="en-US" dirty="0" err="1"/>
              <a:t>Occlued</a:t>
            </a:r>
            <a:r>
              <a:rPr lang="en-US" dirty="0"/>
              <a:t> signs: we mark the bounding box, the polygon boundary and ellipse boundary (if appropriate), and intersect them to find the final mask.</a:t>
            </a:r>
          </a:p>
        </p:txBody>
      </p:sp>
      <p:sp>
        <p:nvSpPr>
          <p:cNvPr id="4" name="Slide Number Placeholder 3"/>
          <p:cNvSpPr>
            <a:spLocks noGrp="1"/>
          </p:cNvSpPr>
          <p:nvPr>
            <p:ph type="sldNum" sz="quarter" idx="10"/>
          </p:nvPr>
        </p:nvSpPr>
        <p:spPr/>
        <p:txBody>
          <a:bodyPr/>
          <a:lstStyle/>
          <a:p>
            <a:fld id="{60DB96F3-AB3B-4A44-870F-2FBB5484A874}" type="slidenum">
              <a:rPr lang="en-PH" smtClean="0"/>
              <a:t>15</a:t>
            </a:fld>
            <a:endParaRPr lang="en-PH"/>
          </a:p>
        </p:txBody>
      </p:sp>
    </p:spTree>
    <p:extLst>
      <p:ext uri="{BB962C8B-B14F-4D97-AF65-F5344CB8AC3E}">
        <p14:creationId xmlns:p14="http://schemas.microsoft.com/office/powerpoint/2010/main" val="2609367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Bounding box </a:t>
            </a:r>
            <a:r>
              <a:rPr lang="en-US" dirty="0" err="1"/>
              <a:t>và</a:t>
            </a:r>
            <a:r>
              <a:rPr lang="en-US" dirty="0"/>
              <a:t> label -&gt; </a:t>
            </a:r>
            <a:r>
              <a:rPr lang="en-US" dirty="0" err="1"/>
              <a:t>có</a:t>
            </a:r>
            <a:r>
              <a:rPr lang="en-US" dirty="0"/>
              <a:t> 1 file json </a:t>
            </a:r>
            <a:r>
              <a:rPr lang="en-US" dirty="0" err="1"/>
              <a:t>tương</a:t>
            </a:r>
            <a:r>
              <a:rPr lang="en-US" dirty="0"/>
              <a:t> </a:t>
            </a:r>
            <a:r>
              <a:rPr lang="en-US" dirty="0" err="1"/>
              <a:t>ứng</a:t>
            </a:r>
            <a:r>
              <a:rPr lang="en-US" dirty="0"/>
              <a:t> </a:t>
            </a:r>
            <a:r>
              <a:rPr lang="en-US" dirty="0" err="1"/>
              <a:t>để</a:t>
            </a:r>
            <a:r>
              <a:rPr lang="en-US" dirty="0"/>
              <a:t> </a:t>
            </a:r>
            <a:r>
              <a:rPr lang="en-US" dirty="0" err="1"/>
              <a:t>lưu</a:t>
            </a:r>
            <a:r>
              <a:rPr lang="en-US" dirty="0"/>
              <a:t> </a:t>
            </a:r>
            <a:r>
              <a:rPr lang="en-US" dirty="0" err="1"/>
              <a:t>thông</a:t>
            </a:r>
            <a:r>
              <a:rPr lang="en-US" dirty="0"/>
              <a:t> tin </a:t>
            </a:r>
            <a:r>
              <a:rPr lang="en-US" dirty="0" err="1"/>
              <a:t>cho</a:t>
            </a:r>
            <a:r>
              <a:rPr lang="en-US" dirty="0"/>
              <a:t> </a:t>
            </a:r>
            <a:r>
              <a:rPr lang="en-US" dirty="0" err="1"/>
              <a:t>từng</a:t>
            </a:r>
            <a:r>
              <a:rPr lang="en-US" dirty="0"/>
              <a:t> </a:t>
            </a:r>
            <a:r>
              <a:rPr lang="en-US" dirty="0" err="1"/>
              <a:t>ảnh</a:t>
            </a:r>
            <a:endParaRPr lang="en-US" dirty="0"/>
          </a:p>
          <a:p>
            <a:endParaRPr lang="en-US" dirty="0"/>
          </a:p>
          <a:p>
            <a:r>
              <a:rPr lang="en-US" dirty="0"/>
              <a:t>To determine the pixel mask for the sign, we use two modes: polygon mode and ellipse mode. In polygon mode, we mark the vertices of the polygon while in ellipse mode we mark arbitrary ‘vertices’ along the boundary of the ellipse, and we fit the shape automatically using the marked vertices. </a:t>
            </a:r>
          </a:p>
          <a:p>
            <a:endParaRPr lang="en-US" dirty="0"/>
          </a:p>
          <a:p>
            <a:r>
              <a:rPr lang="en-US" sz="1800" dirty="0" err="1">
                <a:effectLst/>
                <a:latin typeface="Arial" panose="020B0604020202020204" pitchFamily="34" charset="0"/>
                <a:ea typeface="Arial" panose="020B0604020202020204" pitchFamily="34" charset="0"/>
              </a:rPr>
              <a:t>Để</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xác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định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mặt</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nạ</a:t>
            </a:r>
            <a:r>
              <a:rPr lang="en-US" sz="1800" dirty="0">
                <a:effectLst/>
                <a:latin typeface="Arial" panose="020B0604020202020204" pitchFamily="34" charset="0"/>
                <a:ea typeface="Arial" panose="020B0604020202020204" pitchFamily="34" charset="0"/>
              </a:rPr>
              <a:t> pixel </a:t>
            </a:r>
            <a:r>
              <a:rPr lang="en-US" sz="1800" dirty="0" err="1">
                <a:effectLst/>
                <a:latin typeface="Arial" panose="020B0604020202020204" pitchFamily="34" charset="0"/>
                <a:ea typeface="Arial" panose="020B0604020202020204" pitchFamily="34" charset="0"/>
              </a:rPr>
              <a:t>cho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báo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dùng</a:t>
            </a:r>
            <a:r>
              <a:rPr lang="en-US" sz="1800" dirty="0">
                <a:effectLst/>
                <a:latin typeface="Arial" panose="020B0604020202020204" pitchFamily="34" charset="0"/>
                <a:ea typeface="Arial" panose="020B0604020202020204" pitchFamily="34" charset="0"/>
              </a:rPr>
              <a:t> 2 mode: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và</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Trong</a:t>
            </a:r>
            <a:r>
              <a:rPr lang="en-US" sz="1800" dirty="0">
                <a:effectLst/>
                <a:latin typeface="Arial" panose="020B0604020202020204" pitchFamily="34" charset="0"/>
                <a:ea typeface="Arial" panose="020B0604020202020204" pitchFamily="34" charset="0"/>
              </a:rPr>
              <a:t> mode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của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tượng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ứng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của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Trong</a:t>
            </a:r>
            <a:r>
              <a:rPr lang="en-US" sz="1800" dirty="0">
                <a:effectLst/>
                <a:latin typeface="Arial" panose="020B0604020202020204" pitchFamily="34" charset="0"/>
                <a:ea typeface="Arial" panose="020B0604020202020204" pitchFamily="34" charset="0"/>
              </a:rPr>
              <a:t> mode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tùy</a:t>
            </a:r>
            <a:r>
              <a:rPr lang="en-US" sz="1800" dirty="0">
                <a:effectLst/>
                <a:latin typeface="Arial" panose="020B0604020202020204" pitchFamily="34" charset="0"/>
                <a:ea typeface="Arial" panose="020B0604020202020204" pitchFamily="34" charset="0"/>
              </a:rPr>
              <a:t> ý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này</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dọc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theo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đường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báo</a:t>
            </a:r>
            <a:r>
              <a:rPr lang="en-US" sz="1800" dirty="0">
                <a:effectLst/>
                <a:latin typeface="Arial" panose="020B0604020202020204" pitchFamily="34" charset="0"/>
                <a:ea typeface="Arial" panose="020B0604020202020204" pitchFamily="34" charset="0"/>
              </a:rPr>
              <a:t> tam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chỉ</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3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a:t>
            </a:r>
            <a:r>
              <a:rPr lang="en-US" sz="1800" dirty="0" err="1">
                <a:effectLst/>
                <a:latin typeface="Arial" panose="020B0604020202020204" pitchFamily="34" charset="0"/>
                <a:ea typeface="Arial" panose="020B0604020202020204" pitchFamily="34" charset="0"/>
              </a:rPr>
              <a:t>cạnh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báo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bị</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méo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mó</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thêm</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phân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đoạn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bổ</a:t>
            </a:r>
            <a:r>
              <a:rPr lang="en-US" sz="1800" dirty="0">
                <a:effectLst/>
                <a:latin typeface="Arial" panose="020B0604020202020204" pitchFamily="34" charset="0"/>
                <a:ea typeface="Arial" panose="020B0604020202020204" pitchFamily="34" charset="0"/>
              </a:rPr>
              <a:t> sung.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hình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tròn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nó</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sẽ</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là</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không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bị</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che</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nên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5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trước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để</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hậu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xử</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lý</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sau</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16</a:t>
            </a:fld>
            <a:endParaRPr lang="en-PH"/>
          </a:p>
        </p:txBody>
      </p:sp>
    </p:spTree>
    <p:extLst>
      <p:ext uri="{BB962C8B-B14F-4D97-AF65-F5344CB8AC3E}">
        <p14:creationId xmlns:p14="http://schemas.microsoft.com/office/powerpoint/2010/main" val="3631841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Occlued</a:t>
            </a:r>
            <a:r>
              <a:rPr lang="en-US" dirty="0"/>
              <a:t> signs: we mark the bounding box, the polygon boundary and ellipse boundary (if appropriate), and intersect them to find the final mask.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trường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hợp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phức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tạp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thường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gặp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là</a:t>
            </a:r>
            <a:r>
              <a:rPr lang="en-US" sz="1800" dirty="0">
                <a:effectLst/>
                <a:latin typeface="Arial" panose="020B0604020202020204" pitchFamily="34" charset="0"/>
                <a:ea typeface="Arial" panose="020B0604020202020204" pitchFamily="34" charset="0"/>
              </a:rPr>
              <a:t> ở </a:t>
            </a:r>
            <a:r>
              <a:rPr lang="en-US" sz="1800" dirty="0" err="1">
                <a:effectLst/>
                <a:latin typeface="Arial" panose="020B0604020202020204" pitchFamily="34" charset="0"/>
                <a:ea typeface="Arial" panose="020B0604020202020204" pitchFamily="34" charset="0"/>
              </a:rPr>
              <a:t>ví</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dụ</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hình</a:t>
            </a:r>
            <a:r>
              <a:rPr lang="en-US" sz="1800" dirty="0">
                <a:effectLst/>
                <a:latin typeface="Arial" panose="020B0604020202020204" pitchFamily="34" charset="0"/>
                <a:ea typeface="Arial" panose="020B0604020202020204" pitchFamily="34" charset="0"/>
              </a:rPr>
              <a:t> 5. Khi </a:t>
            </a:r>
            <a:r>
              <a:rPr lang="en-US" sz="1800" dirty="0" err="1">
                <a:effectLst/>
                <a:latin typeface="Arial" panose="020B0604020202020204" pitchFamily="34" charset="0"/>
                <a:ea typeface="Arial" panose="020B0604020202020204" pitchFamily="34" charset="0"/>
              </a:rPr>
              <a:t>bị</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che</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như</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thế</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này</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cả</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bên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ngoài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và</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cả</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nếu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có</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sau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đó</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giao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lại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để</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lấy</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cuối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cùng</a:t>
            </a:r>
            <a:r>
              <a:rPr lang="en-US" sz="1800" dirty="0">
                <a:effectLst/>
                <a:latin typeface="Arial" panose="020B0604020202020204" pitchFamily="34" charset="0"/>
                <a:ea typeface="Arial" panose="020B0604020202020204" pitchFamily="34" charset="0"/>
              </a:rPr>
              <a:t>. </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17</a:t>
            </a:fld>
            <a:endParaRPr lang="en-PH"/>
          </a:p>
        </p:txBody>
      </p:sp>
    </p:spTree>
    <p:extLst>
      <p:ext uri="{BB962C8B-B14F-4D97-AF65-F5344CB8AC3E}">
        <p14:creationId xmlns:p14="http://schemas.microsoft.com/office/powerpoint/2010/main" val="1956842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Ngoài vi</a:t>
            </a:r>
            <a:r>
              <a:rPr lang="vi-VN" dirty="0">
                <a:effectLst/>
                <a:latin typeface="Courier New" panose="02070309020205020404" pitchFamily="49" charset="0"/>
              </a:rPr>
              <a:t>ệ</a:t>
            </a:r>
            <a:r>
              <a:rPr lang="vi-VN" dirty="0"/>
              <a:t>c c</a:t>
            </a:r>
            <a:r>
              <a:rPr lang="vi-VN" dirty="0">
                <a:effectLst/>
                <a:latin typeface="Courier New" panose="02070309020205020404" pitchFamily="49" charset="0"/>
              </a:rPr>
              <a:t>ả</a:t>
            </a:r>
            <a:r>
              <a:rPr lang="vi-VN" dirty="0"/>
              <a:t>i ti</a:t>
            </a:r>
            <a:r>
              <a:rPr lang="vi-VN" dirty="0">
                <a:effectLst/>
                <a:latin typeface="Courier New" panose="02070309020205020404" pitchFamily="49" charset="0"/>
              </a:rPr>
              <a:t>ế</a:t>
            </a:r>
            <a:r>
              <a:rPr lang="vi-VN" dirty="0"/>
              <a:t>n CNN đ</a:t>
            </a:r>
            <a:r>
              <a:rPr lang="vi-VN" dirty="0">
                <a:effectLst/>
                <a:latin typeface="Courier New" panose="02070309020205020404" pitchFamily="49" charset="0"/>
              </a:rPr>
              <a:t>ể </a:t>
            </a:r>
            <a:r>
              <a:rPr lang="vi-VN" dirty="0"/>
              <a:t>phân lo</a:t>
            </a:r>
            <a:r>
              <a:rPr lang="vi-VN" dirty="0">
                <a:effectLst/>
                <a:latin typeface="Courier New" panose="02070309020205020404" pitchFamily="49" charset="0"/>
              </a:rPr>
              <a:t>ạ</a:t>
            </a:r>
            <a:r>
              <a:rPr lang="vi-VN" dirty="0"/>
              <a:t>i và nh</a:t>
            </a:r>
            <a:r>
              <a:rPr lang="vi-VN" dirty="0">
                <a:effectLst/>
                <a:latin typeface="Courier New" panose="02070309020205020404" pitchFamily="49" charset="0"/>
              </a:rPr>
              <a:t>ậ</a:t>
            </a:r>
            <a:r>
              <a:rPr lang="vi-VN" dirty="0"/>
              <a:t>n d</a:t>
            </a:r>
            <a:r>
              <a:rPr lang="vi-VN" dirty="0">
                <a:effectLst/>
                <a:latin typeface="Courier New" panose="02070309020205020404" pitchFamily="49" charset="0"/>
              </a:rPr>
              <a:t>ạ</a:t>
            </a:r>
            <a:r>
              <a:rPr lang="vi-VN" dirty="0"/>
              <a:t>ng, bài báo còn chú tr</a:t>
            </a:r>
            <a:r>
              <a:rPr lang="vi-VN" dirty="0">
                <a:effectLst/>
                <a:latin typeface="Courier New" panose="02070309020205020404" pitchFamily="49" charset="0"/>
              </a:rPr>
              <a:t>ọ</a:t>
            </a:r>
            <a:r>
              <a:rPr lang="vi-VN" dirty="0"/>
              <a:t>ng vào vi</a:t>
            </a:r>
            <a:r>
              <a:rPr lang="vi-VN" dirty="0">
                <a:effectLst/>
                <a:latin typeface="Courier New" panose="02070309020205020404" pitchFamily="49" charset="0"/>
              </a:rPr>
              <a:t>ệ</a:t>
            </a:r>
            <a:r>
              <a:rPr lang="vi-VN" dirty="0"/>
              <a:t>c t</a:t>
            </a:r>
            <a:r>
              <a:rPr lang="vi-VN" dirty="0">
                <a:effectLst/>
                <a:latin typeface="Courier New" panose="02070309020205020404" pitchFamily="49" charset="0"/>
              </a:rPr>
              <a:t>ạ</a:t>
            </a:r>
            <a:r>
              <a:rPr lang="vi-VN" dirty="0"/>
              <a:t>o ra m</a:t>
            </a:r>
            <a:r>
              <a:rPr lang="vi-VN" dirty="0">
                <a:effectLst/>
                <a:latin typeface="Courier New" panose="02070309020205020404" pitchFamily="49" charset="0"/>
              </a:rPr>
              <a:t>ộ</a:t>
            </a:r>
            <a:r>
              <a:rPr lang="vi-VN" dirty="0"/>
              <a:t>t b</a:t>
            </a:r>
            <a:r>
              <a:rPr lang="vi-VN" dirty="0">
                <a:effectLst/>
                <a:latin typeface="Courier New" panose="02070309020205020404" pitchFamily="49" charset="0"/>
              </a:rPr>
              <a:t>ộ </a:t>
            </a:r>
            <a:r>
              <a:rPr lang="vi-VN" dirty="0"/>
              <a:t>data th</a:t>
            </a:r>
            <a:r>
              <a:rPr lang="vi-VN" dirty="0">
                <a:effectLst/>
                <a:latin typeface="Courier New" panose="02070309020205020404" pitchFamily="49" charset="0"/>
              </a:rPr>
              <a:t>ự</a:t>
            </a:r>
            <a:r>
              <a:rPr lang="vi-VN" dirty="0"/>
              <a:t>c t</a:t>
            </a:r>
            <a:r>
              <a:rPr lang="vi-VN" dirty="0">
                <a:effectLst/>
                <a:latin typeface="Courier New" panose="02070309020205020404" pitchFamily="49" charset="0"/>
              </a:rPr>
              <a:t>ế </a:t>
            </a:r>
            <a:r>
              <a:rPr lang="vi-VN" dirty="0"/>
              <a:t>và đa d</a:t>
            </a:r>
            <a:r>
              <a:rPr lang="vi-VN" dirty="0">
                <a:effectLst/>
                <a:latin typeface="Courier New" panose="02070309020205020404" pitchFamily="49" charset="0"/>
              </a:rPr>
              <a:t>ạ</a:t>
            </a:r>
            <a:r>
              <a:rPr lang="vi-VN" dirty="0"/>
              <a:t>ng h</a:t>
            </a:r>
            <a:r>
              <a:rPr lang="vi-VN" dirty="0">
                <a:effectLst/>
                <a:latin typeface="Courier New" panose="02070309020205020404" pitchFamily="49" charset="0"/>
              </a:rPr>
              <a:t>ơ</a:t>
            </a:r>
            <a:r>
              <a:rPr lang="vi-VN" dirty="0"/>
              <a:t>n so v</a:t>
            </a:r>
            <a:r>
              <a:rPr lang="vi-VN" dirty="0">
                <a:effectLst/>
                <a:latin typeface="Courier New" panose="02070309020205020404" pitchFamily="49" charset="0"/>
              </a:rPr>
              <a:t>ớ</a:t>
            </a:r>
            <a:r>
              <a:rPr lang="vi-VN" dirty="0"/>
              <a:t>i các b</a:t>
            </a:r>
            <a:r>
              <a:rPr lang="vi-VN" dirty="0">
                <a:effectLst/>
                <a:latin typeface="Courier New" panose="02070309020205020404" pitchFamily="49" charset="0"/>
              </a:rPr>
              <a:t>ộ </a:t>
            </a:r>
            <a:r>
              <a:rPr lang="vi-VN" dirty="0"/>
              <a:t>data hi</a:t>
            </a:r>
            <a:r>
              <a:rPr lang="vi-VN" dirty="0">
                <a:effectLst/>
                <a:latin typeface="Courier New" panose="02070309020205020404" pitchFamily="49" charset="0"/>
              </a:rPr>
              <a:t>ệ</a:t>
            </a:r>
            <a:r>
              <a:rPr lang="vi-VN" dirty="0"/>
              <a:t>n có cho vi</a:t>
            </a:r>
            <a:r>
              <a:rPr lang="vi-VN" dirty="0">
                <a:effectLst/>
                <a:latin typeface="Courier New" panose="02070309020205020404" pitchFamily="49" charset="0"/>
              </a:rPr>
              <a:t>ệ</a:t>
            </a:r>
            <a:r>
              <a:rPr lang="vi-VN" dirty="0"/>
              <a:t>c training và benchmarking.</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18</a:t>
            </a:fld>
            <a:endParaRPr lang="en-PH"/>
          </a:p>
        </p:txBody>
      </p:sp>
    </p:spTree>
    <p:extLst>
      <p:ext uri="{BB962C8B-B14F-4D97-AF65-F5344CB8AC3E}">
        <p14:creationId xmlns:p14="http://schemas.microsoft.com/office/powerpoint/2010/main" val="3935964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Có s</a:t>
            </a:r>
            <a:r>
              <a:rPr lang="vi-VN" dirty="0">
                <a:effectLst/>
                <a:latin typeface="Courier New" panose="02070309020205020404" pitchFamily="49" charset="0"/>
              </a:rPr>
              <a:t>ử </a:t>
            </a:r>
            <a:r>
              <a:rPr lang="vi-VN" dirty="0"/>
              <a:t>d</a:t>
            </a:r>
            <a:r>
              <a:rPr lang="vi-VN" dirty="0">
                <a:effectLst/>
                <a:latin typeface="Courier New" panose="02070309020205020404" pitchFamily="49" charset="0"/>
              </a:rPr>
              <a:t>ụ</a:t>
            </a:r>
            <a:r>
              <a:rPr lang="vi-VN" dirty="0"/>
              <a:t>ng khá nhi</a:t>
            </a:r>
            <a:r>
              <a:rPr lang="vi-VN" dirty="0">
                <a:effectLst/>
                <a:latin typeface="Courier New" panose="02070309020205020404" pitchFamily="49" charset="0"/>
              </a:rPr>
              <a:t>ề</a:t>
            </a:r>
            <a:r>
              <a:rPr lang="vi-VN" dirty="0"/>
              <a:t>u hình </a:t>
            </a:r>
            <a:r>
              <a:rPr lang="vi-VN" dirty="0">
                <a:effectLst/>
                <a:latin typeface="Courier New" panose="02070309020205020404" pitchFamily="49" charset="0"/>
              </a:rPr>
              <a:t>ả</a:t>
            </a:r>
            <a:r>
              <a:rPr lang="vi-VN" dirty="0"/>
              <a:t>nh không có bi</a:t>
            </a:r>
            <a:r>
              <a:rPr lang="vi-VN" dirty="0">
                <a:effectLst/>
                <a:latin typeface="Courier New" panose="02070309020205020404" pitchFamily="49" charset="0"/>
              </a:rPr>
              <a:t>ể</a:t>
            </a:r>
            <a:r>
              <a:rPr lang="vi-VN" dirty="0"/>
              <a:t>n báo, có add thêm đ</a:t>
            </a:r>
            <a:r>
              <a:rPr lang="vi-VN" dirty="0">
                <a:effectLst/>
                <a:latin typeface="Courier New" panose="02070309020205020404" pitchFamily="49" charset="0"/>
              </a:rPr>
              <a:t>ộ </a:t>
            </a:r>
            <a:r>
              <a:rPr lang="vi-VN" dirty="0"/>
              <a:t>nhi</a:t>
            </a:r>
            <a:r>
              <a:rPr lang="vi-VN" dirty="0">
                <a:effectLst/>
                <a:latin typeface="Courier New" panose="02070309020205020404" pitchFamily="49" charset="0"/>
              </a:rPr>
              <a:t>ễ</a:t>
            </a:r>
            <a:r>
              <a:rPr lang="vi-VN" dirty="0"/>
              <a:t>u ng</a:t>
            </a:r>
            <a:r>
              <a:rPr lang="vi-VN" dirty="0">
                <a:effectLst/>
                <a:latin typeface="Courier New" panose="02070309020205020404" pitchFamily="49" charset="0"/>
              </a:rPr>
              <a:t>ẫ</a:t>
            </a:r>
            <a:r>
              <a:rPr lang="vi-VN" dirty="0"/>
              <a:t>u nhiên trong quá trình train</a:t>
            </a:r>
            <a:br>
              <a:rPr lang="vi-VN" dirty="0"/>
            </a:br>
            <a:r>
              <a:rPr lang="vi-VN" dirty="0"/>
              <a:t>&lt;br&gt;</a:t>
            </a:r>
            <a:br>
              <a:rPr lang="vi-VN" dirty="0"/>
            </a:br>
            <a:r>
              <a:rPr lang="vi-VN" dirty="0"/>
              <a:t>gây nhi</a:t>
            </a:r>
            <a:r>
              <a:rPr lang="vi-VN" dirty="0">
                <a:effectLst/>
                <a:latin typeface="Courier New" panose="02070309020205020404" pitchFamily="49" charset="0"/>
              </a:rPr>
              <a:t>ễ</a:t>
            </a:r>
            <a:r>
              <a:rPr lang="vi-VN" dirty="0"/>
              <a:t>u: xoay hình ngãu nhiên trong kho</a:t>
            </a:r>
            <a:r>
              <a:rPr lang="vi-VN" dirty="0">
                <a:effectLst/>
                <a:latin typeface="Courier New" panose="02070309020205020404" pitchFamily="49" charset="0"/>
              </a:rPr>
              <a:t>ả</a:t>
            </a:r>
            <a:r>
              <a:rPr lang="vi-VN" dirty="0"/>
              <a:t>ng -20 đ</a:t>
            </a:r>
            <a:r>
              <a:rPr lang="vi-VN" dirty="0">
                <a:effectLst/>
                <a:latin typeface="Courier New" panose="02070309020205020404" pitchFamily="49" charset="0"/>
              </a:rPr>
              <a:t>ộ </a:t>
            </a:r>
            <a:r>
              <a:rPr lang="vi-VN" dirty="0"/>
              <a:t>-&gt; +20 đ</a:t>
            </a:r>
            <a:r>
              <a:rPr lang="vi-VN" dirty="0">
                <a:effectLst/>
                <a:latin typeface="Courier New" panose="02070309020205020404" pitchFamily="49" charset="0"/>
              </a:rPr>
              <a:t>ộ</a:t>
            </a:r>
            <a:r>
              <a:rPr lang="vi-VN" dirty="0"/>
              <a:t>, scale hình, làm méo hình</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19</a:t>
            </a:fld>
            <a:endParaRPr lang="en-PH"/>
          </a:p>
        </p:txBody>
      </p:sp>
    </p:spTree>
    <p:extLst>
      <p:ext uri="{BB962C8B-B14F-4D97-AF65-F5344CB8AC3E}">
        <p14:creationId xmlns:p14="http://schemas.microsoft.com/office/powerpoint/2010/main" val="2995081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Imbalance: e.g. traffic sign to warn the driver to be cautious on mountain roads appear rarely</a:t>
            </a:r>
          </a:p>
        </p:txBody>
      </p:sp>
      <p:sp>
        <p:nvSpPr>
          <p:cNvPr id="4" name="Slide Number Placeholder 3"/>
          <p:cNvSpPr>
            <a:spLocks noGrp="1"/>
          </p:cNvSpPr>
          <p:nvPr>
            <p:ph type="sldNum" sz="quarter" idx="10"/>
          </p:nvPr>
        </p:nvSpPr>
        <p:spPr/>
        <p:txBody>
          <a:bodyPr/>
          <a:lstStyle/>
          <a:p>
            <a:fld id="{60DB96F3-AB3B-4A44-870F-2FBB5484A874}" type="slidenum">
              <a:rPr lang="en-PH" smtClean="0"/>
              <a:t>20</a:t>
            </a:fld>
            <a:endParaRPr lang="en-PH"/>
          </a:p>
        </p:txBody>
      </p:sp>
    </p:spTree>
    <p:extLst>
      <p:ext uri="{BB962C8B-B14F-4D97-AF65-F5344CB8AC3E}">
        <p14:creationId xmlns:p14="http://schemas.microsoft.com/office/powerpoint/2010/main" val="182570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3</a:t>
            </a:fld>
            <a:endParaRPr lang="en-PH"/>
          </a:p>
        </p:txBody>
      </p:sp>
    </p:spTree>
    <p:extLst>
      <p:ext uri="{BB962C8B-B14F-4D97-AF65-F5344CB8AC3E}">
        <p14:creationId xmlns:p14="http://schemas.microsoft.com/office/powerpoint/2010/main" val="2275623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21</a:t>
            </a:fld>
            <a:endParaRPr lang="en-PH"/>
          </a:p>
        </p:txBody>
      </p:sp>
    </p:spTree>
    <p:extLst>
      <p:ext uri="{BB962C8B-B14F-4D97-AF65-F5344CB8AC3E}">
        <p14:creationId xmlns:p14="http://schemas.microsoft.com/office/powerpoint/2010/main" val="2790345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22</a:t>
            </a:fld>
            <a:endParaRPr lang="en-PH"/>
          </a:p>
        </p:txBody>
      </p:sp>
    </p:spTree>
    <p:extLst>
      <p:ext uri="{BB962C8B-B14F-4D97-AF65-F5344CB8AC3E}">
        <p14:creationId xmlns:p14="http://schemas.microsoft.com/office/powerpoint/2010/main" val="883596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23</a:t>
            </a:fld>
            <a:endParaRPr lang="en-PH"/>
          </a:p>
        </p:txBody>
      </p:sp>
    </p:spTree>
    <p:extLst>
      <p:ext uri="{BB962C8B-B14F-4D97-AF65-F5344CB8AC3E}">
        <p14:creationId xmlns:p14="http://schemas.microsoft.com/office/powerpoint/2010/main" val="4014226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24</a:t>
            </a:fld>
            <a:endParaRPr lang="en-PH"/>
          </a:p>
        </p:txBody>
      </p:sp>
    </p:spTree>
    <p:extLst>
      <p:ext uri="{BB962C8B-B14F-4D97-AF65-F5344CB8AC3E}">
        <p14:creationId xmlns:p14="http://schemas.microsoft.com/office/powerpoint/2010/main" val="2482357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25</a:t>
            </a:fld>
            <a:endParaRPr lang="en-PH"/>
          </a:p>
        </p:txBody>
      </p:sp>
    </p:spTree>
    <p:extLst>
      <p:ext uri="{BB962C8B-B14F-4D97-AF65-F5344CB8AC3E}">
        <p14:creationId xmlns:p14="http://schemas.microsoft.com/office/powerpoint/2010/main" val="1380319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26</a:t>
            </a:fld>
            <a:endParaRPr lang="en-PH"/>
          </a:p>
        </p:txBody>
      </p:sp>
    </p:spTree>
    <p:extLst>
      <p:ext uri="{BB962C8B-B14F-4D97-AF65-F5344CB8AC3E}">
        <p14:creationId xmlns:p14="http://schemas.microsoft.com/office/powerpoint/2010/main" val="3934669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bg1"/>
                </a:solidFill>
                <a:latin typeface="Times New Roman" panose="02020603050405020304" pitchFamily="18" charset="0"/>
                <a:cs typeface="Times New Roman" panose="02020603050405020304" pitchFamily="18" charset="0"/>
              </a:rPr>
              <a:t>Data</a:t>
            </a:r>
            <a:r>
              <a:rPr lang="en-US" sz="1200" i="1" baseline="0" dirty="0">
                <a:solidFill>
                  <a:schemeClr val="bg1"/>
                </a:solidFill>
                <a:latin typeface="Times New Roman" panose="02020603050405020304" pitchFamily="18" charset="0"/>
                <a:cs typeface="Times New Roman" panose="02020603050405020304" pitchFamily="18" charset="0"/>
              </a:rPr>
              <a:t>set image</a:t>
            </a:r>
            <a:r>
              <a:rPr lang="en-US" sz="1200" i="1" dirty="0">
                <a:solidFill>
                  <a:schemeClr val="bg1"/>
                </a:solidFill>
                <a:latin typeface="Times New Roman" panose="02020603050405020304" pitchFamily="18" charset="0"/>
                <a:cs typeface="Times New Roman" panose="02020603050405020304" pitchFamily="18" charset="0"/>
              </a:rPr>
              <a:t> come from </a:t>
            </a:r>
            <a:r>
              <a:rPr lang="en-US" sz="1200" i="1" dirty="0" err="1">
                <a:solidFill>
                  <a:schemeClr val="bg1"/>
                </a:solidFill>
                <a:latin typeface="Times New Roman" panose="02020603050405020304" pitchFamily="18" charset="0"/>
                <a:cs typeface="Times New Roman" panose="02020603050405020304" pitchFamily="18" charset="0"/>
              </a:rPr>
              <a:t>Tencent</a:t>
            </a:r>
            <a:r>
              <a:rPr lang="en-US" sz="1200" i="1" dirty="0">
                <a:solidFill>
                  <a:schemeClr val="bg1"/>
                </a:solidFill>
                <a:latin typeface="Times New Roman" panose="02020603050405020304" pitchFamily="18" charset="0"/>
                <a:cs typeface="Times New Roman" panose="02020603050405020304" pitchFamily="18" charset="0"/>
              </a:rPr>
              <a:t> Street View panoramas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Most previous CNN image processing solutions target objects that occupy a large proportion of an image, and</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such networks do not work well for target objects occupying only a small fraction of an image like the traffic-signs</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here.</a:t>
            </a:r>
            <a:br>
              <a:rPr lang="en-US" sz="1200" i="0" kern="1200" dirty="0">
                <a:solidFill>
                  <a:schemeClr val="tx1"/>
                </a:solidFill>
                <a:effectLst/>
                <a:latin typeface="+mn-lt"/>
                <a:ea typeface="+mn-ea"/>
                <a:cs typeface="+mn-cs"/>
              </a:rPr>
            </a:br>
            <a:endParaRPr lang="en-US" sz="1200" i="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4</a:t>
            </a:fld>
            <a:endParaRPr lang="en-PH"/>
          </a:p>
        </p:txBody>
      </p:sp>
    </p:spTree>
    <p:extLst>
      <p:ext uri="{BB962C8B-B14F-4D97-AF65-F5344CB8AC3E}">
        <p14:creationId xmlns:p14="http://schemas.microsoft.com/office/powerpoint/2010/main" val="287052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bg1"/>
                </a:solidFill>
                <a:latin typeface="Times New Roman" panose="02020603050405020304" pitchFamily="18" charset="0"/>
                <a:cs typeface="Times New Roman" panose="02020603050405020304" pitchFamily="18" charset="0"/>
              </a:rPr>
              <a:t>Data</a:t>
            </a:r>
            <a:r>
              <a:rPr lang="en-US" sz="1200" i="1" baseline="0" dirty="0">
                <a:solidFill>
                  <a:schemeClr val="bg1"/>
                </a:solidFill>
                <a:latin typeface="Times New Roman" panose="02020603050405020304" pitchFamily="18" charset="0"/>
                <a:cs typeface="Times New Roman" panose="02020603050405020304" pitchFamily="18" charset="0"/>
              </a:rPr>
              <a:t>set image</a:t>
            </a:r>
            <a:r>
              <a:rPr lang="en-US" sz="1200" i="1" dirty="0">
                <a:solidFill>
                  <a:schemeClr val="bg1"/>
                </a:solidFill>
                <a:latin typeface="Times New Roman" panose="02020603050405020304" pitchFamily="18" charset="0"/>
                <a:cs typeface="Times New Roman" panose="02020603050405020304" pitchFamily="18" charset="0"/>
              </a:rPr>
              <a:t> come from </a:t>
            </a:r>
            <a:r>
              <a:rPr lang="en-US" sz="1200" i="1" dirty="0" err="1">
                <a:solidFill>
                  <a:schemeClr val="bg1"/>
                </a:solidFill>
                <a:latin typeface="Times New Roman" panose="02020603050405020304" pitchFamily="18" charset="0"/>
                <a:cs typeface="Times New Roman" panose="02020603050405020304" pitchFamily="18" charset="0"/>
              </a:rPr>
              <a:t>Tencent</a:t>
            </a:r>
            <a:r>
              <a:rPr lang="en-US" sz="1200" i="1" dirty="0">
                <a:solidFill>
                  <a:schemeClr val="bg1"/>
                </a:solidFill>
                <a:latin typeface="Times New Roman" panose="02020603050405020304" pitchFamily="18" charset="0"/>
                <a:cs typeface="Times New Roman" panose="02020603050405020304" pitchFamily="18" charset="0"/>
              </a:rPr>
              <a:t> Street View panoramas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Most previous CNN image processing solutions target objects that occupy a large proportion of an image, and</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such networks do not work well for target objects occupying only a small fraction of an image like the traffic-signs</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here.</a:t>
            </a:r>
            <a:br>
              <a:rPr lang="en-US" sz="1200" i="0" kern="1200" dirty="0">
                <a:solidFill>
                  <a:schemeClr val="tx1"/>
                </a:solidFill>
                <a:effectLst/>
                <a:latin typeface="+mn-lt"/>
                <a:ea typeface="+mn-ea"/>
                <a:cs typeface="+mn-cs"/>
              </a:rPr>
            </a:br>
            <a:endParaRPr lang="en-US" sz="1200" i="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5</a:t>
            </a:fld>
            <a:endParaRPr lang="en-PH"/>
          </a:p>
        </p:txBody>
      </p:sp>
    </p:spTree>
    <p:extLst>
      <p:ext uri="{BB962C8B-B14F-4D97-AF65-F5344CB8AC3E}">
        <p14:creationId xmlns:p14="http://schemas.microsoft.com/office/powerpoint/2010/main" val="9542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PASCAL VOC [7] and ImageNet ILSVRC [20]. In these datasets, target objects typically occupy a</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large proportion of each image (the bounding box of each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of interest fills on average about 20% of the image).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However, for some tasks, objects of interest may only occupy a small fraction of an image, such as traffic-signs in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images captured while driving. A typical traffic-sign might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 say 80 × 80 pixels, in a 2000 × 2000 pixel image, 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just 0.2% of the </a:t>
            </a:r>
            <a:r>
              <a:rPr lang="en-US" sz="1200" i="0" kern="1200" dirty="0" err="1">
                <a:solidFill>
                  <a:schemeClr val="tx1"/>
                </a:solidFill>
                <a:effectLst/>
                <a:latin typeface="+mn-lt"/>
                <a:ea typeface="+mn-ea"/>
                <a:cs typeface="+mn-cs"/>
              </a:rPr>
              <a:t>imag</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the GTSDB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benchmark task, the algorithms must only detect </a:t>
            </a:r>
            <a:r>
              <a:rPr lang="en-US" sz="1200" i="0" kern="1200" dirty="0" err="1">
                <a:solidFill>
                  <a:schemeClr val="tx1"/>
                </a:solidFill>
                <a:effectLst/>
                <a:latin typeface="+mn-lt"/>
                <a:ea typeface="+mn-ea"/>
                <a:cs typeface="+mn-cs"/>
              </a:rPr>
              <a:t>trafficsigns</a:t>
            </a:r>
            <a:r>
              <a:rPr lang="en-US" sz="1200" i="0" kern="1200" dirty="0">
                <a:solidFill>
                  <a:schemeClr val="tx1"/>
                </a:solidFill>
                <a:effectLst/>
                <a:latin typeface="+mn-lt"/>
                <a:ea typeface="+mn-ea"/>
                <a:cs typeface="+mn-cs"/>
              </a:rPr>
              <a:t> in one of 4 major categories. In the GTSRB classification benchmark, the traffic-sign occupies most of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6</a:t>
            </a:fld>
            <a:endParaRPr lang="en-PH"/>
          </a:p>
        </p:txBody>
      </p:sp>
    </p:spTree>
    <p:extLst>
      <p:ext uri="{BB962C8B-B14F-4D97-AF65-F5344CB8AC3E}">
        <p14:creationId xmlns:p14="http://schemas.microsoft.com/office/powerpoint/2010/main" val="2512257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PASCAL VOC [7] and ImageNet ILSVRC [20]. In these datasets, target objects typically occupy a</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large proportion of each image (the bounding box of each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of interest fills on average about 20% of the image).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However, for some tasks, objects of interest may only occupy a small fraction of an image, such as traffic-signs in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images captured while driving. A typical traffic-sign might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 say 80 × 80 pixels, in a 2000 × 2000 pixel image, 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just 0.2% of the </a:t>
            </a:r>
            <a:r>
              <a:rPr lang="en-US" sz="1200" i="0" kern="1200" dirty="0" err="1">
                <a:solidFill>
                  <a:schemeClr val="tx1"/>
                </a:solidFill>
                <a:effectLst/>
                <a:latin typeface="+mn-lt"/>
                <a:ea typeface="+mn-ea"/>
                <a:cs typeface="+mn-cs"/>
              </a:rPr>
              <a:t>imag</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the GTSDB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benchmark task, the algorithms must only detect </a:t>
            </a:r>
            <a:r>
              <a:rPr lang="en-US" sz="1200" i="0" kern="1200" dirty="0" err="1">
                <a:solidFill>
                  <a:schemeClr val="tx1"/>
                </a:solidFill>
                <a:effectLst/>
                <a:latin typeface="+mn-lt"/>
                <a:ea typeface="+mn-ea"/>
                <a:cs typeface="+mn-cs"/>
              </a:rPr>
              <a:t>trafficsigns</a:t>
            </a:r>
            <a:r>
              <a:rPr lang="en-US" sz="1200" i="0" kern="1200" dirty="0">
                <a:solidFill>
                  <a:schemeClr val="tx1"/>
                </a:solidFill>
                <a:effectLst/>
                <a:latin typeface="+mn-lt"/>
                <a:ea typeface="+mn-ea"/>
                <a:cs typeface="+mn-cs"/>
              </a:rPr>
              <a:t> in one of 4 major categories. In the GTSRB classification benchmark, the traffic-sign occupies most of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7</a:t>
            </a:fld>
            <a:endParaRPr lang="en-PH"/>
          </a:p>
        </p:txBody>
      </p:sp>
    </p:spTree>
    <p:extLst>
      <p:ext uri="{BB962C8B-B14F-4D97-AF65-F5344CB8AC3E}">
        <p14:creationId xmlns:p14="http://schemas.microsoft.com/office/powerpoint/2010/main" val="680394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R-CNN  -&gt; too slow because</a:t>
            </a:r>
            <a:r>
              <a:rPr lang="en-US" sz="1200" i="0" kern="1200" baseline="0" dirty="0">
                <a:solidFill>
                  <a:schemeClr val="tx1"/>
                </a:solidFill>
                <a:effectLst/>
                <a:latin typeface="Times New Roman" panose="02020603050405020304" pitchFamily="18" charset="0"/>
                <a:ea typeface="+mn-ea"/>
                <a:cs typeface="Times New Roman" panose="02020603050405020304" pitchFamily="18" charset="0"/>
              </a:rPr>
              <a:t> </a:t>
            </a:r>
          </a:p>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Firstly, generating category-independent object proposals is costly. </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Selective search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[29] takes about 3</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s to generate 1000 proposals for the Pascal VOC 2007 images; the more efficient </a:t>
            </a:r>
            <a:r>
              <a:rPr lang="en-US" sz="1200" i="1" kern="1200" dirty="0" err="1">
                <a:solidFill>
                  <a:schemeClr val="tx1"/>
                </a:solidFill>
                <a:effectLst/>
                <a:latin typeface="Times New Roman" panose="02020603050405020304" pitchFamily="18" charset="0"/>
                <a:ea typeface="+mn-ea"/>
                <a:cs typeface="Times New Roman" panose="02020603050405020304" pitchFamily="18" charset="0"/>
              </a:rPr>
              <a:t>EdgeBoxes</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approach [30] still takes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about 0.3 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mn-lt"/>
                <a:ea typeface="+mn-ea"/>
                <a:cs typeface="+mn-cs"/>
              </a:rPr>
              <a:t>Secondly, it applies a deep convolutional network to every candidate proposal</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8</a:t>
            </a:fld>
            <a:endParaRPr lang="en-PH"/>
          </a:p>
        </p:txBody>
      </p:sp>
    </p:spTree>
    <p:extLst>
      <p:ext uri="{BB962C8B-B14F-4D97-AF65-F5344CB8AC3E}">
        <p14:creationId xmlns:p14="http://schemas.microsoft.com/office/powerpoint/2010/main" val="2196640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R-CNN  -&gt; too slow because</a:t>
            </a:r>
            <a:r>
              <a:rPr lang="en-US" sz="1200" i="0" kern="1200" baseline="0" dirty="0">
                <a:solidFill>
                  <a:schemeClr val="tx1"/>
                </a:solidFill>
                <a:effectLst/>
                <a:latin typeface="Times New Roman" panose="02020603050405020304" pitchFamily="18" charset="0"/>
                <a:ea typeface="+mn-ea"/>
                <a:cs typeface="Times New Roman" panose="02020603050405020304" pitchFamily="18" charset="0"/>
              </a:rPr>
              <a:t> </a:t>
            </a:r>
          </a:p>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Firstly, generating category-independent object proposals is costly. </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Selective search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[29] takes about 3</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s to generate 1000 proposals for the Pascal VOC 2007 images; the more efficient </a:t>
            </a:r>
            <a:r>
              <a:rPr lang="en-US" sz="1200" i="1" kern="1200" dirty="0" err="1">
                <a:solidFill>
                  <a:schemeClr val="tx1"/>
                </a:solidFill>
                <a:effectLst/>
                <a:latin typeface="Times New Roman" panose="02020603050405020304" pitchFamily="18" charset="0"/>
                <a:ea typeface="+mn-ea"/>
                <a:cs typeface="Times New Roman" panose="02020603050405020304" pitchFamily="18" charset="0"/>
              </a:rPr>
              <a:t>EdgeBoxes</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approach [30] still takes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about 0.3 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mn-lt"/>
                <a:ea typeface="+mn-ea"/>
                <a:cs typeface="+mn-cs"/>
              </a:rPr>
              <a:t>Secondly, it applies a deep convolutional network to every candidate proposal</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Fast R-CNN [9], which uses a </a:t>
            </a:r>
            <a:r>
              <a:rPr lang="en-US" sz="1200" i="1" kern="1200" dirty="0" err="1">
                <a:solidFill>
                  <a:schemeClr val="tx1"/>
                </a:solidFill>
                <a:effectLst/>
                <a:latin typeface="+mn-lt"/>
                <a:ea typeface="+mn-ea"/>
                <a:cs typeface="+mn-cs"/>
              </a:rPr>
              <a:t>softmax</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layer above the network instead of the SVM</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classifier used in R-CNN. Ignoring object proposal time, it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takes 0.3 s for Fast R-CNN to process each image. To overcome the bottleneck in the object proposal step, in Faster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R-CNN [19], Ren et al. proposed </a:t>
            </a:r>
            <a:r>
              <a:rPr lang="en-US" sz="1200" i="1" kern="1200" dirty="0">
                <a:solidFill>
                  <a:schemeClr val="tx1"/>
                </a:solidFill>
                <a:effectLst/>
                <a:latin typeface="+mn-lt"/>
                <a:ea typeface="+mn-ea"/>
                <a:cs typeface="+mn-cs"/>
              </a:rPr>
              <a:t>region proposal networks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(RPNs) which use convolutional feature maps to generate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proposals. This allows the object proposal generator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to share full-image convolutional features with the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network, allowing their detection system to achieve a frame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rate of 5 fps on a powerful GPU.</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9</a:t>
            </a:fld>
            <a:endParaRPr lang="en-PH"/>
          </a:p>
        </p:txBody>
      </p:sp>
    </p:spTree>
    <p:extLst>
      <p:ext uri="{BB962C8B-B14F-4D97-AF65-F5344CB8AC3E}">
        <p14:creationId xmlns:p14="http://schemas.microsoft.com/office/powerpoint/2010/main" val="2555275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vi-VN" dirty="0"/>
              <a:t>Thu th</a:t>
            </a:r>
            <a:r>
              <a:rPr lang="vi-VN" dirty="0">
                <a:effectLst/>
                <a:latin typeface="Courier New" panose="02070309020205020404" pitchFamily="49" charset="0"/>
              </a:rPr>
              <a:t>ậ</a:t>
            </a:r>
            <a:r>
              <a:rPr lang="vi-VN" dirty="0"/>
              <a:t>p các hình </a:t>
            </a:r>
            <a:r>
              <a:rPr lang="vi-VN" dirty="0">
                <a:effectLst/>
                <a:latin typeface="Courier New" panose="02070309020205020404" pitchFamily="49" charset="0"/>
              </a:rPr>
              <a:t>ả</a:t>
            </a:r>
            <a:r>
              <a:rPr lang="vi-VN" dirty="0"/>
              <a:t>nh do ng</a:t>
            </a:r>
            <a:r>
              <a:rPr lang="vi-VN" dirty="0">
                <a:effectLst/>
                <a:latin typeface="Courier New" panose="02070309020205020404" pitchFamily="49" charset="0"/>
              </a:rPr>
              <a:t>ườ</a:t>
            </a:r>
            <a:r>
              <a:rPr lang="vi-VN" dirty="0"/>
              <a:t>i dùng ch</a:t>
            </a:r>
            <a:r>
              <a:rPr lang="vi-VN" dirty="0">
                <a:effectLst/>
                <a:latin typeface="Courier New" panose="02070309020205020404" pitchFamily="49" charset="0"/>
              </a:rPr>
              <a:t>ụ</a:t>
            </a:r>
            <a:r>
              <a:rPr lang="vi-VN" dirty="0"/>
              <a:t>p trên Internet b</a:t>
            </a:r>
            <a:r>
              <a:rPr lang="vi-VN" dirty="0">
                <a:effectLst/>
                <a:latin typeface="Courier New" panose="02070309020205020404" pitchFamily="49" charset="0"/>
              </a:rPr>
              <a:t>ở</a:t>
            </a:r>
            <a:r>
              <a:rPr lang="vi-VN" dirty="0"/>
              <a:t>i các search engine, nên s</a:t>
            </a:r>
            <a:r>
              <a:rPr lang="vi-VN" dirty="0">
                <a:effectLst/>
                <a:latin typeface="Courier New" panose="02070309020205020404" pitchFamily="49" charset="0"/>
              </a:rPr>
              <a:t>ẽ </a:t>
            </a:r>
            <a:r>
              <a:rPr lang="vi-VN" dirty="0"/>
              <a:t>không g</a:t>
            </a:r>
            <a:r>
              <a:rPr lang="vi-VN" dirty="0">
                <a:effectLst/>
                <a:latin typeface="Courier New" panose="02070309020205020404" pitchFamily="49" charset="0"/>
              </a:rPr>
              <a:t>ầ</a:t>
            </a:r>
            <a:r>
              <a:rPr lang="vi-VN" dirty="0"/>
              <a:t>n gi</a:t>
            </a:r>
            <a:r>
              <a:rPr lang="vi-VN" dirty="0">
                <a:effectLst/>
                <a:latin typeface="Courier New" panose="02070309020205020404" pitchFamily="49" charset="0"/>
              </a:rPr>
              <a:t>ố</a:t>
            </a:r>
            <a:r>
              <a:rPr lang="vi-VN" dirty="0"/>
              <a:t>ng v</a:t>
            </a:r>
            <a:r>
              <a:rPr lang="vi-VN" dirty="0">
                <a:effectLst/>
                <a:latin typeface="Courier New" panose="02070309020205020404" pitchFamily="49" charset="0"/>
              </a:rPr>
              <a:t>ớ</a:t>
            </a:r>
            <a:r>
              <a:rPr lang="vi-VN" dirty="0"/>
              <a:t>i các tình hu</a:t>
            </a:r>
            <a:r>
              <a:rPr lang="vi-VN" dirty="0">
                <a:effectLst/>
                <a:latin typeface="Courier New" panose="02070309020205020404" pitchFamily="49" charset="0"/>
              </a:rPr>
              <a:t>ố</a:t>
            </a:r>
            <a:r>
              <a:rPr lang="vi-VN" dirty="0"/>
              <a:t>ng th</a:t>
            </a:r>
            <a:r>
              <a:rPr lang="vi-VN" dirty="0">
                <a:effectLst/>
                <a:latin typeface="Courier New" panose="02070309020205020404" pitchFamily="49" charset="0"/>
              </a:rPr>
              <a:t>ự</a:t>
            </a:r>
            <a:r>
              <a:rPr lang="vi-VN" dirty="0"/>
              <a:t>c t</a:t>
            </a:r>
            <a:r>
              <a:rPr lang="vi-VN" dirty="0">
                <a:effectLst/>
                <a:latin typeface="Courier New" panose="02070309020205020404" pitchFamily="49" charset="0"/>
              </a:rPr>
              <a:t>ế</a:t>
            </a:r>
            <a:r>
              <a:rPr lang="vi-VN" dirty="0"/>
              <a:t>: ImageNet, Microsoft COCO</a:t>
            </a:r>
            <a:br>
              <a:rPr lang="vi-VN" dirty="0"/>
            </a:br>
            <a:r>
              <a:rPr lang="vi-VN" dirty="0">
                <a:solidFill>
                  <a:srgbClr val="CC7832"/>
                </a:solidFill>
                <a:effectLst/>
              </a:rPr>
              <a:t>+ </a:t>
            </a:r>
            <a:r>
              <a:rPr lang="vi-VN" dirty="0"/>
              <a:t>C</a:t>
            </a:r>
            <a:r>
              <a:rPr lang="vi-VN" dirty="0">
                <a:effectLst/>
                <a:latin typeface="Courier New" panose="02070309020205020404" pitchFamily="49" charset="0"/>
              </a:rPr>
              <a:t>ắ</a:t>
            </a:r>
            <a:r>
              <a:rPr lang="vi-VN" dirty="0"/>
              <a:t>t các hình liên ti</a:t>
            </a:r>
            <a:r>
              <a:rPr lang="vi-VN" dirty="0">
                <a:effectLst/>
                <a:latin typeface="Courier New" panose="02070309020205020404" pitchFamily="49" charset="0"/>
              </a:rPr>
              <a:t>ế</a:t>
            </a:r>
            <a:r>
              <a:rPr lang="vi-VN" dirty="0"/>
              <a:t>p t</a:t>
            </a:r>
            <a:r>
              <a:rPr lang="vi-VN" dirty="0">
                <a:effectLst/>
                <a:latin typeface="Courier New" panose="02070309020205020404" pitchFamily="49" charset="0"/>
              </a:rPr>
              <a:t>ừ </a:t>
            </a:r>
            <a:r>
              <a:rPr lang="vi-VN" dirty="0"/>
              <a:t>video d</a:t>
            </a:r>
            <a:r>
              <a:rPr lang="vi-VN" dirty="0">
                <a:effectLst/>
                <a:latin typeface="Courier New" panose="02070309020205020404" pitchFamily="49" charset="0"/>
              </a:rPr>
              <a:t>ẫ</a:t>
            </a:r>
            <a:r>
              <a:rPr lang="vi-VN" dirty="0"/>
              <a:t>n đ</a:t>
            </a:r>
            <a:r>
              <a:rPr lang="vi-VN" dirty="0">
                <a:effectLst/>
                <a:latin typeface="Courier New" panose="02070309020205020404" pitchFamily="49" charset="0"/>
              </a:rPr>
              <a:t>ế</a:t>
            </a:r>
            <a:r>
              <a:rPr lang="vi-VN" dirty="0"/>
              <a:t>n các bi</a:t>
            </a:r>
            <a:r>
              <a:rPr lang="vi-VN" dirty="0">
                <a:effectLst/>
                <a:latin typeface="Courier New" panose="02070309020205020404" pitchFamily="49" charset="0"/>
              </a:rPr>
              <a:t>ể</a:t>
            </a:r>
            <a:r>
              <a:rPr lang="vi-VN" dirty="0"/>
              <a:t>n báo s</a:t>
            </a:r>
            <a:r>
              <a:rPr lang="vi-VN" dirty="0">
                <a:effectLst/>
                <a:latin typeface="Courier New" panose="02070309020205020404" pitchFamily="49" charset="0"/>
              </a:rPr>
              <a:t>ẽ </a:t>
            </a:r>
            <a:r>
              <a:rPr lang="vi-VN" dirty="0"/>
              <a:t>xu</a:t>
            </a:r>
            <a:r>
              <a:rPr lang="vi-VN" dirty="0">
                <a:effectLst/>
                <a:latin typeface="Courier New" panose="02070309020205020404" pitchFamily="49" charset="0"/>
              </a:rPr>
              <a:t>ấ</a:t>
            </a:r>
            <a:r>
              <a:rPr lang="vi-VN" dirty="0"/>
              <a:t>t hi</a:t>
            </a:r>
            <a:r>
              <a:rPr lang="vi-VN" dirty="0">
                <a:effectLst/>
                <a:latin typeface="Courier New" panose="02070309020205020404" pitchFamily="49" charset="0"/>
              </a:rPr>
              <a:t>ệ</a:t>
            </a:r>
            <a:r>
              <a:rPr lang="vi-VN" dirty="0"/>
              <a:t>n r</a:t>
            </a:r>
            <a:r>
              <a:rPr lang="vi-VN" dirty="0">
                <a:effectLst/>
                <a:latin typeface="Courier New" panose="02070309020205020404" pitchFamily="49" charset="0"/>
              </a:rPr>
              <a:t>ấ</a:t>
            </a:r>
            <a:r>
              <a:rPr lang="vi-VN" dirty="0"/>
              <a:t>t gi</a:t>
            </a:r>
            <a:r>
              <a:rPr lang="vi-VN" dirty="0">
                <a:effectLst/>
                <a:latin typeface="Courier New" panose="02070309020205020404" pitchFamily="49" charset="0"/>
              </a:rPr>
              <a:t>ố</a:t>
            </a:r>
            <a:r>
              <a:rPr lang="vi-VN" dirty="0"/>
              <a:t>ng nhau trong các </a:t>
            </a:r>
            <a:r>
              <a:rPr lang="vi-VN" dirty="0">
                <a:effectLst/>
                <a:latin typeface="Courier New" panose="02070309020205020404" pitchFamily="49" charset="0"/>
              </a:rPr>
              <a:t>ả</a:t>
            </a:r>
            <a:r>
              <a:rPr lang="vi-VN" dirty="0"/>
              <a:t>nh: GTSRB</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10</a:t>
            </a:fld>
            <a:endParaRPr lang="en-PH"/>
          </a:p>
        </p:txBody>
      </p:sp>
    </p:spTree>
    <p:extLst>
      <p:ext uri="{BB962C8B-B14F-4D97-AF65-F5344CB8AC3E}">
        <p14:creationId xmlns:p14="http://schemas.microsoft.com/office/powerpoint/2010/main" val="2633638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1624" y="2362201"/>
            <a:ext cx="9968752" cy="1470025"/>
          </a:xfrm>
        </p:spPr>
        <p:txBody>
          <a:bodyPr>
            <a:normAutofit/>
          </a:bodyPr>
          <a:lstStyle>
            <a:lvl1pPr>
              <a:defRPr sz="5400"/>
            </a:lvl1pPr>
          </a:lstStyle>
          <a:p>
            <a:r>
              <a:rPr lang="en-US" dirty="0"/>
              <a:t>Click to edit title</a:t>
            </a:r>
          </a:p>
        </p:txBody>
      </p:sp>
      <p:sp>
        <p:nvSpPr>
          <p:cNvPr id="3" name="Subtitle 2"/>
          <p:cNvSpPr>
            <a:spLocks noGrp="1"/>
          </p:cNvSpPr>
          <p:nvPr>
            <p:ph type="subTitle" idx="1"/>
          </p:nvPr>
        </p:nvSpPr>
        <p:spPr>
          <a:xfrm>
            <a:off x="3200400" y="3886200"/>
            <a:ext cx="5791200" cy="99060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1"/>
            <a:ext cx="25400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609601"/>
            <a:ext cx="7823200" cy="5516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bg1"/>
                </a:solidFill>
                <a:effectLst/>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Content Placeholder 2"/>
          <p:cNvSpPr>
            <a:spLocks noGrp="1"/>
          </p:cNvSpPr>
          <p:nvPr>
            <p:ph sz="half" idx="1"/>
          </p:nvPr>
        </p:nvSpPr>
        <p:spPr>
          <a:xfrm>
            <a:off x="8128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style</a:t>
            </a:r>
          </a:p>
        </p:txBody>
      </p:sp>
      <p:sp>
        <p:nvSpPr>
          <p:cNvPr id="3" name="Text Placeholder 2"/>
          <p:cNvSpPr>
            <a:spLocks noGrp="1"/>
          </p:cNvSpPr>
          <p:nvPr>
            <p:ph type="body" idx="1"/>
          </p:nvPr>
        </p:nvSpPr>
        <p:spPr>
          <a:xfrm>
            <a:off x="812800" y="1535113"/>
            <a:ext cx="51837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2800" y="2174875"/>
            <a:ext cx="51837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1858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1858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685800"/>
            <a:ext cx="38078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685801"/>
            <a:ext cx="6612467" cy="5440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1" y="1981201"/>
            <a:ext cx="3807884" cy="4144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1"/>
                </a:solidFill>
                <a:effectLst/>
              </a:defRPr>
            </a:lvl1pPr>
          </a:lstStyle>
          <a:p>
            <a:r>
              <a:rPr lang="en-US" dirty="0"/>
              <a:t>Click to edit Master title style</a:t>
            </a:r>
          </a:p>
        </p:txBody>
      </p:sp>
      <p:sp>
        <p:nvSpPr>
          <p:cNvPr id="3" name="Picture Placeholder 2"/>
          <p:cNvSpPr>
            <a:spLocks noGrp="1"/>
          </p:cNvSpPr>
          <p:nvPr>
            <p:ph type="pic" idx="1"/>
          </p:nvPr>
        </p:nvSpPr>
        <p:spPr>
          <a:xfrm>
            <a:off x="2389717" y="838201"/>
            <a:ext cx="7315200" cy="3889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895" y="609600"/>
            <a:ext cx="10614211" cy="838200"/>
          </a:xfrm>
          <a:prstGeom prst="rect">
            <a:avLst/>
          </a:prstGeom>
        </p:spPr>
        <p:txBody>
          <a:bodyPr vert="horz" lIns="91440" tIns="45720" rIns="91440" bIns="45720" rtlCol="0" anchor="ctr">
            <a:normAutofit/>
          </a:bodyPr>
          <a:lstStyle/>
          <a:p>
            <a:r>
              <a:rPr lang="en-US" dirty="0"/>
              <a:t>Click to edit title style</a:t>
            </a:r>
          </a:p>
        </p:txBody>
      </p:sp>
      <p:sp>
        <p:nvSpPr>
          <p:cNvPr id="3" name="Text Placeholder 2"/>
          <p:cNvSpPr>
            <a:spLocks noGrp="1"/>
          </p:cNvSpPr>
          <p:nvPr>
            <p:ph type="body" idx="1"/>
          </p:nvPr>
        </p:nvSpPr>
        <p:spPr>
          <a:xfrm>
            <a:off x="806824" y="1524001"/>
            <a:ext cx="10578352" cy="46021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4.png"/><Relationship Id="rId4" Type="http://schemas.openxmlformats.org/officeDocument/2006/relationships/diagramLayout" Target="../diagrams/layout2.xml"/><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1"/>
            <a:ext cx="11277600" cy="2362199"/>
          </a:xfrm>
          <a:prstGeom prst="roundRect">
            <a:avLst/>
          </a:prstGeom>
          <a:solidFill>
            <a:srgbClr val="6E8D9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4800" y="1524000"/>
            <a:ext cx="11582400" cy="761999"/>
          </a:xfrm>
        </p:spPr>
        <p:txBody>
          <a:bodyPr>
            <a:noAutofit/>
          </a:bodyPr>
          <a:lstStyle/>
          <a:p>
            <a:r>
              <a:rPr lang="en-PH" sz="4400" b="1" dirty="0">
                <a:latin typeface="Times New Roman" panose="02020603050405020304" pitchFamily="18" charset="0"/>
                <a:cs typeface="Times New Roman" panose="02020603050405020304" pitchFamily="18" charset="0"/>
              </a:rPr>
              <a:t>ADVANCED ARTIFICIAL INTELLIGENCE</a:t>
            </a:r>
            <a:r>
              <a:rPr lang="en-PH" sz="4800" b="1" dirty="0">
                <a:latin typeface="Times New Roman" panose="02020603050405020304" pitchFamily="18" charset="0"/>
                <a:cs typeface="Times New Roman" panose="02020603050405020304" pitchFamily="18" charset="0"/>
              </a:rPr>
              <a:t> </a:t>
            </a:r>
          </a:p>
        </p:txBody>
      </p:sp>
      <p:sp>
        <p:nvSpPr>
          <p:cNvPr id="3" name="Subtitle 2"/>
          <p:cNvSpPr>
            <a:spLocks noGrp="1"/>
          </p:cNvSpPr>
          <p:nvPr>
            <p:ph type="subTitle" idx="1"/>
          </p:nvPr>
        </p:nvSpPr>
        <p:spPr>
          <a:xfrm>
            <a:off x="533400" y="3151907"/>
            <a:ext cx="11353800" cy="990600"/>
          </a:xfrm>
        </p:spPr>
        <p:txBody>
          <a:bodyPr>
            <a:noAutofit/>
          </a:bodyPr>
          <a:lstStyle/>
          <a:p>
            <a:pPr algn="l"/>
            <a:r>
              <a:rPr lang="en-PH" sz="4000" b="1" dirty="0">
                <a:latin typeface="Times New Roman" panose="02020603050405020304" pitchFamily="18" charset="0"/>
                <a:cs typeface="Times New Roman" panose="02020603050405020304" pitchFamily="18" charset="0"/>
              </a:rPr>
              <a:t>TRAFIC SIGN DETECTION </a:t>
            </a:r>
          </a:p>
          <a:p>
            <a:pPr algn="l"/>
            <a:r>
              <a:rPr lang="en-PH" sz="4000" b="1" dirty="0">
                <a:latin typeface="Times New Roman" panose="02020603050405020304" pitchFamily="18" charset="0"/>
                <a:cs typeface="Times New Roman" panose="02020603050405020304" pitchFamily="18" charset="0"/>
              </a:rPr>
              <a:t>AND CLASSIFICATION IN THE WILD</a:t>
            </a:r>
          </a:p>
        </p:txBody>
      </p:sp>
      <p:sp>
        <p:nvSpPr>
          <p:cNvPr id="4" name="Title 1"/>
          <p:cNvSpPr txBox="1">
            <a:spLocks/>
          </p:cNvSpPr>
          <p:nvPr/>
        </p:nvSpPr>
        <p:spPr>
          <a:xfrm>
            <a:off x="304800" y="304801"/>
            <a:ext cx="11582400" cy="6857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800" b="1" dirty="0">
                <a:latin typeface="Times New Roman" panose="02020603050405020304" pitchFamily="18" charset="0"/>
                <a:cs typeface="Times New Roman" panose="02020603050405020304" pitchFamily="18" charset="0"/>
              </a:rPr>
              <a:t>UNIVERSITY OF SCIENCE</a:t>
            </a:r>
          </a:p>
        </p:txBody>
      </p:sp>
      <p:sp>
        <p:nvSpPr>
          <p:cNvPr id="6" name="Title 1"/>
          <p:cNvSpPr txBox="1">
            <a:spLocks/>
          </p:cNvSpPr>
          <p:nvPr/>
        </p:nvSpPr>
        <p:spPr>
          <a:xfrm>
            <a:off x="304800" y="838201"/>
            <a:ext cx="115824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400" b="1" dirty="0">
                <a:latin typeface="Times New Roman" panose="02020603050405020304" pitchFamily="18" charset="0"/>
                <a:cs typeface="Times New Roman" panose="02020603050405020304" pitchFamily="18" charset="0"/>
              </a:rPr>
              <a:t>FACULTY INFORMATION TECHNOLOGY</a:t>
            </a:r>
          </a:p>
        </p:txBody>
      </p:sp>
      <p:sp>
        <p:nvSpPr>
          <p:cNvPr id="8" name="Subtitle 2"/>
          <p:cNvSpPr txBox="1">
            <a:spLocks/>
          </p:cNvSpPr>
          <p:nvPr/>
        </p:nvSpPr>
        <p:spPr>
          <a:xfrm>
            <a:off x="8915400" y="4655123"/>
            <a:ext cx="2971800" cy="160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PH" b="1" u="sng" dirty="0">
                <a:latin typeface="Times New Roman" panose="02020603050405020304" pitchFamily="18" charset="0"/>
                <a:cs typeface="Times New Roman" panose="02020603050405020304" pitchFamily="18" charset="0"/>
              </a:rPr>
              <a:t>Member:</a:t>
            </a: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Trần</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Đình</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Lâm</a:t>
            </a:r>
            <a:endParaRPr lang="en-PH" b="1" dirty="0">
              <a:latin typeface="Times New Roman" panose="02020603050405020304" pitchFamily="18" charset="0"/>
              <a:cs typeface="Times New Roman" panose="02020603050405020304" pitchFamily="18" charset="0"/>
            </a:endParaRP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Đặng</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Nhật</a:t>
            </a:r>
            <a:r>
              <a:rPr lang="en-PH" b="1" dirty="0">
                <a:latin typeface="Times New Roman" panose="02020603050405020304" pitchFamily="18" charset="0"/>
                <a:cs typeface="Times New Roman" panose="02020603050405020304" pitchFamily="18" charset="0"/>
              </a:rPr>
              <a:t> Minh</a:t>
            </a: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Nguyễn</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Trung</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Kiên</a:t>
            </a:r>
            <a:r>
              <a:rPr lang="en-PH" b="1" dirty="0">
                <a:latin typeface="Times New Roman" panose="02020603050405020304" pitchFamily="18" charset="0"/>
                <a:cs typeface="Times New Roman" panose="02020603050405020304" pitchFamily="18" charset="0"/>
              </a:rPr>
              <a:t> </a:t>
            </a: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Trương</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Thế</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Kiệt</a:t>
            </a:r>
            <a:r>
              <a:rPr lang="en-PH"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7344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What do we have before this research?</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graphicFrame>
        <p:nvGraphicFramePr>
          <p:cNvPr id="3" name="Diagram 2">
            <a:extLst>
              <a:ext uri="{FF2B5EF4-FFF2-40B4-BE49-F238E27FC236}">
                <a16:creationId xmlns:a16="http://schemas.microsoft.com/office/drawing/2014/main" id="{04724C06-6CF4-4246-83A2-CE6EC2F03E53}"/>
              </a:ext>
            </a:extLst>
          </p:cNvPr>
          <p:cNvGraphicFramePr/>
          <p:nvPr>
            <p:extLst>
              <p:ext uri="{D42A27DB-BD31-4B8C-83A1-F6EECF244321}">
                <p14:modId xmlns:p14="http://schemas.microsoft.com/office/powerpoint/2010/main" val="723059647"/>
              </p:ext>
            </p:extLst>
          </p:nvPr>
        </p:nvGraphicFramePr>
        <p:xfrm>
          <a:off x="2669182" y="1989416"/>
          <a:ext cx="5680529" cy="2710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ext, clipart&#10;&#10;Description automatically generated">
            <a:extLst>
              <a:ext uri="{FF2B5EF4-FFF2-40B4-BE49-F238E27FC236}">
                <a16:creationId xmlns:a16="http://schemas.microsoft.com/office/drawing/2014/main" id="{7779E20D-CB1F-43A6-92E3-A0AA90A6B1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24800" y="2030655"/>
            <a:ext cx="3950984" cy="691606"/>
          </a:xfrm>
          <a:prstGeom prst="rect">
            <a:avLst/>
          </a:prstGeom>
        </p:spPr>
      </p:pic>
      <p:pic>
        <p:nvPicPr>
          <p:cNvPr id="11" name="Picture 10" descr="A screenshot of a video game&#10;&#10;Description automatically generated with medium confidence">
            <a:extLst>
              <a:ext uri="{FF2B5EF4-FFF2-40B4-BE49-F238E27FC236}">
                <a16:creationId xmlns:a16="http://schemas.microsoft.com/office/drawing/2014/main" id="{651FF0A9-9613-42AB-8816-AC1BAB01E7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360" y="3207690"/>
            <a:ext cx="4801643" cy="1687434"/>
          </a:xfrm>
          <a:prstGeom prst="rect">
            <a:avLst/>
          </a:prstGeom>
        </p:spPr>
      </p:pic>
      <p:pic>
        <p:nvPicPr>
          <p:cNvPr id="13" name="Picture 12" descr="A picture containing text, outdoor object&#10;&#10;Description automatically generated">
            <a:extLst>
              <a:ext uri="{FF2B5EF4-FFF2-40B4-BE49-F238E27FC236}">
                <a16:creationId xmlns:a16="http://schemas.microsoft.com/office/drawing/2014/main" id="{4A691A45-38A7-4687-BE9E-AC67032C24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8400" y="5020822"/>
            <a:ext cx="9295638" cy="1316882"/>
          </a:xfrm>
          <a:prstGeom prst="rect">
            <a:avLst/>
          </a:prstGeom>
        </p:spPr>
      </p:pic>
    </p:spTree>
    <p:extLst>
      <p:ext uri="{BB962C8B-B14F-4D97-AF65-F5344CB8AC3E}">
        <p14:creationId xmlns:p14="http://schemas.microsoft.com/office/powerpoint/2010/main" val="399899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collection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Where is the data come from?</a:t>
            </a:r>
          </a:p>
          <a:p>
            <a:pPr marL="914400" lvl="1"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11" name="Picture 10" descr="Map&#10;&#10;Description automatically generated">
            <a:extLst>
              <a:ext uri="{FF2B5EF4-FFF2-40B4-BE49-F238E27FC236}">
                <a16:creationId xmlns:a16="http://schemas.microsoft.com/office/drawing/2014/main" id="{E3B3EF97-40A3-40C7-8373-03BBF8393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169499"/>
            <a:ext cx="6541032" cy="5333571"/>
          </a:xfrm>
          <a:prstGeom prst="rect">
            <a:avLst/>
          </a:prstGeom>
        </p:spPr>
      </p:pic>
      <p:pic>
        <p:nvPicPr>
          <p:cNvPr id="13" name="Picture 12" descr="Icon&#10;&#10;Description automatically generated">
            <a:extLst>
              <a:ext uri="{FF2B5EF4-FFF2-40B4-BE49-F238E27FC236}">
                <a16:creationId xmlns:a16="http://schemas.microsoft.com/office/drawing/2014/main" id="{1CB0B491-0F65-4D84-9F28-DDC614F5B4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524" y="2562701"/>
            <a:ext cx="1732597" cy="1732597"/>
          </a:xfrm>
          <a:prstGeom prst="rect">
            <a:avLst/>
          </a:prstGeom>
        </p:spPr>
      </p:pic>
    </p:spTree>
    <p:extLst>
      <p:ext uri="{BB962C8B-B14F-4D97-AF65-F5344CB8AC3E}">
        <p14:creationId xmlns:p14="http://schemas.microsoft.com/office/powerpoint/2010/main" val="257229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Captured method</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Camera attached in car, put in the shoulder</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Get the picture each 10 minutes</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A picture containing car, outdoor, road, red&#10;&#10;Description automatically generated">
            <a:extLst>
              <a:ext uri="{FF2B5EF4-FFF2-40B4-BE49-F238E27FC236}">
                <a16:creationId xmlns:a16="http://schemas.microsoft.com/office/drawing/2014/main" id="{C7B6182C-4025-4B4E-8E08-250BD899B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65" y="2855339"/>
            <a:ext cx="5850835" cy="3656772"/>
          </a:xfrm>
          <a:prstGeom prst="rect">
            <a:avLst/>
          </a:prstGeom>
        </p:spPr>
      </p:pic>
      <p:pic>
        <p:nvPicPr>
          <p:cNvPr id="5" name="Picture 4" descr="A picture containing outdoor, sky, ground, beach&#10;&#10;Description automatically generated">
            <a:extLst>
              <a:ext uri="{FF2B5EF4-FFF2-40B4-BE49-F238E27FC236}">
                <a16:creationId xmlns:a16="http://schemas.microsoft.com/office/drawing/2014/main" id="{5BAD1588-8D55-4190-8209-7966DE04ED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200" y="1231428"/>
            <a:ext cx="4063277" cy="5189913"/>
          </a:xfrm>
          <a:prstGeom prst="rect">
            <a:avLst/>
          </a:prstGeom>
        </p:spPr>
      </p:pic>
    </p:spTree>
    <p:extLst>
      <p:ext uri="{BB962C8B-B14F-4D97-AF65-F5344CB8AC3E}">
        <p14:creationId xmlns:p14="http://schemas.microsoft.com/office/powerpoint/2010/main" val="41066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2278255"/>
            <a:ext cx="10515600" cy="353943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The advantages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Captured in different kinds of weather</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The need-to-detect object comes with vary sizes and vary position in the picture with vary angles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30K type of traffic sign in 100K picture</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Come with complex background</a:t>
            </a:r>
          </a:p>
          <a:p>
            <a:pPr marL="914400" lvl="1"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
        <p:nvSpPr>
          <p:cNvPr id="2" name="Rectangle: Rounded Corners 1">
            <a:extLst>
              <a:ext uri="{FF2B5EF4-FFF2-40B4-BE49-F238E27FC236}">
                <a16:creationId xmlns:a16="http://schemas.microsoft.com/office/drawing/2014/main" id="{0C582B39-0AEB-4E3D-8F88-C81663188C6F}"/>
              </a:ext>
            </a:extLst>
          </p:cNvPr>
          <p:cNvSpPr/>
          <p:nvPr/>
        </p:nvSpPr>
        <p:spPr>
          <a:xfrm>
            <a:off x="3505200" y="1326279"/>
            <a:ext cx="5181600" cy="731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a:t>Tsinghua-Tencent 100K</a:t>
            </a:r>
            <a:endParaRPr lang="en-US" sz="3200" dirty="0"/>
          </a:p>
        </p:txBody>
      </p:sp>
    </p:spTree>
    <p:extLst>
      <p:ext uri="{BB962C8B-B14F-4D97-AF65-F5344CB8AC3E}">
        <p14:creationId xmlns:p14="http://schemas.microsoft.com/office/powerpoint/2010/main" val="3935679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A picture containing text, road, sky, way&#10;&#10;Description automatically generated">
            <a:extLst>
              <a:ext uri="{FF2B5EF4-FFF2-40B4-BE49-F238E27FC236}">
                <a16:creationId xmlns:a16="http://schemas.microsoft.com/office/drawing/2014/main" id="{AD9AA405-EF26-479A-8815-876D6C06A4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499" y="1173878"/>
            <a:ext cx="5329191" cy="5329191"/>
          </a:xfrm>
          <a:prstGeom prst="rect">
            <a:avLst/>
          </a:prstGeom>
        </p:spPr>
      </p:pic>
    </p:spTree>
    <p:extLst>
      <p:ext uri="{BB962C8B-B14F-4D97-AF65-F5344CB8AC3E}">
        <p14:creationId xmlns:p14="http://schemas.microsoft.com/office/powerpoint/2010/main" val="322458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Annotation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By hand</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Classified into 3 categories: warning, prohibition and mandatory</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50761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Annotation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With bounding box, label and pixel mask</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Timeline&#10;&#10;Description automatically generated with medium confidence">
            <a:extLst>
              <a:ext uri="{FF2B5EF4-FFF2-40B4-BE49-F238E27FC236}">
                <a16:creationId xmlns:a16="http://schemas.microsoft.com/office/drawing/2014/main" id="{6509BF85-EDB9-426D-8CA8-4E435C4B9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19223"/>
            <a:ext cx="7897327" cy="3839111"/>
          </a:xfrm>
          <a:prstGeom prst="rect">
            <a:avLst/>
          </a:prstGeom>
        </p:spPr>
      </p:pic>
    </p:spTree>
    <p:extLst>
      <p:ext uri="{BB962C8B-B14F-4D97-AF65-F5344CB8AC3E}">
        <p14:creationId xmlns:p14="http://schemas.microsoft.com/office/powerpoint/2010/main" val="2506745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Annotation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Handle </a:t>
            </a:r>
            <a:r>
              <a:rPr lang="en-US" sz="3200" b="1" dirty="0" err="1">
                <a:solidFill>
                  <a:schemeClr val="bg1"/>
                </a:solidFill>
                <a:latin typeface="Times New Roman" panose="02020603050405020304" pitchFamily="18" charset="0"/>
                <a:cs typeface="Times New Roman" panose="02020603050405020304" pitchFamily="18" charset="0"/>
              </a:rPr>
              <a:t>occulued</a:t>
            </a:r>
            <a:r>
              <a:rPr lang="en-US" sz="3200" b="1" dirty="0">
                <a:solidFill>
                  <a:schemeClr val="bg1"/>
                </a:solidFill>
                <a:latin typeface="Times New Roman" panose="02020603050405020304" pitchFamily="18" charset="0"/>
                <a:cs typeface="Times New Roman" panose="02020603050405020304" pitchFamily="18" charset="0"/>
              </a:rPr>
              <a:t> signs</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Graphical user interface&#10;&#10;Description automatically generated">
            <a:extLst>
              <a:ext uri="{FF2B5EF4-FFF2-40B4-BE49-F238E27FC236}">
                <a16:creationId xmlns:a16="http://schemas.microsoft.com/office/drawing/2014/main" id="{8FC8A06B-4D10-4DD6-A988-AEE26AED5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341246"/>
            <a:ext cx="7802064" cy="3801005"/>
          </a:xfrm>
          <a:prstGeom prst="rect">
            <a:avLst/>
          </a:prstGeom>
        </p:spPr>
      </p:pic>
    </p:spTree>
    <p:extLst>
      <p:ext uri="{BB962C8B-B14F-4D97-AF65-F5344CB8AC3E}">
        <p14:creationId xmlns:p14="http://schemas.microsoft.com/office/powerpoint/2010/main" val="273577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A picture containing outdoor, sky, way, road&#10;&#10;Description automatically generated">
            <a:extLst>
              <a:ext uri="{FF2B5EF4-FFF2-40B4-BE49-F238E27FC236}">
                <a16:creationId xmlns:a16="http://schemas.microsoft.com/office/drawing/2014/main" id="{B111C24B-EDFF-4BF8-9A53-8B1F5AF65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20492"/>
            <a:ext cx="5410200" cy="5410200"/>
          </a:xfrm>
          <a:prstGeom prst="rect">
            <a:avLst/>
          </a:prstGeom>
        </p:spPr>
      </p:pic>
      <p:pic>
        <p:nvPicPr>
          <p:cNvPr id="12" name="Picture 11" descr="A picture containing text, road, tree, sky&#10;&#10;Description automatically generated">
            <a:extLst>
              <a:ext uri="{FF2B5EF4-FFF2-40B4-BE49-F238E27FC236}">
                <a16:creationId xmlns:a16="http://schemas.microsoft.com/office/drawing/2014/main" id="{2CD35B6C-1DC9-47F3-BEB8-61106F80D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1243739"/>
            <a:ext cx="5410200" cy="5410200"/>
          </a:xfrm>
          <a:prstGeom prst="rect">
            <a:avLst/>
          </a:prstGeom>
        </p:spPr>
      </p:pic>
    </p:spTree>
    <p:extLst>
      <p:ext uri="{BB962C8B-B14F-4D97-AF65-F5344CB8AC3E}">
        <p14:creationId xmlns:p14="http://schemas.microsoft.com/office/powerpoint/2010/main" val="4074303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33E7699B-9CB6-4D28-AAEF-05D88BCBD38B}"/>
              </a:ext>
            </a:extLst>
          </p:cNvPr>
          <p:cNvSpPr txBox="1"/>
          <p:nvPr/>
        </p:nvSpPr>
        <p:spPr>
          <a:xfrm>
            <a:off x="626165" y="1264028"/>
            <a:ext cx="10515600"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Noise in the dataset</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Add lots of picture without traffic sign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Rotate, scale, distort the picture</a:t>
            </a:r>
          </a:p>
        </p:txBody>
      </p:sp>
    </p:spTree>
    <p:extLst>
      <p:ext uri="{BB962C8B-B14F-4D97-AF65-F5344CB8AC3E}">
        <p14:creationId xmlns:p14="http://schemas.microsoft.com/office/powerpoint/2010/main" val="62538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4035860703"/>
              </p:ext>
            </p:extLst>
          </p:nvPr>
        </p:nvGraphicFramePr>
        <p:xfrm>
          <a:off x="1676400" y="457200"/>
          <a:ext cx="9296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65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4031873"/>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Statistics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An imbalance still exists between different classes of traffic-sign</a:t>
            </a:r>
          </a:p>
          <a:p>
            <a:pPr marL="1371600" lvl="2"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Most instances appear in relatively few classes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The distribution of image sizes (in pixels) of the traffic-signs</a:t>
            </a:r>
          </a:p>
          <a:p>
            <a:pPr marL="1371600" lvl="2"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89892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Chart, histogram&#10;&#10;Description automatically generated">
            <a:extLst>
              <a:ext uri="{FF2B5EF4-FFF2-40B4-BE49-F238E27FC236}">
                <a16:creationId xmlns:a16="http://schemas.microsoft.com/office/drawing/2014/main" id="{5D3426AB-7AB7-4FB0-B3F7-E289CBCD2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129491"/>
            <a:ext cx="10049703" cy="5621704"/>
          </a:xfrm>
          <a:prstGeom prst="rect">
            <a:avLst/>
          </a:prstGeom>
        </p:spPr>
      </p:pic>
    </p:spTree>
    <p:extLst>
      <p:ext uri="{BB962C8B-B14F-4D97-AF65-F5344CB8AC3E}">
        <p14:creationId xmlns:p14="http://schemas.microsoft.com/office/powerpoint/2010/main" val="280936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Architecture</a:t>
            </a:r>
          </a:p>
        </p:txBody>
      </p:sp>
      <p:grpSp>
        <p:nvGrpSpPr>
          <p:cNvPr id="7" name="Group 6"/>
          <p:cNvGrpSpPr/>
          <p:nvPr/>
        </p:nvGrpSpPr>
        <p:grpSpPr>
          <a:xfrm>
            <a:off x="1600200" y="411387"/>
            <a:ext cx="9296400" cy="579213"/>
            <a:chOff x="0" y="2597282"/>
            <a:chExt cx="9296400" cy="852641"/>
          </a:xfrm>
        </p:grpSpPr>
        <p:sp>
          <p:nvSpPr>
            <p:cNvPr id="11" name="Rounded Rectangle 10"/>
            <p:cNvSpPr/>
            <p:nvPr/>
          </p:nvSpPr>
          <p:spPr>
            <a:xfrm>
              <a:off x="0" y="2597282"/>
              <a:ext cx="9296400" cy="852641"/>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Rounded Rectangle 4"/>
            <p:cNvSpPr txBox="1"/>
            <p:nvPr/>
          </p:nvSpPr>
          <p:spPr>
            <a:xfrm>
              <a:off x="41623" y="2638905"/>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4: Advantage of new model</a:t>
              </a:r>
            </a:p>
          </p:txBody>
        </p:sp>
      </p:grpSp>
    </p:spTree>
    <p:extLst>
      <p:ext uri="{BB962C8B-B14F-4D97-AF65-F5344CB8AC3E}">
        <p14:creationId xmlns:p14="http://schemas.microsoft.com/office/powerpoint/2010/main" val="202774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Training</a:t>
            </a:r>
          </a:p>
        </p:txBody>
      </p:sp>
      <p:grpSp>
        <p:nvGrpSpPr>
          <p:cNvPr id="7" name="Group 6"/>
          <p:cNvGrpSpPr/>
          <p:nvPr/>
        </p:nvGrpSpPr>
        <p:grpSpPr>
          <a:xfrm>
            <a:off x="1600200" y="411387"/>
            <a:ext cx="9296400" cy="579213"/>
            <a:chOff x="0" y="2597282"/>
            <a:chExt cx="9296400" cy="852641"/>
          </a:xfrm>
        </p:grpSpPr>
        <p:sp>
          <p:nvSpPr>
            <p:cNvPr id="11" name="Rounded Rectangle 10"/>
            <p:cNvSpPr/>
            <p:nvPr/>
          </p:nvSpPr>
          <p:spPr>
            <a:xfrm>
              <a:off x="0" y="2597282"/>
              <a:ext cx="9296400" cy="852641"/>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Rounded Rectangle 4"/>
            <p:cNvSpPr txBox="1"/>
            <p:nvPr/>
          </p:nvSpPr>
          <p:spPr>
            <a:xfrm>
              <a:off x="41623" y="2638905"/>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4: Advantage of new model</a:t>
              </a:r>
            </a:p>
          </p:txBody>
        </p:sp>
      </p:grpSp>
    </p:spTree>
    <p:extLst>
      <p:ext uri="{BB962C8B-B14F-4D97-AF65-F5344CB8AC3E}">
        <p14:creationId xmlns:p14="http://schemas.microsoft.com/office/powerpoint/2010/main" val="2634641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Detection</a:t>
            </a:r>
          </a:p>
        </p:txBody>
      </p:sp>
      <p:grpSp>
        <p:nvGrpSpPr>
          <p:cNvPr id="8" name="Group 7"/>
          <p:cNvGrpSpPr/>
          <p:nvPr/>
        </p:nvGrpSpPr>
        <p:grpSpPr>
          <a:xfrm>
            <a:off x="1524000" y="457200"/>
            <a:ext cx="9296400" cy="502520"/>
            <a:chOff x="0" y="3462890"/>
            <a:chExt cx="9296400" cy="852641"/>
          </a:xfrm>
        </p:grpSpPr>
        <p:sp>
          <p:nvSpPr>
            <p:cNvPr id="9" name="Rounded Rectangle 8"/>
            <p:cNvSpPr/>
            <p:nvPr/>
          </p:nvSpPr>
          <p:spPr>
            <a:xfrm>
              <a:off x="0" y="3462890"/>
              <a:ext cx="9296400" cy="852641"/>
            </a:xfrm>
            <a:prstGeom prst="roundRect">
              <a:avLst/>
            </a:pr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0" name="Rounded Rectangle 4"/>
            <p:cNvSpPr txBox="1"/>
            <p:nvPr/>
          </p:nvSpPr>
          <p:spPr>
            <a:xfrm>
              <a:off x="41623" y="3504513"/>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5:Result</a:t>
              </a:r>
            </a:p>
          </p:txBody>
        </p:sp>
      </p:grpSp>
    </p:spTree>
    <p:extLst>
      <p:ext uri="{BB962C8B-B14F-4D97-AF65-F5344CB8AC3E}">
        <p14:creationId xmlns:p14="http://schemas.microsoft.com/office/powerpoint/2010/main" val="641648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Simultaneous detection and classification</a:t>
            </a:r>
          </a:p>
        </p:txBody>
      </p:sp>
      <p:grpSp>
        <p:nvGrpSpPr>
          <p:cNvPr id="8" name="Group 7"/>
          <p:cNvGrpSpPr/>
          <p:nvPr/>
        </p:nvGrpSpPr>
        <p:grpSpPr>
          <a:xfrm>
            <a:off x="1524000" y="457200"/>
            <a:ext cx="9296400" cy="502520"/>
            <a:chOff x="0" y="3462890"/>
            <a:chExt cx="9296400" cy="852641"/>
          </a:xfrm>
        </p:grpSpPr>
        <p:sp>
          <p:nvSpPr>
            <p:cNvPr id="9" name="Rounded Rectangle 8"/>
            <p:cNvSpPr/>
            <p:nvPr/>
          </p:nvSpPr>
          <p:spPr>
            <a:xfrm>
              <a:off x="0" y="3462890"/>
              <a:ext cx="9296400" cy="852641"/>
            </a:xfrm>
            <a:prstGeom prst="roundRect">
              <a:avLst/>
            </a:pr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0" name="Rounded Rectangle 4"/>
            <p:cNvSpPr txBox="1"/>
            <p:nvPr/>
          </p:nvSpPr>
          <p:spPr>
            <a:xfrm>
              <a:off x="41623" y="3504513"/>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5:Result</a:t>
              </a:r>
            </a:p>
          </p:txBody>
        </p:sp>
      </p:grpSp>
    </p:spTree>
    <p:extLst>
      <p:ext uri="{BB962C8B-B14F-4D97-AF65-F5344CB8AC3E}">
        <p14:creationId xmlns:p14="http://schemas.microsoft.com/office/powerpoint/2010/main" val="1244923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235765" y="533400"/>
            <a:ext cx="9296400" cy="578720"/>
            <a:chOff x="0" y="4328497"/>
            <a:chExt cx="9296400" cy="852641"/>
          </a:xfrm>
        </p:grpSpPr>
        <p:sp>
          <p:nvSpPr>
            <p:cNvPr id="11" name="Rounded Rectangle 10"/>
            <p:cNvSpPr/>
            <p:nvPr/>
          </p:nvSpPr>
          <p:spPr>
            <a:xfrm>
              <a:off x="0" y="4328497"/>
              <a:ext cx="9296400" cy="852641"/>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sp>
        <p:sp>
          <p:nvSpPr>
            <p:cNvPr id="12" name="Rounded Rectangle 4"/>
            <p:cNvSpPr txBox="1"/>
            <p:nvPr/>
          </p:nvSpPr>
          <p:spPr>
            <a:xfrm>
              <a:off x="41623" y="437012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6:Demo</a:t>
              </a:r>
            </a:p>
          </p:txBody>
        </p:sp>
      </p:grpSp>
    </p:spTree>
    <p:extLst>
      <p:ext uri="{BB962C8B-B14F-4D97-AF65-F5344CB8AC3E}">
        <p14:creationId xmlns:p14="http://schemas.microsoft.com/office/powerpoint/2010/main" val="296036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133600"/>
            <a:ext cx="9525000" cy="1569660"/>
          </a:xfrm>
          <a:prstGeom prst="rect">
            <a:avLst/>
          </a:prstGeom>
          <a:noFill/>
        </p:spPr>
        <p:txBody>
          <a:bodyPr wrap="square" rtlCol="0">
            <a:spAutoFit/>
          </a:bodyPr>
          <a:lstStyle/>
          <a:p>
            <a:pPr algn="ctr"/>
            <a:r>
              <a:rPr lang="en-US" sz="96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109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1:Overview</a:t>
              </a:r>
            </a:p>
          </p:txBody>
        </p:sp>
      </p:grpSp>
      <p:sp>
        <p:nvSpPr>
          <p:cNvPr id="6" name="TextBox 5"/>
          <p:cNvSpPr txBox="1"/>
          <p:nvPr/>
        </p:nvSpPr>
        <p:spPr>
          <a:xfrm>
            <a:off x="685800" y="13716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Introduction</a:t>
            </a:r>
          </a:p>
        </p:txBody>
      </p:sp>
      <p:sp>
        <p:nvSpPr>
          <p:cNvPr id="7" name="TextBox 6"/>
          <p:cNvSpPr txBox="1"/>
          <p:nvPr/>
        </p:nvSpPr>
        <p:spPr>
          <a:xfrm>
            <a:off x="1219200" y="1956375"/>
            <a:ext cx="10515600" cy="2246769"/>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Author: </a:t>
            </a:r>
            <a:r>
              <a:rPr lang="en-US" sz="2800" i="1" dirty="0" err="1">
                <a:solidFill>
                  <a:schemeClr val="bg1"/>
                </a:solidFill>
                <a:latin typeface="Times New Roman" panose="02020603050405020304" pitchFamily="18" charset="0"/>
                <a:cs typeface="Times New Roman" panose="02020603050405020304" pitchFamily="18" charset="0"/>
              </a:rPr>
              <a:t>Zhe</a:t>
            </a:r>
            <a:r>
              <a:rPr lang="en-US" sz="2800" i="1" dirty="0">
                <a:solidFill>
                  <a:schemeClr val="bg1"/>
                </a:solidFill>
                <a:latin typeface="Times New Roman" panose="02020603050405020304" pitchFamily="18" charset="0"/>
                <a:cs typeface="Times New Roman" panose="02020603050405020304" pitchFamily="18" charset="0"/>
              </a:rPr>
              <a:t> Zhu, Dun Liang, Song-Hai Zhang, </a:t>
            </a:r>
            <a:r>
              <a:rPr lang="en-US" sz="2800" i="1" dirty="0" err="1">
                <a:solidFill>
                  <a:schemeClr val="bg1"/>
                </a:solidFill>
                <a:latin typeface="Times New Roman" panose="02020603050405020304" pitchFamily="18" charset="0"/>
                <a:cs typeface="Times New Roman" panose="02020603050405020304" pitchFamily="18" charset="0"/>
              </a:rPr>
              <a:t>Xiaolei</a:t>
            </a:r>
            <a:r>
              <a:rPr lang="en-US" sz="2800" i="1" dirty="0">
                <a:solidFill>
                  <a:schemeClr val="bg1"/>
                </a:solidFill>
                <a:latin typeface="Times New Roman" panose="02020603050405020304" pitchFamily="18" charset="0"/>
                <a:cs typeface="Times New Roman" panose="02020603050405020304" pitchFamily="18" charset="0"/>
              </a:rPr>
              <a:t> Huang, </a:t>
            </a:r>
            <a:r>
              <a:rPr lang="en-US" sz="2800" i="1" dirty="0" err="1">
                <a:solidFill>
                  <a:schemeClr val="bg1"/>
                </a:solidFill>
                <a:latin typeface="Times New Roman" panose="02020603050405020304" pitchFamily="18" charset="0"/>
                <a:cs typeface="Times New Roman" panose="02020603050405020304" pitchFamily="18" charset="0"/>
              </a:rPr>
              <a:t>Baoli</a:t>
            </a:r>
            <a:r>
              <a:rPr lang="en-US" sz="2800" i="1" dirty="0">
                <a:solidFill>
                  <a:schemeClr val="bg1"/>
                </a:solidFill>
                <a:latin typeface="Times New Roman" panose="02020603050405020304" pitchFamily="18" charset="0"/>
                <a:cs typeface="Times New Roman" panose="02020603050405020304" pitchFamily="18" charset="0"/>
              </a:rPr>
              <a:t> Li and Shi-Min Hu</a:t>
            </a:r>
          </a:p>
          <a:p>
            <a:r>
              <a:rPr lang="en-US" sz="2800" b="1" dirty="0">
                <a:solidFill>
                  <a:schemeClr val="bg1"/>
                </a:solidFill>
                <a:latin typeface="Times New Roman" panose="02020603050405020304" pitchFamily="18" charset="0"/>
                <a:cs typeface="Times New Roman" panose="02020603050405020304" pitchFamily="18" charset="0"/>
              </a:rPr>
              <a:t>Public: </a:t>
            </a:r>
            <a:r>
              <a:rPr lang="en-US" sz="2800" i="1" dirty="0">
                <a:solidFill>
                  <a:schemeClr val="bg1"/>
                </a:solidFill>
                <a:latin typeface="Times New Roman" panose="02020603050405020304" pitchFamily="18" charset="0"/>
                <a:cs typeface="Times New Roman" panose="02020603050405020304" pitchFamily="18" charset="0"/>
              </a:rPr>
              <a:t>IEEE CVPR, 2016</a:t>
            </a:r>
            <a:r>
              <a:rPr lang="en-US" sz="2800" b="1" dirty="0">
                <a:solidFill>
                  <a:schemeClr val="bg1"/>
                </a:solidFill>
                <a:latin typeface="Times New Roman" panose="02020603050405020304" pitchFamily="18" charset="0"/>
                <a:cs typeface="Times New Roman" panose="02020603050405020304" pitchFamily="18" charset="0"/>
              </a:rPr>
              <a:t> </a:t>
            </a:r>
          </a:p>
          <a:p>
            <a:r>
              <a:rPr lang="en-US" sz="2800" b="1" dirty="0">
                <a:solidFill>
                  <a:schemeClr val="bg1"/>
                </a:solidFill>
                <a:latin typeface="Times New Roman" panose="02020603050405020304" pitchFamily="18" charset="0"/>
                <a:cs typeface="Times New Roman" panose="02020603050405020304" pitchFamily="18" charset="0"/>
              </a:rPr>
              <a:t>Subject: </a:t>
            </a:r>
            <a:r>
              <a:rPr lang="en-US" sz="2800" i="1" dirty="0">
                <a:solidFill>
                  <a:schemeClr val="bg1"/>
                </a:solidFill>
                <a:latin typeface="Times New Roman" panose="02020603050405020304" pitchFamily="18" charset="0"/>
                <a:cs typeface="Times New Roman" panose="02020603050405020304" pitchFamily="18" charset="0"/>
              </a:rPr>
              <a:t>Object Detection, Benchmark Recognition. CNN, Image Processing</a:t>
            </a:r>
          </a:p>
        </p:txBody>
      </p:sp>
    </p:spTree>
    <p:extLst>
      <p:ext uri="{BB962C8B-B14F-4D97-AF65-F5344CB8AC3E}">
        <p14:creationId xmlns:p14="http://schemas.microsoft.com/office/powerpoint/2010/main" val="2676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1:Overview</a:t>
              </a:r>
            </a:p>
          </p:txBody>
        </p:sp>
      </p:grpSp>
      <p:sp>
        <p:nvSpPr>
          <p:cNvPr id="6" name="TextBox 5"/>
          <p:cNvSpPr txBox="1"/>
          <p:nvPr/>
        </p:nvSpPr>
        <p:spPr>
          <a:xfrm>
            <a:off x="685800" y="13716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Target</a:t>
            </a:r>
          </a:p>
        </p:txBody>
      </p:sp>
      <p:sp>
        <p:nvSpPr>
          <p:cNvPr id="7" name="TextBox 6"/>
          <p:cNvSpPr txBox="1"/>
          <p:nvPr/>
        </p:nvSpPr>
        <p:spPr>
          <a:xfrm>
            <a:off x="762000" y="1956375"/>
            <a:ext cx="10972800" cy="1384995"/>
          </a:xfrm>
          <a:prstGeom prst="rect">
            <a:avLst/>
          </a:prstGeom>
          <a:noFill/>
        </p:spPr>
        <p:txBody>
          <a:bodyPr wrap="square" rtlCol="0">
            <a:spAutoFit/>
          </a:bodyPr>
          <a:lstStyle/>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dataset with 100K images.</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Promote new CNN model can simultaneously detect and classify traffic-signs.</a:t>
            </a:r>
          </a:p>
        </p:txBody>
      </p:sp>
    </p:spTree>
    <p:extLst>
      <p:ext uri="{BB962C8B-B14F-4D97-AF65-F5344CB8AC3E}">
        <p14:creationId xmlns:p14="http://schemas.microsoft.com/office/powerpoint/2010/main" val="325731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1:Overview</a:t>
              </a:r>
            </a:p>
          </p:txBody>
        </p:sp>
      </p:grpSp>
      <p:sp>
        <p:nvSpPr>
          <p:cNvPr id="6" name="TextBox 5"/>
          <p:cNvSpPr txBox="1"/>
          <p:nvPr/>
        </p:nvSpPr>
        <p:spPr>
          <a:xfrm>
            <a:off x="685800" y="13716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Document of this paper</a:t>
            </a:r>
          </a:p>
        </p:txBody>
      </p:sp>
      <p:sp>
        <p:nvSpPr>
          <p:cNvPr id="7" name="TextBox 6"/>
          <p:cNvSpPr txBox="1"/>
          <p:nvPr/>
        </p:nvSpPr>
        <p:spPr>
          <a:xfrm>
            <a:off x="762000" y="1956375"/>
            <a:ext cx="10972800" cy="2246769"/>
          </a:xfrm>
          <a:prstGeom prst="rect">
            <a:avLst/>
          </a:prstGeom>
          <a:noFill/>
        </p:spPr>
        <p:txBody>
          <a:bodyPr wrap="square" rtlCol="0">
            <a:spAutoFit/>
          </a:bodyPr>
          <a:lstStyle/>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dataset with 100K images.</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an actual result when apply new model with new dataset</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1 file </a:t>
            </a:r>
            <a:r>
              <a:rPr lang="en-US" sz="2800" i="1" dirty="0" err="1">
                <a:solidFill>
                  <a:schemeClr val="bg1"/>
                </a:solidFill>
                <a:latin typeface="Times New Roman" panose="02020603050405020304" pitchFamily="18" charset="0"/>
                <a:cs typeface="Times New Roman" panose="02020603050405020304" pitchFamily="18" charset="0"/>
              </a:rPr>
              <a:t>caffemodel</a:t>
            </a:r>
            <a:r>
              <a:rPr lang="en-US" sz="2800" i="1" dirty="0">
                <a:solidFill>
                  <a:schemeClr val="bg1"/>
                </a:solidFill>
                <a:latin typeface="Times New Roman" panose="02020603050405020304" pitchFamily="18" charset="0"/>
                <a:cs typeface="Times New Roman" panose="02020603050405020304" pitchFamily="18" charset="0"/>
              </a:rPr>
              <a:t> and  file </a:t>
            </a:r>
            <a:r>
              <a:rPr lang="en-US" sz="2800" i="1" dirty="0" err="1">
                <a:solidFill>
                  <a:schemeClr val="bg1"/>
                </a:solidFill>
                <a:latin typeface="Times New Roman" panose="02020603050405020304" pitchFamily="18" charset="0"/>
                <a:cs typeface="Times New Roman" panose="02020603050405020304" pitchFamily="18" charset="0"/>
              </a:rPr>
              <a:t>prototxt</a:t>
            </a:r>
            <a:r>
              <a:rPr lang="en-US" sz="2800" i="1" dirty="0">
                <a:solidFill>
                  <a:schemeClr val="bg1"/>
                </a:solidFill>
                <a:latin typeface="Times New Roman" panose="02020603050405020304" pitchFamily="18" charset="0"/>
                <a:cs typeface="Times New Roman" panose="02020603050405020304" pitchFamily="18" charset="0"/>
              </a:rPr>
              <a:t> for </a:t>
            </a:r>
            <a:r>
              <a:rPr lang="en-US" sz="2800" i="1" dirty="0" err="1">
                <a:solidFill>
                  <a:schemeClr val="bg1"/>
                </a:solidFill>
                <a:latin typeface="Times New Roman" panose="02020603050405020304" pitchFamily="18" charset="0"/>
                <a:cs typeface="Times New Roman" panose="02020603050405020304" pitchFamily="18" charset="0"/>
              </a:rPr>
              <a:t>traning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Fasr</a:t>
            </a:r>
            <a:r>
              <a:rPr lang="en-US" sz="2800" i="1" dirty="0">
                <a:solidFill>
                  <a:schemeClr val="bg1"/>
                </a:solidFill>
                <a:latin typeface="Times New Roman" panose="02020603050405020304" pitchFamily="18" charset="0"/>
                <a:cs typeface="Times New Roman" panose="02020603050405020304" pitchFamily="18" charset="0"/>
              </a:rPr>
              <a:t>-RNN</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Source code</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Tutorial for running</a:t>
            </a:r>
          </a:p>
        </p:txBody>
      </p:sp>
    </p:spTree>
    <p:extLst>
      <p:ext uri="{BB962C8B-B14F-4D97-AF65-F5344CB8AC3E}">
        <p14:creationId xmlns:p14="http://schemas.microsoft.com/office/powerpoint/2010/main" val="206661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Dataset before</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914400" y="2057400"/>
            <a:ext cx="9677400" cy="861774"/>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PASCAL VOC  and ImageNet ILSVRC</a:t>
            </a:r>
            <a:endParaRPr lang="en-US" sz="2600" dirty="0">
              <a:latin typeface="Times New Roman" panose="02020603050405020304" pitchFamily="18" charset="0"/>
              <a:cs typeface="Times New Roman" panose="02020603050405020304" pitchFamily="18" charset="0"/>
              <a:sym typeface="Wingdings" panose="05000000000000000000" pitchFamily="2" charset="2"/>
            </a:endParaRPr>
          </a:p>
          <a:p>
            <a:pPr marL="742950" lvl="1" indent="-285750">
              <a:buFont typeface="Wingdings" panose="05000000000000000000" pitchFamily="2" charset="2"/>
              <a:buChar char="è"/>
            </a:pPr>
            <a:r>
              <a:rPr lang="en-US" sz="2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a:t>
            </a:r>
            <a:r>
              <a:rPr lang="en-US" sz="2400" dirty="0">
                <a:solidFill>
                  <a:schemeClr val="bg1"/>
                </a:solidFill>
                <a:latin typeface="Times New Roman" panose="02020603050405020304" pitchFamily="18" charset="0"/>
                <a:cs typeface="Times New Roman" panose="02020603050405020304" pitchFamily="18" charset="0"/>
              </a:rPr>
              <a:t>arget objects typically occupy a large proportion of each image</a:t>
            </a:r>
          </a:p>
        </p:txBody>
      </p:sp>
      <p:sp>
        <p:nvSpPr>
          <p:cNvPr id="13" name="Rectangle 12"/>
          <p:cNvSpPr/>
          <p:nvPr/>
        </p:nvSpPr>
        <p:spPr>
          <a:xfrm>
            <a:off x="914400" y="3050946"/>
            <a:ext cx="9448800" cy="892552"/>
          </a:xfrm>
          <a:prstGeom prst="rect">
            <a:avLst/>
          </a:prstGeom>
        </p:spPr>
        <p:txBody>
          <a:bodyPr wrap="square">
            <a:spAutoFit/>
          </a:bodyPr>
          <a:lstStyle/>
          <a:p>
            <a:pPr marL="285750" indent="-285750">
              <a:buFontTx/>
              <a:buChar char="-"/>
            </a:pPr>
            <a:r>
              <a:rPr lang="en-US" sz="2600" dirty="0">
                <a:solidFill>
                  <a:schemeClr val="bg1"/>
                </a:solidFill>
                <a:latin typeface="Times New Roman" panose="02020603050405020304" pitchFamily="18" charset="0"/>
                <a:cs typeface="Times New Roman" panose="02020603050405020304" pitchFamily="18" charset="0"/>
              </a:rPr>
              <a:t>Data for GTSDB and GTSRB of the German</a:t>
            </a:r>
          </a:p>
          <a:p>
            <a:r>
              <a:rPr lang="en-US"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a:t>
            </a:r>
            <a:r>
              <a:rPr lang="en-US" sz="2400" dirty="0">
                <a:solidFill>
                  <a:schemeClr val="bg1"/>
                </a:solidFill>
                <a:latin typeface="Times New Roman" panose="02020603050405020304" pitchFamily="18" charset="0"/>
                <a:cs typeface="Times New Roman" panose="02020603050405020304" pitchFamily="18" charset="0"/>
              </a:rPr>
              <a:t>arget objects typically occupy a large proportion of each image</a:t>
            </a:r>
          </a:p>
        </p:txBody>
      </p:sp>
    </p:spTree>
    <p:extLst>
      <p:ext uri="{BB962C8B-B14F-4D97-AF65-F5344CB8AC3E}">
        <p14:creationId xmlns:p14="http://schemas.microsoft.com/office/powerpoint/2010/main" val="309579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a:solidFill>
                  <a:schemeClr val="bg1"/>
                </a:solidFill>
                <a:latin typeface="Times New Roman" panose="02020603050405020304" pitchFamily="18" charset="0"/>
                <a:cs typeface="Times New Roman" panose="02020603050405020304" pitchFamily="18" charset="0"/>
              </a:rPr>
              <a:t>Trafic</a:t>
            </a:r>
            <a:r>
              <a:rPr lang="en-US" sz="3200" b="1" dirty="0">
                <a:solidFill>
                  <a:schemeClr val="bg1"/>
                </a:solidFill>
                <a:latin typeface="Times New Roman" panose="02020603050405020304" pitchFamily="18" charset="0"/>
                <a:cs typeface="Times New Roman" panose="02020603050405020304" pitchFamily="18" charset="0"/>
              </a:rPr>
              <a:t> Sign Classification</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914400" y="2057400"/>
            <a:ext cx="9677400" cy="492443"/>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Before CNN, use SVMs and sparse representation</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73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Objects detection</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838200" y="1884855"/>
            <a:ext cx="9677400"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 Outperform in classification </a:t>
            </a:r>
            <a:r>
              <a:rPr lang="en-US" sz="2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quickly adapt to object detection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838200" y="2469630"/>
            <a:ext cx="6096000" cy="2185214"/>
          </a:xfrm>
          <a:prstGeom prst="rect">
            <a:avLst/>
          </a:prstGeom>
        </p:spPr>
        <p:txBody>
          <a:bodyPr>
            <a:spAutoFit/>
          </a:bodyPr>
          <a:lstStyle/>
          <a:p>
            <a:pPr marL="285750" indent="-285750">
              <a:buFont typeface="Arial" panose="020B0604020202020204" pitchFamily="34" charset="0"/>
              <a:buChar char="•"/>
            </a:pPr>
            <a:r>
              <a:rPr lang="en-US" sz="2400" i="1" dirty="0" err="1">
                <a:solidFill>
                  <a:schemeClr val="bg1"/>
                </a:solidFill>
                <a:latin typeface="Times New Roman" panose="02020603050405020304" pitchFamily="18" charset="0"/>
                <a:cs typeface="Times New Roman" panose="02020603050405020304" pitchFamily="18" charset="0"/>
              </a:rPr>
              <a:t>OverFeat</a:t>
            </a:r>
            <a:r>
              <a:rPr lang="en-US" sz="2400" i="1" dirty="0">
                <a:solidFill>
                  <a:schemeClr val="bg1"/>
                </a:solidFill>
                <a:latin typeface="Times New Roman" panose="02020603050405020304" pitchFamily="18" charset="0"/>
                <a:cs typeface="Times New Roman" panose="02020603050405020304" pitchFamily="18" charset="0"/>
              </a:rPr>
              <a:t>: </a:t>
            </a:r>
          </a:p>
          <a:p>
            <a:pPr marL="742950" lvl="1" indent="-285750">
              <a:buFontTx/>
              <a:buChar char="-"/>
            </a:pPr>
            <a:r>
              <a:rPr lang="en-US" sz="2200" i="1" dirty="0">
                <a:solidFill>
                  <a:schemeClr val="bg1"/>
                </a:solidFill>
                <a:latin typeface="Times New Roman" panose="02020603050405020304" pitchFamily="18" charset="0"/>
                <a:cs typeface="Times New Roman" panose="02020603050405020304" pitchFamily="18" charset="0"/>
              </a:rPr>
              <a:t>Observed that convolutional networks are inherently efficient when used in a sliding window fashion</a:t>
            </a:r>
          </a:p>
          <a:p>
            <a:pPr marL="742950" lvl="1" indent="-285750">
              <a:buFontTx/>
              <a:buChar char="-"/>
            </a:pPr>
            <a:r>
              <a:rPr lang="en-US" sz="2200" i="1" dirty="0">
                <a:solidFill>
                  <a:schemeClr val="bg1"/>
                </a:solidFill>
                <a:latin typeface="Times New Roman" panose="02020603050405020304" pitchFamily="18" charset="0"/>
                <a:cs typeface="Times New Roman" panose="02020603050405020304" pitchFamily="18" charset="0"/>
              </a:rPr>
              <a:t>Can determine an object’s bounding box together with its class label.</a:t>
            </a:r>
          </a:p>
        </p:txBody>
      </p:sp>
      <p:sp>
        <p:nvSpPr>
          <p:cNvPr id="8" name="Rectangle 7"/>
          <p:cNvSpPr/>
          <p:nvPr/>
        </p:nvSpPr>
        <p:spPr>
          <a:xfrm>
            <a:off x="5257800" y="4343400"/>
            <a:ext cx="6096000" cy="1815882"/>
          </a:xfrm>
          <a:prstGeom prst="rect">
            <a:avLst/>
          </a:prstGeom>
        </p:spPr>
        <p:txBody>
          <a:bodyPr>
            <a:spAutoFit/>
          </a:bodyPr>
          <a:lstStyle/>
          <a:p>
            <a:pPr marL="285750" indent="-285750">
              <a:buFont typeface="Arial" panose="020B0604020202020204" pitchFamily="34" charset="0"/>
              <a:buChar char="•"/>
            </a:pPr>
            <a:r>
              <a:rPr lang="en-US" sz="2400" i="1" dirty="0">
                <a:solidFill>
                  <a:schemeClr val="bg1"/>
                </a:solidFill>
                <a:latin typeface="Times New Roman" panose="02020603050405020304" pitchFamily="18" charset="0"/>
                <a:cs typeface="Times New Roman" panose="02020603050405020304" pitchFamily="18" charset="0"/>
              </a:rPr>
              <a:t>R-CNN:  </a:t>
            </a:r>
          </a:p>
          <a:p>
            <a:pPr marL="800100" lvl="1" indent="-342900">
              <a:buFontTx/>
              <a:buChar char="-"/>
            </a:pPr>
            <a:r>
              <a:rPr lang="en-US" sz="2200" i="1" dirty="0">
                <a:solidFill>
                  <a:schemeClr val="bg1"/>
                </a:solidFill>
                <a:latin typeface="Times New Roman" panose="02020603050405020304" pitchFamily="18" charset="0"/>
                <a:cs typeface="Times New Roman" panose="02020603050405020304" pitchFamily="18" charset="0"/>
              </a:rPr>
              <a:t>Calculate some generic object proposals and</a:t>
            </a:r>
            <a:br>
              <a:rPr lang="en-US" sz="2200" i="1" dirty="0">
                <a:solidFill>
                  <a:schemeClr val="bg1"/>
                </a:solidFill>
                <a:latin typeface="Times New Roman" panose="02020603050405020304" pitchFamily="18" charset="0"/>
                <a:cs typeface="Times New Roman" panose="02020603050405020304" pitchFamily="18" charset="0"/>
              </a:rPr>
            </a:br>
            <a:r>
              <a:rPr lang="en-US" sz="2200" i="1" dirty="0">
                <a:solidFill>
                  <a:schemeClr val="bg1"/>
                </a:solidFill>
                <a:latin typeface="Times New Roman" panose="02020603050405020304" pitchFamily="18" charset="0"/>
                <a:cs typeface="Times New Roman" panose="02020603050405020304" pitchFamily="18" charset="0"/>
              </a:rPr>
              <a:t>perform classification only on these candidates</a:t>
            </a:r>
          </a:p>
          <a:p>
            <a:pPr lvl="1"/>
            <a:r>
              <a:rPr lang="en-US" sz="2200" i="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Too slow</a:t>
            </a:r>
          </a:p>
        </p:txBody>
      </p:sp>
    </p:spTree>
    <p:extLst>
      <p:ext uri="{BB962C8B-B14F-4D97-AF65-F5344CB8AC3E}">
        <p14:creationId xmlns:p14="http://schemas.microsoft.com/office/powerpoint/2010/main" val="142462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Objects detection</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2" name="Rectangle 1"/>
          <p:cNvSpPr/>
          <p:nvPr/>
        </p:nvSpPr>
        <p:spPr>
          <a:xfrm>
            <a:off x="762000" y="2014894"/>
            <a:ext cx="9144000" cy="1477328"/>
          </a:xfrm>
          <a:prstGeom prst="rect">
            <a:avLst/>
          </a:prstGeom>
        </p:spPr>
        <p:txBody>
          <a:bodyPr wrap="square">
            <a:spAutoFit/>
          </a:bodyPr>
          <a:lstStyle/>
          <a:p>
            <a:pPr marL="285750" indent="-285750">
              <a:buFont typeface="Arial" panose="020B0604020202020204" pitchFamily="34" charset="0"/>
              <a:buChar char="•"/>
            </a:pPr>
            <a:r>
              <a:rPr lang="en-US" sz="2400" i="1" dirty="0">
                <a:solidFill>
                  <a:schemeClr val="bg1"/>
                </a:solidFill>
                <a:latin typeface="Times New Roman" panose="02020603050405020304" pitchFamily="18" charset="0"/>
                <a:cs typeface="Times New Roman" panose="02020603050405020304" pitchFamily="18" charset="0"/>
              </a:rPr>
              <a:t>SPP-Net: </a:t>
            </a:r>
          </a:p>
          <a:p>
            <a:pPr marL="742950" lvl="1" indent="-285750">
              <a:buFontTx/>
              <a:buChar char="-"/>
            </a:pPr>
            <a:r>
              <a:rPr lang="en-US" sz="2200" i="1" dirty="0">
                <a:solidFill>
                  <a:schemeClr val="bg1"/>
                </a:solidFill>
                <a:latin typeface="Times New Roman" panose="02020603050405020304" pitchFamily="18" charset="0"/>
                <a:cs typeface="Times New Roman" panose="02020603050405020304" pitchFamily="18" charset="0"/>
              </a:rPr>
              <a:t>Calculates a convolutional feature map for the entire image and extracts feature vectors from the shared feature map for each proposal.</a:t>
            </a:r>
          </a:p>
          <a:p>
            <a:pPr lvl="1"/>
            <a:r>
              <a:rPr lang="en-US" sz="2200" i="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Improve 100 time than R-CNN</a:t>
            </a:r>
            <a:endParaRPr lang="en-US" sz="2200" i="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4817165" y="3492222"/>
            <a:ext cx="6096000" cy="1815882"/>
          </a:xfrm>
          <a:prstGeom prst="rect">
            <a:avLst/>
          </a:prstGeom>
        </p:spPr>
        <p:txBody>
          <a:bodyPr>
            <a:spAutoFit/>
          </a:bodyPr>
          <a:lstStyle/>
          <a:p>
            <a:pPr marL="285750" indent="-285750">
              <a:buFont typeface="Arial" panose="020B0604020202020204" pitchFamily="34" charset="0"/>
              <a:buChar char="•"/>
            </a:pPr>
            <a:r>
              <a:rPr lang="en-US" sz="2400" i="1" dirty="0">
                <a:solidFill>
                  <a:schemeClr val="bg1"/>
                </a:solidFill>
                <a:latin typeface="Times New Roman" panose="02020603050405020304" pitchFamily="18" charset="0"/>
                <a:cs typeface="Times New Roman" panose="02020603050405020304" pitchFamily="18" charset="0"/>
              </a:rPr>
              <a:t>Fast R-CNN:  </a:t>
            </a:r>
          </a:p>
          <a:p>
            <a:pPr marL="800100" lvl="1" indent="-342900">
              <a:buFontTx/>
              <a:buChar char="-"/>
            </a:pPr>
            <a:r>
              <a:rPr lang="en-US" sz="2200" i="1" dirty="0">
                <a:solidFill>
                  <a:schemeClr val="bg1"/>
                </a:solidFill>
                <a:latin typeface="Times New Roman" panose="02020603050405020304" pitchFamily="18" charset="0"/>
                <a:cs typeface="Times New Roman" panose="02020603050405020304" pitchFamily="18" charset="0"/>
              </a:rPr>
              <a:t>Uses a </a:t>
            </a:r>
            <a:r>
              <a:rPr lang="en-US" sz="2200" i="1" dirty="0" err="1">
                <a:solidFill>
                  <a:schemeClr val="bg1"/>
                </a:solidFill>
                <a:latin typeface="Times New Roman" panose="02020603050405020304" pitchFamily="18" charset="0"/>
                <a:cs typeface="Times New Roman" panose="02020603050405020304" pitchFamily="18" charset="0"/>
              </a:rPr>
              <a:t>softmax</a:t>
            </a:r>
            <a:r>
              <a:rPr lang="en-US" sz="2200" i="1" dirty="0">
                <a:solidFill>
                  <a:schemeClr val="bg1"/>
                </a:solidFill>
                <a:latin typeface="Times New Roman" panose="02020603050405020304" pitchFamily="18" charset="0"/>
                <a:cs typeface="Times New Roman" panose="02020603050405020304" pitchFamily="18" charset="0"/>
              </a:rPr>
              <a:t> layer above the network instead of the SVM</a:t>
            </a:r>
          </a:p>
          <a:p>
            <a:pPr marL="800100" lvl="1" indent="-342900">
              <a:buFontTx/>
              <a:buChar char="-"/>
            </a:pPr>
            <a:r>
              <a:rPr lang="en-US" sz="2200" i="1" dirty="0">
                <a:solidFill>
                  <a:schemeClr val="bg1"/>
                </a:solidFill>
                <a:latin typeface="Times New Roman" panose="02020603050405020304" pitchFamily="18" charset="0"/>
                <a:cs typeface="Times New Roman" panose="02020603050405020304" pitchFamily="18" charset="0"/>
              </a:rPr>
              <a:t>Use convolutional feature maps to generate</a:t>
            </a:r>
            <a:br>
              <a:rPr lang="en-US" sz="2200" i="1" dirty="0">
                <a:solidFill>
                  <a:schemeClr val="bg1"/>
                </a:solidFill>
                <a:latin typeface="Times New Roman" panose="02020603050405020304" pitchFamily="18" charset="0"/>
                <a:cs typeface="Times New Roman" panose="02020603050405020304" pitchFamily="18" charset="0"/>
              </a:rPr>
            </a:br>
            <a:r>
              <a:rPr lang="en-US" sz="2200" i="1" dirty="0">
                <a:solidFill>
                  <a:schemeClr val="bg1"/>
                </a:solidFill>
                <a:latin typeface="Times New Roman" panose="02020603050405020304" pitchFamily="18" charset="0"/>
                <a:cs typeface="Times New Roman" panose="02020603050405020304" pitchFamily="18" charset="0"/>
              </a:rPr>
              <a:t>object proposals</a:t>
            </a:r>
            <a:endParaRPr lang="en-US" sz="2200" i="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 name="Rectangle 2"/>
          <p:cNvSpPr/>
          <p:nvPr/>
        </p:nvSpPr>
        <p:spPr>
          <a:xfrm>
            <a:off x="1981200" y="5344547"/>
            <a:ext cx="9525001" cy="954107"/>
          </a:xfrm>
          <a:prstGeom prst="rect">
            <a:avLst/>
          </a:prstGeom>
        </p:spPr>
        <p:txBody>
          <a:bodyPr wrap="square">
            <a:spAutoFit/>
          </a:bodyPr>
          <a:lstStyle/>
          <a:p>
            <a:pPr marL="457200" indent="-457200">
              <a:buFont typeface="Wingdings" panose="05000000000000000000" pitchFamily="2" charset="2"/>
              <a:buChar char="è"/>
            </a:pPr>
            <a:r>
              <a:rPr lang="en-US" sz="28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All of theme </a:t>
            </a:r>
            <a:r>
              <a:rPr lang="en-US" sz="2800" b="1" dirty="0">
                <a:solidFill>
                  <a:schemeClr val="bg1"/>
                </a:solidFill>
                <a:latin typeface="Times New Roman" panose="02020603050405020304" pitchFamily="18" charset="0"/>
                <a:cs typeface="Times New Roman" panose="02020603050405020304" pitchFamily="18" charset="0"/>
              </a:rPr>
              <a:t>perform on PASCAL VOC and ILSVRC,</a:t>
            </a:r>
          </a:p>
          <a:p>
            <a:r>
              <a:rPr lang="en-US" sz="2800" b="1" dirty="0">
                <a:solidFill>
                  <a:schemeClr val="bg1"/>
                </a:solidFill>
                <a:latin typeface="Times New Roman" panose="02020603050405020304" pitchFamily="18" charset="0"/>
                <a:cs typeface="Times New Roman" panose="02020603050405020304" pitchFamily="18" charset="0"/>
              </a:rPr>
              <a:t>where target objects occupy a large proportion of the image</a:t>
            </a:r>
          </a:p>
        </p:txBody>
      </p:sp>
    </p:spTree>
    <p:extLst>
      <p:ext uri="{BB962C8B-B14F-4D97-AF65-F5344CB8AC3E}">
        <p14:creationId xmlns:p14="http://schemas.microsoft.com/office/powerpoint/2010/main" val="1253900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3766</TotalTime>
  <Words>2399</Words>
  <Application>Microsoft Office PowerPoint</Application>
  <PresentationFormat>Widescreen</PresentationFormat>
  <Paragraphs>187</Paragraphs>
  <Slides>27</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Black</vt:lpstr>
      <vt:lpstr>Calibri</vt:lpstr>
      <vt:lpstr>Courier New</vt:lpstr>
      <vt:lpstr>Times New Roman</vt:lpstr>
      <vt:lpstr>Wingdings</vt:lpstr>
      <vt:lpstr>Office Theme</vt:lpstr>
      <vt:lpstr>ADVANCED ARTIFICIAL INTELLIGENCE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Đặng Nhật Minh</cp:lastModifiedBy>
  <cp:revision>255</cp:revision>
  <dcterms:created xsi:type="dcterms:W3CDTF">2006-08-16T00:00:00Z</dcterms:created>
  <dcterms:modified xsi:type="dcterms:W3CDTF">2021-03-12T15:49:53Z</dcterms:modified>
</cp:coreProperties>
</file>