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14.png" ContentType="image/png"/>
  <Override PartName="/ppt/media/image4.jpeg" ContentType="image/jpeg"/>
  <Override PartName="/ppt/media/image3.png" ContentType="image/pn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0454E57-C587-4EFF-AB02-EB552749603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0F1A18-3E62-47D8-9B88-CA0A0B6AE81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A4F46BD-9088-4A40-89DC-98B50F9DA83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Lưu trữ: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HBase sử dụng 2 định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dạng file chính là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HLog và HFile,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được vào các HDFS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Datanode thông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qua DFSClient.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Điều này giúp cho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HBase có thể tập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trung vào việc tối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ưu truy vấn và cập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nhật dữ liệu, vốn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không phải thế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mạnh của HDFS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nguyên thủy.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Tập hợp một số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file như trên được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quản lý bởi một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Region (trình bày ở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phần sau), thường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được sao lưu thành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 bản lưu ở 3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datanode khác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nhau.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* Column family &amp;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Column Qualifier: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* Region: Một region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là một mảnh của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một bảng hoàn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chỉnh. Tập hợp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một số region sẽ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được quản lý bởi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một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HRegionServer.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* Row-version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* Block vs Block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cache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420EB9-5F9B-4DA0-AA74-952ECA3EC89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1" lang="en-US" sz="1200" spc="-1" strike="noStrike" u="sng">
                <a:solidFill>
                  <a:srgbClr val="000000"/>
                </a:solidFill>
                <a:uFillTx/>
                <a:latin typeface="Times New Roman"/>
              </a:rPr>
              <a:t>Read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: Client read data từ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HBase &lt;- HBase lấy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data từ HDFS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200" spc="-1" strike="noStrike" u="sng">
                <a:solidFill>
                  <a:srgbClr val="000000"/>
                </a:solidFill>
                <a:uFillTx/>
                <a:latin typeface="Times New Roman"/>
              </a:rPr>
              <a:t>Write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: Client white data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vào HBase -&gt; HBase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write data vào HDFS.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Bên cạnh đó, client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cũng có option white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data trực tiếp vào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HDFS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Quá trình giao tiếp giữa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HBase với HDFS được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thông qua các đối tượng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HDFS Client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1FF9F1-4B28-4045-8D8A-9E3CAB284AA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FE8E382-03B8-4051-ABD4-B471BCD3304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+mn-lt"/>
                <a:ea typeface="+mn-ea"/>
              </a:rPr>
              <a:t>Cơ sở dữ liệu(Database):</a:t>
            </a: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+mn-lt"/>
                <a:ea typeface="+mn-ea"/>
              </a:rPr>
              <a:t>Cả hai đều là cơ sơ dữ liệu mã nguồn mở.</a:t>
            </a: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+mn-lt"/>
                <a:ea typeface="+mn-ea"/>
              </a:rPr>
              <a:t>Có thể xử lí được dữ liệu lớn, dữ liệu không quan hệ(bao gòm image, audio, video..)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+mn-lt"/>
                <a:ea typeface="+mn-ea"/>
              </a:rPr>
              <a:t>Khả năng mở rộng(Scalability)</a:t>
            </a: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+mn-lt"/>
                <a:ea typeface="+mn-ea"/>
              </a:rPr>
              <a:t>Cả hai điều có khả năng mở rộng cao.</a:t>
            </a: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+mn-lt"/>
                <a:ea typeface="+mn-ea"/>
              </a:rPr>
              <a:t>Để mở rộng chỉ cần tăng số lượng node trên cluster.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+mn-lt"/>
                <a:ea typeface="+mn-ea"/>
              </a:rPr>
              <a:t>Tạo bản sao(Replication)</a:t>
            </a: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+mn-lt"/>
                <a:ea typeface="+mn-ea"/>
              </a:rPr>
              <a:t>Data khi được lưu xuống node sẽ tạo bản sao ở một số node khác, nên khi xảy ra lỗi vẫn tồn tại data ở node backup để truy xuất.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9C90277-7D30-4E4A-BE50-75C5E985F6E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Cassandra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 has a </a:t>
            </a:r>
            <a:r>
              <a:rPr b="1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masterless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 architecture, while </a:t>
            </a:r>
            <a:r>
              <a:rPr b="1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HBase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 has a </a:t>
            </a:r>
            <a:r>
              <a:rPr b="1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master-based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5F462A8-868E-4097-9736-A404F11857B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4706B7E-2DE9-440C-9740-19DD3B4F1C9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E4051EF-54A5-4439-B1C7-DE1FD3B6BD5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61A35DF-8434-434C-A109-99F87095A33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C886218-5A44-4E6F-A89B-183D5864A56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Column Family là một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database object trong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Column-Oriented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NoSQL Database, với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dữ liệu được lưu trữ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và truy xuất theo các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cột thay vì các hàng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như trong các loại cơ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sở dữ liệu quan hệ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261F206-F5EE-45BD-900F-772C242334D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Mỗi hàng có thể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chứa các cột tùy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ý (không cần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thiết phải giống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nhau giữa các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hàng)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Nhiều Column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Family có liên hệ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với nhau về mặt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logic tạo thành 1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cơ sở dữ liệu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hoàn chỉnh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(Column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Families)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Được tối ưu cho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các hệ thống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online analytical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processing (các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thao tác chủ yếu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là query thông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tin trên các cột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để phân tích)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(giảm khối lượng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công việc và thời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gian cần để thao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tác với dữ liệu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trên đĩa cứng)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Thích hợp với các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hệ thống data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warehousing và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xử lý Big Data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93F1B2-A2A8-49E2-9336-1083E63C8D2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+mn-lt"/>
                <a:ea typeface="+mn-ea"/>
              </a:rPr>
              <a:t>Ưu điểm</a:t>
            </a:r>
            <a:endParaRPr b="0" lang="en-US" sz="2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Comp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ressio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n: do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dữ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liệu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trên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mỗi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Colum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n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Famil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y chỉ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gồm 1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loại,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nên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có thể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chọn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cách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nén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riêng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cho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từng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Colum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n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Famil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y, làm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tăng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hiệu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quả</a:t>
            </a:r>
            <a:endParaRPr b="0" lang="en-US" sz="22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Dễ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dàng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mở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rộng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và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chia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nhỏ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(scala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bility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and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partiti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oning)</a:t>
            </a:r>
            <a:endParaRPr b="0" lang="en-US" sz="22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Nhan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h với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những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query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chỉ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cần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dữ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liệu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trên 1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Colum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n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Famil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y</a:t>
            </a:r>
            <a:endParaRPr b="0" lang="en-US" sz="22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Tốc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độ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tính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toán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các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phép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toán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cần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truy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xuất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trên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toàn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bộ tập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dữ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liệu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(datas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et)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như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SUM,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COUN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T,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AVG, .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.. </a:t>
            </a:r>
            <a:r>
              <a:rPr b="0" lang="en-US" sz="2200" spc="-1" strike="noStrike">
                <a:solidFill>
                  <a:srgbClr val="000000"/>
                </a:solidFill>
                <a:latin typeface="+mn-lt"/>
                <a:ea typeface="+mn-ea"/>
              </a:rPr>
              <a:t>nhanh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+mn-ea"/>
              </a:rPr>
              <a:t>Nhược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+mn-ea"/>
              </a:rPr>
              <a:t>điểm</a:t>
            </a:r>
            <a:endParaRPr b="0" lang="en-US" sz="2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Không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hỗ trợ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transac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tion</a:t>
            </a:r>
            <a:endParaRPr b="0" lang="en-US" sz="22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Chậm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với các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thao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tác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insert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update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delete</a:t>
            </a:r>
            <a:endParaRPr b="0" lang="en-US" sz="22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Chậm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với các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câu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query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cần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truy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xuất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trên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nhiều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Colum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n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+mn-ea"/>
              </a:rPr>
              <a:t>Family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84D943-EE15-462B-B810-05537CDD45F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Một loại NoSQL,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column-oriented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Database phát hành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lần đầu năm 2008,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lưu trữ dữ liệu theo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cột thay vì theo hàng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như RDBMS.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Nguồn gốc từ cơ sở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dữ liệu BigTable của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Google, chạy trên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nền Hadoop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Distributed File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System (HDFS) phát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triển bởi Apache.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Một dạng NoSQL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lưu trữ phi cấu trúc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lưu trữ dạng key-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value. Value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được định danh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bởi một key, cả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key và value đều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được lưu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trữ dạng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ByteArray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).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Cung cấp cách thức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lưu trữ đa dạng các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loại dữ liệu mà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không cần khai báo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tường minh trước.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và đối tượng được lưu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trữ theo cột, dòng và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có mối quan hệ chặt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chẽ với nhau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130F608-69D8-4EF9-B7BC-BA8781B0FEE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Là dự án open source có khả năng scale theo chiều ngang (scale out/horizontal scale)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Được viết bằng Java, chạy trên nền JVM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Được thiết kế để lưu trữ, xử lý dữ liệu lớn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Xử lý tốt các loại dữ liệu thưa (nhiều giá trị rỗng)</a:t>
            </a:r>
            <a:endParaRPr b="0" lang="en-U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HBase là database lưu trữ dạng bảng mà không cần khai báo trước schema. Tại thời điểm tạo bảng, ta chỉ cần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khai báo trước column family.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B1D739-2060-4666-9587-FC9D8C67DAB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B7CC5DC-8160-4748-8376-5B2513968AC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665775-A5FD-4346-9BD8-AC6925F95E5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105778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06760" y="3927600"/>
            <a:ext cx="105778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920" y="152388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6760" y="392760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920" y="392760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340596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83360" y="1523880"/>
            <a:ext cx="340596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59960" y="1523880"/>
            <a:ext cx="340596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6760" y="3927600"/>
            <a:ext cx="340596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83360" y="3927600"/>
            <a:ext cx="340596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59960" y="3927600"/>
            <a:ext cx="340596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06760" y="1523880"/>
            <a:ext cx="10577880" cy="46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10577880" cy="46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5161680" cy="46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920" y="1523880"/>
            <a:ext cx="5161680" cy="46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88760" y="609480"/>
            <a:ext cx="10613880" cy="388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920" y="1523880"/>
            <a:ext cx="5161680" cy="46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06760" y="392760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06760" y="1523880"/>
            <a:ext cx="10577880" cy="46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5161680" cy="46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920" y="152388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920" y="392760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920" y="152388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06760" y="3927600"/>
            <a:ext cx="105778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105778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06760" y="3927600"/>
            <a:ext cx="105778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920" y="152388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6760" y="392760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920" y="392760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340596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83360" y="1523880"/>
            <a:ext cx="340596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59960" y="1523880"/>
            <a:ext cx="340596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06760" y="3927600"/>
            <a:ext cx="340596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83360" y="3927600"/>
            <a:ext cx="340596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59960" y="3927600"/>
            <a:ext cx="340596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10577880" cy="46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5161680" cy="46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920" y="1523880"/>
            <a:ext cx="5161680" cy="46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88760" y="609480"/>
            <a:ext cx="10613880" cy="388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920" y="1523880"/>
            <a:ext cx="5161680" cy="46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06760" y="392760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5161680" cy="46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920" y="152388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920" y="392760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920" y="1523880"/>
            <a:ext cx="51616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06760" y="3927600"/>
            <a:ext cx="10577880" cy="219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11680" y="2362320"/>
            <a:ext cx="9968400" cy="146952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 Black"/>
              </a:rPr>
              <a:t>Click </a:t>
            </a:r>
            <a:r>
              <a:rPr b="0" lang="en-US" sz="5400" spc="-1" strike="noStrike">
                <a:solidFill>
                  <a:srgbClr val="ffffff"/>
                </a:solidFill>
                <a:latin typeface="Arial Black"/>
              </a:rPr>
              <a:t>to </a:t>
            </a:r>
            <a:r>
              <a:rPr b="0" lang="en-US" sz="5400" spc="-1" strike="noStrike">
                <a:solidFill>
                  <a:srgbClr val="ffffff"/>
                </a:solidFill>
                <a:latin typeface="Arial Black"/>
              </a:rPr>
              <a:t>edit </a:t>
            </a:r>
            <a:r>
              <a:rPr b="0" lang="en-US" sz="5400" spc="-1" strike="noStrike">
                <a:solidFill>
                  <a:srgbClr val="ffffff"/>
                </a:solidFill>
                <a:latin typeface="Arial Black"/>
              </a:rPr>
              <a:t>title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6F5782E-FEEB-4DA2-95DC-DAFD26F4675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3/21/21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D416155-25D6-4FA1-AFEF-B3CFBFC9DAD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88760" y="609480"/>
            <a:ext cx="10613880" cy="837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</a:rPr>
              <a:t>Click to edit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06760" y="1523880"/>
            <a:ext cx="10577880" cy="460188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1ACBF2B-3A34-46D6-BFD1-334673748A7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3/21/21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8AD9812-FD59-411A-891B-94998F0E7B3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304920"/>
            <a:ext cx="11277360" cy="2361960"/>
          </a:xfrm>
          <a:prstGeom prst="roundRect">
            <a:avLst>
              <a:gd name="adj" fmla="val 16667"/>
            </a:avLst>
          </a:prstGeom>
          <a:solidFill>
            <a:srgbClr val="6e8d90"/>
          </a:solidFill>
          <a:ln w="381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304920" y="1523880"/>
            <a:ext cx="1158192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Times New Roman"/>
              </a:rPr>
              <a:t>CƠ </a:t>
            </a:r>
            <a:r>
              <a:rPr b="1" lang="en-US" sz="4800" spc="-1" strike="noStrike">
                <a:solidFill>
                  <a:srgbClr val="ffffff"/>
                </a:solidFill>
                <a:latin typeface="Times New Roman"/>
              </a:rPr>
              <a:t>SƠ </a:t>
            </a:r>
            <a:r>
              <a:rPr b="1" lang="en-US" sz="4800" spc="-1" strike="noStrike">
                <a:solidFill>
                  <a:srgbClr val="ffffff"/>
                </a:solidFill>
                <a:latin typeface="Times New Roman"/>
              </a:rPr>
              <a:t>DỮ </a:t>
            </a:r>
            <a:r>
              <a:rPr b="1" lang="en-US" sz="4800" spc="-1" strike="noStrike">
                <a:solidFill>
                  <a:srgbClr val="ffffff"/>
                </a:solidFill>
                <a:latin typeface="Times New Roman"/>
              </a:rPr>
              <a:t>LIỆU </a:t>
            </a:r>
            <a:r>
              <a:rPr b="1" lang="en-US" sz="4800" spc="-1" strike="noStrike">
                <a:solidFill>
                  <a:srgbClr val="ffffff"/>
                </a:solidFill>
                <a:latin typeface="Times New Roman"/>
              </a:rPr>
              <a:t>NÂN</a:t>
            </a:r>
            <a:r>
              <a:rPr b="1" lang="en-US" sz="4800" spc="-1" strike="noStrike">
                <a:solidFill>
                  <a:srgbClr val="ffffff"/>
                </a:solidFill>
                <a:latin typeface="Times New Roman"/>
              </a:rPr>
              <a:t>G </a:t>
            </a:r>
            <a:r>
              <a:rPr b="1" lang="en-US" sz="4800" spc="-1" strike="noStrike">
                <a:solidFill>
                  <a:srgbClr val="ffffff"/>
                </a:solidFill>
                <a:latin typeface="Times New Roman"/>
              </a:rPr>
              <a:t>CAO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533520" y="2971800"/>
            <a:ext cx="11353320" cy="99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80"/>
              </a:spcBef>
            </a:pPr>
            <a:r>
              <a:rPr b="1" lang="en-US" sz="5400" spc="-1" strike="noStrike">
                <a:solidFill>
                  <a:srgbClr val="ffffff"/>
                </a:solidFill>
                <a:latin typeface="Times New Roman"/>
              </a:rPr>
              <a:t>Tìm </a:t>
            </a:r>
            <a:r>
              <a:rPr b="1" lang="en-US" sz="5400" spc="-1" strike="noStrike">
                <a:solidFill>
                  <a:srgbClr val="ffffff"/>
                </a:solidFill>
                <a:latin typeface="Times New Roman"/>
              </a:rPr>
              <a:t>Hiểu </a:t>
            </a:r>
            <a:r>
              <a:rPr b="1" lang="en-US" sz="5400" spc="-1" strike="noStrike">
                <a:solidFill>
                  <a:srgbClr val="ffffff"/>
                </a:solidFill>
                <a:latin typeface="Times New Roman"/>
              </a:rPr>
              <a:t>HBas</a:t>
            </a:r>
            <a:r>
              <a:rPr b="1" lang="en-US" sz="5400" spc="-1" strike="noStrike">
                <a:solidFill>
                  <a:srgbClr val="ffffff"/>
                </a:solidFill>
                <a:latin typeface="Times New Roman"/>
              </a:rPr>
              <a:t>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04920" y="304920"/>
            <a:ext cx="1158192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Times New Roman"/>
              </a:rPr>
              <a:t>TRƯỜNG ĐẠI HỌC KHOA HỌC TỰ NHIÊN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304920" y="838080"/>
            <a:ext cx="115819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KHOA CÔNG NGHỆ THÔNG TIN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9144000" y="5029200"/>
            <a:ext cx="2742840" cy="15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 u="sng">
                <a:solidFill>
                  <a:srgbClr val="ffffff"/>
                </a:solidFill>
                <a:uFillTx/>
                <a:latin typeface="Times New Roman"/>
              </a:rPr>
              <a:t>Thành viên: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Times New Roman"/>
              </a:rPr>
              <a:t>          </a:t>
            </a:r>
            <a:r>
              <a:rPr b="1" lang="en-US" sz="2000" spc="-1" strike="noStrike">
                <a:solidFill>
                  <a:srgbClr val="ffffff"/>
                </a:solidFill>
                <a:latin typeface="Times New Roman"/>
              </a:rPr>
              <a:t>Trần Đình Lâm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Times New Roman"/>
              </a:rPr>
              <a:t>          </a:t>
            </a:r>
            <a:r>
              <a:rPr b="1" lang="en-US" sz="2000" spc="-1" strike="noStrike">
                <a:solidFill>
                  <a:srgbClr val="ffffff"/>
                </a:solidFill>
                <a:latin typeface="Times New Roman"/>
              </a:rPr>
              <a:t>Đặng Nhật Minh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Times New Roman"/>
              </a:rPr>
              <a:t>          </a:t>
            </a:r>
            <a:r>
              <a:rPr b="1" lang="en-US" sz="2000" spc="-1" strike="noStrike">
                <a:solidFill>
                  <a:srgbClr val="ffffff"/>
                </a:solidFill>
                <a:latin typeface="Times New Roman"/>
              </a:rPr>
              <a:t>Trương Thế Kiệt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40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/>
          </p:style>
        </p:sp>
        <p:sp>
          <p:nvSpPr>
            <p:cNvPr id="141" name="CustomShape 3"/>
            <p:cNvSpPr/>
            <p:nvPr/>
          </p:nvSpPr>
          <p:spPr>
            <a:xfrm>
              <a:off x="1664280" y="334440"/>
              <a:ext cx="916812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3480" rIns="213480" tIns="213480" bIns="2134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2: Apache HBase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42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Kiến trúc HBase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194560" y="1561320"/>
            <a:ext cx="8046720" cy="447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0" dur="indefinite" restart="never" nodeType="tmRoot">
          <p:childTnLst>
            <p:seq>
              <p:cTn id="9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45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/>
          </p:style>
        </p:sp>
        <p:sp>
          <p:nvSpPr>
            <p:cNvPr id="146" name="CustomShape 3"/>
            <p:cNvSpPr/>
            <p:nvPr/>
          </p:nvSpPr>
          <p:spPr>
            <a:xfrm>
              <a:off x="1664280" y="334440"/>
              <a:ext cx="916812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3480" rIns="213480" tIns="213480" bIns="2134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2: </a:t>
              </a: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Apache </a:t>
              </a: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HBase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47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Kiến </a:t>
            </a: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trúc </a:t>
            </a: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HBase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377440" y="1430640"/>
            <a:ext cx="7675560" cy="478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2" dur="indefinite" restart="never" nodeType="tmRoot">
          <p:childTnLst>
            <p:seq>
              <p:cTn id="9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50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/>
          </p:style>
        </p:sp>
        <p:sp>
          <p:nvSpPr>
            <p:cNvPr id="151" name="CustomShape 3"/>
            <p:cNvSpPr/>
            <p:nvPr/>
          </p:nvSpPr>
          <p:spPr>
            <a:xfrm>
              <a:off x="1664280" y="334440"/>
              <a:ext cx="916812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3480" rIns="213480" tIns="213480" bIns="2134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2: Apache HBase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52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HBase Data Model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089080" y="1430640"/>
            <a:ext cx="7877880" cy="451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4" dur="indefinite" restart="never" nodeType="tmRoot">
          <p:childTnLst>
            <p:seq>
              <p:cTn id="9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55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1664280" y="334440"/>
              <a:ext cx="916812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3480" rIns="213480" tIns="213480" bIns="2134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2: Apache HBase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57" name="CustomShape 4"/>
          <p:cNvSpPr/>
          <p:nvPr/>
        </p:nvSpPr>
        <p:spPr>
          <a:xfrm>
            <a:off x="609480" y="91440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Đường đi của data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8" name="Picture 2" descr=""/>
          <p:cNvPicPr/>
          <p:nvPr/>
        </p:nvPicPr>
        <p:blipFill>
          <a:blip r:embed="rId1"/>
          <a:stretch/>
        </p:blipFill>
        <p:spPr>
          <a:xfrm>
            <a:off x="1481760" y="1371600"/>
            <a:ext cx="8850960" cy="452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6" dur="indefinite" restart="never" nodeType="tmRoot">
          <p:childTnLst>
            <p:seq>
              <p:cTn id="9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60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/>
          </p:style>
        </p:sp>
        <p:sp>
          <p:nvSpPr>
            <p:cNvPr id="161" name="CustomShape 3"/>
            <p:cNvSpPr/>
            <p:nvPr/>
          </p:nvSpPr>
          <p:spPr>
            <a:xfrm>
              <a:off x="1664280" y="334440"/>
              <a:ext cx="916812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3480" rIns="213480" tIns="213480" bIns="2134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2: Apache HBase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62" name="CustomShape 4"/>
          <p:cNvSpPr/>
          <p:nvPr/>
        </p:nvSpPr>
        <p:spPr>
          <a:xfrm>
            <a:off x="609480" y="115956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Thực hành với HBase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1188720" y="2012760"/>
            <a:ext cx="5768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Hướng dẫn cài đặt chi tiết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Các thao tác &amp; công cụ cơ bản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8" dur="indefinite" restart="never" nodeType="tmRoot">
          <p:childTnLst>
            <p:seq>
              <p:cTn id="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65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/>
          </p:style>
        </p:sp>
        <p:sp>
          <p:nvSpPr>
            <p:cNvPr id="166" name="CustomShape 3"/>
            <p:cNvSpPr/>
            <p:nvPr/>
          </p:nvSpPr>
          <p:spPr>
            <a:xfrm>
              <a:off x="1664280" y="364320"/>
              <a:ext cx="916812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3480" rIns="213480" tIns="213480" bIns="2134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3:Kết luận và mở rộng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67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HBase vs Cassandra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609480" y="1752480"/>
            <a:ext cx="1127736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ffffff"/>
                </a:solidFill>
                <a:uFillTx/>
                <a:latin typeface="Calibri"/>
              </a:rPr>
              <a:t>Giống nhau: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Cơ sở dữ liệu(Database)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Khả năng mở rộng(Scalability)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Tạo bản sao(Replication)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00" dur="indefinite" restart="never" nodeType="tmRoot">
          <p:childTnLst>
            <p:seq>
              <p:cTn id="101" dur="indefinite" nodeType="mainSeq"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70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/>
          </p:style>
        </p:sp>
        <p:sp>
          <p:nvSpPr>
            <p:cNvPr id="171" name="CustomShape 3"/>
            <p:cNvSpPr/>
            <p:nvPr/>
          </p:nvSpPr>
          <p:spPr>
            <a:xfrm>
              <a:off x="1664280" y="364320"/>
              <a:ext cx="916812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3480" rIns="213480" tIns="213480" bIns="2134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3:Kết luận và mở rộng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72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HBase vs Cassandra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990720" y="1558800"/>
            <a:ext cx="1051524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ffffff"/>
                </a:solidFill>
                <a:uFillTx/>
                <a:latin typeface="Times New Roman"/>
              </a:rPr>
              <a:t>Khác nhau:</a:t>
            </a:r>
            <a:endParaRPr b="0" lang="en-US" sz="2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 u="sng">
                <a:solidFill>
                  <a:srgbClr val="ffffff"/>
                </a:solidFill>
                <a:uFillTx/>
                <a:latin typeface="Times New Roman"/>
              </a:rPr>
              <a:t>Data Model: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4" name="Picture 1" descr=""/>
          <p:cNvPicPr/>
          <p:nvPr/>
        </p:nvPicPr>
        <p:blipFill>
          <a:blip r:embed="rId1"/>
          <a:stretch/>
        </p:blipFill>
        <p:spPr>
          <a:xfrm>
            <a:off x="159480" y="2481120"/>
            <a:ext cx="5634360" cy="3866760"/>
          </a:xfrm>
          <a:prstGeom prst="rect">
            <a:avLst/>
          </a:prstGeom>
          <a:ln>
            <a:noFill/>
          </a:ln>
        </p:spPr>
      </p:pic>
      <p:pic>
        <p:nvPicPr>
          <p:cNvPr id="175" name="Picture 7" descr=""/>
          <p:cNvPicPr/>
          <p:nvPr/>
        </p:nvPicPr>
        <p:blipFill>
          <a:blip r:embed="rId2"/>
          <a:stretch/>
        </p:blipFill>
        <p:spPr>
          <a:xfrm>
            <a:off x="6477120" y="1600920"/>
            <a:ext cx="4876560" cy="474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77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/>
          </p:style>
        </p:sp>
        <p:sp>
          <p:nvSpPr>
            <p:cNvPr id="178" name="CustomShape 3"/>
            <p:cNvSpPr/>
            <p:nvPr/>
          </p:nvSpPr>
          <p:spPr>
            <a:xfrm>
              <a:off x="1664280" y="364320"/>
              <a:ext cx="916812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3480" rIns="213480" tIns="213480" bIns="2134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3:Kết luận và mở rộng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79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HBase vs Cassandra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990720" y="1558800"/>
            <a:ext cx="1051524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ffffff"/>
                </a:solidFill>
                <a:uFillTx/>
                <a:latin typeface="Times New Roman"/>
              </a:rPr>
              <a:t>Khác nhau:</a:t>
            </a:r>
            <a:endParaRPr b="0" lang="en-US" sz="2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 u="sng">
                <a:solidFill>
                  <a:srgbClr val="ffffff"/>
                </a:solidFill>
                <a:uFillTx/>
                <a:latin typeface="Times New Roman"/>
              </a:rPr>
              <a:t>Architecture &amp; Data flow: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1" name="Picture 8" descr=""/>
          <p:cNvPicPr/>
          <p:nvPr/>
        </p:nvPicPr>
        <p:blipFill>
          <a:blip r:embed="rId1"/>
          <a:stretch/>
        </p:blipFill>
        <p:spPr>
          <a:xfrm>
            <a:off x="2743200" y="2481120"/>
            <a:ext cx="7038720" cy="408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447920" y="2133720"/>
            <a:ext cx="952452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latin typeface="Times New Roman"/>
              </a:rPr>
              <a:t>THANK YOU</a:t>
            </a:r>
            <a:endParaRPr b="0" lang="en-US" sz="9600" spc="-1" strike="noStrike"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143000" y="380880"/>
            <a:ext cx="9524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Phụ Lục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447920" y="1371600"/>
            <a:ext cx="952452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D. Vohra, Apache HBase Primer 2016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Nguồn ảnh: edureka.co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hbase.apache.org/book.html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blog.acolyer.org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appinventiv.com/blog/hbase-vs-cassandra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www.scnsoft.com/blog/cassandra-vs-hbase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"/>
          <p:cNvGrpSpPr/>
          <p:nvPr/>
        </p:nvGrpSpPr>
        <p:grpSpPr>
          <a:xfrm>
            <a:off x="1676520" y="494640"/>
            <a:ext cx="9295920" cy="4200120"/>
            <a:chOff x="1676520" y="494640"/>
            <a:chExt cx="9295920" cy="4200120"/>
          </a:xfrm>
        </p:grpSpPr>
        <p:sp>
          <p:nvSpPr>
            <p:cNvPr id="95" name="CustomShape 2"/>
            <p:cNvSpPr/>
            <p:nvPr/>
          </p:nvSpPr>
          <p:spPr>
            <a:xfrm>
              <a:off x="1676520" y="494640"/>
              <a:ext cx="9295920" cy="13114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lIns="239400" rIns="175320" tIns="239400" bIns="239400" anchor="ctr"/>
            <a:p>
              <a:pPr>
                <a:lnSpc>
                  <a:spcPct val="90000"/>
                </a:lnSpc>
                <a:spcAft>
                  <a:spcPts val="1610"/>
                </a:spcAft>
              </a:pPr>
              <a:r>
                <a:rPr b="1" lang="en-US" sz="4600" spc="-1" strike="noStrike">
                  <a:solidFill>
                    <a:srgbClr val="ffffff"/>
                  </a:solidFill>
                  <a:latin typeface="Times New Roman"/>
                </a:rPr>
                <a:t>Phần 1:Tổng quan Column Family</a:t>
              </a:r>
              <a:endParaRPr b="0" lang="en-US" sz="4600" spc="-1" strike="noStrike">
                <a:latin typeface="Arial"/>
              </a:endParaRPr>
            </a:p>
          </p:txBody>
        </p:sp>
        <p:sp>
          <p:nvSpPr>
            <p:cNvPr id="96" name="CustomShape 3"/>
            <p:cNvSpPr/>
            <p:nvPr/>
          </p:nvSpPr>
          <p:spPr>
            <a:xfrm>
              <a:off x="1676520" y="1938960"/>
              <a:ext cx="9295920" cy="131148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lIns="277560" rIns="213480" tIns="277560" bIns="277560" anchor="ctr"/>
            <a:p>
              <a:pPr>
                <a:lnSpc>
                  <a:spcPct val="90000"/>
                </a:lnSpc>
                <a:spcAft>
                  <a:spcPts val="1959"/>
                </a:spcAft>
              </a:pPr>
              <a:r>
                <a:rPr b="1" lang="en-US" sz="5600" spc="-1" strike="noStrike">
                  <a:solidFill>
                    <a:srgbClr val="ffffff"/>
                  </a:solidFill>
                  <a:latin typeface="Times New Roman"/>
                </a:rPr>
                <a:t>Phần 2: Apache</a:t>
              </a:r>
              <a:r>
                <a:rPr b="1" lang="en-US" sz="5500" spc="-1" strike="noStrike">
                  <a:solidFill>
                    <a:srgbClr val="ffffff"/>
                  </a:solidFill>
                  <a:latin typeface="Times New Roman"/>
                </a:rPr>
                <a:t> HBase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97" name="CustomShape 4"/>
            <p:cNvSpPr/>
            <p:nvPr/>
          </p:nvSpPr>
          <p:spPr>
            <a:xfrm>
              <a:off x="1676520" y="3383280"/>
              <a:ext cx="9295920" cy="131148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lIns="277560" rIns="213480" tIns="277560" bIns="277560" anchor="ctr"/>
            <a:p>
              <a:pPr>
                <a:lnSpc>
                  <a:spcPct val="90000"/>
                </a:lnSpc>
                <a:spcAft>
                  <a:spcPts val="1959"/>
                </a:spcAft>
              </a:pPr>
              <a:r>
                <a:rPr b="1" lang="en-US" sz="5600" spc="-1" strike="noStrike">
                  <a:solidFill>
                    <a:srgbClr val="ffffff"/>
                  </a:solidFill>
                  <a:latin typeface="Times New Roman"/>
                </a:rPr>
                <a:t>Phần 3:Kết luận và mở rộng</a:t>
              </a:r>
              <a:endParaRPr b="0" lang="en-US" sz="5600" spc="-1" strike="noStrike">
                <a:latin typeface="Arial"/>
              </a:endParaRPr>
            </a:p>
          </p:txBody>
        </p:sp>
      </p:grpSp>
      <p:grpSp>
        <p:nvGrpSpPr>
          <p:cNvPr id="98" name="Group 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86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/>
          </p:style>
        </p:sp>
        <p:sp>
          <p:nvSpPr>
            <p:cNvPr id="187" name="CustomShape 3"/>
            <p:cNvSpPr/>
            <p:nvPr/>
          </p:nvSpPr>
          <p:spPr>
            <a:xfrm>
              <a:off x="1664280" y="334440"/>
              <a:ext cx="916812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3480" rIns="213480" tIns="213480" bIns="2134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2: Apache HBase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88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Tính chất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990720" y="1624680"/>
            <a:ext cx="1051524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6"/>
          <p:cNvSpPr/>
          <p:nvPr/>
        </p:nvSpPr>
        <p:spPr>
          <a:xfrm>
            <a:off x="990720" y="1440360"/>
            <a:ext cx="10515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ffffff"/>
                </a:solidFill>
                <a:latin typeface="Times New Roman"/>
              </a:rPr>
              <a:t>Tính phân tán (Distributed): Có hai phương thức phân tán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1378800" y="1874520"/>
            <a:ext cx="10515240" cy="28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2200" spc="-1" strike="noStrike" u="sng">
                <a:solidFill>
                  <a:srgbClr val="ffffff"/>
                </a:solidFill>
                <a:uFillTx/>
                <a:latin typeface="Times New Roman"/>
              </a:rPr>
              <a:t>Giả phân tán</a:t>
            </a:r>
            <a:r>
              <a:rPr b="0" lang="en-US" sz="2200" spc="-1" strike="noStrike">
                <a:solidFill>
                  <a:srgbClr val="ffffff"/>
                </a:solidFill>
                <a:latin typeface="Times New Roman"/>
              </a:rPr>
              <a:t>:</a:t>
            </a:r>
            <a:endParaRPr b="0" lang="en-US" sz="22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Mỗi thành phần của HBase là một process riêng lẻ, và đều chạy trên 1 node.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Lưu file local hoặc lưu trên HDFS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Nhươc điểm: khi node gặp sự cố, cả hệ thống sẽ bị ngưng.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2200" spc="-1" strike="noStrike" u="sng">
                <a:solidFill>
                  <a:srgbClr val="ffffff"/>
                </a:solidFill>
                <a:uFillTx/>
                <a:latin typeface="Times New Roman"/>
              </a:rPr>
              <a:t>Phân tán hoàn toàn</a:t>
            </a:r>
            <a:r>
              <a:rPr b="0" lang="en-US" sz="2200" spc="-1" strike="noStrike">
                <a:solidFill>
                  <a:srgbClr val="ffffff"/>
                </a:solidFill>
                <a:latin typeface="Times New Roman"/>
              </a:rPr>
              <a:t>:</a:t>
            </a:r>
            <a:endParaRPr b="0" lang="en-US" sz="22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Tự động chia tách và phân tán các bảng dữ liệu khi bảng quá lớn.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Thường được dùng để vận hành sản phẩm thật vì được chạy trên một hệ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thống gồm nhiều node.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93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/>
          </p:style>
        </p:sp>
        <p:sp>
          <p:nvSpPr>
            <p:cNvPr id="194" name="CustomShape 3"/>
            <p:cNvSpPr/>
            <p:nvPr/>
          </p:nvSpPr>
          <p:spPr>
            <a:xfrm>
              <a:off x="1664280" y="334440"/>
              <a:ext cx="916812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3480" rIns="213480" tIns="213480" bIns="2134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2: Apache HBase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95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Tính chất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990720" y="1624680"/>
            <a:ext cx="1051524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6"/>
          <p:cNvSpPr/>
          <p:nvPr/>
        </p:nvSpPr>
        <p:spPr>
          <a:xfrm>
            <a:off x="990720" y="1440360"/>
            <a:ext cx="10515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ffffff"/>
                </a:solidFill>
                <a:latin typeface="Times New Roman"/>
              </a:rPr>
              <a:t>Tính mềm dẻo dữ liệu (Flexible Data)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1378800" y="1874520"/>
            <a:ext cx="1051524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HBase được lấy ý tưởng từ Google BigTable và chạy trên nền Hadoop.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HBase không quy định trước kiểu dữ liệu, vì tất cả các loại dữ liệu đều được lưu dưới dạng ByteArray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99" name="Picture 1" descr=""/>
          <p:cNvPicPr/>
          <p:nvPr/>
        </p:nvPicPr>
        <p:blipFill>
          <a:blip r:embed="rId1"/>
          <a:stretch/>
        </p:blipFill>
        <p:spPr>
          <a:xfrm>
            <a:off x="3352680" y="3382920"/>
            <a:ext cx="6810120" cy="2864880"/>
          </a:xfrm>
          <a:prstGeom prst="rect">
            <a:avLst/>
          </a:prstGeom>
          <a:ln>
            <a:noFill/>
          </a:ln>
        </p:spPr>
      </p:pic>
      <p:sp>
        <p:nvSpPr>
          <p:cNvPr id="200" name="CustomShape 8"/>
          <p:cNvSpPr/>
          <p:nvPr/>
        </p:nvSpPr>
        <p:spPr>
          <a:xfrm rot="16200000">
            <a:off x="1036440" y="3552120"/>
            <a:ext cx="1126440" cy="274212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9"/>
          <p:cNvSpPr/>
          <p:nvPr/>
        </p:nvSpPr>
        <p:spPr>
          <a:xfrm>
            <a:off x="228600" y="4409280"/>
            <a:ext cx="27421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Times New Roman"/>
              </a:rPr>
              <a:t>* Đối tượng được lưu trữ là bảng(table)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Times New Roman"/>
              </a:rPr>
              <a:t>* Mỗi bảng có nhiều rows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4589280" y="2675520"/>
            <a:ext cx="2430720" cy="753120"/>
          </a:xfrm>
          <a:prstGeom prst="wedgeRoundRectCallout">
            <a:avLst>
              <a:gd name="adj1" fmla="val -16060"/>
              <a:gd name="adj2" fmla="val 93644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Times New Roman"/>
              </a:rPr>
              <a:t>* Mỗi bảng gồm nhiều column family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11"/>
          <p:cNvSpPr/>
          <p:nvPr/>
        </p:nvSpPr>
        <p:spPr>
          <a:xfrm>
            <a:off x="7732080" y="2998800"/>
            <a:ext cx="2630880" cy="753120"/>
          </a:xfrm>
          <a:prstGeom prst="wedgeRoundRectCallout">
            <a:avLst>
              <a:gd name="adj1" fmla="val -16060"/>
              <a:gd name="adj2" fmla="val 93644"/>
              <a:gd name="adj3" fmla="val 16667"/>
            </a:avLst>
          </a:prstGeom>
          <a:solidFill>
            <a:srgbClr val="ad1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Times New Roman"/>
              </a:rPr>
              <a:t>* Mỗi column family gồm nhiều column con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3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205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/>
          </p:style>
        </p:sp>
        <p:sp>
          <p:nvSpPr>
            <p:cNvPr id="206" name="CustomShape 3"/>
            <p:cNvSpPr/>
            <p:nvPr/>
          </p:nvSpPr>
          <p:spPr>
            <a:xfrm>
              <a:off x="1664280" y="334440"/>
              <a:ext cx="916812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3480" rIns="213480" tIns="213480" bIns="2134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2: Apache HBase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207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Tính chất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990720" y="1624680"/>
            <a:ext cx="1051524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6"/>
          <p:cNvSpPr/>
          <p:nvPr/>
        </p:nvSpPr>
        <p:spPr>
          <a:xfrm>
            <a:off x="990720" y="1440360"/>
            <a:ext cx="10515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ffffff"/>
                </a:solidFill>
                <a:latin typeface="Times New Roman"/>
              </a:rPr>
              <a:t>Tính rời rạc (Non-Relational)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1378800" y="1874520"/>
            <a:ext cx="105152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NoSQL database vận hành theo cơ chế storage-and-query, nên sẽ không tồn tại các quan hệ giữa các bảng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1" name="CustomShape 8"/>
          <p:cNvSpPr/>
          <p:nvPr/>
        </p:nvSpPr>
        <p:spPr>
          <a:xfrm>
            <a:off x="990720" y="2689920"/>
            <a:ext cx="10515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ffffff"/>
                </a:solidFill>
                <a:latin typeface="Times New Roman"/>
              </a:rPr>
              <a:t>Lữu trữ dữ liệu lớn (Big data storage)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2" name="CustomShape 9"/>
          <p:cNvSpPr/>
          <p:nvPr/>
        </p:nvSpPr>
        <p:spPr>
          <a:xfrm>
            <a:off x="1378800" y="3124080"/>
            <a:ext cx="1051524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ffffff"/>
                </a:solidFill>
                <a:latin typeface="Times New Roman"/>
              </a:rPr>
              <a:t>Thừa hưởng các đặc trưng của HDFS.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ffffff"/>
                </a:solidFill>
                <a:latin typeface="Times New Roman"/>
              </a:rPr>
              <a:t>Xử lý hàng PB dữ liệu với độ trễ thấp, real-time. HBase được thiết kế để có thể truy vấn được các table lớn với tốc độ nhanh.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3" name="CustomShape 10"/>
          <p:cNvSpPr/>
          <p:nvPr/>
        </p:nvSpPr>
        <p:spPr>
          <a:xfrm>
            <a:off x="990720" y="4339800"/>
            <a:ext cx="10515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ffffff"/>
                </a:solidFill>
                <a:latin typeface="Times New Roman"/>
              </a:rPr>
              <a:t>Khả năng mở rộng (Scalable)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4" name="CustomShape 11"/>
          <p:cNvSpPr/>
          <p:nvPr/>
        </p:nvSpPr>
        <p:spPr>
          <a:xfrm>
            <a:off x="1378800" y="4773960"/>
            <a:ext cx="105152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ffffff"/>
                </a:solidFill>
                <a:latin typeface="Times New Roman"/>
              </a:rPr>
              <a:t>Gắn thêm nhiều node mới,sau đó các Region (nơi lưu trữ các table) tự động chia tách và tạo ra nhiều Region mới, tích hợp vào hệ thống.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216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/>
          </p:style>
        </p:sp>
        <p:sp>
          <p:nvSpPr>
            <p:cNvPr id="217" name="CustomShape 3"/>
            <p:cNvSpPr/>
            <p:nvPr/>
          </p:nvSpPr>
          <p:spPr>
            <a:xfrm>
              <a:off x="1664280" y="334440"/>
              <a:ext cx="916812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3480" rIns="213480" tIns="213480" bIns="2134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2: Apache HBase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218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So sánh HBase vs RDBMS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9" name="Picture 1" descr=""/>
          <p:cNvPicPr/>
          <p:nvPr/>
        </p:nvPicPr>
        <p:blipFill>
          <a:blip r:embed="rId1"/>
          <a:stretch/>
        </p:blipFill>
        <p:spPr>
          <a:xfrm>
            <a:off x="1547640" y="1558800"/>
            <a:ext cx="9299880" cy="302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1" dur="indefinite" restart="never" nodeType="tmRoot">
          <p:childTnLst>
            <p:seq>
              <p:cTn id="1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788760" y="609480"/>
            <a:ext cx="10613880" cy="83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806760" y="1523880"/>
            <a:ext cx="3405960" cy="219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4383360" y="1523880"/>
            <a:ext cx="3405960" cy="219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3" name="TextShape 4"/>
          <p:cNvSpPr txBox="1"/>
          <p:nvPr/>
        </p:nvSpPr>
        <p:spPr>
          <a:xfrm>
            <a:off x="7959960" y="1523880"/>
            <a:ext cx="3405960" cy="219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4" name="TextShape 5"/>
          <p:cNvSpPr txBox="1"/>
          <p:nvPr/>
        </p:nvSpPr>
        <p:spPr>
          <a:xfrm>
            <a:off x="806760" y="3927600"/>
            <a:ext cx="3405960" cy="219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5" name="TextShape 6"/>
          <p:cNvSpPr txBox="1"/>
          <p:nvPr/>
        </p:nvSpPr>
        <p:spPr>
          <a:xfrm>
            <a:off x="4383360" y="3927600"/>
            <a:ext cx="3405960" cy="219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6" name="TextShape 7"/>
          <p:cNvSpPr txBox="1"/>
          <p:nvPr/>
        </p:nvSpPr>
        <p:spPr>
          <a:xfrm>
            <a:off x="7959960" y="3927600"/>
            <a:ext cx="3405960" cy="219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00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01" name="CustomShape 3"/>
            <p:cNvSpPr/>
            <p:nvPr/>
          </p:nvSpPr>
          <p:spPr>
            <a:xfrm>
              <a:off x="1663560" y="334440"/>
              <a:ext cx="916920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1:Tổng quan Column Family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02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Column Family là gì?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2286000" y="1558800"/>
            <a:ext cx="7489080" cy="476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05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06" name="CustomShape 3"/>
            <p:cNvSpPr/>
            <p:nvPr/>
          </p:nvSpPr>
          <p:spPr>
            <a:xfrm>
              <a:off x="1663560" y="334440"/>
              <a:ext cx="916920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1:Tổng quan Column Family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07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Đặc điểm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2682720" y="1481760"/>
            <a:ext cx="7194600" cy="482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" dur="indefinite" restart="never" nodeType="tmRoot">
          <p:childTnLst>
            <p:seq>
              <p:cTn id="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10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11" name="CustomShape 3"/>
            <p:cNvSpPr/>
            <p:nvPr/>
          </p:nvSpPr>
          <p:spPr>
            <a:xfrm>
              <a:off x="1663560" y="334440"/>
              <a:ext cx="916920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1:Tổng quan Column Family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12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Ưu điểm &amp; Nhược điểm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990720" y="1601280"/>
            <a:ext cx="10972440" cy="18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ffffff"/>
                </a:solidFill>
                <a:uFillTx/>
                <a:latin typeface="Calibri"/>
              </a:rPr>
              <a:t>Ưu điểm</a:t>
            </a:r>
            <a:endParaRPr b="0" lang="en-US" sz="2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ffffff"/>
                </a:solidFill>
                <a:latin typeface="Times New Roman"/>
              </a:rPr>
              <a:t>Optimize tốt data khi lưu trữ</a:t>
            </a:r>
            <a:endParaRPr b="0" lang="en-US" sz="22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Dễ dàng mở rộng và chia nhỏ (scalability and partitioning)</a:t>
            </a:r>
            <a:endParaRPr b="0" lang="en-US" sz="22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Nhanh với những query chỉ cần dữ liệu trên 1 Column Family</a:t>
            </a:r>
            <a:endParaRPr b="0" lang="en-US" sz="22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Tốc độ tính toán nhanh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990720" y="3657600"/>
            <a:ext cx="10972440" cy="15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ffffff"/>
                </a:solidFill>
                <a:uFillTx/>
                <a:latin typeface="Times New Roman"/>
              </a:rPr>
              <a:t>Nhược điểm</a:t>
            </a:r>
            <a:endParaRPr b="0" lang="en-US" sz="2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Times New Roman"/>
              </a:rPr>
              <a:t>Không hỗ trợ transaction</a:t>
            </a:r>
            <a:endParaRPr b="0" lang="en-US" sz="22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Times New Roman"/>
              </a:rPr>
              <a:t>Chậm với các thao tác insert update delete</a:t>
            </a:r>
            <a:endParaRPr b="0" lang="en-US" sz="22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Times New Roman"/>
              </a:rPr>
              <a:t>Chậm với các câu query cần truy xuất trên nhiều Column Family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16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/>
          </p:style>
        </p:sp>
        <p:sp>
          <p:nvSpPr>
            <p:cNvPr id="117" name="CustomShape 3"/>
            <p:cNvSpPr/>
            <p:nvPr/>
          </p:nvSpPr>
          <p:spPr>
            <a:xfrm>
              <a:off x="1664280" y="334440"/>
              <a:ext cx="916812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3480" rIns="213480" tIns="213480" bIns="2134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2: Apache HBase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18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HBase là gì?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1783080" y="1596960"/>
            <a:ext cx="9006840" cy="313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4" dur="indefinite" restart="never" nodeType="tmRoot">
          <p:childTnLst>
            <p:seq>
              <p:cTn id="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21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/>
          </p:style>
        </p:sp>
        <p:sp>
          <p:nvSpPr>
            <p:cNvPr id="122" name="CustomShape 3"/>
            <p:cNvSpPr/>
            <p:nvPr/>
          </p:nvSpPr>
          <p:spPr>
            <a:xfrm>
              <a:off x="1664280" y="334440"/>
              <a:ext cx="916812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3480" rIns="213480" tIns="213480" bIns="2134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2: Apache HBase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23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Tính chất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990720" y="1624680"/>
            <a:ext cx="1051524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"/>
          <p:cNvSpPr/>
          <p:nvPr/>
        </p:nvSpPr>
        <p:spPr>
          <a:xfrm>
            <a:off x="3352680" y="1854360"/>
            <a:ext cx="66290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Distributed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Flexible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Non-Relational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Big Data Storage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Scalability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27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/>
          </p:style>
        </p:sp>
        <p:sp>
          <p:nvSpPr>
            <p:cNvPr id="128" name="CustomShape 3"/>
            <p:cNvSpPr/>
            <p:nvPr/>
          </p:nvSpPr>
          <p:spPr>
            <a:xfrm>
              <a:off x="1664280" y="334440"/>
              <a:ext cx="916812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3480" rIns="213480" tIns="213480" bIns="2134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2: Apache HBase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29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Ứng dụng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572000" y="1295280"/>
            <a:ext cx="6012360" cy="1431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Hệ thống audit log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Tracking user action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Lưu trữ dữ liệu thu thập từ web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Lưu trữ dữ liệu sparse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4572000" y="4378320"/>
            <a:ext cx="6035040" cy="10958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ffffff"/>
                </a:solidFill>
                <a:latin typeface="Times New Roman"/>
              </a:rPr>
              <a:t>Cần đến transaction hoặc các quan hệ, ràng buộc</a:t>
            </a:r>
            <a:endParaRPr b="0" lang="en-US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ffffff"/>
                </a:solidFill>
                <a:latin typeface="Times New Roman"/>
              </a:rPr>
              <a:t>Cần JOIN dữ liệu</a:t>
            </a:r>
            <a:endParaRPr b="0" lang="en-US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ffffff"/>
                </a:solidFill>
                <a:latin typeface="Times New Roman"/>
              </a:rPr>
              <a:t>Dữ liệu quy mô nhỏ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1219320" y="1676520"/>
            <a:ext cx="3047760" cy="1218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18b0b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latin typeface="Times New Roman"/>
              </a:rPr>
              <a:t>Có thể dùng HBase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1219320" y="4340160"/>
            <a:ext cx="3047760" cy="1218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latin typeface="Times New Roman"/>
              </a:rPr>
              <a:t>KHÔNG nên dùng HBase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"/>
                            </p:stCondLst>
                            <p:childTnLst>
                              <p:par>
                                <p:cTn id="8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"/>
          <p:cNvGrpSpPr/>
          <p:nvPr/>
        </p:nvGrpSpPr>
        <p:grpSpPr>
          <a:xfrm>
            <a:off x="1600200" y="304920"/>
            <a:ext cx="9295920" cy="609120"/>
            <a:chOff x="1600200" y="304920"/>
            <a:chExt cx="9295920" cy="609120"/>
          </a:xfrm>
        </p:grpSpPr>
        <p:sp>
          <p:nvSpPr>
            <p:cNvPr id="135" name="CustomShape 2"/>
            <p:cNvSpPr/>
            <p:nvPr/>
          </p:nvSpPr>
          <p:spPr>
            <a:xfrm>
              <a:off x="1600200" y="304920"/>
              <a:ext cx="9295920" cy="609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/>
          </p:style>
        </p:sp>
        <p:sp>
          <p:nvSpPr>
            <p:cNvPr id="136" name="CustomShape 3"/>
            <p:cNvSpPr/>
            <p:nvPr/>
          </p:nvSpPr>
          <p:spPr>
            <a:xfrm>
              <a:off x="1664280" y="334440"/>
              <a:ext cx="9168120" cy="54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13480" rIns="213480" tIns="213480" bIns="21348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1" lang="en-US" sz="2800" spc="-1" strike="noStrike">
                  <a:solidFill>
                    <a:srgbClr val="ffffff"/>
                  </a:solidFill>
                  <a:latin typeface="Times New Roman"/>
                </a:rPr>
                <a:t>Phần 2: Apache HBase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37" name="CustomShape 4"/>
          <p:cNvSpPr/>
          <p:nvPr/>
        </p:nvSpPr>
        <p:spPr>
          <a:xfrm>
            <a:off x="609480" y="944280"/>
            <a:ext cx="10515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HBase vs RDBMS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38" name="Table 5"/>
          <p:cNvGraphicFramePr/>
          <p:nvPr/>
        </p:nvGraphicFramePr>
        <p:xfrm>
          <a:off x="3362400" y="1494000"/>
          <a:ext cx="5596200" cy="4257720"/>
        </p:xfrm>
        <a:graphic>
          <a:graphicData uri="http://schemas.openxmlformats.org/drawingml/2006/table">
            <a:tbl>
              <a:tblPr/>
              <a:tblGrid>
                <a:gridCol w="1864440"/>
                <a:gridCol w="1864440"/>
                <a:gridCol w="1867320"/>
              </a:tblGrid>
              <a:tr h="455760"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Feature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Relational-DB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HBase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</a:tr>
              <a:tr h="455760">
                <a:tc>
                  <a:txBody>
                    <a:bodyPr lIns="90000" rIns="90000" tIns="46800" bIns="46800"/>
                    <a:p>
                      <a:r>
                        <a:rPr b="0" i="1" lang="en-US" sz="1800" spc="-1" strike="noStrike">
                          <a:latin typeface="Arial"/>
                        </a:rPr>
                        <a:t>Volume</a:t>
                      </a:r>
                      <a:endParaRPr b="0" i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TBs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PBs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</a:tr>
              <a:tr h="455760">
                <a:tc>
                  <a:txBody>
                    <a:bodyPr lIns="90000" rIns="90000" tIns="46800" bIns="46800"/>
                    <a:p>
                      <a:r>
                        <a:rPr b="0" i="1" lang="en-US" sz="1800" spc="-1" strike="noStrike">
                          <a:latin typeface="Arial"/>
                        </a:rPr>
                        <a:t>JOIN</a:t>
                      </a:r>
                      <a:endParaRPr b="0" i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</a:tr>
              <a:tr h="455760">
                <a:tc>
                  <a:txBody>
                    <a:bodyPr lIns="90000" rIns="90000" tIns="46800" bIns="46800"/>
                    <a:p>
                      <a:r>
                        <a:rPr b="0" i="1" lang="en-US" sz="1800" spc="-1" strike="noStrike">
                          <a:latin typeface="Arial"/>
                        </a:rPr>
                        <a:t>Transaction</a:t>
                      </a:r>
                      <a:endParaRPr b="0" i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</a:tr>
              <a:tr h="455760">
                <a:tc>
                  <a:txBody>
                    <a:bodyPr lIns="90000" rIns="90000" tIns="46800" bIns="46800"/>
                    <a:p>
                      <a:r>
                        <a:rPr b="0" i="1" lang="en-US" sz="1800" spc="-1" strike="noStrike">
                          <a:latin typeface="Arial"/>
                        </a:rPr>
                        <a:t>Schema</a:t>
                      </a:r>
                      <a:endParaRPr b="0" i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Fixed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Schema-less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</a:tr>
              <a:tr h="456840">
                <a:tc>
                  <a:txBody>
                    <a:bodyPr lIns="90000" rIns="90000" tIns="46800" bIns="46800"/>
                    <a:p>
                      <a:r>
                        <a:rPr b="0" i="1" lang="en-US" sz="1800" spc="-1" strike="noStrike">
                          <a:latin typeface="Arial"/>
                        </a:rPr>
                        <a:t>Architecture</a:t>
                      </a:r>
                      <a:endParaRPr b="0" i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Monolithic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Distributed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</a:tr>
              <a:tr h="455040">
                <a:tc>
                  <a:txBody>
                    <a:bodyPr lIns="90000" rIns="90000" tIns="46800" bIns="46800"/>
                    <a:p>
                      <a:r>
                        <a:rPr b="0" i="1" lang="en-US" sz="1800" spc="-1" strike="noStrike">
                          <a:latin typeface="Arial"/>
                        </a:rPr>
                        <a:t>Oriented</a:t>
                      </a:r>
                      <a:endParaRPr b="0" i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Column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</a:tr>
              <a:tr h="455040">
                <a:tc>
                  <a:txBody>
                    <a:bodyPr lIns="90000" rIns="90000" tIns="46800" bIns="46800"/>
                    <a:p>
                      <a:r>
                        <a:rPr b="0" i="1" lang="en-US" sz="1800" spc="-1" strike="noStrike">
                          <a:latin typeface="Arial"/>
                        </a:rPr>
                        <a:t>Scale</a:t>
                      </a:r>
                      <a:endParaRPr b="0" i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Hard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Horizontal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</a:tr>
              <a:tr h="612000">
                <a:tc>
                  <a:txBody>
                    <a:bodyPr lIns="90000" rIns="90000" tIns="46800" bIns="46800"/>
                    <a:p>
                      <a:r>
                        <a:rPr b="0" i="1" lang="en-US" sz="1800" spc="-1" strike="noStrike">
                          <a:latin typeface="Arial"/>
                        </a:rPr>
                        <a:t>Fault tolerant</a:t>
                      </a:r>
                      <a:r>
                        <a:rPr b="0" i="1" lang="en-US" sz="1800" spc="-1" strike="noStrike">
                          <a:latin typeface="Arial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Some case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Highly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5822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8" dur="indefinite" restart="never" nodeType="tmRoot">
          <p:childTnLst>
            <p:seq>
              <p:cTn id="8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</TotalTime>
  <Application>LibreOffice/6.0.7.3$Linux_X86_64 LibreOffice_project/00m0$Build-3</Application>
  <Words>1495</Words>
  <Paragraphs>185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en-US</dc:language>
  <cp:lastModifiedBy/>
  <dcterms:modified xsi:type="dcterms:W3CDTF">2021-03-21T19:12:53Z</dcterms:modified>
  <cp:revision>190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