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Lst>
  <p:notesMasterIdLst>
    <p:notesMasterId r:id="rId36"/>
  </p:notesMasterIdLst>
  <p:sldIdLst>
    <p:sldId id="256" r:id="rId5"/>
    <p:sldId id="257" r:id="rId6"/>
    <p:sldId id="259" r:id="rId7"/>
    <p:sldId id="264" r:id="rId8"/>
    <p:sldId id="266" r:id="rId9"/>
    <p:sldId id="265" r:id="rId10"/>
    <p:sldId id="260" r:id="rId11"/>
    <p:sldId id="267" r:id="rId12"/>
    <p:sldId id="268" r:id="rId13"/>
    <p:sldId id="269" r:id="rId14"/>
    <p:sldId id="270" r:id="rId15"/>
    <p:sldId id="272" r:id="rId16"/>
    <p:sldId id="271" r:id="rId17"/>
    <p:sldId id="261" r:id="rId18"/>
    <p:sldId id="273" r:id="rId19"/>
    <p:sldId id="274" r:id="rId20"/>
    <p:sldId id="275" r:id="rId21"/>
    <p:sldId id="276" r:id="rId22"/>
    <p:sldId id="277" r:id="rId23"/>
    <p:sldId id="278" r:id="rId24"/>
    <p:sldId id="262" r:id="rId25"/>
    <p:sldId id="279" r:id="rId26"/>
    <p:sldId id="280" r:id="rId27"/>
    <p:sldId id="281" r:id="rId28"/>
    <p:sldId id="282" r:id="rId29"/>
    <p:sldId id="283" r:id="rId30"/>
    <p:sldId id="263" r:id="rId31"/>
    <p:sldId id="284" r:id="rId32"/>
    <p:sldId id="285" r:id="rId33"/>
    <p:sldId id="286"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082" autoAdjust="0"/>
  </p:normalViewPr>
  <p:slideViewPr>
    <p:cSldViewPr snapToGrid="0">
      <p:cViewPr varScale="1">
        <p:scale>
          <a:sx n="85" d="100"/>
          <a:sy n="85" d="100"/>
        </p:scale>
        <p:origin x="7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43829-9C2B-4477-928D-41418B54D8F4}" type="datetimeFigureOut">
              <a:rPr lang="en-US" smtClean="0"/>
              <a:t>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F09E3-B29E-4A0D-89EA-3AD2C61D087C}" type="slidenum">
              <a:rPr lang="en-US" smtClean="0"/>
              <a:t>‹#›</a:t>
            </a:fld>
            <a:endParaRPr lang="en-US"/>
          </a:p>
        </p:txBody>
      </p:sp>
    </p:spTree>
    <p:extLst>
      <p:ext uri="{BB962C8B-B14F-4D97-AF65-F5344CB8AC3E}">
        <p14:creationId xmlns:p14="http://schemas.microsoft.com/office/powerpoint/2010/main" val="295148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15</a:t>
            </a:fld>
            <a:endParaRPr lang="en-US"/>
          </a:p>
        </p:txBody>
      </p:sp>
    </p:spTree>
    <p:extLst>
      <p:ext uri="{BB962C8B-B14F-4D97-AF65-F5344CB8AC3E}">
        <p14:creationId xmlns:p14="http://schemas.microsoft.com/office/powerpoint/2010/main" val="237809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16</a:t>
            </a:fld>
            <a:endParaRPr lang="en-US"/>
          </a:p>
        </p:txBody>
      </p:sp>
    </p:spTree>
    <p:extLst>
      <p:ext uri="{BB962C8B-B14F-4D97-AF65-F5344CB8AC3E}">
        <p14:creationId xmlns:p14="http://schemas.microsoft.com/office/powerpoint/2010/main" val="327416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17</a:t>
            </a:fld>
            <a:endParaRPr lang="en-US"/>
          </a:p>
        </p:txBody>
      </p:sp>
    </p:spTree>
    <p:extLst>
      <p:ext uri="{BB962C8B-B14F-4D97-AF65-F5344CB8AC3E}">
        <p14:creationId xmlns:p14="http://schemas.microsoft.com/office/powerpoint/2010/main" val="332839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18</a:t>
            </a:fld>
            <a:endParaRPr lang="en-US"/>
          </a:p>
        </p:txBody>
      </p:sp>
    </p:spTree>
    <p:extLst>
      <p:ext uri="{BB962C8B-B14F-4D97-AF65-F5344CB8AC3E}">
        <p14:creationId xmlns:p14="http://schemas.microsoft.com/office/powerpoint/2010/main" val="362352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19</a:t>
            </a:fld>
            <a:endParaRPr lang="en-US"/>
          </a:p>
        </p:txBody>
      </p:sp>
    </p:spTree>
    <p:extLst>
      <p:ext uri="{BB962C8B-B14F-4D97-AF65-F5344CB8AC3E}">
        <p14:creationId xmlns:p14="http://schemas.microsoft.com/office/powerpoint/2010/main" val="288291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20</a:t>
            </a:fld>
            <a:endParaRPr lang="en-US"/>
          </a:p>
        </p:txBody>
      </p:sp>
    </p:spTree>
    <p:extLst>
      <p:ext uri="{BB962C8B-B14F-4D97-AF65-F5344CB8AC3E}">
        <p14:creationId xmlns:p14="http://schemas.microsoft.com/office/powerpoint/2010/main" val="114066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5/22/2021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76667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5/22/2021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6201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5/22/2021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0266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5/22/2021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0180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5/22/2021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9344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5/22/2021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3441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5/22/2021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096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lvl1pPr>
              <a:defRPr sz="4600"/>
            </a:lvl1pPr>
          </a:lstStyle>
          <a:p>
            <a:r>
              <a:rPr lang="en-US" dirty="0"/>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5/22/2021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2351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5/22/2021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237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5/22/2021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199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5/22/2021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61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5/22/2021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0353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List_of_Facebook_featu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82" name="Oval 8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3" name="Freeform: Shape 9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4" name="Freeform: Shape 9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5" name="Oval 9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98" name="Rectangle 97">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99C492B-5774-48CE-B6E8-3C624337B6D5}"/>
              </a:ext>
            </a:extLst>
          </p:cNvPr>
          <p:cNvSpPr>
            <a:spLocks noGrp="1"/>
          </p:cNvSpPr>
          <p:nvPr>
            <p:ph type="ctrTitle"/>
          </p:nvPr>
        </p:nvSpPr>
        <p:spPr>
          <a:xfrm>
            <a:off x="777239" y="2519916"/>
            <a:ext cx="5108187" cy="751200"/>
          </a:xfrm>
        </p:spPr>
        <p:txBody>
          <a:bodyPr vert="horz" lIns="91440" tIns="45720" rIns="91440" bIns="45720" rtlCol="0" anchor="b">
            <a:normAutofit fontScale="90000"/>
          </a:bodyPr>
          <a:lstStyle/>
          <a:p>
            <a:pPr algn="l"/>
            <a:r>
              <a:rPr lang="en-US" sz="4400" kern="1200" dirty="0">
                <a:latin typeface="+mj-lt"/>
                <a:ea typeface="+mj-ea"/>
                <a:cs typeface="+mj-cs"/>
              </a:rPr>
              <a:t>SOCIAL NETWORK</a:t>
            </a:r>
          </a:p>
        </p:txBody>
      </p:sp>
      <p:sp>
        <p:nvSpPr>
          <p:cNvPr id="3" name="Subtitle 2">
            <a:extLst>
              <a:ext uri="{FF2B5EF4-FFF2-40B4-BE49-F238E27FC236}">
                <a16:creationId xmlns:a16="http://schemas.microsoft.com/office/drawing/2014/main" id="{76E4E5D8-ED37-472A-9E8A-21DBE6607BE6}"/>
              </a:ext>
            </a:extLst>
          </p:cNvPr>
          <p:cNvSpPr>
            <a:spLocks noGrp="1"/>
          </p:cNvSpPr>
          <p:nvPr>
            <p:ph type="subTitle" idx="1"/>
          </p:nvPr>
        </p:nvSpPr>
        <p:spPr>
          <a:xfrm>
            <a:off x="777239" y="4955157"/>
            <a:ext cx="4606280" cy="1606609"/>
          </a:xfrm>
        </p:spPr>
        <p:txBody>
          <a:bodyPr vert="horz" lIns="91440" tIns="45720" rIns="91440" bIns="45720" rtlCol="0" anchor="t">
            <a:normAutofit/>
          </a:bodyPr>
          <a:lstStyle/>
          <a:p>
            <a:pPr indent="-228600" algn="l">
              <a:buFont typeface="Arial" panose="020B0604020202020204" pitchFamily="34" charset="0"/>
              <a:buChar char="•"/>
            </a:pPr>
            <a:r>
              <a:rPr lang="en-US" sz="1800" dirty="0">
                <a:latin typeface="Arial" panose="020B0604020202020204" pitchFamily="34" charset="0"/>
                <a:cs typeface="Arial" panose="020B0604020202020204" pitchFamily="34" charset="0"/>
              </a:rPr>
              <a:t>20C12007 – </a:t>
            </a:r>
            <a:r>
              <a:rPr lang="en-US" sz="1800" dirty="0" err="1">
                <a:latin typeface="Arial" panose="020B0604020202020204" pitchFamily="34" charset="0"/>
                <a:cs typeface="Arial" panose="020B0604020202020204" pitchFamily="34" charset="0"/>
              </a:rPr>
              <a:t>Trần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Đình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Lâm</a:t>
            </a:r>
            <a:endParaRPr lang="en-US" sz="1800" dirty="0">
              <a:latin typeface="Arial" panose="020B0604020202020204" pitchFamily="34" charset="0"/>
              <a:cs typeface="Arial" panose="020B0604020202020204" pitchFamily="34" charset="0"/>
            </a:endParaRPr>
          </a:p>
          <a:p>
            <a:pPr indent="-228600" algn="l">
              <a:buFont typeface="Arial" panose="020B0604020202020204" pitchFamily="34" charset="0"/>
              <a:buChar char="•"/>
            </a:pPr>
            <a:r>
              <a:rPr lang="en-US" sz="1800" dirty="0">
                <a:latin typeface="Arial" panose="020B0604020202020204" pitchFamily="34" charset="0"/>
                <a:cs typeface="Arial" panose="020B0604020202020204" pitchFamily="34" charset="0"/>
              </a:rPr>
              <a:t>20C11035 – </a:t>
            </a:r>
            <a:r>
              <a:rPr lang="en-US" sz="1800" dirty="0" err="1">
                <a:latin typeface="Arial" panose="020B0604020202020204" pitchFamily="34" charset="0"/>
                <a:cs typeface="Arial" panose="020B0604020202020204" pitchFamily="34" charset="0"/>
              </a:rPr>
              <a:t>Trương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Thê</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Kiệt</a:t>
            </a:r>
            <a:endParaRPr lang="en-US" sz="1800" dirty="0">
              <a:latin typeface="Arial" panose="020B0604020202020204" pitchFamily="34" charset="0"/>
              <a:cs typeface="Arial" panose="020B0604020202020204" pitchFamily="34" charset="0"/>
            </a:endParaRPr>
          </a:p>
          <a:p>
            <a:pPr indent="-228600" algn="l">
              <a:buFont typeface="Arial" panose="020B0604020202020204" pitchFamily="34" charset="0"/>
              <a:buChar char="•"/>
            </a:pPr>
            <a:r>
              <a:rPr lang="en-US" sz="1800" dirty="0">
                <a:latin typeface="Arial" panose="020B0604020202020204" pitchFamily="34" charset="0"/>
                <a:cs typeface="Arial" panose="020B0604020202020204" pitchFamily="34" charset="0"/>
              </a:rPr>
              <a:t>20C11040 – </a:t>
            </a:r>
            <a:r>
              <a:rPr lang="en-US" sz="1800" dirty="0" err="1">
                <a:latin typeface="Arial" panose="020B0604020202020204" pitchFamily="34" charset="0"/>
                <a:cs typeface="Arial" panose="020B0604020202020204" pitchFamily="34" charset="0"/>
              </a:rPr>
              <a:t>Đặng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Nhật</a:t>
            </a:r>
            <a:r>
              <a:rPr lang="en-US" sz="1800" dirty="0">
                <a:latin typeface="Arial" panose="020B0604020202020204" pitchFamily="34" charset="0"/>
                <a:cs typeface="Arial" panose="020B0604020202020204" pitchFamily="34" charset="0"/>
              </a:rPr>
              <a:t> Minh </a:t>
            </a:r>
          </a:p>
          <a:p>
            <a:pPr indent="-228600" algn="l">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grpSp>
        <p:nvGrpSpPr>
          <p:cNvPr id="102"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 name="Oval 102">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Background pattern&#10;&#10;Description automatically generated">
            <a:extLst>
              <a:ext uri="{FF2B5EF4-FFF2-40B4-BE49-F238E27FC236}">
                <a16:creationId xmlns:a16="http://schemas.microsoft.com/office/drawing/2014/main" id="{16CF01D8-3306-4FEC-BB07-4127CB9E0A7F}"/>
              </a:ext>
            </a:extLst>
          </p:cNvPr>
          <p:cNvPicPr>
            <a:picLocks noChangeAspect="1"/>
          </p:cNvPicPr>
          <p:nvPr/>
        </p:nvPicPr>
        <p:blipFill rotWithShape="1">
          <a:blip r:embed="rId2"/>
          <a:srcRect l="13532" r="17217" b="-2"/>
          <a:stretch/>
        </p:blipFill>
        <p:spPr>
          <a:xfrm>
            <a:off x="6306574" y="1117085"/>
            <a:ext cx="5163427" cy="5163427"/>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
        <p:nvSpPr>
          <p:cNvPr id="4" name="Subtitle 2">
            <a:extLst>
              <a:ext uri="{FF2B5EF4-FFF2-40B4-BE49-F238E27FC236}">
                <a16:creationId xmlns:a16="http://schemas.microsoft.com/office/drawing/2014/main" id="{A28E7683-21C1-4AC6-BDE6-0AE36A5D32D2}"/>
              </a:ext>
            </a:extLst>
          </p:cNvPr>
          <p:cNvSpPr txBox="1">
            <a:spLocks/>
          </p:cNvSpPr>
          <p:nvPr/>
        </p:nvSpPr>
        <p:spPr>
          <a:xfrm>
            <a:off x="1546646" y="31866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1600" dirty="0">
                <a:latin typeface="Arial" panose="020B0604020202020204" pitchFamily="34" charset="0"/>
                <a:cs typeface="Arial" panose="020B0604020202020204" pitchFamily="34" charset="0"/>
              </a:rPr>
              <a:t>BỘ MÔN HỆ THỐNG THÔNG TIN – KHOA CÔNG NGHỆ THÔNG TIN</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TRƯỜNG ĐẠI HỌC KHOA HỌC TỰ NHIÊN – ĐẠI HỌC QUỐC GIA THÀNH PHỐ HỒ CHÍ MINH</a:t>
            </a:r>
          </a:p>
          <a:p>
            <a:endParaRPr lang="en-US" sz="1600" dirty="0">
              <a:latin typeface="Arial" panose="020B0604020202020204" pitchFamily="34" charset="0"/>
              <a:cs typeface="Arial" panose="020B0604020202020204" pitchFamily="34" charset="0"/>
            </a:endParaRPr>
          </a:p>
          <a:p>
            <a:r>
              <a:rPr lang="vi-VN" sz="1600" dirty="0">
                <a:latin typeface="Arial" panose="020B0604020202020204" pitchFamily="34" charset="0"/>
                <a:cs typeface="Arial" panose="020B0604020202020204" pitchFamily="34" charset="0"/>
              </a:rPr>
              <a:t>ĐỒ ÁN MÔN HỌC  - HỆ CƠ SỞ DỮ LIỆU NÂNG CAO</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38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3: </a:t>
            </a:r>
            <a:r>
              <a:rPr lang="en-US" sz="3200" dirty="0" err="1"/>
              <a:t>Gợi</a:t>
            </a:r>
            <a:r>
              <a:rPr lang="en-US" sz="3200" dirty="0"/>
              <a:t> ý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Ý nghĩa: gợi ý các user có liên quan tới user hiện tại theo những tiêu chí nhất định</a:t>
            </a:r>
          </a:p>
          <a:p>
            <a:r>
              <a:rPr lang="vi-VN" dirty="0"/>
              <a:t>Đ</a:t>
            </a:r>
            <a:r>
              <a:rPr lang="en-US" dirty="0"/>
              <a:t>ố</a:t>
            </a:r>
            <a:r>
              <a:rPr lang="vi-VN" dirty="0"/>
              <a:t>i tượng tham gia</a:t>
            </a:r>
          </a:p>
          <a:p>
            <a:pPr lvl="1"/>
            <a:r>
              <a:rPr lang="vi-VN" sz="2000" dirty="0"/>
              <a:t>User muốn tìm gợi ý kết bạn (A)</a:t>
            </a:r>
          </a:p>
          <a:p>
            <a:pPr lvl="1"/>
            <a:r>
              <a:rPr lang="vi-VN" sz="2000" dirty="0"/>
              <a:t>Những user có liên quan tới user A</a:t>
            </a:r>
          </a:p>
          <a:p>
            <a:r>
              <a:rPr lang="vi-VN" dirty="0"/>
              <a:t>Mô tả các bước: chức năng bắt đầu khi user truy cập vào màn hình gợi ý kết bạn</a:t>
            </a:r>
          </a:p>
          <a:p>
            <a:pPr lvl="1"/>
            <a:r>
              <a:rPr lang="vi-VN" sz="2000" dirty="0"/>
              <a:t>Bước 1: User A truy cập vào màn hình gợi ý kết bạn</a:t>
            </a:r>
          </a:p>
          <a:p>
            <a:pPr lvl="1"/>
            <a:r>
              <a:rPr lang="vi-VN" sz="2000" dirty="0"/>
              <a:t>Bước 2: User A chọn tiêu chí gợi ý</a:t>
            </a:r>
          </a:p>
          <a:p>
            <a:pPr lvl="2"/>
            <a:r>
              <a:rPr lang="vi-VN" sz="2000" dirty="0"/>
              <a:t>Có bạn chung</a:t>
            </a:r>
          </a:p>
          <a:p>
            <a:pPr lvl="2"/>
            <a:r>
              <a:rPr lang="vi-VN" sz="2000" dirty="0"/>
              <a:t>Giới tính</a:t>
            </a:r>
          </a:p>
          <a:p>
            <a:pPr lvl="2"/>
            <a:r>
              <a:rPr lang="vi-VN" sz="2000" dirty="0"/>
              <a:t>Cùng độ tuổi</a:t>
            </a:r>
          </a:p>
          <a:p>
            <a:pPr lvl="2"/>
            <a:r>
              <a:rPr lang="vi-VN" sz="2000" dirty="0"/>
              <a:t>Cùng trường</a:t>
            </a:r>
          </a:p>
          <a:p>
            <a:pPr lvl="2"/>
            <a:r>
              <a:rPr lang="vi-VN" sz="2000" dirty="0"/>
              <a:t>Cùng quê</a:t>
            </a:r>
          </a:p>
          <a:p>
            <a:endParaRPr lang="en-US" dirty="0"/>
          </a:p>
          <a:p>
            <a:endParaRPr lang="en-US" dirty="0"/>
          </a:p>
          <a:p>
            <a:endParaRPr lang="en-US" dirty="0"/>
          </a:p>
          <a:p>
            <a:endParaRPr lang="en-US" dirty="0"/>
          </a:p>
          <a:p>
            <a:endParaRPr lang="en-US" dirty="0"/>
          </a:p>
          <a:p>
            <a:endParaRPr lang="en-US" dirty="0"/>
          </a:p>
          <a:p>
            <a:endParaRPr lang="en-US" dirty="0"/>
          </a:p>
          <a:p>
            <a:r>
              <a:rPr lang="vi-VN" dirty="0"/>
              <a:t>Bước 3: User A nhìn thấy danh sách những user khác được gợi ý theo các tiêu chí đã chọn</a:t>
            </a:r>
            <a:endParaRPr lang="en-US" dirty="0"/>
          </a:p>
        </p:txBody>
      </p:sp>
      <p:pic>
        <p:nvPicPr>
          <p:cNvPr id="5" name="Picture 4" descr="A picture containing sky, outdoor, people, crowd&#10;&#10;Description automatically generated">
            <a:extLst>
              <a:ext uri="{FF2B5EF4-FFF2-40B4-BE49-F238E27FC236}">
                <a16:creationId xmlns:a16="http://schemas.microsoft.com/office/drawing/2014/main" id="{98903361-04D9-46C5-B398-9A2EC799B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195" y="500420"/>
            <a:ext cx="5206365" cy="2928580"/>
          </a:xfrm>
          <a:prstGeom prst="rect">
            <a:avLst/>
          </a:prstGeom>
        </p:spPr>
      </p:pic>
    </p:spTree>
    <p:extLst>
      <p:ext uri="{BB962C8B-B14F-4D97-AF65-F5344CB8AC3E}">
        <p14:creationId xmlns:p14="http://schemas.microsoft.com/office/powerpoint/2010/main" val="274374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4: </a:t>
            </a:r>
            <a:r>
              <a:rPr lang="en-US" sz="3200" dirty="0" err="1"/>
              <a:t>Thành</a:t>
            </a:r>
            <a:r>
              <a:rPr lang="en-US" sz="3200" dirty="0"/>
              <a:t> </a:t>
            </a:r>
            <a:r>
              <a:rPr lang="en-US" sz="3200" dirty="0" err="1"/>
              <a:t>lập</a:t>
            </a:r>
            <a:r>
              <a:rPr lang="en-US" sz="3200" dirty="0"/>
              <a:t> </a:t>
            </a:r>
            <a:r>
              <a:rPr lang="en-US" sz="3200" dirty="0" err="1"/>
              <a:t>Nhóm</a:t>
            </a:r>
            <a:r>
              <a:rPr lang="en-US" sz="3200" dirty="0"/>
              <a:t> </a:t>
            </a:r>
            <a:r>
              <a:rPr lang="en-US" sz="3200" dirty="0" err="1"/>
              <a:t>hội</a:t>
            </a:r>
            <a:r>
              <a:rPr lang="en-US" sz="3200" dirty="0"/>
              <a:t> – </a:t>
            </a:r>
            <a:r>
              <a:rPr lang="en-US" sz="3200" dirty="0" err="1"/>
              <a:t>Tạo</a:t>
            </a:r>
            <a:r>
              <a:rPr lang="en-US" sz="3200" dirty="0"/>
              <a:t> </a:t>
            </a:r>
            <a:r>
              <a:rPr lang="en-US" sz="3200" dirty="0" err="1"/>
              <a:t>nhóm</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Ý nghĩa: Hỗ trơ nhu cầu thành lập các nhóm riêng với mục đích riêng</a:t>
            </a:r>
          </a:p>
          <a:p>
            <a:r>
              <a:rPr lang="vi-VN" dirty="0"/>
              <a:t>Đối tượng tham gia:</a:t>
            </a:r>
          </a:p>
          <a:p>
            <a:pPr lvl="1"/>
            <a:r>
              <a:rPr lang="vi-VN" sz="2000" dirty="0"/>
              <a:t>User Trưởng nhóm</a:t>
            </a:r>
          </a:p>
          <a:p>
            <a:r>
              <a:rPr lang="vi-VN" dirty="0"/>
              <a:t>Trạng thái bắt đầu:</a:t>
            </a:r>
          </a:p>
          <a:p>
            <a:pPr lvl="1"/>
            <a:r>
              <a:rPr lang="vi-VN" sz="2000" dirty="0"/>
              <a:t>Trưởng nhóm vào giao diện tạo nhóm</a:t>
            </a:r>
          </a:p>
          <a:p>
            <a:r>
              <a:rPr lang="vi-VN" dirty="0"/>
              <a:t>Mô tả:</a:t>
            </a:r>
          </a:p>
          <a:p>
            <a:pPr lvl="1"/>
            <a:r>
              <a:rPr lang="vi-VN" sz="2000" dirty="0"/>
              <a:t>Bước 1: Chọn giao diện tạo nhóm</a:t>
            </a:r>
          </a:p>
          <a:p>
            <a:pPr lvl="1"/>
            <a:r>
              <a:rPr lang="vi-VN" sz="2000" dirty="0"/>
              <a:t>Bước 2.1: Điền tên nhóm</a:t>
            </a:r>
          </a:p>
          <a:p>
            <a:pPr lvl="1"/>
            <a:r>
              <a:rPr lang="vi-VN" sz="2000" dirty="0"/>
              <a:t>Bước 2.2: Chọn ảnh đại diện nhóm</a:t>
            </a:r>
          </a:p>
          <a:p>
            <a:pPr lvl="1"/>
            <a:r>
              <a:rPr lang="vi-VN" sz="2000" dirty="0"/>
              <a:t>Bước 2.3: Điền mô tả nhóm</a:t>
            </a:r>
          </a:p>
          <a:p>
            <a:pPr lvl="1"/>
            <a:r>
              <a:rPr lang="vi-VN" sz="2000" dirty="0"/>
              <a:t>Bước 3: Nhấn Tạo nhóm, nhóm được tạo có 1 thành viên</a:t>
            </a:r>
          </a:p>
          <a:p>
            <a:pPr lvl="1"/>
            <a:r>
              <a:rPr lang="vi-VN" sz="2000" dirty="0"/>
              <a:t>Bước 4: Vào màn hình chi tiết nhóm</a:t>
            </a:r>
            <a:endParaRPr lang="en-US" sz="2000" dirty="0"/>
          </a:p>
          <a:p>
            <a:pPr lvl="1"/>
            <a:r>
              <a:rPr lang="vi-VN" sz="2000" dirty="0"/>
              <a:t>Bước 5: Thêm thành viên:</a:t>
            </a:r>
          </a:p>
          <a:p>
            <a:pPr lvl="2"/>
            <a:r>
              <a:rPr lang="vi-VN" sz="2000" dirty="0"/>
              <a:t>5.1: Vào màn hình danh sách bạn bè có thể thêm</a:t>
            </a:r>
          </a:p>
          <a:p>
            <a:pPr lvl="2"/>
            <a:r>
              <a:rPr lang="vi-VN" sz="2000" dirty="0"/>
              <a:t>5.2: Chọn 1 user để thêm vào nhóm (lặp lại nhiều lần)</a:t>
            </a:r>
          </a:p>
          <a:p>
            <a:pPr lvl="2"/>
            <a:r>
              <a:rPr lang="vi-VN" sz="2000" dirty="0"/>
              <a:t>5.3: Nếu không chọn ai nữa, quay lại màn hình chi tiết nhóm</a:t>
            </a:r>
          </a:p>
          <a:p>
            <a:pPr lvl="1"/>
            <a:r>
              <a:rPr lang="vi-VN" sz="2000" dirty="0"/>
              <a:t>Bước 6: Kết thúc</a:t>
            </a:r>
          </a:p>
          <a:p>
            <a:r>
              <a:rPr lang="vi-VN" dirty="0"/>
              <a:t>Kết quả: 1 nhóm được tạo với 1 trưởng nhóm và n thành viên</a:t>
            </a:r>
            <a:endParaRPr lang="en-US" dirty="0"/>
          </a:p>
        </p:txBody>
      </p:sp>
    </p:spTree>
    <p:extLst>
      <p:ext uri="{BB962C8B-B14F-4D97-AF65-F5344CB8AC3E}">
        <p14:creationId xmlns:p14="http://schemas.microsoft.com/office/powerpoint/2010/main" val="242317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4: </a:t>
            </a:r>
            <a:r>
              <a:rPr lang="en-US" sz="3200" dirty="0" err="1"/>
              <a:t>Thành</a:t>
            </a:r>
            <a:r>
              <a:rPr lang="en-US" sz="3200" dirty="0"/>
              <a:t> </a:t>
            </a:r>
            <a:r>
              <a:rPr lang="en-US" sz="3200" dirty="0" err="1"/>
              <a:t>lập</a:t>
            </a:r>
            <a:r>
              <a:rPr lang="en-US" sz="3200" dirty="0"/>
              <a:t> </a:t>
            </a:r>
            <a:r>
              <a:rPr lang="en-US" sz="3200" dirty="0" err="1"/>
              <a:t>Nhóm</a:t>
            </a:r>
            <a:r>
              <a:rPr lang="en-US" sz="3200" dirty="0"/>
              <a:t> </a:t>
            </a:r>
            <a:r>
              <a:rPr lang="en-US" sz="3200" dirty="0" err="1"/>
              <a:t>hội</a:t>
            </a:r>
            <a:r>
              <a:rPr lang="en-US" sz="3200" dirty="0"/>
              <a:t> – </a:t>
            </a:r>
            <a:r>
              <a:rPr lang="en-US" sz="3200" dirty="0" err="1"/>
              <a:t>Đăng</a:t>
            </a:r>
            <a:r>
              <a:rPr lang="en-US" sz="3200" dirty="0"/>
              <a:t> </a:t>
            </a:r>
            <a:r>
              <a:rPr lang="en-US" sz="3200" dirty="0" err="1"/>
              <a:t>bài</a:t>
            </a:r>
            <a:r>
              <a:rPr lang="en-US" sz="3200" dirty="0"/>
              <a:t> </a:t>
            </a:r>
            <a:r>
              <a:rPr lang="en-US" sz="3200" dirty="0" err="1"/>
              <a:t>trong</a:t>
            </a:r>
            <a:r>
              <a:rPr lang="en-US" sz="3200" dirty="0"/>
              <a:t> </a:t>
            </a:r>
            <a:r>
              <a:rPr lang="en-US" sz="3200" dirty="0" err="1"/>
              <a:t>nhóm</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Ý nghĩa: Hỗ trơ nhu cầu đăng thông báo lên nhóm</a:t>
            </a:r>
          </a:p>
          <a:p>
            <a:r>
              <a:rPr lang="vi-VN" dirty="0"/>
              <a:t>Đối tượng tham gia:</a:t>
            </a:r>
          </a:p>
          <a:p>
            <a:pPr lvl="1"/>
            <a:r>
              <a:rPr lang="vi-VN" sz="2000" dirty="0"/>
              <a:t>User Trưởng nhóm</a:t>
            </a:r>
          </a:p>
          <a:p>
            <a:pPr lvl="1"/>
            <a:r>
              <a:rPr lang="vi-VN" sz="2000" dirty="0"/>
              <a:t>User các thành viên trong nhóm</a:t>
            </a:r>
          </a:p>
          <a:p>
            <a:r>
              <a:rPr lang="vi-VN" dirty="0"/>
              <a:t>Trạng thái bắt đầu:</a:t>
            </a:r>
          </a:p>
          <a:p>
            <a:pPr lvl="1"/>
            <a:r>
              <a:rPr lang="vi-VN" sz="2000" dirty="0"/>
              <a:t>Trưởng nhóm vào trang chi tiết nhóm</a:t>
            </a:r>
          </a:p>
          <a:p>
            <a:r>
              <a:rPr lang="vi-VN" dirty="0"/>
              <a:t>Mô tả:</a:t>
            </a:r>
          </a:p>
          <a:p>
            <a:pPr lvl="1"/>
            <a:r>
              <a:rPr lang="vi-VN" sz="2000" dirty="0"/>
              <a:t>Bắt đầu</a:t>
            </a:r>
          </a:p>
          <a:p>
            <a:pPr lvl="1"/>
            <a:r>
              <a:rPr lang="vi-VN" sz="2000" dirty="0"/>
              <a:t>Bước 1: Vào màn hình đăng bài</a:t>
            </a:r>
          </a:p>
          <a:p>
            <a:pPr lvl="1"/>
            <a:r>
              <a:rPr lang="vi-VN" sz="2000" dirty="0"/>
              <a:t>Bước 2: Soạn bài đăng</a:t>
            </a:r>
          </a:p>
          <a:p>
            <a:pPr lvl="1"/>
            <a:r>
              <a:rPr lang="vi-VN" sz="2000" dirty="0"/>
              <a:t>Bước 3: Lưu bài đăng</a:t>
            </a:r>
          </a:p>
          <a:p>
            <a:pPr lvl="1"/>
            <a:r>
              <a:rPr lang="vi-VN" sz="2000" dirty="0"/>
              <a:t>Bước 4: Nếu không (Gửi thông báo?) đến bước 6</a:t>
            </a:r>
            <a:endParaRPr lang="en-US" sz="2000" dirty="0"/>
          </a:p>
          <a:p>
            <a:pPr lvl="1"/>
            <a:r>
              <a:rPr lang="vi-VN" sz="2000" dirty="0"/>
              <a:t>Bước 5: Thành viên nhận thông báo</a:t>
            </a:r>
          </a:p>
          <a:p>
            <a:pPr lvl="2"/>
            <a:r>
              <a:rPr lang="vi-VN" sz="2000" dirty="0"/>
              <a:t>5.1: Thành viên nhấn vào thông báo</a:t>
            </a:r>
          </a:p>
          <a:p>
            <a:pPr lvl="2"/>
            <a:r>
              <a:rPr lang="vi-VN" sz="2000" dirty="0"/>
              <a:t>5.2: Đi vào chi tiết bài đăng</a:t>
            </a:r>
          </a:p>
          <a:p>
            <a:pPr lvl="1"/>
            <a:r>
              <a:rPr lang="vi-VN" sz="2000" dirty="0"/>
              <a:t>Bước 6: Bài đăng hiện đầu trang chi tiết nhóm</a:t>
            </a:r>
          </a:p>
          <a:p>
            <a:pPr lvl="1"/>
            <a:r>
              <a:rPr lang="vi-VN" sz="2000" dirty="0"/>
              <a:t>Kết thúc</a:t>
            </a:r>
          </a:p>
          <a:p>
            <a:r>
              <a:rPr lang="vi-VN" dirty="0"/>
              <a:t>Kết quả:</a:t>
            </a:r>
          </a:p>
          <a:p>
            <a:pPr lvl="1"/>
            <a:r>
              <a:rPr lang="vi-VN" sz="2000" dirty="0"/>
              <a:t>1 Bài post được đăng vào trang chi tiết nhóm, vị trí đầu tiên</a:t>
            </a:r>
          </a:p>
          <a:p>
            <a:pPr lvl="1"/>
            <a:r>
              <a:rPr lang="vi-VN" sz="2000" dirty="0"/>
              <a:t>Các thành viên thấy bài post xuất hiện trên trang feed của mình</a:t>
            </a:r>
          </a:p>
          <a:p>
            <a:r>
              <a:rPr lang="vi-VN" dirty="0"/>
              <a:t>Hệ quả liên quan:</a:t>
            </a:r>
          </a:p>
          <a:p>
            <a:pPr lvl="1"/>
            <a:r>
              <a:rPr lang="vi-VN" sz="2000" dirty="0"/>
              <a:t>Danh sách bài post sẽ được nằm trên bảng tin nhóm, theo thứ tự từ mới tới cũ</a:t>
            </a:r>
            <a:endParaRPr lang="en-US" sz="2000" dirty="0"/>
          </a:p>
        </p:txBody>
      </p:sp>
    </p:spTree>
    <p:extLst>
      <p:ext uri="{BB962C8B-B14F-4D97-AF65-F5344CB8AC3E}">
        <p14:creationId xmlns:p14="http://schemas.microsoft.com/office/powerpoint/2010/main" val="173404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5: </a:t>
            </a:r>
            <a:r>
              <a:rPr lang="en-US" sz="3200" dirty="0" err="1"/>
              <a:t>Tìm</a:t>
            </a:r>
            <a:r>
              <a:rPr lang="en-US" sz="3200" dirty="0"/>
              <a:t> </a:t>
            </a:r>
            <a:r>
              <a:rPr lang="en-US" sz="3200" dirty="0" err="1"/>
              <a:t>kiếm</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Ý nghĩa: Đáp ứng nhu cầu tìm kiếm nhanh bạn bè hoặc nhóm</a:t>
            </a:r>
          </a:p>
          <a:p>
            <a:r>
              <a:rPr lang="vi-VN" dirty="0"/>
              <a:t>Đ</a:t>
            </a:r>
            <a:r>
              <a:rPr lang="en-US" dirty="0"/>
              <a:t>ố</a:t>
            </a:r>
            <a:r>
              <a:rPr lang="vi-VN" dirty="0"/>
              <a:t>i tượng tham gia</a:t>
            </a:r>
          </a:p>
          <a:p>
            <a:pPr lvl="1"/>
            <a:r>
              <a:rPr lang="vi-VN" sz="2000" dirty="0"/>
              <a:t>User cá nhân muốn tìm kiếm bạn bè hoặc nhóm</a:t>
            </a:r>
          </a:p>
          <a:p>
            <a:r>
              <a:rPr lang="vi-VN" dirty="0"/>
              <a:t>Trạng thái bắt đầu: khi user truy cập vào ô tìm kiếm</a:t>
            </a:r>
          </a:p>
          <a:p>
            <a:r>
              <a:rPr lang="vi-VN" dirty="0"/>
              <a:t>Mô tả các bước:</a:t>
            </a:r>
          </a:p>
          <a:p>
            <a:pPr lvl="1"/>
            <a:r>
              <a:rPr lang="vi-VN" sz="2000" dirty="0"/>
              <a:t>Bước 1: User nhập vào ô tìm kiếm chuỗi ký tự cần tìm</a:t>
            </a:r>
          </a:p>
          <a:p>
            <a:pPr lvl="1"/>
            <a:r>
              <a:rPr lang="vi-VN" sz="2000" dirty="0"/>
              <a:t>Bước 2: User nhấn nút "Tìm kiếm"</a:t>
            </a:r>
          </a:p>
          <a:p>
            <a:pPr lvl="1"/>
            <a:r>
              <a:rPr lang="vi-VN" sz="2000" dirty="0"/>
              <a:t>Bước 3: Màn hình trả về danh sách bạn bè theo thứ tự gần đúng nhất, phù hợp nhất với từ khóa Nếu không có bạn bè phù hợp thì hiển thị "Không tìm thấy"</a:t>
            </a:r>
          </a:p>
          <a:p>
            <a:pPr lvl="1"/>
            <a:r>
              <a:rPr lang="vi-VN" sz="2000" dirty="0"/>
              <a:t>Bước 4: User nhấn chọn 1 user khác để vào trang profile</a:t>
            </a:r>
          </a:p>
          <a:p>
            <a:pPr lvl="1"/>
            <a:r>
              <a:rPr lang="vi-VN" sz="2000" dirty="0"/>
              <a:t>Kết thúc</a:t>
            </a:r>
          </a:p>
          <a:p>
            <a:r>
              <a:rPr lang="vi-VN" dirty="0"/>
              <a:t>Kết quả: User truy cập nhanh được vào profile của một user bạn bè</a:t>
            </a:r>
            <a:endParaRPr lang="en-US" dirty="0"/>
          </a:p>
        </p:txBody>
      </p:sp>
      <p:pic>
        <p:nvPicPr>
          <p:cNvPr id="5" name="Picture 4">
            <a:extLst>
              <a:ext uri="{FF2B5EF4-FFF2-40B4-BE49-F238E27FC236}">
                <a16:creationId xmlns:a16="http://schemas.microsoft.com/office/drawing/2014/main" id="{9FCBE97C-2700-465B-9293-3A69BC33557D}"/>
              </a:ext>
            </a:extLst>
          </p:cNvPr>
          <p:cNvPicPr>
            <a:picLocks noChangeAspect="1"/>
          </p:cNvPicPr>
          <p:nvPr/>
        </p:nvPicPr>
        <p:blipFill>
          <a:blip r:embed="rId2"/>
          <a:stretch>
            <a:fillRect/>
          </a:stretch>
        </p:blipFill>
        <p:spPr>
          <a:xfrm>
            <a:off x="7177494" y="2803124"/>
            <a:ext cx="3845379" cy="3373839"/>
          </a:xfrm>
          <a:prstGeom prst="rect">
            <a:avLst/>
          </a:prstGeom>
        </p:spPr>
      </p:pic>
    </p:spTree>
    <p:extLst>
      <p:ext uri="{BB962C8B-B14F-4D97-AF65-F5344CB8AC3E}">
        <p14:creationId xmlns:p14="http://schemas.microsoft.com/office/powerpoint/2010/main" val="217780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C6FC-4CCE-4B55-AD93-F5256403ED4E}"/>
              </a:ext>
            </a:extLst>
          </p:cNvPr>
          <p:cNvSpPr>
            <a:spLocks noGrp="1"/>
          </p:cNvSpPr>
          <p:nvPr>
            <p:ph type="title"/>
          </p:nvPr>
        </p:nvSpPr>
        <p:spPr/>
        <p:txBody>
          <a:bodyPr>
            <a:normAutofit/>
          </a:bodyPr>
          <a:lstStyle/>
          <a:p>
            <a:r>
              <a:rPr lang="vi-VN" dirty="0"/>
              <a:t>PHÂN TÍCH NGHIỆP VỤ, XÁC ĐỊNH LOẠI </a:t>
            </a:r>
            <a:r>
              <a:rPr lang="en-US" dirty="0"/>
              <a:t>CSDL</a:t>
            </a:r>
          </a:p>
        </p:txBody>
      </p:sp>
      <p:sp>
        <p:nvSpPr>
          <p:cNvPr id="3" name="Content Placeholder 2">
            <a:extLst>
              <a:ext uri="{FF2B5EF4-FFF2-40B4-BE49-F238E27FC236}">
                <a16:creationId xmlns:a16="http://schemas.microsoft.com/office/drawing/2014/main" id="{49D4ABE8-093A-461D-9A07-A445ACFC0439}"/>
              </a:ext>
            </a:extLst>
          </p:cNvPr>
          <p:cNvSpPr>
            <a:spLocks noGrp="1"/>
          </p:cNvSpPr>
          <p:nvPr>
            <p:ph idx="1"/>
          </p:nvPr>
        </p:nvSpPr>
        <p:spPr/>
        <p:txBody>
          <a:bodyPr>
            <a:normAutofit lnSpcReduction="10000"/>
          </a:bodyPr>
          <a:lstStyle/>
          <a:p>
            <a:r>
              <a:rPr lang="en-US" sz="2800" dirty="0" err="1"/>
              <a:t>Phân</a:t>
            </a:r>
            <a:r>
              <a:rPr lang="en-US" sz="2800" dirty="0"/>
              <a:t> </a:t>
            </a:r>
            <a:r>
              <a:rPr lang="en-US" sz="2800" dirty="0" err="1"/>
              <a:t>tích</a:t>
            </a:r>
            <a:r>
              <a:rPr lang="en-US" sz="2800" dirty="0"/>
              <a:t>, </a:t>
            </a:r>
            <a:r>
              <a:rPr lang="en-US" sz="2800" dirty="0" err="1"/>
              <a:t>thiết</a:t>
            </a:r>
            <a:r>
              <a:rPr lang="en-US" sz="2800" dirty="0"/>
              <a:t> </a:t>
            </a:r>
            <a:r>
              <a:rPr lang="en-US" sz="2800" dirty="0" err="1"/>
              <a:t>kế</a:t>
            </a:r>
            <a:r>
              <a:rPr lang="en-US" sz="2800" dirty="0"/>
              <a:t> </a:t>
            </a:r>
            <a:r>
              <a:rPr lang="en-US" sz="2800" dirty="0" err="1"/>
              <a:t>chức</a:t>
            </a:r>
            <a:r>
              <a:rPr lang="en-US" sz="2800" dirty="0"/>
              <a:t> </a:t>
            </a:r>
            <a:r>
              <a:rPr lang="en-US" sz="2800" dirty="0" err="1"/>
              <a:t>năng</a:t>
            </a:r>
            <a:r>
              <a:rPr lang="en-US" sz="2800" dirty="0"/>
              <a:t> </a:t>
            </a:r>
            <a:r>
              <a:rPr lang="en-US" sz="2800" dirty="0" err="1"/>
              <a:t>đã</a:t>
            </a:r>
            <a:r>
              <a:rPr lang="en-US" sz="2800" dirty="0"/>
              <a:t> </a:t>
            </a:r>
            <a:r>
              <a:rPr lang="en-US" sz="2800" dirty="0" err="1"/>
              <a:t>liệt</a:t>
            </a:r>
            <a:r>
              <a:rPr lang="en-US" sz="2800" dirty="0"/>
              <a:t> </a:t>
            </a:r>
            <a:r>
              <a:rPr lang="en-US" sz="2800" dirty="0" err="1"/>
              <a:t>kê</a:t>
            </a:r>
            <a:endParaRPr lang="en-US" sz="2800" dirty="0"/>
          </a:p>
          <a:p>
            <a:r>
              <a:rPr lang="en-US" sz="2800" dirty="0" err="1"/>
              <a:t>Lý</a:t>
            </a:r>
            <a:r>
              <a:rPr lang="en-US" sz="2800" dirty="0"/>
              <a:t> </a:t>
            </a:r>
            <a:r>
              <a:rPr lang="en-US" sz="2800" dirty="0" err="1"/>
              <a:t>giải</a:t>
            </a:r>
            <a:r>
              <a:rPr lang="en-US" sz="2800" dirty="0"/>
              <a:t> </a:t>
            </a:r>
            <a:r>
              <a:rPr lang="en-US" sz="2800" dirty="0" err="1"/>
              <a:t>loại</a:t>
            </a:r>
            <a:r>
              <a:rPr lang="en-US" sz="2800" dirty="0"/>
              <a:t> CSDL </a:t>
            </a:r>
            <a:r>
              <a:rPr lang="en-US" sz="2800" dirty="0" err="1"/>
              <a:t>nào</a:t>
            </a:r>
            <a:r>
              <a:rPr lang="en-US" sz="2800" dirty="0"/>
              <a:t> </a:t>
            </a:r>
            <a:r>
              <a:rPr lang="en-US" sz="2800" dirty="0" err="1"/>
              <a:t>áp</a:t>
            </a:r>
            <a:r>
              <a:rPr lang="en-US" sz="2800" dirty="0"/>
              <a:t> </a:t>
            </a:r>
            <a:r>
              <a:rPr lang="en-US" sz="2800" dirty="0" err="1"/>
              <a:t>dụng</a:t>
            </a:r>
            <a:r>
              <a:rPr lang="en-US" sz="2800" dirty="0"/>
              <a:t> </a:t>
            </a:r>
            <a:r>
              <a:rPr lang="en-US" sz="2800" dirty="0" err="1"/>
              <a:t>phù</a:t>
            </a:r>
            <a:r>
              <a:rPr lang="en-US" sz="2800" dirty="0"/>
              <a:t> </a:t>
            </a:r>
            <a:r>
              <a:rPr lang="en-US" sz="2800" dirty="0" err="1"/>
              <a:t>hợp</a:t>
            </a:r>
            <a:r>
              <a:rPr lang="en-US" sz="2800" dirty="0"/>
              <a:t> </a:t>
            </a:r>
            <a:r>
              <a:rPr lang="en-US" sz="2800" dirty="0" err="1"/>
              <a:t>cho</a:t>
            </a:r>
            <a:r>
              <a:rPr lang="en-US" sz="2800" dirty="0"/>
              <a:t> </a:t>
            </a:r>
            <a:r>
              <a:rPr lang="en-US" sz="2800" dirty="0" err="1"/>
              <a:t>từng</a:t>
            </a:r>
            <a:r>
              <a:rPr lang="en-US" sz="2800" dirty="0"/>
              <a:t> </a:t>
            </a:r>
            <a:r>
              <a:rPr lang="en-US" sz="2800" dirty="0" err="1"/>
              <a:t>chức</a:t>
            </a:r>
            <a:r>
              <a:rPr lang="en-US" sz="2800" dirty="0"/>
              <a:t> </a:t>
            </a:r>
            <a:r>
              <a:rPr lang="en-US" sz="2800" dirty="0" err="1"/>
              <a:t>năng</a:t>
            </a:r>
            <a:r>
              <a:rPr lang="en-US" sz="2800" dirty="0"/>
              <a:t>, </a:t>
            </a:r>
            <a:r>
              <a:rPr lang="en-US" sz="2800" dirty="0" err="1"/>
              <a:t>dựa</a:t>
            </a:r>
            <a:r>
              <a:rPr lang="en-US" sz="2800" dirty="0"/>
              <a:t> </a:t>
            </a:r>
            <a:r>
              <a:rPr lang="en-US" sz="2800" dirty="0" err="1"/>
              <a:t>trên</a:t>
            </a:r>
            <a:r>
              <a:rPr lang="en-US" sz="2800" dirty="0"/>
              <a:t> </a:t>
            </a:r>
            <a:r>
              <a:rPr lang="en-US" sz="2800" dirty="0" err="1"/>
              <a:t>đặc</a:t>
            </a:r>
            <a:r>
              <a:rPr lang="en-US" sz="2800" dirty="0"/>
              <a:t> </a:t>
            </a:r>
            <a:r>
              <a:rPr lang="en-US" sz="2800" dirty="0" err="1"/>
              <a:t>thù</a:t>
            </a:r>
            <a:r>
              <a:rPr lang="en-US" sz="2800" dirty="0"/>
              <a:t> </a:t>
            </a:r>
            <a:r>
              <a:rPr lang="en-US" sz="2800" dirty="0" err="1"/>
              <a:t>của</a:t>
            </a:r>
            <a:r>
              <a:rPr lang="en-US" sz="2800" dirty="0"/>
              <a:t> </a:t>
            </a:r>
            <a:r>
              <a:rPr lang="en-US" sz="2800" dirty="0" err="1"/>
              <a:t>chức</a:t>
            </a:r>
            <a:r>
              <a:rPr lang="en-US" sz="2800" dirty="0"/>
              <a:t> </a:t>
            </a:r>
            <a:r>
              <a:rPr lang="en-US" sz="2800" dirty="0" err="1"/>
              <a:t>năng</a:t>
            </a:r>
            <a:r>
              <a:rPr lang="en-US" sz="2800" dirty="0"/>
              <a:t> </a:t>
            </a:r>
            <a:r>
              <a:rPr lang="en-US" sz="2800" dirty="0" err="1"/>
              <a:t>và</a:t>
            </a:r>
            <a:r>
              <a:rPr lang="en-US" sz="2800" dirty="0"/>
              <a:t> </a:t>
            </a:r>
            <a:r>
              <a:rPr lang="en-US" sz="2800" dirty="0" err="1"/>
              <a:t>của</a:t>
            </a:r>
            <a:r>
              <a:rPr lang="en-US" sz="2800" dirty="0"/>
              <a:t> </a:t>
            </a:r>
            <a:r>
              <a:rPr lang="en-US" sz="2800" dirty="0" err="1"/>
              <a:t>loại</a:t>
            </a:r>
            <a:r>
              <a:rPr lang="en-US" sz="2800" dirty="0"/>
              <a:t> CSDL</a:t>
            </a:r>
          </a:p>
          <a:p>
            <a:pPr marL="0" indent="0">
              <a:buNone/>
            </a:pPr>
            <a:endParaRPr lang="en-US" sz="2800" dirty="0"/>
          </a:p>
          <a:p>
            <a:r>
              <a:rPr lang="en-US" sz="2800" dirty="0" err="1"/>
              <a:t>Chức</a:t>
            </a:r>
            <a:r>
              <a:rPr lang="en-US" sz="2800" dirty="0"/>
              <a:t> </a:t>
            </a:r>
            <a:r>
              <a:rPr lang="en-US" sz="2800" dirty="0" err="1"/>
              <a:t>năng</a:t>
            </a:r>
            <a:r>
              <a:rPr lang="en-US" sz="2800" dirty="0"/>
              <a:t> 1: </a:t>
            </a:r>
            <a:r>
              <a:rPr lang="en-US" sz="2800" dirty="0" err="1"/>
              <a:t>Kết</a:t>
            </a:r>
            <a:r>
              <a:rPr lang="en-US" sz="2800" dirty="0"/>
              <a:t> </a:t>
            </a:r>
            <a:r>
              <a:rPr lang="en-US" sz="2800" dirty="0" err="1"/>
              <a:t>bạn</a:t>
            </a:r>
            <a:endParaRPr lang="en-US" sz="2800" dirty="0"/>
          </a:p>
          <a:p>
            <a:r>
              <a:rPr lang="en-US" sz="2800" dirty="0" err="1"/>
              <a:t>Chức</a:t>
            </a:r>
            <a:r>
              <a:rPr lang="en-US" sz="2800" dirty="0"/>
              <a:t> </a:t>
            </a:r>
            <a:r>
              <a:rPr lang="en-US" sz="2800" dirty="0" err="1"/>
              <a:t>năng</a:t>
            </a:r>
            <a:r>
              <a:rPr lang="en-US" sz="2800" dirty="0"/>
              <a:t> 2: </a:t>
            </a:r>
            <a:r>
              <a:rPr lang="en-US" sz="2800" dirty="0" err="1"/>
              <a:t>Đăng</a:t>
            </a:r>
            <a:r>
              <a:rPr lang="en-US" sz="2800" dirty="0"/>
              <a:t> </a:t>
            </a:r>
            <a:r>
              <a:rPr lang="en-US" sz="2800" dirty="0" err="1"/>
              <a:t>bài</a:t>
            </a:r>
            <a:endParaRPr lang="en-US" sz="2800" dirty="0"/>
          </a:p>
          <a:p>
            <a:r>
              <a:rPr lang="en-US" sz="2800" dirty="0" err="1"/>
              <a:t>Chức</a:t>
            </a:r>
            <a:r>
              <a:rPr lang="en-US" sz="2800" dirty="0"/>
              <a:t> </a:t>
            </a:r>
            <a:r>
              <a:rPr lang="en-US" sz="2800" dirty="0" err="1"/>
              <a:t>năng</a:t>
            </a:r>
            <a:r>
              <a:rPr lang="en-US" sz="2800" dirty="0"/>
              <a:t> 3: </a:t>
            </a:r>
            <a:r>
              <a:rPr lang="en-US" sz="2800" dirty="0" err="1"/>
              <a:t>Gợi</a:t>
            </a:r>
            <a:r>
              <a:rPr lang="en-US" sz="2800" dirty="0"/>
              <a:t> ý </a:t>
            </a:r>
            <a:r>
              <a:rPr lang="en-US" sz="2800" dirty="0" err="1"/>
              <a:t>kết</a:t>
            </a:r>
            <a:r>
              <a:rPr lang="en-US" sz="2800" dirty="0"/>
              <a:t> </a:t>
            </a:r>
            <a:r>
              <a:rPr lang="en-US" sz="2800" dirty="0" err="1"/>
              <a:t>bạn</a:t>
            </a:r>
            <a:endParaRPr lang="en-US" sz="2800" dirty="0"/>
          </a:p>
          <a:p>
            <a:r>
              <a:rPr lang="en-US" sz="2800" dirty="0" err="1"/>
              <a:t>Chức</a:t>
            </a:r>
            <a:r>
              <a:rPr lang="en-US" sz="2800" dirty="0"/>
              <a:t> </a:t>
            </a:r>
            <a:r>
              <a:rPr lang="en-US" sz="2800" dirty="0" err="1"/>
              <a:t>năng</a:t>
            </a:r>
            <a:r>
              <a:rPr lang="en-US" sz="2800" dirty="0"/>
              <a:t> 4: </a:t>
            </a:r>
            <a:r>
              <a:rPr lang="en-US" sz="2800" dirty="0" err="1"/>
              <a:t>Thành</a:t>
            </a:r>
            <a:r>
              <a:rPr lang="en-US" sz="2800" dirty="0"/>
              <a:t> </a:t>
            </a:r>
            <a:r>
              <a:rPr lang="en-US" sz="2800" dirty="0" err="1"/>
              <a:t>lập</a:t>
            </a:r>
            <a:r>
              <a:rPr lang="en-US" sz="2800" dirty="0"/>
              <a:t> </a:t>
            </a:r>
            <a:r>
              <a:rPr lang="en-US" sz="2800" dirty="0" err="1"/>
              <a:t>Nhóm</a:t>
            </a:r>
            <a:r>
              <a:rPr lang="en-US" sz="2800" dirty="0"/>
              <a:t> </a:t>
            </a:r>
            <a:r>
              <a:rPr lang="en-US" sz="2800" dirty="0" err="1"/>
              <a:t>hội</a:t>
            </a:r>
            <a:endParaRPr lang="en-US" sz="2800" dirty="0"/>
          </a:p>
          <a:p>
            <a:r>
              <a:rPr lang="en-US" sz="2800" dirty="0" err="1"/>
              <a:t>Chức</a:t>
            </a:r>
            <a:r>
              <a:rPr lang="en-US" sz="2800" dirty="0"/>
              <a:t> </a:t>
            </a:r>
            <a:r>
              <a:rPr lang="en-US" sz="2800" dirty="0" err="1"/>
              <a:t>năng</a:t>
            </a:r>
            <a:r>
              <a:rPr lang="en-US" sz="2800" dirty="0"/>
              <a:t> 5: </a:t>
            </a:r>
            <a:r>
              <a:rPr lang="en-US" sz="2800" dirty="0" err="1"/>
              <a:t>Tìm</a:t>
            </a:r>
            <a:r>
              <a:rPr lang="en-US" sz="2800" dirty="0"/>
              <a:t> </a:t>
            </a:r>
            <a:r>
              <a:rPr lang="en-US" sz="2800" dirty="0" err="1"/>
              <a:t>kiếm</a:t>
            </a:r>
            <a:endParaRPr lang="en-US" dirty="0"/>
          </a:p>
        </p:txBody>
      </p:sp>
    </p:spTree>
    <p:extLst>
      <p:ext uri="{BB962C8B-B14F-4D97-AF65-F5344CB8AC3E}">
        <p14:creationId xmlns:p14="http://schemas.microsoft.com/office/powerpoint/2010/main" val="184507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1: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77240" y="1333501"/>
            <a:ext cx="5038726" cy="2800349"/>
          </a:xfrm>
        </p:spPr>
        <p:txBody>
          <a:bodyPr>
            <a:normAutofit/>
          </a:bodyPr>
          <a:lstStyle/>
          <a:p>
            <a:r>
              <a:rPr lang="vi-VN" dirty="0"/>
              <a:t> Quan hệ bạn bè là mối quan hệ 2 chiều và yêu cầu tính nhất quán cao</a:t>
            </a:r>
            <a:r>
              <a:rPr lang="en-US" dirty="0"/>
              <a:t>, </a:t>
            </a:r>
            <a:r>
              <a:rPr lang="vi-VN" dirty="0"/>
              <a:t>do danh sách bạn bè của user thường thay đổi không quá nhiều, và có thể rất dài</a:t>
            </a:r>
            <a:endParaRPr lang="en-US" dirty="0"/>
          </a:p>
          <a:p>
            <a:pPr lvl="1"/>
            <a:r>
              <a:rPr lang="en-US" dirty="0"/>
              <a:t>n</a:t>
            </a:r>
            <a:r>
              <a:rPr lang="vi-VN" dirty="0"/>
              <a:t>ên chọn CSDL quan hệ truyền thống để lưu trữ thông tin user, và các yêu cầu kết bạn giữa các user với nhau.</a:t>
            </a:r>
            <a:endParaRPr lang="en-US" dirty="0"/>
          </a:p>
        </p:txBody>
      </p:sp>
      <p:pic>
        <p:nvPicPr>
          <p:cNvPr id="5" name="Picture 4" descr="Chart, diagram&#10;&#10;Description automatically generated">
            <a:extLst>
              <a:ext uri="{FF2B5EF4-FFF2-40B4-BE49-F238E27FC236}">
                <a16:creationId xmlns:a16="http://schemas.microsoft.com/office/drawing/2014/main" id="{C9319980-96ED-41E8-B636-6F0985D02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035" y="77786"/>
            <a:ext cx="5301615" cy="6704689"/>
          </a:xfrm>
          <a:prstGeom prst="rect">
            <a:avLst/>
          </a:prstGeom>
        </p:spPr>
      </p:pic>
    </p:spTree>
    <p:extLst>
      <p:ext uri="{BB962C8B-B14F-4D97-AF65-F5344CB8AC3E}">
        <p14:creationId xmlns:p14="http://schemas.microsoft.com/office/powerpoint/2010/main" val="387885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2: </a:t>
            </a:r>
            <a:r>
              <a:rPr lang="en-US" sz="3200" dirty="0" err="1"/>
              <a:t>Đăng</a:t>
            </a:r>
            <a:r>
              <a:rPr lang="en-US" sz="3200" dirty="0"/>
              <a:t> </a:t>
            </a:r>
            <a:r>
              <a:rPr lang="en-US" sz="3200" dirty="0" err="1"/>
              <a:t>bài</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77240" y="1333501"/>
            <a:ext cx="4290060" cy="2800349"/>
          </a:xfrm>
        </p:spPr>
        <p:txBody>
          <a:bodyPr>
            <a:normAutofit/>
          </a:bodyPr>
          <a:lstStyle/>
          <a:p>
            <a:r>
              <a:rPr lang="vi-VN" dirty="0"/>
              <a:t>Cơ sở dữ liệu lựa chọn firebase</a:t>
            </a:r>
            <a:endParaRPr lang="en-US" dirty="0"/>
          </a:p>
        </p:txBody>
      </p:sp>
      <p:pic>
        <p:nvPicPr>
          <p:cNvPr id="6" name="Picture 5" descr="Diagram&#10;&#10;Description automatically generated">
            <a:extLst>
              <a:ext uri="{FF2B5EF4-FFF2-40B4-BE49-F238E27FC236}">
                <a16:creationId xmlns:a16="http://schemas.microsoft.com/office/drawing/2014/main" id="{0AF68EA0-FA8A-4661-B365-E29C6655E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386" y="434975"/>
            <a:ext cx="6760005" cy="6057900"/>
          </a:xfrm>
          <a:prstGeom prst="rect">
            <a:avLst/>
          </a:prstGeom>
        </p:spPr>
      </p:pic>
    </p:spTree>
    <p:extLst>
      <p:ext uri="{BB962C8B-B14F-4D97-AF65-F5344CB8AC3E}">
        <p14:creationId xmlns:p14="http://schemas.microsoft.com/office/powerpoint/2010/main" val="278246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3: </a:t>
            </a:r>
            <a:r>
              <a:rPr lang="en-US" sz="3200" dirty="0" err="1"/>
              <a:t>Gợi</a:t>
            </a:r>
            <a:r>
              <a:rPr lang="en-US" sz="3200" dirty="0"/>
              <a:t> ý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77240" y="1695451"/>
            <a:ext cx="5346700" cy="3752849"/>
          </a:xfrm>
        </p:spPr>
        <p:txBody>
          <a:bodyPr>
            <a:normAutofit/>
          </a:bodyPr>
          <a:lstStyle/>
          <a:p>
            <a:r>
              <a:rPr lang="en-US" dirty="0" err="1"/>
              <a:t>Với</a:t>
            </a:r>
            <a:r>
              <a:rPr lang="en-US" dirty="0"/>
              <a:t> </a:t>
            </a:r>
            <a:r>
              <a:rPr lang="en-US" dirty="0" err="1"/>
              <a:t>yêu</a:t>
            </a:r>
            <a:r>
              <a:rPr lang="en-US" dirty="0"/>
              <a:t> </a:t>
            </a:r>
            <a:r>
              <a:rPr lang="en-US" dirty="0" err="1"/>
              <a:t>cầu</a:t>
            </a:r>
            <a:r>
              <a:rPr lang="en-US" dirty="0"/>
              <a:t> </a:t>
            </a:r>
            <a:r>
              <a:rPr lang="en-US" dirty="0" err="1"/>
              <a:t>tìm</a:t>
            </a:r>
            <a:r>
              <a:rPr lang="en-US" dirty="0"/>
              <a:t> </a:t>
            </a:r>
            <a:r>
              <a:rPr lang="en-US" dirty="0" err="1"/>
              <a:t>những</a:t>
            </a:r>
            <a:r>
              <a:rPr lang="en-US" dirty="0"/>
              <a:t> user </a:t>
            </a:r>
            <a:r>
              <a:rPr lang="en-US" dirty="0" err="1"/>
              <a:t>có</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user </a:t>
            </a:r>
            <a:r>
              <a:rPr lang="en-US" dirty="0" err="1"/>
              <a:t>hiện</a:t>
            </a:r>
            <a:r>
              <a:rPr lang="en-US" dirty="0"/>
              <a:t> </a:t>
            </a:r>
            <a:r>
              <a:rPr lang="en-US" dirty="0" err="1"/>
              <a:t>tại</a:t>
            </a:r>
            <a:r>
              <a:rPr lang="en-US" dirty="0"/>
              <a:t> </a:t>
            </a:r>
            <a:r>
              <a:rPr lang="en-US" dirty="0" err="1"/>
              <a:t>theo</a:t>
            </a:r>
            <a:r>
              <a:rPr lang="en-US" dirty="0"/>
              <a:t> </a:t>
            </a:r>
            <a:r>
              <a:rPr lang="en-US" dirty="0" err="1"/>
              <a:t>những</a:t>
            </a:r>
            <a:r>
              <a:rPr lang="en-US" dirty="0"/>
              <a:t> </a:t>
            </a:r>
            <a:r>
              <a:rPr lang="en-US" dirty="0" err="1"/>
              <a:t>tiêu</a:t>
            </a:r>
            <a:r>
              <a:rPr lang="en-US" dirty="0"/>
              <a:t> </a:t>
            </a:r>
            <a:r>
              <a:rPr lang="en-US" dirty="0" err="1"/>
              <a:t>chí</a:t>
            </a:r>
            <a:r>
              <a:rPr lang="en-US" dirty="0"/>
              <a:t> </a:t>
            </a:r>
            <a:r>
              <a:rPr lang="en-US" dirty="0" err="1"/>
              <a:t>đã</a:t>
            </a:r>
            <a:r>
              <a:rPr lang="en-US" dirty="0"/>
              <a:t> </a:t>
            </a:r>
            <a:r>
              <a:rPr lang="en-US" dirty="0" err="1"/>
              <a:t>chọn</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 </a:t>
            </a:r>
            <a:r>
              <a:rPr lang="en-US" dirty="0" err="1"/>
              <a:t>nhất</a:t>
            </a:r>
            <a:r>
              <a:rPr lang="en-US" dirty="0"/>
              <a:t>, ta </a:t>
            </a:r>
            <a:r>
              <a:rPr lang="en-US" dirty="0" err="1"/>
              <a:t>chọn</a:t>
            </a:r>
            <a:r>
              <a:rPr lang="en-US" dirty="0"/>
              <a:t> NoSQL graph database</a:t>
            </a:r>
          </a:p>
        </p:txBody>
      </p:sp>
      <p:pic>
        <p:nvPicPr>
          <p:cNvPr id="5" name="Picture 4" descr="Diagram&#10;&#10;Description automatically generated">
            <a:extLst>
              <a:ext uri="{FF2B5EF4-FFF2-40B4-BE49-F238E27FC236}">
                <a16:creationId xmlns:a16="http://schemas.microsoft.com/office/drawing/2014/main" id="{12321FB2-07C0-4CEF-80CB-28017816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740" y="72758"/>
            <a:ext cx="3432810" cy="6712483"/>
          </a:xfrm>
          <a:prstGeom prst="rect">
            <a:avLst/>
          </a:prstGeom>
        </p:spPr>
      </p:pic>
    </p:spTree>
    <p:extLst>
      <p:ext uri="{BB962C8B-B14F-4D97-AF65-F5344CB8AC3E}">
        <p14:creationId xmlns:p14="http://schemas.microsoft.com/office/powerpoint/2010/main" val="265696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4: </a:t>
            </a:r>
            <a:r>
              <a:rPr lang="en-US" sz="3200" dirty="0" err="1"/>
              <a:t>Thành</a:t>
            </a:r>
            <a:r>
              <a:rPr lang="en-US" sz="3200" dirty="0"/>
              <a:t> </a:t>
            </a:r>
            <a:r>
              <a:rPr lang="en-US" sz="3200" dirty="0" err="1"/>
              <a:t>lập</a:t>
            </a:r>
            <a:r>
              <a:rPr lang="en-US" sz="3200" dirty="0"/>
              <a:t> </a:t>
            </a:r>
            <a:r>
              <a:rPr lang="en-US" sz="3200" dirty="0" err="1"/>
              <a:t>nhóm</a:t>
            </a:r>
            <a:r>
              <a:rPr lang="en-US" sz="3200" dirty="0"/>
              <a:t> – </a:t>
            </a:r>
            <a:r>
              <a:rPr lang="en-US" sz="3200" dirty="0" err="1"/>
              <a:t>Tạo</a:t>
            </a:r>
            <a:r>
              <a:rPr lang="en-US" sz="3200" dirty="0"/>
              <a:t> </a:t>
            </a:r>
            <a:r>
              <a:rPr lang="en-US" sz="3200" dirty="0" err="1"/>
              <a:t>nhóm</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49300" y="1552575"/>
            <a:ext cx="5346700" cy="4752975"/>
          </a:xfrm>
        </p:spPr>
        <p:txBody>
          <a:bodyPr>
            <a:normAutofit/>
          </a:bodyPr>
          <a:lstStyle/>
          <a:p>
            <a:r>
              <a:rPr lang="vi-VN" dirty="0"/>
              <a:t>Ở mối quan hệ 1 cá nhân thuộc về một hoặc nhiều nhóm/tổ chức nào đó, ta có thể lựa chọn loại CSDL quan hệ truyền thống (Relational) để đảm bảo tính nhất quán khi thêm/xóa thành viên, đồng thời tiện cho việc thống kê cũng như chỉnh sửa thông tin nhóm.</a:t>
            </a:r>
            <a:endParaRPr lang="en-US" dirty="0"/>
          </a:p>
        </p:txBody>
      </p:sp>
      <p:pic>
        <p:nvPicPr>
          <p:cNvPr id="8" name="Picture 7" descr="Diagram&#10;&#10;Description automatically generated">
            <a:extLst>
              <a:ext uri="{FF2B5EF4-FFF2-40B4-BE49-F238E27FC236}">
                <a16:creationId xmlns:a16="http://schemas.microsoft.com/office/drawing/2014/main" id="{62C1F67D-8392-48B8-AAF5-C1C325DA7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925" y="1035843"/>
            <a:ext cx="3753860" cy="5786438"/>
          </a:xfrm>
          <a:prstGeom prst="rect">
            <a:avLst/>
          </a:prstGeom>
        </p:spPr>
      </p:pic>
    </p:spTree>
    <p:extLst>
      <p:ext uri="{BB962C8B-B14F-4D97-AF65-F5344CB8AC3E}">
        <p14:creationId xmlns:p14="http://schemas.microsoft.com/office/powerpoint/2010/main" val="305786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4: </a:t>
            </a:r>
            <a:r>
              <a:rPr lang="en-US" sz="3200" dirty="0" err="1"/>
              <a:t>Thành</a:t>
            </a:r>
            <a:r>
              <a:rPr lang="en-US" sz="3200" dirty="0"/>
              <a:t> </a:t>
            </a:r>
            <a:r>
              <a:rPr lang="en-US" sz="3200" dirty="0" err="1"/>
              <a:t>lập</a:t>
            </a:r>
            <a:r>
              <a:rPr lang="en-US" sz="3200" dirty="0"/>
              <a:t> </a:t>
            </a:r>
            <a:r>
              <a:rPr lang="en-US" sz="3200" dirty="0" err="1"/>
              <a:t>nhóm</a:t>
            </a:r>
            <a:r>
              <a:rPr lang="en-US" sz="3200" dirty="0"/>
              <a:t> – </a:t>
            </a:r>
            <a:r>
              <a:rPr lang="en-US" sz="3200" dirty="0" err="1"/>
              <a:t>Đăng</a:t>
            </a:r>
            <a:r>
              <a:rPr lang="en-US" sz="3200" dirty="0"/>
              <a:t> </a:t>
            </a:r>
            <a:r>
              <a:rPr lang="en-US" sz="3200" dirty="0" err="1"/>
              <a:t>bài</a:t>
            </a:r>
            <a:r>
              <a:rPr lang="en-US" sz="3200" dirty="0"/>
              <a:t> </a:t>
            </a:r>
            <a:r>
              <a:rPr lang="en-US" sz="3200" dirty="0" err="1"/>
              <a:t>trong</a:t>
            </a:r>
            <a:r>
              <a:rPr lang="en-US" sz="3200" dirty="0"/>
              <a:t> </a:t>
            </a:r>
            <a:r>
              <a:rPr lang="en-US" sz="3200" dirty="0" err="1"/>
              <a:t>nhóm</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49300" y="1390651"/>
            <a:ext cx="5094605" cy="4914900"/>
          </a:xfrm>
        </p:spPr>
        <p:txBody>
          <a:bodyPr>
            <a:normAutofit/>
          </a:bodyPr>
          <a:lstStyle/>
          <a:p>
            <a:r>
              <a:rPr lang="vi-VN" dirty="0"/>
              <a:t>Ở bước soạn bài đăng thì ta dùng lại các đối tượng giống với chức năng 2: Đăng bài.</a:t>
            </a:r>
          </a:p>
          <a:p>
            <a:r>
              <a:rPr lang="vi-VN" dirty="0"/>
              <a:t>Ở bước phân phối đến các thành viên ta kết hợp giữa 2 loại CSDL:</a:t>
            </a:r>
          </a:p>
          <a:p>
            <a:r>
              <a:rPr lang="vi-VN" dirty="0"/>
              <a:t>Document: Lưu nội dung bài đăng vào dang sách feed của user</a:t>
            </a:r>
          </a:p>
          <a:p>
            <a:r>
              <a:rPr lang="vi-VN" dirty="0"/>
              <a:t>Key-Value: Lưu danh sách các id thành viên đã xem bài tương ứng</a:t>
            </a:r>
            <a:endParaRPr lang="en-US" dirty="0"/>
          </a:p>
        </p:txBody>
      </p:sp>
      <p:pic>
        <p:nvPicPr>
          <p:cNvPr id="5" name="Picture 4" descr="Chart, diagram&#10;&#10;Description automatically generated">
            <a:extLst>
              <a:ext uri="{FF2B5EF4-FFF2-40B4-BE49-F238E27FC236}">
                <a16:creationId xmlns:a16="http://schemas.microsoft.com/office/drawing/2014/main" id="{F99EFB68-2954-4418-8044-25C408595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795" y="933449"/>
            <a:ext cx="5094605" cy="5882591"/>
          </a:xfrm>
          <a:prstGeom prst="rect">
            <a:avLst/>
          </a:prstGeom>
        </p:spPr>
      </p:pic>
    </p:spTree>
    <p:extLst>
      <p:ext uri="{BB962C8B-B14F-4D97-AF65-F5344CB8AC3E}">
        <p14:creationId xmlns:p14="http://schemas.microsoft.com/office/powerpoint/2010/main" val="26397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E8AD2-0EEF-41EF-91E7-112E5CA0F6A7}"/>
              </a:ext>
            </a:extLst>
          </p:cNvPr>
          <p:cNvSpPr>
            <a:spLocks noGrp="1"/>
          </p:cNvSpPr>
          <p:nvPr>
            <p:ph idx="1"/>
          </p:nvPr>
        </p:nvSpPr>
        <p:spPr>
          <a:xfrm>
            <a:off x="670915" y="1336528"/>
            <a:ext cx="10659110" cy="4351338"/>
          </a:xfrm>
        </p:spPr>
        <p:txBody>
          <a:bodyPr>
            <a:normAutofit/>
          </a:bodyPr>
          <a:lstStyle/>
          <a:p>
            <a:r>
              <a:rPr lang="vi-VN" sz="2400" dirty="0"/>
              <a:t>NGHIÊN CỨU, KHẢO SÁT PHẠM VI CỦA H</a:t>
            </a:r>
            <a:r>
              <a:rPr lang="en-US" sz="2400" dirty="0"/>
              <a:t>Ệ THỐNG THÔNG TIN</a:t>
            </a:r>
          </a:p>
          <a:p>
            <a:r>
              <a:rPr lang="vi-VN" sz="2400" dirty="0"/>
              <a:t>MÔ TẢ YÊU CẦU HỆ THỐNG	</a:t>
            </a:r>
          </a:p>
          <a:p>
            <a:r>
              <a:rPr lang="vi-VN" sz="2400" dirty="0"/>
              <a:t>PHÂN TÍCH NGHIỆP VỤ, XÁC ĐỊNH LOẠI C</a:t>
            </a:r>
            <a:r>
              <a:rPr lang="en-US" sz="2400" dirty="0"/>
              <a:t>Ơ SỞ DỮ LIỆU</a:t>
            </a:r>
          </a:p>
          <a:p>
            <a:r>
              <a:rPr lang="vi-VN" sz="2400" dirty="0"/>
              <a:t>THIẾT KẾ LOẠI DỮ LIỆU PHÙ HỢP</a:t>
            </a:r>
          </a:p>
          <a:p>
            <a:r>
              <a:rPr lang="vi-VN" sz="2400" dirty="0"/>
              <a:t>CÀI ĐẶT CÁC CHỨC NĂNG HỆ THỐNG</a:t>
            </a:r>
          </a:p>
          <a:p>
            <a:r>
              <a:rPr lang="vi-VN" sz="2400" dirty="0"/>
              <a:t>TÀI LIỆU THAM KHẢO</a:t>
            </a:r>
          </a:p>
          <a:p>
            <a:endParaRPr lang="vi-VN" sz="2400" dirty="0"/>
          </a:p>
          <a:p>
            <a:endParaRPr lang="en-US" sz="2400" dirty="0"/>
          </a:p>
        </p:txBody>
      </p:sp>
    </p:spTree>
    <p:extLst>
      <p:ext uri="{BB962C8B-B14F-4D97-AF65-F5344CB8AC3E}">
        <p14:creationId xmlns:p14="http://schemas.microsoft.com/office/powerpoint/2010/main" val="2665246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5: </a:t>
            </a:r>
            <a:r>
              <a:rPr lang="en-US" sz="3200" dirty="0" err="1"/>
              <a:t>Tìm</a:t>
            </a:r>
            <a:r>
              <a:rPr lang="en-US" sz="3200" dirty="0"/>
              <a:t> </a:t>
            </a:r>
            <a:r>
              <a:rPr lang="en-US" sz="3200" dirty="0" err="1"/>
              <a:t>kiếm</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49300" y="1390651"/>
            <a:ext cx="5094605" cy="4914900"/>
          </a:xfrm>
        </p:spPr>
        <p:txBody>
          <a:bodyPr>
            <a:normAutofit/>
          </a:bodyPr>
          <a:lstStyle/>
          <a:p>
            <a:r>
              <a:rPr lang="vi-VN" dirty="0"/>
              <a:t>Vì yêu cầu cần trả về ngay kết quả trong thời gian nhanh nhất, ta nên dùng Document Store.</a:t>
            </a:r>
          </a:p>
          <a:p>
            <a:r>
              <a:rPr lang="vi-VN" dirty="0"/>
              <a:t>Lựa chọn Elastic Search để làm search engine cho chức năng này, nhờ vào tính năng truy vấn tài liệu theo từ khóa đã được đánh chỉ mục trước đó.</a:t>
            </a:r>
            <a:endParaRPr lang="en-US" dirty="0"/>
          </a:p>
        </p:txBody>
      </p:sp>
      <p:pic>
        <p:nvPicPr>
          <p:cNvPr id="6" name="Picture 5" descr="Diagram&#10;&#10;Description automatically generated">
            <a:extLst>
              <a:ext uri="{FF2B5EF4-FFF2-40B4-BE49-F238E27FC236}">
                <a16:creationId xmlns:a16="http://schemas.microsoft.com/office/drawing/2014/main" id="{66614736-0A1A-42EE-8ADA-33DD76F1E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097" y="282575"/>
            <a:ext cx="4152900" cy="6210300"/>
          </a:xfrm>
          <a:prstGeom prst="rect">
            <a:avLst/>
          </a:prstGeom>
        </p:spPr>
      </p:pic>
    </p:spTree>
    <p:extLst>
      <p:ext uri="{BB962C8B-B14F-4D97-AF65-F5344CB8AC3E}">
        <p14:creationId xmlns:p14="http://schemas.microsoft.com/office/powerpoint/2010/main" val="665874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13D2-D8A0-42E1-90CC-8CE0D60931E7}"/>
              </a:ext>
            </a:extLst>
          </p:cNvPr>
          <p:cNvSpPr>
            <a:spLocks noGrp="1"/>
          </p:cNvSpPr>
          <p:nvPr>
            <p:ph type="title"/>
          </p:nvPr>
        </p:nvSpPr>
        <p:spPr/>
        <p:txBody>
          <a:bodyPr/>
          <a:lstStyle/>
          <a:p>
            <a:r>
              <a:rPr lang="vi-VN" dirty="0"/>
              <a:t>THIẾT KẾ LOẠI DỮ LIỆU PHÙ HỢP</a:t>
            </a:r>
            <a:endParaRPr lang="en-US" dirty="0"/>
          </a:p>
        </p:txBody>
      </p:sp>
      <p:sp>
        <p:nvSpPr>
          <p:cNvPr id="3" name="Content Placeholder 2">
            <a:extLst>
              <a:ext uri="{FF2B5EF4-FFF2-40B4-BE49-F238E27FC236}">
                <a16:creationId xmlns:a16="http://schemas.microsoft.com/office/drawing/2014/main" id="{4A299199-D5AD-4961-838F-2E800648AA1A}"/>
              </a:ext>
            </a:extLst>
          </p:cNvPr>
          <p:cNvSpPr>
            <a:spLocks noGrp="1"/>
          </p:cNvSpPr>
          <p:nvPr>
            <p:ph idx="1"/>
          </p:nvPr>
        </p:nvSpPr>
        <p:spPr/>
        <p:txBody>
          <a:bodyPr>
            <a:normAutofit/>
          </a:bodyPr>
          <a:lstStyle/>
          <a:p>
            <a:r>
              <a:rPr lang="en-US" sz="2400" dirty="0" err="1"/>
              <a:t>Chức</a:t>
            </a:r>
            <a:r>
              <a:rPr lang="en-US" sz="2400" dirty="0"/>
              <a:t> </a:t>
            </a:r>
            <a:r>
              <a:rPr lang="en-US" sz="2400" dirty="0" err="1"/>
              <a:t>năng</a:t>
            </a:r>
            <a:r>
              <a:rPr lang="en-US" sz="2400" dirty="0"/>
              <a:t> 1: </a:t>
            </a:r>
            <a:r>
              <a:rPr lang="en-US" sz="2400" dirty="0" err="1"/>
              <a:t>Kết</a:t>
            </a:r>
            <a:r>
              <a:rPr lang="en-US" sz="2400" dirty="0"/>
              <a:t> </a:t>
            </a:r>
            <a:r>
              <a:rPr lang="en-US" sz="2400" dirty="0" err="1"/>
              <a:t>bạn</a:t>
            </a:r>
            <a:endParaRPr lang="en-US" sz="2400" dirty="0"/>
          </a:p>
          <a:p>
            <a:r>
              <a:rPr lang="en-US" sz="2400" dirty="0" err="1"/>
              <a:t>Chức</a:t>
            </a:r>
            <a:r>
              <a:rPr lang="en-US" sz="2400" dirty="0"/>
              <a:t> </a:t>
            </a:r>
            <a:r>
              <a:rPr lang="en-US" sz="2400" dirty="0" err="1"/>
              <a:t>năng</a:t>
            </a:r>
            <a:r>
              <a:rPr lang="en-US" sz="2400" dirty="0"/>
              <a:t> 2: </a:t>
            </a:r>
            <a:r>
              <a:rPr lang="en-US" sz="2400" dirty="0" err="1"/>
              <a:t>Đăng</a:t>
            </a:r>
            <a:r>
              <a:rPr lang="en-US" sz="2400" dirty="0"/>
              <a:t> </a:t>
            </a:r>
            <a:r>
              <a:rPr lang="en-US" sz="2400" dirty="0" err="1"/>
              <a:t>bài</a:t>
            </a:r>
            <a:endParaRPr lang="en-US" sz="2400" dirty="0"/>
          </a:p>
          <a:p>
            <a:r>
              <a:rPr lang="en-US" sz="2400" dirty="0" err="1"/>
              <a:t>Chức</a:t>
            </a:r>
            <a:r>
              <a:rPr lang="en-US" sz="2400" dirty="0"/>
              <a:t> </a:t>
            </a:r>
            <a:r>
              <a:rPr lang="en-US" sz="2400" dirty="0" err="1"/>
              <a:t>năng</a:t>
            </a:r>
            <a:r>
              <a:rPr lang="en-US" sz="2400" dirty="0"/>
              <a:t> 3: </a:t>
            </a:r>
            <a:r>
              <a:rPr lang="en-US" sz="2400" dirty="0" err="1"/>
              <a:t>Gợi</a:t>
            </a:r>
            <a:r>
              <a:rPr lang="en-US" sz="2400" dirty="0"/>
              <a:t> ý </a:t>
            </a:r>
            <a:r>
              <a:rPr lang="en-US" sz="2400" dirty="0" err="1"/>
              <a:t>kết</a:t>
            </a:r>
            <a:r>
              <a:rPr lang="en-US" sz="2400" dirty="0"/>
              <a:t> </a:t>
            </a:r>
            <a:r>
              <a:rPr lang="en-US" sz="2400" dirty="0" err="1"/>
              <a:t>bạn</a:t>
            </a:r>
            <a:endParaRPr lang="en-US" sz="2400" dirty="0"/>
          </a:p>
          <a:p>
            <a:r>
              <a:rPr lang="en-US" sz="2400" dirty="0" err="1"/>
              <a:t>Chức</a:t>
            </a:r>
            <a:r>
              <a:rPr lang="en-US" sz="2400" dirty="0"/>
              <a:t> </a:t>
            </a:r>
            <a:r>
              <a:rPr lang="en-US" sz="2400" dirty="0" err="1"/>
              <a:t>năng</a:t>
            </a:r>
            <a:r>
              <a:rPr lang="en-US" sz="2400" dirty="0"/>
              <a:t> 4: </a:t>
            </a:r>
            <a:r>
              <a:rPr lang="en-US" sz="2400" dirty="0" err="1"/>
              <a:t>Thành</a:t>
            </a:r>
            <a:r>
              <a:rPr lang="en-US" sz="2400" dirty="0"/>
              <a:t> </a:t>
            </a:r>
            <a:r>
              <a:rPr lang="en-US" sz="2400" dirty="0" err="1"/>
              <a:t>lập</a:t>
            </a:r>
            <a:r>
              <a:rPr lang="en-US" sz="2400" dirty="0"/>
              <a:t> </a:t>
            </a:r>
            <a:r>
              <a:rPr lang="en-US" sz="2400" dirty="0" err="1"/>
              <a:t>Nhóm</a:t>
            </a:r>
            <a:r>
              <a:rPr lang="en-US" sz="2400" dirty="0"/>
              <a:t> </a:t>
            </a:r>
            <a:r>
              <a:rPr lang="en-US" sz="2400" dirty="0" err="1"/>
              <a:t>hội</a:t>
            </a:r>
            <a:endParaRPr lang="en-US" sz="2400" dirty="0"/>
          </a:p>
          <a:p>
            <a:r>
              <a:rPr lang="en-US" sz="2400" dirty="0" err="1"/>
              <a:t>Chức</a:t>
            </a:r>
            <a:r>
              <a:rPr lang="en-US" sz="2400" dirty="0"/>
              <a:t> </a:t>
            </a:r>
            <a:r>
              <a:rPr lang="en-US" sz="2400" dirty="0" err="1"/>
              <a:t>năng</a:t>
            </a:r>
            <a:r>
              <a:rPr lang="en-US" sz="2400" dirty="0"/>
              <a:t> 5: </a:t>
            </a:r>
            <a:r>
              <a:rPr lang="en-US" sz="2400" dirty="0" err="1"/>
              <a:t>Tìm</a:t>
            </a:r>
            <a:r>
              <a:rPr lang="en-US" sz="2400" dirty="0"/>
              <a:t> </a:t>
            </a:r>
            <a:r>
              <a:rPr lang="en-US" sz="2400" dirty="0" err="1"/>
              <a:t>kiếm</a:t>
            </a:r>
            <a:endParaRPr lang="en-US" sz="2400" dirty="0"/>
          </a:p>
        </p:txBody>
      </p:sp>
    </p:spTree>
    <p:extLst>
      <p:ext uri="{BB962C8B-B14F-4D97-AF65-F5344CB8AC3E}">
        <p14:creationId xmlns:p14="http://schemas.microsoft.com/office/powerpoint/2010/main" val="265902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1: </a:t>
            </a:r>
            <a:r>
              <a:rPr lang="en-US" sz="2800" dirty="0" err="1"/>
              <a:t>Kết</a:t>
            </a:r>
            <a:r>
              <a:rPr lang="en-US" sz="2800" dirty="0"/>
              <a:t> </a:t>
            </a:r>
            <a:r>
              <a:rPr lang="en-US" sz="2800" dirty="0" err="1"/>
              <a:t>bạn</a:t>
            </a:r>
            <a:endParaRPr lang="en-US" sz="2800" dirty="0"/>
          </a:p>
        </p:txBody>
      </p:sp>
      <p:pic>
        <p:nvPicPr>
          <p:cNvPr id="5" name="Content Placeholder 4" descr="Diagram&#10;&#10;Description automatically generated with medium confidence">
            <a:extLst>
              <a:ext uri="{FF2B5EF4-FFF2-40B4-BE49-F238E27FC236}">
                <a16:creationId xmlns:a16="http://schemas.microsoft.com/office/drawing/2014/main" id="{C16DC18A-9221-421D-8674-D28498514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575" y="1502569"/>
            <a:ext cx="10125075" cy="4276725"/>
          </a:xfrm>
        </p:spPr>
      </p:pic>
    </p:spTree>
    <p:extLst>
      <p:ext uri="{BB962C8B-B14F-4D97-AF65-F5344CB8AC3E}">
        <p14:creationId xmlns:p14="http://schemas.microsoft.com/office/powerpoint/2010/main" val="281327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2: </a:t>
            </a:r>
            <a:r>
              <a:rPr lang="en-US" sz="2800" dirty="0" err="1"/>
              <a:t>Đăng</a:t>
            </a:r>
            <a:r>
              <a:rPr lang="en-US" sz="2800" dirty="0"/>
              <a:t> </a:t>
            </a:r>
            <a:r>
              <a:rPr lang="en-US" sz="2800" dirty="0" err="1"/>
              <a:t>bài</a:t>
            </a:r>
            <a:endParaRPr lang="en-US" sz="2800" dirty="0"/>
          </a:p>
        </p:txBody>
      </p:sp>
      <p:sp>
        <p:nvSpPr>
          <p:cNvPr id="4" name="Content Placeholder 3">
            <a:extLst>
              <a:ext uri="{FF2B5EF4-FFF2-40B4-BE49-F238E27FC236}">
                <a16:creationId xmlns:a16="http://schemas.microsoft.com/office/drawing/2014/main" id="{2424A8D2-080D-4BE4-8E39-32C0FB098BF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D6A523E-AB90-429D-A1C9-7934C8548D37}"/>
              </a:ext>
            </a:extLst>
          </p:cNvPr>
          <p:cNvPicPr>
            <a:picLocks noChangeAspect="1"/>
          </p:cNvPicPr>
          <p:nvPr/>
        </p:nvPicPr>
        <p:blipFill>
          <a:blip r:embed="rId2"/>
          <a:stretch>
            <a:fillRect/>
          </a:stretch>
        </p:blipFill>
        <p:spPr>
          <a:xfrm>
            <a:off x="755650" y="1348670"/>
            <a:ext cx="5314950" cy="4476750"/>
          </a:xfrm>
          <a:prstGeom prst="rect">
            <a:avLst/>
          </a:prstGeom>
        </p:spPr>
      </p:pic>
    </p:spTree>
    <p:extLst>
      <p:ext uri="{BB962C8B-B14F-4D97-AF65-F5344CB8AC3E}">
        <p14:creationId xmlns:p14="http://schemas.microsoft.com/office/powerpoint/2010/main" val="73791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3: </a:t>
            </a:r>
            <a:r>
              <a:rPr lang="en-US" sz="2800" dirty="0" err="1"/>
              <a:t>Gợi</a:t>
            </a:r>
            <a:r>
              <a:rPr lang="en-US" sz="2800" dirty="0"/>
              <a:t> ý </a:t>
            </a:r>
            <a:r>
              <a:rPr lang="en-US" sz="2800" dirty="0" err="1"/>
              <a:t>kết</a:t>
            </a:r>
            <a:r>
              <a:rPr lang="en-US" sz="2800" dirty="0"/>
              <a:t> </a:t>
            </a:r>
            <a:r>
              <a:rPr lang="en-US" sz="2800" dirty="0" err="1"/>
              <a:t>bạn</a:t>
            </a:r>
            <a:endParaRPr lang="en-US" sz="2800" dirty="0"/>
          </a:p>
        </p:txBody>
      </p:sp>
      <p:sp>
        <p:nvSpPr>
          <p:cNvPr id="4" name="Content Placeholder 3">
            <a:extLst>
              <a:ext uri="{FF2B5EF4-FFF2-40B4-BE49-F238E27FC236}">
                <a16:creationId xmlns:a16="http://schemas.microsoft.com/office/drawing/2014/main" id="{2424A8D2-080D-4BE4-8E39-32C0FB098BF1}"/>
              </a:ext>
            </a:extLst>
          </p:cNvPr>
          <p:cNvSpPr>
            <a:spLocks noGrp="1"/>
          </p:cNvSpPr>
          <p:nvPr>
            <p:ph idx="1"/>
          </p:nvPr>
        </p:nvSpPr>
        <p:spPr>
          <a:xfrm>
            <a:off x="777240" y="1206500"/>
            <a:ext cx="10659110" cy="4970463"/>
          </a:xfrm>
        </p:spPr>
        <p:txBody>
          <a:bodyPr/>
          <a:lstStyle/>
          <a:p>
            <a:r>
              <a:rPr lang="en-US" dirty="0" err="1"/>
              <a:t>Các</a:t>
            </a:r>
            <a:r>
              <a:rPr lang="en-US" dirty="0"/>
              <a:t> node</a:t>
            </a:r>
          </a:p>
          <a:p>
            <a:pPr lvl="1"/>
            <a:r>
              <a:rPr lang="en-US" dirty="0"/>
              <a:t>CITY: {name}</a:t>
            </a:r>
          </a:p>
          <a:p>
            <a:pPr lvl="1"/>
            <a:r>
              <a:rPr lang="en-US" dirty="0"/>
              <a:t>GEN: {name}</a:t>
            </a:r>
          </a:p>
          <a:p>
            <a:pPr lvl="1"/>
            <a:r>
              <a:rPr lang="en-US" dirty="0"/>
              <a:t>USER: {id}</a:t>
            </a:r>
          </a:p>
          <a:p>
            <a:r>
              <a:rPr lang="en-US" dirty="0" err="1"/>
              <a:t>Các</a:t>
            </a:r>
            <a:r>
              <a:rPr lang="en-US" dirty="0"/>
              <a:t> relationship</a:t>
            </a:r>
          </a:p>
          <a:p>
            <a:pPr lvl="1"/>
            <a:r>
              <a:rPr lang="en-US" dirty="0"/>
              <a:t>(USER)-[:FRIEND]-&gt;(USER)</a:t>
            </a:r>
          </a:p>
          <a:p>
            <a:pPr lvl="1"/>
            <a:r>
              <a:rPr lang="en-US" dirty="0"/>
              <a:t>(USER)-[:IN]-&gt;(CITY)</a:t>
            </a:r>
          </a:p>
          <a:p>
            <a:pPr lvl="1"/>
            <a:r>
              <a:rPr lang="en-US" dirty="0"/>
              <a:t>(USER)-[:BORN]-&gt;(GEN)</a:t>
            </a:r>
          </a:p>
          <a:p>
            <a:pPr lvl="1"/>
            <a:endParaRPr lang="en-US" dirty="0"/>
          </a:p>
        </p:txBody>
      </p:sp>
      <p:pic>
        <p:nvPicPr>
          <p:cNvPr id="5" name="Picture 4" descr="Bubble chart&#10;&#10;Description automatically generated">
            <a:extLst>
              <a:ext uri="{FF2B5EF4-FFF2-40B4-BE49-F238E27FC236}">
                <a16:creationId xmlns:a16="http://schemas.microsoft.com/office/drawing/2014/main" id="{8B7EB829-97AB-461C-B93A-BCBCFF941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808" y="1206500"/>
            <a:ext cx="6557825" cy="4013199"/>
          </a:xfrm>
          <a:prstGeom prst="rect">
            <a:avLst/>
          </a:prstGeom>
        </p:spPr>
      </p:pic>
      <p:pic>
        <p:nvPicPr>
          <p:cNvPr id="6" name="Picture 5">
            <a:extLst>
              <a:ext uri="{FF2B5EF4-FFF2-40B4-BE49-F238E27FC236}">
                <a16:creationId xmlns:a16="http://schemas.microsoft.com/office/drawing/2014/main" id="{6A2E0FBD-14A4-4CEA-8283-9AC7227A85A7}"/>
              </a:ext>
            </a:extLst>
          </p:cNvPr>
          <p:cNvPicPr>
            <a:picLocks noChangeAspect="1"/>
          </p:cNvPicPr>
          <p:nvPr/>
        </p:nvPicPr>
        <p:blipFill>
          <a:blip r:embed="rId3"/>
          <a:stretch>
            <a:fillRect/>
          </a:stretch>
        </p:blipFill>
        <p:spPr>
          <a:xfrm>
            <a:off x="379957" y="3856120"/>
            <a:ext cx="4933950" cy="2895600"/>
          </a:xfrm>
          <a:prstGeom prst="rect">
            <a:avLst/>
          </a:prstGeom>
        </p:spPr>
      </p:pic>
    </p:spTree>
    <p:extLst>
      <p:ext uri="{BB962C8B-B14F-4D97-AF65-F5344CB8AC3E}">
        <p14:creationId xmlns:p14="http://schemas.microsoft.com/office/powerpoint/2010/main" val="274935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4: </a:t>
            </a:r>
            <a:r>
              <a:rPr lang="en-US" sz="2800" dirty="0" err="1"/>
              <a:t>Thành</a:t>
            </a:r>
            <a:r>
              <a:rPr lang="en-US" sz="2800" dirty="0"/>
              <a:t> </a:t>
            </a:r>
            <a:r>
              <a:rPr lang="en-US" sz="2800" dirty="0" err="1"/>
              <a:t>lập</a:t>
            </a:r>
            <a:r>
              <a:rPr lang="en-US" sz="2800" dirty="0"/>
              <a:t> </a:t>
            </a:r>
            <a:r>
              <a:rPr lang="en-US" sz="2800" dirty="0" err="1"/>
              <a:t>Nhóm</a:t>
            </a:r>
            <a:r>
              <a:rPr lang="en-US" sz="2800" dirty="0"/>
              <a:t> </a:t>
            </a:r>
            <a:r>
              <a:rPr lang="en-US" sz="2800" dirty="0" err="1"/>
              <a:t>hội</a:t>
            </a:r>
            <a:endParaRPr lang="en-US" sz="2800" dirty="0"/>
          </a:p>
        </p:txBody>
      </p:sp>
      <p:pic>
        <p:nvPicPr>
          <p:cNvPr id="5" name="Content Placeholder 4" descr="Diagram&#10;&#10;Description automatically generated with medium confidence">
            <a:extLst>
              <a:ext uri="{FF2B5EF4-FFF2-40B4-BE49-F238E27FC236}">
                <a16:creationId xmlns:a16="http://schemas.microsoft.com/office/drawing/2014/main" id="{F910057E-D9E3-4569-9518-68FC431F6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75" y="1781781"/>
            <a:ext cx="10658475" cy="3294437"/>
          </a:xfrm>
        </p:spPr>
      </p:pic>
    </p:spTree>
    <p:extLst>
      <p:ext uri="{BB962C8B-B14F-4D97-AF65-F5344CB8AC3E}">
        <p14:creationId xmlns:p14="http://schemas.microsoft.com/office/powerpoint/2010/main" val="3489525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5: </a:t>
            </a:r>
            <a:r>
              <a:rPr lang="en-US" sz="2800" dirty="0" err="1"/>
              <a:t>Tìm</a:t>
            </a:r>
            <a:r>
              <a:rPr lang="en-US" sz="2800" dirty="0"/>
              <a:t> </a:t>
            </a:r>
            <a:r>
              <a:rPr lang="en-US" sz="2800" dirty="0" err="1"/>
              <a:t>kiếm</a:t>
            </a:r>
            <a:endParaRPr lang="en-US" sz="2800" dirty="0"/>
          </a:p>
        </p:txBody>
      </p:sp>
      <p:sp>
        <p:nvSpPr>
          <p:cNvPr id="4" name="Content Placeholder 3">
            <a:extLst>
              <a:ext uri="{FF2B5EF4-FFF2-40B4-BE49-F238E27FC236}">
                <a16:creationId xmlns:a16="http://schemas.microsoft.com/office/drawing/2014/main" id="{2424A8D2-080D-4BE4-8E39-32C0FB098B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70070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9D-9040-4B8E-94D8-9DE8D60DBBC2}"/>
              </a:ext>
            </a:extLst>
          </p:cNvPr>
          <p:cNvSpPr>
            <a:spLocks noGrp="1"/>
          </p:cNvSpPr>
          <p:nvPr>
            <p:ph type="title"/>
          </p:nvPr>
        </p:nvSpPr>
        <p:spPr/>
        <p:txBody>
          <a:bodyPr/>
          <a:lstStyle/>
          <a:p>
            <a:r>
              <a:rPr lang="vi-VN" sz="3600" dirty="0"/>
              <a:t>CÀI ĐẶT CÁC CHỨC NĂNG HỆ THỐNG</a:t>
            </a:r>
            <a:endParaRPr lang="en-US" dirty="0"/>
          </a:p>
        </p:txBody>
      </p:sp>
      <p:sp>
        <p:nvSpPr>
          <p:cNvPr id="3" name="Content Placeholder 2">
            <a:extLst>
              <a:ext uri="{FF2B5EF4-FFF2-40B4-BE49-F238E27FC236}">
                <a16:creationId xmlns:a16="http://schemas.microsoft.com/office/drawing/2014/main" id="{983579F2-BD10-44F8-A1E3-9EA31B43CC51}"/>
              </a:ext>
            </a:extLst>
          </p:cNvPr>
          <p:cNvSpPr>
            <a:spLocks noGrp="1"/>
          </p:cNvSpPr>
          <p:nvPr>
            <p:ph idx="1"/>
          </p:nvPr>
        </p:nvSpPr>
        <p:spPr/>
        <p:txBody>
          <a:bodyPr/>
          <a:lstStyle/>
          <a:p>
            <a:r>
              <a:rPr lang="en-US" sz="2000" dirty="0" err="1"/>
              <a:t>Chức</a:t>
            </a:r>
            <a:r>
              <a:rPr lang="en-US" sz="2000" dirty="0"/>
              <a:t> </a:t>
            </a:r>
            <a:r>
              <a:rPr lang="en-US" sz="2000" dirty="0" err="1"/>
              <a:t>năng</a:t>
            </a:r>
            <a:r>
              <a:rPr lang="en-US" sz="2000" dirty="0"/>
              <a:t> 1: </a:t>
            </a:r>
            <a:r>
              <a:rPr lang="en-US" sz="2000" dirty="0" err="1"/>
              <a:t>Kết</a:t>
            </a:r>
            <a:r>
              <a:rPr lang="en-US" sz="2000" dirty="0"/>
              <a:t> </a:t>
            </a:r>
            <a:r>
              <a:rPr lang="en-US" sz="2000" dirty="0" err="1"/>
              <a:t>bạn</a:t>
            </a:r>
            <a:endParaRPr lang="en-US" sz="2000" dirty="0"/>
          </a:p>
          <a:p>
            <a:r>
              <a:rPr lang="en-US" sz="2000" dirty="0" err="1"/>
              <a:t>Chức</a:t>
            </a:r>
            <a:r>
              <a:rPr lang="en-US" sz="2000" dirty="0"/>
              <a:t> </a:t>
            </a:r>
            <a:r>
              <a:rPr lang="en-US" sz="2000" dirty="0" err="1"/>
              <a:t>năng</a:t>
            </a:r>
            <a:r>
              <a:rPr lang="en-US" sz="2000" dirty="0"/>
              <a:t> 2: </a:t>
            </a:r>
            <a:r>
              <a:rPr lang="en-US" sz="2000" dirty="0" err="1"/>
              <a:t>Đăng</a:t>
            </a:r>
            <a:r>
              <a:rPr lang="en-US" sz="2000" dirty="0"/>
              <a:t> </a:t>
            </a:r>
            <a:r>
              <a:rPr lang="en-US" sz="2000" dirty="0" err="1"/>
              <a:t>bài</a:t>
            </a:r>
            <a:endParaRPr lang="en-US" sz="2000" dirty="0"/>
          </a:p>
          <a:p>
            <a:r>
              <a:rPr lang="en-US" sz="2000" dirty="0" err="1"/>
              <a:t>Chức</a:t>
            </a:r>
            <a:r>
              <a:rPr lang="en-US" sz="2000" dirty="0"/>
              <a:t> </a:t>
            </a:r>
            <a:r>
              <a:rPr lang="en-US" sz="2000" dirty="0" err="1"/>
              <a:t>năng</a:t>
            </a:r>
            <a:r>
              <a:rPr lang="en-US" sz="2000" dirty="0"/>
              <a:t> 3: </a:t>
            </a:r>
            <a:r>
              <a:rPr lang="en-US" sz="2000" dirty="0" err="1"/>
              <a:t>Gợi</a:t>
            </a:r>
            <a:r>
              <a:rPr lang="en-US" sz="2000" dirty="0"/>
              <a:t> ý </a:t>
            </a:r>
            <a:r>
              <a:rPr lang="en-US" sz="2000" dirty="0" err="1"/>
              <a:t>kết</a:t>
            </a:r>
            <a:r>
              <a:rPr lang="en-US" sz="2000" dirty="0"/>
              <a:t> </a:t>
            </a:r>
            <a:r>
              <a:rPr lang="en-US" sz="2000" dirty="0" err="1"/>
              <a:t>bạn</a:t>
            </a:r>
            <a:endParaRPr lang="en-US" sz="2000" dirty="0"/>
          </a:p>
          <a:p>
            <a:r>
              <a:rPr lang="en-US" sz="2000" dirty="0" err="1"/>
              <a:t>Chức</a:t>
            </a:r>
            <a:r>
              <a:rPr lang="en-US" sz="2000" dirty="0"/>
              <a:t> </a:t>
            </a:r>
            <a:r>
              <a:rPr lang="en-US" sz="2000" dirty="0" err="1"/>
              <a:t>năng</a:t>
            </a:r>
            <a:r>
              <a:rPr lang="en-US" sz="2000" dirty="0"/>
              <a:t> 4: </a:t>
            </a:r>
            <a:r>
              <a:rPr lang="en-US" sz="2000" dirty="0" err="1"/>
              <a:t>Thành</a:t>
            </a:r>
            <a:r>
              <a:rPr lang="en-US" sz="2000" dirty="0"/>
              <a:t> </a:t>
            </a:r>
            <a:r>
              <a:rPr lang="en-US" sz="2000" dirty="0" err="1"/>
              <a:t>lập</a:t>
            </a:r>
            <a:r>
              <a:rPr lang="en-US" sz="2000" dirty="0"/>
              <a:t> </a:t>
            </a:r>
            <a:r>
              <a:rPr lang="en-US" sz="2000" dirty="0" err="1"/>
              <a:t>Nhóm</a:t>
            </a:r>
            <a:r>
              <a:rPr lang="en-US" sz="2000" dirty="0"/>
              <a:t> </a:t>
            </a:r>
            <a:r>
              <a:rPr lang="en-US" sz="2000" dirty="0" err="1"/>
              <a:t>hội</a:t>
            </a:r>
            <a:endParaRPr lang="en-US" sz="2000" dirty="0"/>
          </a:p>
          <a:p>
            <a:r>
              <a:rPr lang="en-US" sz="2000" dirty="0" err="1"/>
              <a:t>Chức</a:t>
            </a:r>
            <a:r>
              <a:rPr lang="en-US" sz="2000" dirty="0"/>
              <a:t> </a:t>
            </a:r>
            <a:r>
              <a:rPr lang="en-US" sz="2000" dirty="0" err="1"/>
              <a:t>năng</a:t>
            </a:r>
            <a:r>
              <a:rPr lang="en-US" sz="2000" dirty="0"/>
              <a:t> 5: </a:t>
            </a:r>
            <a:r>
              <a:rPr lang="en-US" sz="2000" dirty="0" err="1"/>
              <a:t>Tìm</a:t>
            </a:r>
            <a:r>
              <a:rPr lang="en-US" sz="2000" dirty="0"/>
              <a:t> </a:t>
            </a:r>
            <a:r>
              <a:rPr lang="en-US" sz="2000" dirty="0" err="1"/>
              <a:t>kiếm</a:t>
            </a:r>
            <a:endParaRPr lang="en-US" dirty="0"/>
          </a:p>
        </p:txBody>
      </p:sp>
    </p:spTree>
    <p:extLst>
      <p:ext uri="{BB962C8B-B14F-4D97-AF65-F5344CB8AC3E}">
        <p14:creationId xmlns:p14="http://schemas.microsoft.com/office/powerpoint/2010/main" val="1077761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9D-9040-4B8E-94D8-9DE8D60DBBC2}"/>
              </a:ext>
            </a:extLst>
          </p:cNvPr>
          <p:cNvSpPr>
            <a:spLocks noGrp="1"/>
          </p:cNvSpPr>
          <p:nvPr>
            <p:ph type="title"/>
          </p:nvPr>
        </p:nvSpPr>
        <p:spPr>
          <a:xfrm>
            <a:off x="777240" y="365126"/>
            <a:ext cx="10659110" cy="694418"/>
          </a:xfrm>
        </p:spPr>
        <p:txBody>
          <a:bodyPr>
            <a:normAutofit/>
          </a:bodyPr>
          <a:lstStyle/>
          <a:p>
            <a:r>
              <a:rPr lang="en-US" sz="3200" dirty="0" err="1"/>
              <a:t>Chức</a:t>
            </a:r>
            <a:r>
              <a:rPr lang="en-US" sz="3200" dirty="0"/>
              <a:t> </a:t>
            </a:r>
            <a:r>
              <a:rPr lang="en-US" sz="3200" dirty="0" err="1"/>
              <a:t>năng</a:t>
            </a:r>
            <a:r>
              <a:rPr lang="en-US" sz="3200" dirty="0"/>
              <a:t> 1: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983579F2-BD10-44F8-A1E3-9EA31B43CC51}"/>
              </a:ext>
            </a:extLst>
          </p:cNvPr>
          <p:cNvSpPr>
            <a:spLocks noGrp="1"/>
          </p:cNvSpPr>
          <p:nvPr>
            <p:ph idx="1"/>
          </p:nvPr>
        </p:nvSpPr>
        <p:spPr>
          <a:xfrm>
            <a:off x="777240" y="1349829"/>
            <a:ext cx="10659110" cy="4827134"/>
          </a:xfrm>
        </p:spPr>
        <p:txBody>
          <a:bodyPr>
            <a:normAutofit/>
          </a:bodyPr>
          <a:lstStyle/>
          <a:p>
            <a:r>
              <a:rPr lang="vi-VN" dirty="0"/>
              <a:t>Tìm danh sách đã kết bạn tới userId:</a:t>
            </a:r>
          </a:p>
          <a:p>
            <a:pPr lvl="1"/>
            <a:r>
              <a:rPr lang="vi-VN" dirty="0"/>
              <a:t>select f from Friend f where (f.inviter=:userId and f.trangthai=:trangthai) or (f.receiver=:userId and f.trangthai=:trangthai);</a:t>
            </a:r>
          </a:p>
          <a:p>
            <a:endParaRPr lang="vi-VN" dirty="0"/>
          </a:p>
          <a:p>
            <a:r>
              <a:rPr lang="vi-VN" dirty="0"/>
              <a:t>Tìm danh sách đã gửi lời kết bạn tới receiver:</a:t>
            </a:r>
          </a:p>
          <a:p>
            <a:pPr lvl="1"/>
            <a:r>
              <a:rPr lang="vi-VN" dirty="0"/>
              <a:t>select f from Friend f where (f.receiver=:receiver and f.trangthai=:trangthai)</a:t>
            </a:r>
          </a:p>
          <a:p>
            <a:endParaRPr lang="vi-VN" dirty="0"/>
          </a:p>
          <a:p>
            <a:r>
              <a:rPr lang="vi-VN" dirty="0"/>
              <a:t>Tìm danh sách mình đã gửi lời mời nhưng chưa phản hồi</a:t>
            </a:r>
          </a:p>
          <a:p>
            <a:pPr lvl="1"/>
            <a:r>
              <a:rPr lang="vi-VN" dirty="0"/>
              <a:t>select f from Friend f where (f.inviter=:inviter and f.trangthai=:trangthai)</a:t>
            </a:r>
          </a:p>
          <a:p>
            <a:endParaRPr lang="vi-VN" dirty="0"/>
          </a:p>
          <a:p>
            <a:r>
              <a:rPr lang="vi-VN" dirty="0"/>
              <a:t>Xác định trạng thái bạn bè giữa 2 người</a:t>
            </a:r>
          </a:p>
          <a:p>
            <a:pPr lvl="1"/>
            <a:r>
              <a:rPr lang="vi-VN" dirty="0"/>
              <a:t>select f from Friend f where (f.inviter=:user1 and f.receiver=:user2) or (f.inviter=:user2 and f.receiver=:user1)</a:t>
            </a:r>
            <a:endParaRPr lang="en-US" dirty="0"/>
          </a:p>
        </p:txBody>
      </p:sp>
    </p:spTree>
    <p:extLst>
      <p:ext uri="{BB962C8B-B14F-4D97-AF65-F5344CB8AC3E}">
        <p14:creationId xmlns:p14="http://schemas.microsoft.com/office/powerpoint/2010/main" val="233015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9D-9040-4B8E-94D8-9DE8D60DBBC2}"/>
              </a:ext>
            </a:extLst>
          </p:cNvPr>
          <p:cNvSpPr>
            <a:spLocks noGrp="1"/>
          </p:cNvSpPr>
          <p:nvPr>
            <p:ph type="title"/>
          </p:nvPr>
        </p:nvSpPr>
        <p:spPr>
          <a:xfrm>
            <a:off x="777240" y="365126"/>
            <a:ext cx="10659110" cy="694418"/>
          </a:xfrm>
        </p:spPr>
        <p:txBody>
          <a:bodyPr>
            <a:normAutofit/>
          </a:bodyPr>
          <a:lstStyle/>
          <a:p>
            <a:r>
              <a:rPr lang="en-US" sz="3200" dirty="0" err="1"/>
              <a:t>Chức</a:t>
            </a:r>
            <a:r>
              <a:rPr lang="en-US" sz="3200" dirty="0"/>
              <a:t> </a:t>
            </a:r>
            <a:r>
              <a:rPr lang="en-US" sz="3200" dirty="0" err="1"/>
              <a:t>năng</a:t>
            </a:r>
            <a:r>
              <a:rPr lang="en-US" sz="3200" dirty="0"/>
              <a:t> 3: </a:t>
            </a:r>
            <a:r>
              <a:rPr lang="en-US" sz="3200" dirty="0" err="1"/>
              <a:t>Gợi</a:t>
            </a:r>
            <a:r>
              <a:rPr lang="en-US" sz="3200" dirty="0"/>
              <a:t> ý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983579F2-BD10-44F8-A1E3-9EA31B43CC51}"/>
              </a:ext>
            </a:extLst>
          </p:cNvPr>
          <p:cNvSpPr>
            <a:spLocks noGrp="1"/>
          </p:cNvSpPr>
          <p:nvPr>
            <p:ph idx="1"/>
          </p:nvPr>
        </p:nvSpPr>
        <p:spPr>
          <a:xfrm>
            <a:off x="777240" y="1349829"/>
            <a:ext cx="10659110" cy="4827134"/>
          </a:xfrm>
        </p:spPr>
        <p:txBody>
          <a:bodyPr/>
          <a:lstStyle/>
          <a:p>
            <a:r>
              <a:rPr lang="en-US" dirty="0"/>
              <a:t>MERGE (u1:User {id: %s}) MERGE (</a:t>
            </a:r>
            <a:r>
              <a:rPr lang="en-US" dirty="0" err="1"/>
              <a:t>g:CITY</a:t>
            </a:r>
            <a:r>
              <a:rPr lang="en-US" dirty="0"/>
              <a:t> {name:'%s'})  CREATE (u1)-[:IN]-&gt;(g)</a:t>
            </a:r>
          </a:p>
          <a:p>
            <a:r>
              <a:rPr lang="en-US" dirty="0"/>
              <a:t>MERGE (u1:User {id: %s}) MERGE (</a:t>
            </a:r>
            <a:r>
              <a:rPr lang="en-US" dirty="0" err="1"/>
              <a:t>g:GEN</a:t>
            </a:r>
            <a:r>
              <a:rPr lang="en-US" dirty="0"/>
              <a:t> {name:'%s'}) CREATE (u1)-[:BORN]-&gt;(g)</a:t>
            </a:r>
          </a:p>
          <a:p>
            <a:r>
              <a:rPr lang="en-US" dirty="0"/>
              <a:t>MERGE (u1:User {id: %s}) MERGE (u2:User {id:%s})  CREATE (u1)-[:FRIEND]-&gt;(u2)  CREATE (u2)-[:FRIEND]-&gt;(u1)</a:t>
            </a:r>
          </a:p>
          <a:p>
            <a:endParaRPr lang="en-US" dirty="0"/>
          </a:p>
          <a:p>
            <a:r>
              <a:rPr lang="en-US" dirty="0"/>
              <a:t>MATCH (</a:t>
            </a:r>
            <a:r>
              <a:rPr lang="en-US" dirty="0" err="1"/>
              <a:t>n:User</a:t>
            </a:r>
            <a:r>
              <a:rPr lang="en-US" dirty="0"/>
              <a:t>{id: %s})</a:t>
            </a:r>
          </a:p>
          <a:p>
            <a:r>
              <a:rPr lang="en-US" dirty="0"/>
              <a:t>MATCH (n)-[:FRIEND * %d]-(m)</a:t>
            </a:r>
          </a:p>
          <a:p>
            <a:r>
              <a:rPr lang="en-US" dirty="0"/>
              <a:t>MATCH (m)-[:BORN]-&gt;(</a:t>
            </a:r>
            <a:r>
              <a:rPr lang="en-US" dirty="0" err="1"/>
              <a:t>g:GEN</a:t>
            </a:r>
            <a:r>
              <a:rPr lang="en-US" dirty="0"/>
              <a:t>{name:'%s'})</a:t>
            </a:r>
          </a:p>
          <a:p>
            <a:r>
              <a:rPr lang="en-US" dirty="0"/>
              <a:t>MATCH (m)-[:IN]-&gt;(</a:t>
            </a:r>
            <a:r>
              <a:rPr lang="en-US" dirty="0" err="1"/>
              <a:t>c:CITY</a:t>
            </a:r>
            <a:r>
              <a:rPr lang="en-US" dirty="0"/>
              <a:t>{name:'%s'})</a:t>
            </a:r>
          </a:p>
          <a:p>
            <a:r>
              <a:rPr lang="en-US" dirty="0"/>
              <a:t>WHERE NOT (n)-[:FRIEND]-(m)</a:t>
            </a:r>
          </a:p>
          <a:p>
            <a:r>
              <a:rPr lang="en-US" dirty="0"/>
              <a:t>RETURN DISTINCT m.id</a:t>
            </a:r>
          </a:p>
        </p:txBody>
      </p:sp>
    </p:spTree>
    <p:extLst>
      <p:ext uri="{BB962C8B-B14F-4D97-AF65-F5344CB8AC3E}">
        <p14:creationId xmlns:p14="http://schemas.microsoft.com/office/powerpoint/2010/main" val="216644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E623-739D-4777-9F2B-B053BB9C3726}"/>
              </a:ext>
            </a:extLst>
          </p:cNvPr>
          <p:cNvSpPr>
            <a:spLocks noGrp="1"/>
          </p:cNvSpPr>
          <p:nvPr>
            <p:ph type="title"/>
          </p:nvPr>
        </p:nvSpPr>
        <p:spPr/>
        <p:txBody>
          <a:bodyPr>
            <a:normAutofit/>
          </a:bodyPr>
          <a:lstStyle/>
          <a:p>
            <a:r>
              <a:rPr lang="vi-VN" sz="3600" dirty="0"/>
              <a:t>NGHIÊN CỨU, KHẢO SÁT PHẠM VI CỦA </a:t>
            </a:r>
            <a:r>
              <a:rPr lang="en-US" sz="3600" dirty="0"/>
              <a:t>HTTT</a:t>
            </a:r>
          </a:p>
        </p:txBody>
      </p:sp>
      <p:sp>
        <p:nvSpPr>
          <p:cNvPr id="3" name="Content Placeholder 2">
            <a:extLst>
              <a:ext uri="{FF2B5EF4-FFF2-40B4-BE49-F238E27FC236}">
                <a16:creationId xmlns:a16="http://schemas.microsoft.com/office/drawing/2014/main" id="{9C5172FC-E2B6-41C7-9AF6-B92082B83EAA}"/>
              </a:ext>
            </a:extLst>
          </p:cNvPr>
          <p:cNvSpPr>
            <a:spLocks noGrp="1"/>
          </p:cNvSpPr>
          <p:nvPr>
            <p:ph idx="1"/>
          </p:nvPr>
        </p:nvSpPr>
        <p:spPr/>
        <p:txBody>
          <a:bodyPr/>
          <a:lstStyle/>
          <a:p>
            <a:r>
              <a:rPr lang="en-US" dirty="0" err="1"/>
              <a:t>Lý</a:t>
            </a:r>
            <a:r>
              <a:rPr lang="en-US" dirty="0"/>
              <a:t> do </a:t>
            </a:r>
            <a:r>
              <a:rPr lang="en-US" dirty="0" err="1"/>
              <a:t>chọn</a:t>
            </a:r>
            <a:r>
              <a:rPr lang="en-US" dirty="0"/>
              <a:t> </a:t>
            </a:r>
            <a:r>
              <a:rPr lang="en-US" dirty="0" err="1"/>
              <a:t>đề</a:t>
            </a:r>
            <a:r>
              <a:rPr lang="en-US" dirty="0"/>
              <a:t> </a:t>
            </a:r>
            <a:r>
              <a:rPr lang="en-US" dirty="0" err="1"/>
              <a:t>tài</a:t>
            </a:r>
            <a:endParaRPr lang="en-US" dirty="0"/>
          </a:p>
          <a:p>
            <a:pPr lvl="1"/>
            <a:r>
              <a:rPr lang="en-US" dirty="0" err="1"/>
              <a:t>Các</a:t>
            </a:r>
            <a:r>
              <a:rPr lang="en-US" dirty="0"/>
              <a:t> </a:t>
            </a:r>
            <a:r>
              <a:rPr lang="en-US" dirty="0" err="1"/>
              <a:t>ứng</a:t>
            </a:r>
            <a:r>
              <a:rPr lang="en-US" dirty="0"/>
              <a:t> </a:t>
            </a:r>
            <a:r>
              <a:rPr lang="en-US" dirty="0" err="1"/>
              <a:t>dụng</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ngày</a:t>
            </a:r>
            <a:r>
              <a:rPr lang="en-US" dirty="0"/>
              <a:t> </a:t>
            </a:r>
            <a:r>
              <a:rPr lang="en-US" dirty="0" err="1"/>
              <a:t>càng</a:t>
            </a:r>
            <a:r>
              <a:rPr lang="en-US" dirty="0"/>
              <a:t> </a:t>
            </a:r>
            <a:r>
              <a:rPr lang="en-US" dirty="0" err="1"/>
              <a:t>phong</a:t>
            </a:r>
            <a:r>
              <a:rPr lang="en-US" dirty="0"/>
              <a:t> </a:t>
            </a:r>
            <a:r>
              <a:rPr lang="en-US" dirty="0" err="1"/>
              <a:t>phu</a:t>
            </a:r>
            <a:r>
              <a:rPr lang="en-US" dirty="0"/>
              <a:t>́ </a:t>
            </a:r>
            <a:r>
              <a:rPr lang="en-US" dirty="0" err="1"/>
              <a:t>va</a:t>
            </a:r>
            <a:r>
              <a:rPr lang="en-US" dirty="0"/>
              <a:t>̀ </a:t>
            </a:r>
            <a:r>
              <a:rPr lang="en-US" dirty="0" err="1"/>
              <a:t>đa</a:t>
            </a:r>
            <a:r>
              <a:rPr lang="en-US" dirty="0"/>
              <a:t> </a:t>
            </a:r>
            <a:r>
              <a:rPr lang="en-US" dirty="0" err="1"/>
              <a:t>dạng</a:t>
            </a:r>
            <a:r>
              <a:rPr lang="en-US" dirty="0"/>
              <a:t> </a:t>
            </a:r>
            <a:r>
              <a:rPr lang="en-US" dirty="0" err="1"/>
              <a:t>để</a:t>
            </a:r>
            <a:r>
              <a:rPr lang="en-US" dirty="0"/>
              <a:t> </a:t>
            </a:r>
            <a:r>
              <a:rPr lang="vi-VN" dirty="0"/>
              <a:t>phục vụ nhu cầu kết nối bạn bè của người dùng </a:t>
            </a:r>
            <a:endParaRPr lang="en-US" dirty="0"/>
          </a:p>
          <a:p>
            <a:pPr lvl="1"/>
            <a:r>
              <a:rPr lang="en-US" dirty="0"/>
              <a:t>H</a:t>
            </a:r>
            <a:r>
              <a:rPr lang="vi-VN" dirty="0"/>
              <a:t>ệ thống thông tin nền tảng của các trang này cũng cần được thiết kế đa dạng và linh hoạt</a:t>
            </a:r>
            <a:endParaRPr lang="en-US" dirty="0"/>
          </a:p>
          <a:p>
            <a:r>
              <a:rPr lang="en-US" dirty="0" err="1"/>
              <a:t>Khảo</a:t>
            </a:r>
            <a:r>
              <a:rPr lang="en-US" dirty="0"/>
              <a:t> </a:t>
            </a:r>
            <a:r>
              <a:rPr lang="en-US" dirty="0" err="1"/>
              <a:t>sát</a:t>
            </a:r>
            <a:endParaRPr lang="en-US" dirty="0"/>
          </a:p>
          <a:p>
            <a:pPr lvl="1"/>
            <a:r>
              <a:rPr lang="vi-VN" dirty="0"/>
              <a:t>Hiện nay có 3 </a:t>
            </a:r>
            <a:r>
              <a:rPr lang="en-US" dirty="0" err="1"/>
              <a:t>mạng</a:t>
            </a:r>
            <a:r>
              <a:rPr lang="en-US" dirty="0"/>
              <a:t> </a:t>
            </a:r>
            <a:r>
              <a:rPr lang="en-US" dirty="0" err="1"/>
              <a:t>xã</a:t>
            </a:r>
            <a:r>
              <a:rPr lang="en-US" dirty="0"/>
              <a:t> </a:t>
            </a:r>
            <a:r>
              <a:rPr lang="en-US" dirty="0" err="1"/>
              <a:t>hội</a:t>
            </a:r>
            <a:r>
              <a:rPr lang="en-US" dirty="0"/>
              <a:t> </a:t>
            </a:r>
            <a:r>
              <a:rPr lang="vi-VN" dirty="0"/>
              <a:t>lớn với mức độ phổ biến</a:t>
            </a:r>
            <a:r>
              <a:rPr lang="en-US" dirty="0"/>
              <a:t> </a:t>
            </a:r>
            <a:r>
              <a:rPr lang="en-US" dirty="0" err="1"/>
              <a:t>cao</a:t>
            </a:r>
            <a:endParaRPr lang="en-US" dirty="0"/>
          </a:p>
          <a:p>
            <a:pPr lvl="2"/>
            <a:r>
              <a:rPr lang="en-US" dirty="0"/>
              <a:t>Facebook</a:t>
            </a:r>
          </a:p>
          <a:p>
            <a:pPr lvl="2"/>
            <a:r>
              <a:rPr lang="en-US" dirty="0"/>
              <a:t>Twitter </a:t>
            </a:r>
          </a:p>
          <a:p>
            <a:pPr lvl="2"/>
            <a:r>
              <a:rPr lang="en-US" dirty="0"/>
              <a:t>Instagram</a:t>
            </a:r>
          </a:p>
        </p:txBody>
      </p:sp>
    </p:spTree>
    <p:extLst>
      <p:ext uri="{BB962C8B-B14F-4D97-AF65-F5344CB8AC3E}">
        <p14:creationId xmlns:p14="http://schemas.microsoft.com/office/powerpoint/2010/main" val="82836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9D-9040-4B8E-94D8-9DE8D60DBBC2}"/>
              </a:ext>
            </a:extLst>
          </p:cNvPr>
          <p:cNvSpPr>
            <a:spLocks noGrp="1"/>
          </p:cNvSpPr>
          <p:nvPr>
            <p:ph type="title"/>
          </p:nvPr>
        </p:nvSpPr>
        <p:spPr>
          <a:xfrm>
            <a:off x="777240" y="365126"/>
            <a:ext cx="10659110" cy="694418"/>
          </a:xfrm>
        </p:spPr>
        <p:txBody>
          <a:bodyPr>
            <a:normAutofit/>
          </a:bodyPr>
          <a:lstStyle/>
          <a:p>
            <a:r>
              <a:rPr lang="en-US" sz="3200" dirty="0" err="1"/>
              <a:t>Chức</a:t>
            </a:r>
            <a:r>
              <a:rPr lang="en-US" sz="3200" dirty="0"/>
              <a:t> </a:t>
            </a:r>
            <a:r>
              <a:rPr lang="en-US" sz="3200" dirty="0" err="1"/>
              <a:t>năng</a:t>
            </a:r>
            <a:r>
              <a:rPr lang="en-US" sz="3200" dirty="0"/>
              <a:t> 5: </a:t>
            </a:r>
            <a:r>
              <a:rPr lang="en-US" sz="3200" dirty="0" err="1"/>
              <a:t>Tìm</a:t>
            </a:r>
            <a:r>
              <a:rPr lang="en-US" sz="3200" dirty="0"/>
              <a:t> </a:t>
            </a:r>
            <a:r>
              <a:rPr lang="en-US" sz="3200" dirty="0" err="1"/>
              <a:t>kiếm</a:t>
            </a:r>
            <a:endParaRPr lang="en-US" sz="3200" dirty="0"/>
          </a:p>
        </p:txBody>
      </p:sp>
      <p:sp>
        <p:nvSpPr>
          <p:cNvPr id="3" name="Content Placeholder 2">
            <a:extLst>
              <a:ext uri="{FF2B5EF4-FFF2-40B4-BE49-F238E27FC236}">
                <a16:creationId xmlns:a16="http://schemas.microsoft.com/office/drawing/2014/main" id="{983579F2-BD10-44F8-A1E3-9EA31B43CC51}"/>
              </a:ext>
            </a:extLst>
          </p:cNvPr>
          <p:cNvSpPr>
            <a:spLocks noGrp="1"/>
          </p:cNvSpPr>
          <p:nvPr>
            <p:ph idx="1"/>
          </p:nvPr>
        </p:nvSpPr>
        <p:spPr>
          <a:xfrm>
            <a:off x="777240" y="1349829"/>
            <a:ext cx="10659110" cy="4827134"/>
          </a:xfrm>
        </p:spPr>
        <p:txBody>
          <a:bodyPr/>
          <a:lstStyle/>
          <a:p>
            <a:endParaRPr lang="en-US" dirty="0"/>
          </a:p>
        </p:txBody>
      </p:sp>
    </p:spTree>
    <p:extLst>
      <p:ext uri="{BB962C8B-B14F-4D97-AF65-F5344CB8AC3E}">
        <p14:creationId xmlns:p14="http://schemas.microsoft.com/office/powerpoint/2010/main" val="1853038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03F3-5208-4AF6-8794-A4FC58942886}"/>
              </a:ext>
            </a:extLst>
          </p:cNvPr>
          <p:cNvSpPr>
            <a:spLocks noGrp="1"/>
          </p:cNvSpPr>
          <p:nvPr>
            <p:ph type="title"/>
          </p:nvPr>
        </p:nvSpPr>
        <p:spPr/>
        <p:txBody>
          <a:bodyPr>
            <a:normAutofit/>
          </a:bodyPr>
          <a:lstStyle/>
          <a:p>
            <a:r>
              <a:rPr lang="vi-VN" sz="3600" dirty="0"/>
              <a:t>TÀI LIỆU THAM KHẢO</a:t>
            </a:r>
            <a:endParaRPr lang="en-US" sz="3600" dirty="0"/>
          </a:p>
        </p:txBody>
      </p:sp>
      <p:sp>
        <p:nvSpPr>
          <p:cNvPr id="3" name="Content Placeholder 2">
            <a:extLst>
              <a:ext uri="{FF2B5EF4-FFF2-40B4-BE49-F238E27FC236}">
                <a16:creationId xmlns:a16="http://schemas.microsoft.com/office/drawing/2014/main" id="{579040FF-E8CE-43BF-96C9-41DE3822CF73}"/>
              </a:ext>
            </a:extLst>
          </p:cNvPr>
          <p:cNvSpPr>
            <a:spLocks noGrp="1"/>
          </p:cNvSpPr>
          <p:nvPr>
            <p:ph idx="1"/>
          </p:nvPr>
        </p:nvSpPr>
        <p:spPr/>
        <p:txBody>
          <a:bodyPr/>
          <a:lstStyle/>
          <a:p>
            <a:r>
              <a:rPr lang="en-US" dirty="0"/>
              <a:t>I. Wikimedia Foundation, "List of Facebook features," [Online]. Available: </a:t>
            </a:r>
            <a:r>
              <a:rPr lang="en-US" dirty="0">
                <a:hlinkClick r:id="rId2"/>
              </a:rPr>
              <a:t>https://en.wikipedia.org/wiki/List_of_Facebook_features</a:t>
            </a:r>
            <a:r>
              <a:rPr lang="en-US" dirty="0"/>
              <a:t>.</a:t>
            </a:r>
          </a:p>
          <a:p>
            <a:endParaRPr lang="en-US" dirty="0"/>
          </a:p>
        </p:txBody>
      </p:sp>
    </p:spTree>
    <p:extLst>
      <p:ext uri="{BB962C8B-B14F-4D97-AF65-F5344CB8AC3E}">
        <p14:creationId xmlns:p14="http://schemas.microsoft.com/office/powerpoint/2010/main" val="198331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B218-5E36-460B-918F-7ED32512193B}"/>
              </a:ext>
            </a:extLst>
          </p:cNvPr>
          <p:cNvSpPr>
            <a:spLocks noGrp="1"/>
          </p:cNvSpPr>
          <p:nvPr>
            <p:ph type="title"/>
          </p:nvPr>
        </p:nvSpPr>
        <p:spPr>
          <a:xfrm>
            <a:off x="777240" y="365125"/>
            <a:ext cx="10659110" cy="591805"/>
          </a:xfrm>
        </p:spPr>
        <p:txBody>
          <a:bodyPr>
            <a:normAutofit/>
          </a:bodyPr>
          <a:lstStyle/>
          <a:p>
            <a:r>
              <a:rPr lang="en-US" sz="2800" dirty="0"/>
              <a:t>CÁC TÍNH NĂNG CHÍNH - FACEBOOK</a:t>
            </a:r>
          </a:p>
        </p:txBody>
      </p:sp>
      <p:sp>
        <p:nvSpPr>
          <p:cNvPr id="3" name="Content Placeholder 2">
            <a:extLst>
              <a:ext uri="{FF2B5EF4-FFF2-40B4-BE49-F238E27FC236}">
                <a16:creationId xmlns:a16="http://schemas.microsoft.com/office/drawing/2014/main" id="{619648AB-6CF1-4430-BE56-EF65DB4AE093}"/>
              </a:ext>
            </a:extLst>
          </p:cNvPr>
          <p:cNvSpPr>
            <a:spLocks noGrp="1"/>
          </p:cNvSpPr>
          <p:nvPr>
            <p:ph idx="1"/>
          </p:nvPr>
        </p:nvSpPr>
        <p:spPr>
          <a:xfrm>
            <a:off x="777240" y="1073889"/>
            <a:ext cx="3986146" cy="5263116"/>
          </a:xfrm>
        </p:spPr>
        <p:txBody>
          <a:bodyPr/>
          <a:lstStyle/>
          <a:p>
            <a:r>
              <a:rPr lang="en-US" dirty="0" err="1"/>
              <a:t>Kết</a:t>
            </a:r>
            <a:r>
              <a:rPr lang="en-US" dirty="0"/>
              <a:t> </a:t>
            </a:r>
            <a:r>
              <a:rPr lang="en-US" dirty="0" err="1"/>
              <a:t>bạn</a:t>
            </a:r>
            <a:r>
              <a:rPr lang="en-US" dirty="0"/>
              <a:t> - </a:t>
            </a:r>
            <a:r>
              <a:rPr lang="en-US" dirty="0" err="1"/>
              <a:t>Kết</a:t>
            </a:r>
            <a:r>
              <a:rPr lang="en-US" dirty="0"/>
              <a:t> </a:t>
            </a:r>
            <a:r>
              <a:rPr lang="en-US" dirty="0" err="1"/>
              <a:t>nối</a:t>
            </a:r>
            <a:r>
              <a:rPr lang="en-US" dirty="0"/>
              <a:t> </a:t>
            </a:r>
            <a:r>
              <a:rPr lang="en-US" dirty="0" err="1"/>
              <a:t>bạn</a:t>
            </a:r>
            <a:r>
              <a:rPr lang="en-US" dirty="0"/>
              <a:t> </a:t>
            </a:r>
            <a:r>
              <a:rPr lang="en-US" dirty="0" err="1"/>
              <a:t>bè</a:t>
            </a:r>
            <a:endParaRPr lang="en-US" dirty="0"/>
          </a:p>
          <a:p>
            <a:r>
              <a:rPr lang="en-US" dirty="0" err="1"/>
              <a:t>Đăng</a:t>
            </a:r>
            <a:r>
              <a:rPr lang="en-US" dirty="0"/>
              <a:t> post, </a:t>
            </a:r>
            <a:r>
              <a:rPr lang="en-US" dirty="0" err="1"/>
              <a:t>đăng</a:t>
            </a:r>
            <a:r>
              <a:rPr lang="en-US" dirty="0"/>
              <a:t> tin </a:t>
            </a:r>
            <a:r>
              <a:rPr lang="en-US" dirty="0" err="1"/>
              <a:t>lên</a:t>
            </a:r>
            <a:r>
              <a:rPr lang="en-US" dirty="0"/>
              <a:t> </a:t>
            </a:r>
            <a:r>
              <a:rPr lang="en-US" dirty="0" err="1"/>
              <a:t>trang</a:t>
            </a:r>
            <a:r>
              <a:rPr lang="en-US" dirty="0"/>
              <a:t> </a:t>
            </a:r>
            <a:r>
              <a:rPr lang="en-US" dirty="0" err="1"/>
              <a:t>cá</a:t>
            </a:r>
            <a:r>
              <a:rPr lang="en-US" dirty="0"/>
              <a:t> </a:t>
            </a:r>
            <a:r>
              <a:rPr lang="en-US" dirty="0" err="1"/>
              <a:t>nhân</a:t>
            </a:r>
            <a:endParaRPr lang="en-US" dirty="0"/>
          </a:p>
          <a:p>
            <a:r>
              <a:rPr lang="en-US" dirty="0"/>
              <a:t>Chat </a:t>
            </a:r>
            <a:r>
              <a:rPr lang="en-US" dirty="0" err="1"/>
              <a:t>và</a:t>
            </a:r>
            <a:r>
              <a:rPr lang="en-US" dirty="0"/>
              <a:t> Video call</a:t>
            </a:r>
          </a:p>
          <a:p>
            <a:r>
              <a:rPr lang="en-US" dirty="0" err="1"/>
              <a:t>Quản</a:t>
            </a:r>
            <a:r>
              <a:rPr lang="en-US" dirty="0"/>
              <a:t> </a:t>
            </a:r>
            <a:r>
              <a:rPr lang="en-US" dirty="0" err="1"/>
              <a:t>lý</a:t>
            </a:r>
            <a:r>
              <a:rPr lang="en-US" dirty="0"/>
              <a:t> </a:t>
            </a:r>
            <a:r>
              <a:rPr lang="en-US" dirty="0" err="1"/>
              <a:t>nhóm</a:t>
            </a:r>
            <a:r>
              <a:rPr lang="en-US" dirty="0"/>
              <a:t> </a:t>
            </a:r>
            <a:r>
              <a:rPr lang="en-US" dirty="0" err="1"/>
              <a:t>hội</a:t>
            </a:r>
            <a:r>
              <a:rPr lang="en-US" dirty="0"/>
              <a:t>/page</a:t>
            </a:r>
          </a:p>
          <a:p>
            <a:r>
              <a:rPr lang="en-US" dirty="0" err="1"/>
              <a:t>Tìm</a:t>
            </a:r>
            <a:r>
              <a:rPr lang="en-US" dirty="0"/>
              <a:t> </a:t>
            </a:r>
            <a:r>
              <a:rPr lang="en-US" dirty="0" err="1"/>
              <a:t>kiếm</a:t>
            </a:r>
            <a:r>
              <a:rPr lang="en-US" dirty="0"/>
              <a:t> </a:t>
            </a:r>
            <a:r>
              <a:rPr lang="en-US" dirty="0" err="1"/>
              <a:t>bạn</a:t>
            </a:r>
            <a:r>
              <a:rPr lang="en-US" dirty="0"/>
              <a:t> </a:t>
            </a:r>
            <a:r>
              <a:rPr lang="en-US" dirty="0" err="1"/>
              <a:t>bè</a:t>
            </a:r>
            <a:r>
              <a:rPr lang="en-US" dirty="0"/>
              <a:t>, </a:t>
            </a:r>
            <a:r>
              <a:rPr lang="en-US" dirty="0" err="1"/>
              <a:t>nhóm</a:t>
            </a:r>
            <a:r>
              <a:rPr lang="en-US" dirty="0"/>
              <a:t> </a:t>
            </a:r>
            <a:r>
              <a:rPr lang="en-US" dirty="0" err="1"/>
              <a:t>hội</a:t>
            </a:r>
            <a:endParaRPr lang="en-US" dirty="0"/>
          </a:p>
        </p:txBody>
      </p:sp>
      <p:pic>
        <p:nvPicPr>
          <p:cNvPr id="17" name="Picture 16" descr="Graphical user interface, text, application, chat or text message&#10;&#10;Description automatically generated">
            <a:extLst>
              <a:ext uri="{FF2B5EF4-FFF2-40B4-BE49-F238E27FC236}">
                <a16:creationId xmlns:a16="http://schemas.microsoft.com/office/drawing/2014/main" id="{A24B1046-B39C-446C-AE08-B6CEDCC59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532" y="205728"/>
            <a:ext cx="3309683" cy="2730684"/>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9BF41A87-65C1-440C-BACE-8DC2B8D6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884" y="3092123"/>
            <a:ext cx="3849331" cy="3560149"/>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ED47046A-5E6A-466D-B21D-512D14FAC8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 y="3424397"/>
            <a:ext cx="4791075" cy="2895600"/>
          </a:xfrm>
          <a:prstGeom prst="rect">
            <a:avLst/>
          </a:prstGeom>
        </p:spPr>
      </p:pic>
    </p:spTree>
    <p:extLst>
      <p:ext uri="{BB962C8B-B14F-4D97-AF65-F5344CB8AC3E}">
        <p14:creationId xmlns:p14="http://schemas.microsoft.com/office/powerpoint/2010/main" val="259625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B218-5E36-460B-918F-7ED32512193B}"/>
              </a:ext>
            </a:extLst>
          </p:cNvPr>
          <p:cNvSpPr>
            <a:spLocks noGrp="1"/>
          </p:cNvSpPr>
          <p:nvPr>
            <p:ph type="title"/>
          </p:nvPr>
        </p:nvSpPr>
        <p:spPr>
          <a:xfrm>
            <a:off x="777240" y="365125"/>
            <a:ext cx="10659110" cy="591805"/>
          </a:xfrm>
        </p:spPr>
        <p:txBody>
          <a:bodyPr>
            <a:normAutofit/>
          </a:bodyPr>
          <a:lstStyle/>
          <a:p>
            <a:r>
              <a:rPr lang="en-US" sz="2800" dirty="0"/>
              <a:t>CÁC TÍNH NĂNG CHÍNH – INSTAGRAM</a:t>
            </a:r>
          </a:p>
        </p:txBody>
      </p:sp>
      <p:sp>
        <p:nvSpPr>
          <p:cNvPr id="3" name="Content Placeholder 2">
            <a:extLst>
              <a:ext uri="{FF2B5EF4-FFF2-40B4-BE49-F238E27FC236}">
                <a16:creationId xmlns:a16="http://schemas.microsoft.com/office/drawing/2014/main" id="{619648AB-6CF1-4430-BE56-EF65DB4AE093}"/>
              </a:ext>
            </a:extLst>
          </p:cNvPr>
          <p:cNvSpPr>
            <a:spLocks noGrp="1"/>
          </p:cNvSpPr>
          <p:nvPr>
            <p:ph idx="1"/>
          </p:nvPr>
        </p:nvSpPr>
        <p:spPr>
          <a:xfrm>
            <a:off x="777240" y="1073889"/>
            <a:ext cx="3986146" cy="5263116"/>
          </a:xfrm>
        </p:spPr>
        <p:txBody>
          <a:bodyPr/>
          <a:lstStyle/>
          <a:p>
            <a:r>
              <a:rPr lang="en-US" dirty="0" err="1"/>
              <a:t>Đăng</a:t>
            </a:r>
            <a:r>
              <a:rPr lang="en-US" dirty="0"/>
              <a:t> </a:t>
            </a:r>
            <a:r>
              <a:rPr lang="en-US" dirty="0" err="1"/>
              <a:t>bài</a:t>
            </a:r>
            <a:r>
              <a:rPr lang="en-US" dirty="0"/>
              <a:t> </a:t>
            </a:r>
            <a:r>
              <a:rPr lang="en-US" dirty="0" err="1"/>
              <a:t>viết</a:t>
            </a:r>
            <a:endParaRPr lang="en-US" dirty="0"/>
          </a:p>
          <a:p>
            <a:r>
              <a:rPr lang="en-US" dirty="0"/>
              <a:t>F</a:t>
            </a:r>
            <a:r>
              <a:rPr lang="vi-VN" dirty="0"/>
              <a:t>ollow một người nào đó</a:t>
            </a:r>
            <a:endParaRPr lang="en-US" dirty="0"/>
          </a:p>
          <a:p>
            <a:r>
              <a:rPr lang="en-US" dirty="0" err="1"/>
              <a:t>Tìm</a:t>
            </a:r>
            <a:r>
              <a:rPr lang="en-US" dirty="0"/>
              <a:t> </a:t>
            </a:r>
            <a:r>
              <a:rPr lang="en-US" dirty="0" err="1"/>
              <a:t>kiếm</a:t>
            </a:r>
            <a:r>
              <a:rPr lang="en-US" dirty="0"/>
              <a:t> </a:t>
            </a:r>
            <a:r>
              <a:rPr lang="en-US" dirty="0" err="1"/>
              <a:t>bằng</a:t>
            </a:r>
            <a:r>
              <a:rPr lang="en-US" dirty="0"/>
              <a:t> </a:t>
            </a:r>
            <a:r>
              <a:rPr lang="en-US" dirty="0" err="1"/>
              <a:t>tên</a:t>
            </a:r>
            <a:endParaRPr lang="en-US" dirty="0"/>
          </a:p>
          <a:p>
            <a:r>
              <a:rPr lang="en-US" dirty="0" err="1"/>
              <a:t>Bình</a:t>
            </a:r>
            <a:r>
              <a:rPr lang="en-US" dirty="0"/>
              <a:t> </a:t>
            </a:r>
            <a:r>
              <a:rPr lang="en-US" dirty="0" err="1"/>
              <a:t>luận</a:t>
            </a:r>
            <a:r>
              <a:rPr lang="en-US" dirty="0"/>
              <a:t> </a:t>
            </a:r>
            <a:r>
              <a:rPr lang="en-US" dirty="0" err="1"/>
              <a:t>một</a:t>
            </a:r>
            <a:r>
              <a:rPr lang="en-US" dirty="0"/>
              <a:t> </a:t>
            </a:r>
            <a:r>
              <a:rPr lang="en-US" dirty="0" err="1"/>
              <a:t>hình</a:t>
            </a:r>
            <a:r>
              <a:rPr lang="en-US" dirty="0"/>
              <a:t> </a:t>
            </a:r>
            <a:r>
              <a:rPr lang="en-US" dirty="0" err="1"/>
              <a:t>ảnh</a:t>
            </a:r>
            <a:endParaRPr lang="en-US" dirty="0"/>
          </a:p>
          <a:p>
            <a:r>
              <a:rPr lang="en-US" dirty="0" err="1"/>
              <a:t>Đề</a:t>
            </a:r>
            <a:r>
              <a:rPr lang="en-US" dirty="0"/>
              <a:t> </a:t>
            </a:r>
            <a:r>
              <a:rPr lang="en-US" dirty="0" err="1"/>
              <a:t>xuất</a:t>
            </a:r>
            <a:r>
              <a:rPr lang="en-US" dirty="0"/>
              <a:t> follow</a:t>
            </a:r>
          </a:p>
          <a:p>
            <a:r>
              <a:rPr lang="en-US" dirty="0"/>
              <a:t>X</a:t>
            </a:r>
            <a:r>
              <a:rPr lang="vi-VN" dirty="0"/>
              <a:t>em bài post của nhũng người đã follow theo thời gian bài đăng</a:t>
            </a:r>
            <a:endParaRPr lang="en-US" dirty="0"/>
          </a:p>
          <a:p>
            <a:r>
              <a:rPr lang="en-US" dirty="0" err="1"/>
              <a:t>Trò</a:t>
            </a:r>
            <a:r>
              <a:rPr lang="en-US" dirty="0"/>
              <a:t> </a:t>
            </a:r>
            <a:r>
              <a:rPr lang="en-US" dirty="0" err="1"/>
              <a:t>chuyện</a:t>
            </a:r>
            <a:endParaRPr lang="en-US" dirty="0"/>
          </a:p>
        </p:txBody>
      </p:sp>
      <p:pic>
        <p:nvPicPr>
          <p:cNvPr id="6" name="Picture 5" descr="Graphical user interface, website&#10;&#10;Description automatically generated">
            <a:extLst>
              <a:ext uri="{FF2B5EF4-FFF2-40B4-BE49-F238E27FC236}">
                <a16:creationId xmlns:a16="http://schemas.microsoft.com/office/drawing/2014/main" id="{96B7B40F-8368-4AD5-B81A-53FB225B0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299" y="1040733"/>
            <a:ext cx="2279913" cy="405317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5F549E91-9177-47AF-9BA3-F8E508FD3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810" y="1678859"/>
            <a:ext cx="2279912" cy="4053176"/>
          </a:xfrm>
          <a:prstGeom prst="rect">
            <a:avLst/>
          </a:prstGeom>
        </p:spPr>
      </p:pic>
      <p:pic>
        <p:nvPicPr>
          <p:cNvPr id="24" name="Picture 23" descr="A picture containing text, screenshot&#10;&#10;Description automatically generated">
            <a:extLst>
              <a:ext uri="{FF2B5EF4-FFF2-40B4-BE49-F238E27FC236}">
                <a16:creationId xmlns:a16="http://schemas.microsoft.com/office/drawing/2014/main" id="{F448CEBA-693E-456F-A86C-AEDF2986B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3635" y="281322"/>
            <a:ext cx="2845425" cy="5498590"/>
          </a:xfrm>
          <a:prstGeom prst="rect">
            <a:avLst/>
          </a:prstGeom>
        </p:spPr>
      </p:pic>
    </p:spTree>
    <p:extLst>
      <p:ext uri="{BB962C8B-B14F-4D97-AF65-F5344CB8AC3E}">
        <p14:creationId xmlns:p14="http://schemas.microsoft.com/office/powerpoint/2010/main" val="201290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B218-5E36-460B-918F-7ED32512193B}"/>
              </a:ext>
            </a:extLst>
          </p:cNvPr>
          <p:cNvSpPr>
            <a:spLocks noGrp="1"/>
          </p:cNvSpPr>
          <p:nvPr>
            <p:ph type="title"/>
          </p:nvPr>
        </p:nvSpPr>
        <p:spPr>
          <a:xfrm>
            <a:off x="777240" y="365125"/>
            <a:ext cx="10659110" cy="591805"/>
          </a:xfrm>
        </p:spPr>
        <p:txBody>
          <a:bodyPr>
            <a:normAutofit/>
          </a:bodyPr>
          <a:lstStyle/>
          <a:p>
            <a:r>
              <a:rPr lang="en-US" sz="2800" dirty="0"/>
              <a:t>CÁC TÍNH NĂNG CHÍNH – TWITTER</a:t>
            </a:r>
          </a:p>
        </p:txBody>
      </p:sp>
      <p:sp>
        <p:nvSpPr>
          <p:cNvPr id="7" name="Content Placeholder 6">
            <a:extLst>
              <a:ext uri="{FF2B5EF4-FFF2-40B4-BE49-F238E27FC236}">
                <a16:creationId xmlns:a16="http://schemas.microsoft.com/office/drawing/2014/main" id="{14DD109D-39E7-43E8-A027-0CAF0D938487}"/>
              </a:ext>
            </a:extLst>
          </p:cNvPr>
          <p:cNvSpPr>
            <a:spLocks noGrp="1"/>
          </p:cNvSpPr>
          <p:nvPr>
            <p:ph idx="1"/>
          </p:nvPr>
        </p:nvSpPr>
        <p:spPr>
          <a:xfrm>
            <a:off x="777240" y="1073889"/>
            <a:ext cx="3794760" cy="5103074"/>
          </a:xfrm>
        </p:spPr>
        <p:txBody>
          <a:bodyPr/>
          <a:lstStyle/>
          <a:p>
            <a:r>
              <a:rPr lang="vi-VN" dirty="0"/>
              <a:t>Đăng tweet</a:t>
            </a:r>
          </a:p>
          <a:p>
            <a:r>
              <a:rPr lang="vi-VN" dirty="0"/>
              <a:t>Tìm kiếm và follow user khác</a:t>
            </a:r>
          </a:p>
          <a:p>
            <a:r>
              <a:rPr lang="vi-VN" dirty="0"/>
              <a:t>Xem news feed</a:t>
            </a:r>
          </a:p>
          <a:p>
            <a:r>
              <a:rPr lang="vi-VN" dirty="0"/>
              <a:t>Nhắn tin với user khác</a:t>
            </a:r>
          </a:p>
          <a:p>
            <a:r>
              <a:rPr lang="vi-VN" dirty="0"/>
              <a:t>Tương tác với tweet (like, share, retweet, comment)</a:t>
            </a:r>
          </a:p>
        </p:txBody>
      </p:sp>
      <p:pic>
        <p:nvPicPr>
          <p:cNvPr id="11" name="Picture 10" descr="Graphical user interface, text, application, email&#10;&#10;Description automatically generated">
            <a:extLst>
              <a:ext uri="{FF2B5EF4-FFF2-40B4-BE49-F238E27FC236}">
                <a16:creationId xmlns:a16="http://schemas.microsoft.com/office/drawing/2014/main" id="{B833DF0C-8CAA-475A-B896-45895C29B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49" y="3577993"/>
            <a:ext cx="3479652" cy="1325848"/>
          </a:xfrm>
          <a:prstGeom prst="rect">
            <a:avLst/>
          </a:prstGeom>
        </p:spPr>
      </p:pic>
      <p:pic>
        <p:nvPicPr>
          <p:cNvPr id="13" name="Picture 12" descr="Graphical user interface, text, application, chat or text message&#10;&#10;Description automatically generated">
            <a:extLst>
              <a:ext uri="{FF2B5EF4-FFF2-40B4-BE49-F238E27FC236}">
                <a16:creationId xmlns:a16="http://schemas.microsoft.com/office/drawing/2014/main" id="{A48D5DBE-48DA-4C79-B4D4-169798CDD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71" y="365125"/>
            <a:ext cx="3509020" cy="4538716"/>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00B484BF-E5B8-4F59-97A8-096D86CA6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6892" y="1915522"/>
            <a:ext cx="3763888" cy="4378400"/>
          </a:xfrm>
          <a:prstGeom prst="rect">
            <a:avLst/>
          </a:prstGeom>
        </p:spPr>
      </p:pic>
    </p:spTree>
    <p:extLst>
      <p:ext uri="{BB962C8B-B14F-4D97-AF65-F5344CB8AC3E}">
        <p14:creationId xmlns:p14="http://schemas.microsoft.com/office/powerpoint/2010/main" val="171933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F910-CAEF-4CDE-8D0D-951BA718CEE3}"/>
              </a:ext>
            </a:extLst>
          </p:cNvPr>
          <p:cNvSpPr>
            <a:spLocks noGrp="1"/>
          </p:cNvSpPr>
          <p:nvPr>
            <p:ph type="title"/>
          </p:nvPr>
        </p:nvSpPr>
        <p:spPr/>
        <p:txBody>
          <a:bodyPr/>
          <a:lstStyle/>
          <a:p>
            <a:r>
              <a:rPr lang="vi-VN" sz="3600" dirty="0"/>
              <a:t>MÔ TẢ YÊU CẦU HỆ THỐNG</a:t>
            </a:r>
            <a:endParaRPr lang="en-US" dirty="0"/>
          </a:p>
        </p:txBody>
      </p:sp>
      <p:sp>
        <p:nvSpPr>
          <p:cNvPr id="3" name="Content Placeholder 2">
            <a:extLst>
              <a:ext uri="{FF2B5EF4-FFF2-40B4-BE49-F238E27FC236}">
                <a16:creationId xmlns:a16="http://schemas.microsoft.com/office/drawing/2014/main" id="{2F1112DE-BF25-40D9-89EA-D564C88B5A9F}"/>
              </a:ext>
            </a:extLst>
          </p:cNvPr>
          <p:cNvSpPr>
            <a:spLocks noGrp="1"/>
          </p:cNvSpPr>
          <p:nvPr>
            <p:ph idx="1"/>
          </p:nvPr>
        </p:nvSpPr>
        <p:spPr/>
        <p:txBody>
          <a:bodyPr>
            <a:normAutofit/>
          </a:bodyPr>
          <a:lstStyle/>
          <a:p>
            <a:r>
              <a:rPr lang="en-US" sz="2800" dirty="0" err="1"/>
              <a:t>Chức</a:t>
            </a:r>
            <a:r>
              <a:rPr lang="en-US" sz="2800" dirty="0"/>
              <a:t> </a:t>
            </a:r>
            <a:r>
              <a:rPr lang="en-US" sz="2800" dirty="0" err="1"/>
              <a:t>năng</a:t>
            </a:r>
            <a:r>
              <a:rPr lang="en-US" sz="2800" dirty="0"/>
              <a:t> 1: </a:t>
            </a:r>
            <a:r>
              <a:rPr lang="en-US" sz="2800" dirty="0" err="1"/>
              <a:t>Kết</a:t>
            </a:r>
            <a:r>
              <a:rPr lang="en-US" sz="2800" dirty="0"/>
              <a:t> </a:t>
            </a:r>
            <a:r>
              <a:rPr lang="en-US" sz="2800" dirty="0" err="1"/>
              <a:t>bạn</a:t>
            </a:r>
            <a:endParaRPr lang="en-US" sz="2800" dirty="0"/>
          </a:p>
          <a:p>
            <a:r>
              <a:rPr lang="en-US" sz="2800" dirty="0" err="1"/>
              <a:t>Chức</a:t>
            </a:r>
            <a:r>
              <a:rPr lang="en-US" sz="2800" dirty="0"/>
              <a:t> </a:t>
            </a:r>
            <a:r>
              <a:rPr lang="en-US" sz="2800" dirty="0" err="1"/>
              <a:t>năng</a:t>
            </a:r>
            <a:r>
              <a:rPr lang="en-US" sz="2800" dirty="0"/>
              <a:t> 2: </a:t>
            </a:r>
            <a:r>
              <a:rPr lang="en-US" sz="2800" dirty="0" err="1"/>
              <a:t>Đăng</a:t>
            </a:r>
            <a:r>
              <a:rPr lang="en-US" sz="2800" dirty="0"/>
              <a:t> </a:t>
            </a:r>
            <a:r>
              <a:rPr lang="en-US" sz="2800" dirty="0" err="1"/>
              <a:t>bài</a:t>
            </a:r>
            <a:endParaRPr lang="en-US" sz="2800" dirty="0"/>
          </a:p>
          <a:p>
            <a:r>
              <a:rPr lang="en-US" sz="2800" dirty="0" err="1"/>
              <a:t>Chức</a:t>
            </a:r>
            <a:r>
              <a:rPr lang="en-US" sz="2800" dirty="0"/>
              <a:t> </a:t>
            </a:r>
            <a:r>
              <a:rPr lang="en-US" sz="2800" dirty="0" err="1"/>
              <a:t>năng</a:t>
            </a:r>
            <a:r>
              <a:rPr lang="en-US" sz="2800" dirty="0"/>
              <a:t> 3: </a:t>
            </a:r>
            <a:r>
              <a:rPr lang="en-US" sz="2800" dirty="0" err="1"/>
              <a:t>Gợi</a:t>
            </a:r>
            <a:r>
              <a:rPr lang="en-US" sz="2800" dirty="0"/>
              <a:t> ý </a:t>
            </a:r>
            <a:r>
              <a:rPr lang="en-US" sz="2800" dirty="0" err="1"/>
              <a:t>kết</a:t>
            </a:r>
            <a:r>
              <a:rPr lang="en-US" sz="2800" dirty="0"/>
              <a:t> </a:t>
            </a:r>
            <a:r>
              <a:rPr lang="en-US" sz="2800" dirty="0" err="1"/>
              <a:t>bạn</a:t>
            </a:r>
            <a:endParaRPr lang="en-US" sz="2800" dirty="0"/>
          </a:p>
          <a:p>
            <a:r>
              <a:rPr lang="en-US" sz="2800" dirty="0" err="1"/>
              <a:t>Chức</a:t>
            </a:r>
            <a:r>
              <a:rPr lang="en-US" sz="2800" dirty="0"/>
              <a:t> </a:t>
            </a:r>
            <a:r>
              <a:rPr lang="en-US" sz="2800" dirty="0" err="1"/>
              <a:t>năng</a:t>
            </a:r>
            <a:r>
              <a:rPr lang="en-US" sz="2800" dirty="0"/>
              <a:t> 4: </a:t>
            </a:r>
            <a:r>
              <a:rPr lang="en-US" sz="2800" dirty="0" err="1"/>
              <a:t>Thành</a:t>
            </a:r>
            <a:r>
              <a:rPr lang="en-US" sz="2800" dirty="0"/>
              <a:t> </a:t>
            </a:r>
            <a:r>
              <a:rPr lang="en-US" sz="2800" dirty="0" err="1"/>
              <a:t>lập</a:t>
            </a:r>
            <a:r>
              <a:rPr lang="en-US" sz="2800" dirty="0"/>
              <a:t> </a:t>
            </a:r>
            <a:r>
              <a:rPr lang="en-US" sz="2800" dirty="0" err="1"/>
              <a:t>Nhóm</a:t>
            </a:r>
            <a:r>
              <a:rPr lang="en-US" sz="2800" dirty="0"/>
              <a:t> </a:t>
            </a:r>
            <a:r>
              <a:rPr lang="en-US" sz="2800" dirty="0" err="1"/>
              <a:t>hội</a:t>
            </a:r>
            <a:endParaRPr lang="en-US" sz="2800" dirty="0"/>
          </a:p>
          <a:p>
            <a:pPr lvl="1"/>
            <a:r>
              <a:rPr lang="en-US" sz="2800" dirty="0" err="1"/>
              <a:t>Tạo</a:t>
            </a:r>
            <a:r>
              <a:rPr lang="en-US" sz="2800" dirty="0"/>
              <a:t> </a:t>
            </a:r>
            <a:r>
              <a:rPr lang="en-US" sz="2800" dirty="0" err="1"/>
              <a:t>nhóm</a:t>
            </a:r>
            <a:endParaRPr lang="en-US" sz="2800" dirty="0"/>
          </a:p>
          <a:p>
            <a:pPr lvl="1"/>
            <a:r>
              <a:rPr lang="en-US" sz="2800" dirty="0" err="1"/>
              <a:t>Đăng</a:t>
            </a:r>
            <a:r>
              <a:rPr lang="en-US" sz="2800" dirty="0"/>
              <a:t> </a:t>
            </a:r>
            <a:r>
              <a:rPr lang="en-US" sz="2800" dirty="0" err="1"/>
              <a:t>bài</a:t>
            </a:r>
            <a:r>
              <a:rPr lang="en-US" sz="2800" dirty="0"/>
              <a:t> </a:t>
            </a:r>
            <a:r>
              <a:rPr lang="en-US" sz="2800" dirty="0" err="1"/>
              <a:t>trong</a:t>
            </a:r>
            <a:r>
              <a:rPr lang="en-US" sz="2800" dirty="0"/>
              <a:t> </a:t>
            </a:r>
            <a:r>
              <a:rPr lang="en-US" sz="2800" dirty="0" err="1"/>
              <a:t>nhóm</a:t>
            </a:r>
            <a:endParaRPr lang="en-US" sz="2800" dirty="0"/>
          </a:p>
          <a:p>
            <a:r>
              <a:rPr lang="en-US" sz="2800" dirty="0" err="1"/>
              <a:t>Chức</a:t>
            </a:r>
            <a:r>
              <a:rPr lang="en-US" sz="2800" dirty="0"/>
              <a:t> </a:t>
            </a:r>
            <a:r>
              <a:rPr lang="en-US" sz="2800" dirty="0" err="1"/>
              <a:t>năng</a:t>
            </a:r>
            <a:r>
              <a:rPr lang="en-US" sz="2800" dirty="0"/>
              <a:t> 5: </a:t>
            </a:r>
            <a:r>
              <a:rPr lang="en-US" sz="2800" dirty="0" err="1"/>
              <a:t>Tìm</a:t>
            </a:r>
            <a:r>
              <a:rPr lang="en-US" sz="2800" dirty="0"/>
              <a:t> </a:t>
            </a:r>
            <a:r>
              <a:rPr lang="en-US" sz="2800" dirty="0" err="1"/>
              <a:t>kiếm</a:t>
            </a:r>
            <a:endParaRPr lang="en-US" sz="2800" dirty="0"/>
          </a:p>
        </p:txBody>
      </p:sp>
    </p:spTree>
    <p:extLst>
      <p:ext uri="{BB962C8B-B14F-4D97-AF65-F5344CB8AC3E}">
        <p14:creationId xmlns:p14="http://schemas.microsoft.com/office/powerpoint/2010/main" val="390974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1: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Đối tượng tham gia:</a:t>
            </a:r>
          </a:p>
          <a:p>
            <a:pPr lvl="1"/>
            <a:r>
              <a:rPr lang="vi-VN" sz="2000" dirty="0"/>
              <a:t>User muốn kết bạn</a:t>
            </a:r>
          </a:p>
          <a:p>
            <a:pPr lvl="1"/>
            <a:r>
              <a:rPr lang="vi-VN" sz="2000" dirty="0"/>
              <a:t>User nhận lời mời</a:t>
            </a:r>
          </a:p>
          <a:p>
            <a:r>
              <a:rPr lang="vi-VN" dirty="0"/>
              <a:t>Mô tả các bước: Chức năng bắt đầu khi user truy cập vào một profile cá nhân của 1 user khác.</a:t>
            </a:r>
          </a:p>
          <a:p>
            <a:pPr lvl="1"/>
            <a:r>
              <a:rPr lang="vi-VN" sz="2000" dirty="0"/>
              <a:t>Bước 1: User 1 vào profile User 2</a:t>
            </a:r>
          </a:p>
          <a:p>
            <a:pPr lvl="1"/>
            <a:r>
              <a:rPr lang="vi-VN" sz="2000" dirty="0"/>
              <a:t>Bước 2: User 1 gửi Yêu cầu kết bạn đến User 2</a:t>
            </a:r>
          </a:p>
          <a:p>
            <a:pPr lvl="1"/>
            <a:r>
              <a:rPr lang="vi-VN" sz="2000" dirty="0"/>
              <a:t>Bước 3: User 2 thấy được danh sách các lời mời, và thực hiện đồng ý/ từ chối tương ứng</a:t>
            </a:r>
          </a:p>
          <a:p>
            <a:pPr lvl="1"/>
            <a:r>
              <a:rPr lang="vi-VN" sz="2000" dirty="0"/>
              <a:t>Bước 4: User 1 nhận phản hồi, cả 2 được thêm vào danh sách bạn bè của nhau, và có thể xem profile của nhau.</a:t>
            </a:r>
          </a:p>
          <a:p>
            <a:endParaRPr lang="en-US" dirty="0"/>
          </a:p>
          <a:p>
            <a:endParaRPr lang="en-US" dirty="0"/>
          </a:p>
          <a:p>
            <a:endParaRPr lang="en-US" dirty="0"/>
          </a:p>
          <a:p>
            <a:endParaRPr lang="en-US" dirty="0"/>
          </a:p>
          <a:p>
            <a:endParaRPr lang="en-US" dirty="0"/>
          </a:p>
          <a:p>
            <a:endParaRPr lang="en-US" dirty="0"/>
          </a:p>
          <a:p>
            <a:endParaRPr lang="en-US" dirty="0"/>
          </a:p>
          <a:p>
            <a:r>
              <a:rPr lang="vi-VN" dirty="0"/>
              <a:t>Kết quả:</a:t>
            </a:r>
          </a:p>
          <a:p>
            <a:pPr lvl="1"/>
            <a:r>
              <a:rPr lang="vi-VN" sz="2000" dirty="0"/>
              <a:t>User A và B thành bạn của nhau, được cập nhật danh sách bạn bè</a:t>
            </a:r>
          </a:p>
          <a:p>
            <a:pPr lvl="1"/>
            <a:r>
              <a:rPr lang="vi-VN" sz="2000" dirty="0"/>
              <a:t>User A có thể xem đầy đủ profile của user B và ngược lại</a:t>
            </a:r>
          </a:p>
          <a:p>
            <a:r>
              <a:rPr lang="vi-VN" dirty="0"/>
              <a:t>Hệ quả liên quan:</a:t>
            </a:r>
          </a:p>
          <a:p>
            <a:pPr lvl="1"/>
            <a:r>
              <a:rPr lang="vi-VN" sz="2000" dirty="0"/>
              <a:t>Hiển thị danh sách bạn bè</a:t>
            </a:r>
          </a:p>
          <a:p>
            <a:endParaRPr lang="en-US" dirty="0"/>
          </a:p>
        </p:txBody>
      </p:sp>
      <p:pic>
        <p:nvPicPr>
          <p:cNvPr id="5" name="Picture 4" descr="Diagram&#10;&#10;Description automatically generated">
            <a:extLst>
              <a:ext uri="{FF2B5EF4-FFF2-40B4-BE49-F238E27FC236}">
                <a16:creationId xmlns:a16="http://schemas.microsoft.com/office/drawing/2014/main" id="{D9AF98F8-683D-4459-BD3D-72DEE4DDF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189" y="311149"/>
            <a:ext cx="4348068" cy="3171372"/>
          </a:xfrm>
          <a:prstGeom prst="rect">
            <a:avLst/>
          </a:prstGeom>
        </p:spPr>
      </p:pic>
    </p:spTree>
    <p:extLst>
      <p:ext uri="{BB962C8B-B14F-4D97-AF65-F5344CB8AC3E}">
        <p14:creationId xmlns:p14="http://schemas.microsoft.com/office/powerpoint/2010/main" val="138578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2: </a:t>
            </a:r>
            <a:r>
              <a:rPr lang="en-US" sz="3200" dirty="0" err="1"/>
              <a:t>Đăng</a:t>
            </a:r>
            <a:r>
              <a:rPr lang="en-US" sz="3200" dirty="0"/>
              <a:t> </a:t>
            </a:r>
            <a:r>
              <a:rPr lang="en-US" sz="3200" dirty="0" err="1"/>
              <a:t>bài</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393419"/>
          </a:xfrm>
        </p:spPr>
        <p:txBody>
          <a:bodyPr numCol="2">
            <a:noAutofit/>
          </a:bodyPr>
          <a:lstStyle/>
          <a:p>
            <a:r>
              <a:rPr lang="vi-VN" dirty="0"/>
              <a:t>Đối tượng tham gia:</a:t>
            </a:r>
          </a:p>
          <a:p>
            <a:pPr lvl="1"/>
            <a:r>
              <a:rPr lang="vi-VN" sz="2000" dirty="0"/>
              <a:t>Người đăng bài (User A)</a:t>
            </a:r>
          </a:p>
          <a:p>
            <a:pPr lvl="1"/>
            <a:r>
              <a:rPr lang="vi-VN" sz="2000" dirty="0"/>
              <a:t>Người follow của người đăng bài (User_1, User_2)</a:t>
            </a:r>
          </a:p>
          <a:p>
            <a:r>
              <a:rPr lang="vi-VN" dirty="0"/>
              <a:t>Mô tả các bước:</a:t>
            </a:r>
          </a:p>
          <a:p>
            <a:pPr lvl="1"/>
            <a:r>
              <a:rPr lang="vi-VN" sz="2000" dirty="0"/>
              <a:t>Bước 1: User A thực hiện đăng nhập</a:t>
            </a:r>
          </a:p>
          <a:p>
            <a:pPr lvl="1"/>
            <a:r>
              <a:rPr lang="vi-VN" sz="2000" dirty="0"/>
              <a:t>Bước 2: User A thực hiện chọn chức năng đăng bài</a:t>
            </a:r>
          </a:p>
          <a:p>
            <a:pPr lvl="1"/>
            <a:r>
              <a:rPr lang="vi-VN" sz="2000" dirty="0"/>
              <a:t>Bước 3: User A tiến hành nhập nội dung cần chia sẻ. Và tiến hành thực hiện bấm đăng bài.</a:t>
            </a:r>
          </a:p>
          <a:p>
            <a:pPr lvl="1"/>
            <a:r>
              <a:rPr lang="vi-VN" sz="2000" dirty="0"/>
              <a:t>Bước 4: User A tiến hành truy cập vào trang cá nhân thấy được bài vừa đăng</a:t>
            </a:r>
          </a:p>
          <a:p>
            <a:pPr lvl="1"/>
            <a:r>
              <a:rPr lang="vi-VN" sz="2000" dirty="0"/>
              <a:t>Bước 5: User_1, User_2 hai user thực hiện đăng nhập vào trang newfeed thì sẽ nhìn thấy được bài đăng của các user đã follow theo thời gian.</a:t>
            </a:r>
          </a:p>
          <a:p>
            <a:endParaRPr lang="en-US" dirty="0"/>
          </a:p>
          <a:p>
            <a:endParaRPr lang="en-US" dirty="0"/>
          </a:p>
          <a:p>
            <a:endParaRPr lang="en-US" dirty="0"/>
          </a:p>
          <a:p>
            <a:endParaRPr lang="en-US" dirty="0"/>
          </a:p>
          <a:p>
            <a:endParaRPr lang="en-US" dirty="0"/>
          </a:p>
          <a:p>
            <a:endParaRPr lang="en-US" dirty="0"/>
          </a:p>
          <a:p>
            <a:endParaRPr lang="en-US" dirty="0"/>
          </a:p>
          <a:p>
            <a:r>
              <a:rPr lang="vi-VN" dirty="0"/>
              <a:t>Kết quả:</a:t>
            </a:r>
          </a:p>
          <a:p>
            <a:pPr lvl="1"/>
            <a:r>
              <a:rPr lang="vi-VN" sz="2000" dirty="0"/>
              <a:t>User A sẽ nhìn thấy được bài mình vừa đăng.</a:t>
            </a:r>
          </a:p>
          <a:p>
            <a:pPr lvl="1"/>
            <a:r>
              <a:rPr lang="vi-VN" sz="2000" dirty="0"/>
              <a:t>User_1, User_2 sẽ nhìn thấy được bài đăng của User A nếu có follow/kết bạn với user A.</a:t>
            </a:r>
            <a:endParaRPr lang="en-US" sz="2000" dirty="0"/>
          </a:p>
        </p:txBody>
      </p:sp>
      <p:pic>
        <p:nvPicPr>
          <p:cNvPr id="4" name="Picture 3" descr="Graphical user interface, text, application&#10;&#10;Description automatically generated">
            <a:extLst>
              <a:ext uri="{FF2B5EF4-FFF2-40B4-BE49-F238E27FC236}">
                <a16:creationId xmlns:a16="http://schemas.microsoft.com/office/drawing/2014/main" id="{3C605FD1-EA56-4E78-BD14-78BBB01B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468" y="448127"/>
            <a:ext cx="4791075" cy="2895600"/>
          </a:xfrm>
          <a:prstGeom prst="rect">
            <a:avLst/>
          </a:prstGeom>
        </p:spPr>
      </p:pic>
    </p:spTree>
    <p:extLst>
      <p:ext uri="{BB962C8B-B14F-4D97-AF65-F5344CB8AC3E}">
        <p14:creationId xmlns:p14="http://schemas.microsoft.com/office/powerpoint/2010/main" val="1548171272"/>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CE93DDF90D0245851F42DB85943336" ma:contentTypeVersion="2" ma:contentTypeDescription="Create a new document." ma:contentTypeScope="" ma:versionID="492db24bd72be0eb3d3a3cc3c7b07cfa">
  <xsd:schema xmlns:xsd="http://www.w3.org/2001/XMLSchema" xmlns:xs="http://www.w3.org/2001/XMLSchema" xmlns:p="http://schemas.microsoft.com/office/2006/metadata/properties" xmlns:ns3="bf021afb-3ff0-4bd6-8891-265ef34bd306" targetNamespace="http://schemas.microsoft.com/office/2006/metadata/properties" ma:root="true" ma:fieldsID="1c2e2aea140a71fa4ac6246add97e190" ns3:_="">
    <xsd:import namespace="bf021afb-3ff0-4bd6-8891-265ef34bd30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021afb-3ff0-4bd6-8891-265ef34bd3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9E585F-6CE3-4599-93FB-9D2B14681F0D}">
  <ds:schemaRefs>
    <ds:schemaRef ds:uri="http://schemas.microsoft.com/sharepoint/v3/contenttype/forms"/>
  </ds:schemaRefs>
</ds:datastoreItem>
</file>

<file path=customXml/itemProps2.xml><?xml version="1.0" encoding="utf-8"?>
<ds:datastoreItem xmlns:ds="http://schemas.openxmlformats.org/officeDocument/2006/customXml" ds:itemID="{0D6EB8D9-CE1C-43BE-9A23-2A9EBF01DE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021afb-3ff0-4bd6-8891-265ef34bd3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1ACAEC-4299-4AB4-AE16-E6F8544F43D5}">
  <ds:schemaRefs>
    <ds:schemaRef ds:uri="http://purl.org/dc/dcmitype/"/>
    <ds:schemaRef ds:uri="http://purl.org/dc/terms/"/>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bf021afb-3ff0-4bd6-8891-265ef34bd30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340</TotalTime>
  <Words>2245</Words>
  <Application>Microsoft Office PowerPoint</Application>
  <PresentationFormat>Widescreen</PresentationFormat>
  <Paragraphs>250</Paragraphs>
  <Slides>31</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ConfettiVTI</vt:lpstr>
      <vt:lpstr>SOCIAL NETWORK</vt:lpstr>
      <vt:lpstr>PowerPoint Presentation</vt:lpstr>
      <vt:lpstr>NGHIÊN CỨU, KHẢO SÁT PHẠM VI CỦA HTTT</vt:lpstr>
      <vt:lpstr>CÁC TÍNH NĂNG CHÍNH - FACEBOOK</vt:lpstr>
      <vt:lpstr>CÁC TÍNH NĂNG CHÍNH – INSTAGRAM</vt:lpstr>
      <vt:lpstr>CÁC TÍNH NĂNG CHÍNH – TWITTER</vt:lpstr>
      <vt:lpstr>MÔ TẢ YÊU CẦU HỆ THỐNG</vt:lpstr>
      <vt:lpstr>Chức năng 1: Kết bạn</vt:lpstr>
      <vt:lpstr>Chức năng 2: Đăng bài</vt:lpstr>
      <vt:lpstr>Chức năng 3: Gợi ý kết bạn</vt:lpstr>
      <vt:lpstr>Chức năng 4: Thành lập Nhóm hội – Tạo nhóm</vt:lpstr>
      <vt:lpstr>Chức năng 4: Thành lập Nhóm hội – Đăng bài trong nhóm</vt:lpstr>
      <vt:lpstr>Chức năng 5: Tìm kiếm</vt:lpstr>
      <vt:lpstr>PHÂN TÍCH NGHIỆP VỤ, XÁC ĐỊNH LOẠI CSDL</vt:lpstr>
      <vt:lpstr>Chức năng 1: Kết bạn</vt:lpstr>
      <vt:lpstr>Chức năng 2: Đăng bài</vt:lpstr>
      <vt:lpstr>Chức năng 3: Gợi ý kết bạn</vt:lpstr>
      <vt:lpstr>Chức năng 4: Thành lập nhóm – Tạo nhóm</vt:lpstr>
      <vt:lpstr>Chức năng 4: Thành lập nhóm – Đăng bài trong nhóm</vt:lpstr>
      <vt:lpstr>Chức năng 5: Tìm kiếm</vt:lpstr>
      <vt:lpstr>THIẾT KẾ LOẠI DỮ LIỆU PHÙ HỢP</vt:lpstr>
      <vt:lpstr>Chức năng 1: Kết bạn</vt:lpstr>
      <vt:lpstr>Chức năng 2: Đăng bài</vt:lpstr>
      <vt:lpstr>Chức năng 3: Gợi ý kết bạn</vt:lpstr>
      <vt:lpstr>Chức năng 4: Thành lập Nhóm hội</vt:lpstr>
      <vt:lpstr>Chức năng 5: Tìm kiếm</vt:lpstr>
      <vt:lpstr>CÀI ĐẶT CÁC CHỨC NĂNG HỆ THỐNG</vt:lpstr>
      <vt:lpstr>Chức năng 1: Kết bạn</vt:lpstr>
      <vt:lpstr>Chức năng 3: Gợi ý kết bạn</vt:lpstr>
      <vt:lpstr>Chức năng 5: Tìm kiếm</vt:lpstr>
      <vt:lpstr>TÀI LIỆU THAM KHẢO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dc:title>
  <dc:creator>Đặng Nhật Minh</dc:creator>
  <cp:lastModifiedBy>Đặng Nhật Minh</cp:lastModifiedBy>
  <cp:revision>36</cp:revision>
  <dcterms:created xsi:type="dcterms:W3CDTF">2021-05-21T02:05:53Z</dcterms:created>
  <dcterms:modified xsi:type="dcterms:W3CDTF">2021-05-22T13:01:29Z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0x010100D3CE93DDF90D0245851F42DB85943336</vt:lpwstr>
  </property>
</Properties>
</file>