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8" r:id="rId6"/>
    <p:sldId id="260" r:id="rId7"/>
    <p:sldId id="264" r:id="rId8"/>
    <p:sldId id="268" r:id="rId9"/>
    <p:sldId id="269" r:id="rId10"/>
    <p:sldId id="270" r:id="rId11"/>
    <p:sldId id="272" r:id="rId12"/>
    <p:sldId id="271" r:id="rId13"/>
    <p:sldId id="273" r:id="rId14"/>
    <p:sldId id="274" r:id="rId15"/>
    <p:sldId id="275" r:id="rId16"/>
    <p:sldId id="276" r:id="rId17"/>
    <p:sldId id="277" r:id="rId18"/>
    <p:sldId id="262" r:id="rId19"/>
    <p:sldId id="279"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2115" autoAdjust="0"/>
  </p:normalViewPr>
  <p:slideViewPr>
    <p:cSldViewPr>
      <p:cViewPr varScale="1">
        <p:scale>
          <a:sx n="69" d="100"/>
          <a:sy n="69" d="100"/>
        </p:scale>
        <p:origin x="48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en-US"/>
        </a:p>
      </dgm:t>
    </dgm:pt>
    <dgm:pt modelId="{579DE623-2DF7-4243-B639-4C6C471378C7}">
      <dgm:prSet phldrT="[Text]"/>
      <dgm:spPr>
        <a:solidFill>
          <a:schemeClr val="accent1">
            <a:lumMod val="75000"/>
          </a:schemeClr>
        </a:solidFill>
      </dgm:spPr>
      <dgm:t>
        <a:bodyPr/>
        <a:lstStyle/>
        <a:p>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1:Tổng quan Column Family</a:t>
          </a:r>
          <a:endParaRPr lang="en-US" b="1" dirty="0">
            <a:latin typeface="Times New Roman" panose="02020603050405020304" pitchFamily="18" charset="0"/>
            <a:cs typeface="Times New Roman" panose="02020603050405020304" pitchFamily="18" charset="0"/>
          </a:endParaRP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a:solidFill>
          <a:schemeClr val="accent6">
            <a:lumMod val="75000"/>
          </a:schemeClr>
        </a:solidFill>
      </dgm:spPr>
      <dgm:t>
        <a:bodyPr/>
        <a:lstStyle/>
        <a:p>
          <a:r>
            <a:rPr lang="en-US" sz="5600" b="1" dirty="0" err="1" smtClean="0">
              <a:latin typeface="Times New Roman" panose="02020603050405020304" pitchFamily="18" charset="0"/>
              <a:cs typeface="Times New Roman" panose="02020603050405020304" pitchFamily="18" charset="0"/>
            </a:rPr>
            <a:t>Phần</a:t>
          </a:r>
          <a:r>
            <a:rPr lang="en-US" sz="5600" b="1" dirty="0" smtClean="0">
              <a:latin typeface="Times New Roman" panose="02020603050405020304" pitchFamily="18" charset="0"/>
              <a:cs typeface="Times New Roman" panose="02020603050405020304" pitchFamily="18" charset="0"/>
            </a:rPr>
            <a:t> 2: </a:t>
          </a:r>
          <a:r>
            <a:rPr lang="en-US" sz="5600" b="1" i="0" dirty="0" smtClean="0">
              <a:latin typeface="Times New Roman" panose="02020603050405020304" pitchFamily="18" charset="0"/>
              <a:cs typeface="Times New Roman" panose="02020603050405020304" pitchFamily="18" charset="0"/>
            </a:rPr>
            <a:t>Apache</a:t>
          </a:r>
          <a:r>
            <a:rPr lang="en-US" sz="5500" b="1" i="0" dirty="0" smtClean="0">
              <a:latin typeface="Times New Roman" panose="02020603050405020304" pitchFamily="18" charset="0"/>
              <a:cs typeface="Times New Roman" panose="02020603050405020304" pitchFamily="18" charset="0"/>
            </a:rPr>
            <a:t> </a:t>
          </a:r>
          <a:r>
            <a:rPr lang="en-US" sz="5500" b="1" i="0" dirty="0" err="1" smtClean="0">
              <a:latin typeface="Times New Roman" panose="02020603050405020304" pitchFamily="18" charset="0"/>
              <a:cs typeface="Times New Roman" panose="02020603050405020304" pitchFamily="18" charset="0"/>
            </a:rPr>
            <a:t>HBase</a:t>
          </a:r>
          <a:endParaRPr lang="en-US" sz="5500"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a:solidFill>
          <a:srgbClr val="00B050"/>
        </a:solidFill>
      </dgm:spPr>
      <dgm:t>
        <a:bodyPr/>
        <a:lstStyle/>
        <a:p>
          <a:r>
            <a:rPr lang="en-US" sz="5600" b="1" i="0" dirty="0" err="1" smtClean="0">
              <a:latin typeface="Times New Roman" panose="02020603050405020304" pitchFamily="18" charset="0"/>
              <a:cs typeface="Times New Roman" panose="02020603050405020304" pitchFamily="18" charset="0"/>
            </a:rPr>
            <a:t>Phần</a:t>
          </a:r>
          <a:r>
            <a:rPr lang="en-US" sz="5600" b="1" i="0" dirty="0" smtClean="0">
              <a:latin typeface="Times New Roman" panose="02020603050405020304" pitchFamily="18" charset="0"/>
              <a:cs typeface="Times New Roman" panose="02020603050405020304" pitchFamily="18" charset="0"/>
            </a:rPr>
            <a:t> 3:Kết </a:t>
          </a:r>
          <a:r>
            <a:rPr lang="en-US" sz="5600" b="1" i="0" dirty="0" err="1" smtClean="0">
              <a:latin typeface="Times New Roman" panose="02020603050405020304" pitchFamily="18" charset="0"/>
              <a:cs typeface="Times New Roman" panose="02020603050405020304" pitchFamily="18" charset="0"/>
            </a:rPr>
            <a:t>luận</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và</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mở</a:t>
          </a:r>
          <a:r>
            <a:rPr lang="en-US" sz="5600" b="1" i="0" dirty="0" smtClean="0">
              <a:latin typeface="Times New Roman" panose="02020603050405020304" pitchFamily="18" charset="0"/>
              <a:cs typeface="Times New Roman" panose="02020603050405020304" pitchFamily="18" charset="0"/>
            </a:rPr>
            <a:t> </a:t>
          </a:r>
          <a:r>
            <a:rPr lang="en-US" sz="5600" b="1" i="0" dirty="0" err="1" smtClean="0">
              <a:latin typeface="Times New Roman" panose="02020603050405020304" pitchFamily="18" charset="0"/>
              <a:cs typeface="Times New Roman" panose="02020603050405020304" pitchFamily="18" charset="0"/>
            </a:rPr>
            <a:t>rộng</a:t>
          </a:r>
          <a:endParaRPr lang="en-US" sz="5600"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3">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3">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3">
        <dgm:presLayoutVars>
          <dgm:chMax val="0"/>
          <dgm:bulletEnabled val="1"/>
        </dgm:presLayoutVars>
      </dgm:prSet>
      <dgm:spPr/>
      <dgm:t>
        <a:bodyPr/>
        <a:lstStyle/>
        <a:p>
          <a:endParaRPr lang="en-US"/>
        </a:p>
      </dgm:t>
    </dgm:pt>
  </dgm:ptLst>
  <dgm:cxnLst>
    <dgm:cxn modelId="{672D52F2-A12B-4B6D-856F-7BB8B7B6E9DC}" srcId="{370738E6-4BD7-4AB8-8B0D-3205B8ECCD3B}" destId="{8406E4E1-49C4-47D4-93CE-4068A6100A4D}" srcOrd="2" destOrd="0" parTransId="{15EFCEDF-13DC-4E26-8505-4FA59E4EA122}" sibTransId="{8BF41E44-03D2-4DB8-837A-DFEDC750EA84}"/>
    <dgm:cxn modelId="{2C7D7505-A7E9-40CE-918A-B74B3FA32440}" type="presOf" srcId="{579DE623-2DF7-4243-B639-4C6C471378C7}" destId="{63873F1F-FC88-4DD8-968E-F2AA092439B5}" srcOrd="0" destOrd="0" presId="urn:microsoft.com/office/officeart/2005/8/layout/vList2"/>
    <dgm:cxn modelId="{0D747358-964C-42A5-AB78-AB2470A76628}" type="presOf" srcId="{C0545705-5A66-47FD-9F7E-B3C74046757D}" destId="{448D9771-D820-422B-8814-4B49E9F0B3E4}" srcOrd="0" destOrd="0" presId="urn:microsoft.com/office/officeart/2005/8/layout/vList2"/>
    <dgm:cxn modelId="{A2AF86FE-31B9-4C90-B932-E8F7DA25448A}" type="presOf" srcId="{370738E6-4BD7-4AB8-8B0D-3205B8ECCD3B}" destId="{5C243920-1960-49F6-8B94-BFB30175097D}" srcOrd="0" destOrd="0" presId="urn:microsoft.com/office/officeart/2005/8/layout/vList2"/>
    <dgm:cxn modelId="{D4D40979-0EAF-4C98-887C-16A5C398BE70}" srcId="{370738E6-4BD7-4AB8-8B0D-3205B8ECCD3B}" destId="{579DE623-2DF7-4243-B639-4C6C471378C7}" srcOrd="0" destOrd="0" parTransId="{BE7C2772-D163-45BD-99AF-8D4E99C1357E}" sibTransId="{55E825B2-76A9-4760-B3AA-4F41A5B6BC15}"/>
    <dgm:cxn modelId="{BA09CFBC-45B3-43A9-981A-5102E972A071}" type="presOf" srcId="{8406E4E1-49C4-47D4-93CE-4068A6100A4D}" destId="{D282F9DC-D542-4AD5-958F-1B5DF45D0032}"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37559"/>
          <a:ext cx="9296400" cy="1311862"/>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r>
            <a:rPr lang="en-US" sz="4600" b="1" kern="1200" dirty="0" err="1" smtClean="0">
              <a:latin typeface="Times New Roman" panose="02020603050405020304" pitchFamily="18" charset="0"/>
              <a:cs typeface="Times New Roman" panose="02020603050405020304" pitchFamily="18" charset="0"/>
            </a:rPr>
            <a:t>Phần</a:t>
          </a:r>
          <a:r>
            <a:rPr lang="en-US" sz="4600" b="1" kern="1200" dirty="0" smtClean="0">
              <a:latin typeface="Times New Roman" panose="02020603050405020304" pitchFamily="18" charset="0"/>
              <a:cs typeface="Times New Roman" panose="02020603050405020304" pitchFamily="18" charset="0"/>
            </a:rPr>
            <a:t> 1:Tổng quan Column Family</a:t>
          </a:r>
          <a:endParaRPr lang="en-US" sz="4600" b="1" kern="1200" dirty="0">
            <a:latin typeface="Times New Roman" panose="02020603050405020304" pitchFamily="18" charset="0"/>
            <a:cs typeface="Times New Roman" panose="02020603050405020304" pitchFamily="18" charset="0"/>
          </a:endParaRPr>
        </a:p>
      </dsp:txBody>
      <dsp:txXfrm>
        <a:off x="64040" y="101599"/>
        <a:ext cx="9168320" cy="1183782"/>
      </dsp:txXfrm>
    </dsp:sp>
    <dsp:sp modelId="{448D9771-D820-422B-8814-4B49E9F0B3E4}">
      <dsp:nvSpPr>
        <dsp:cNvPr id="0" name=""/>
        <dsp:cNvSpPr/>
      </dsp:nvSpPr>
      <dsp:spPr>
        <a:xfrm>
          <a:off x="0" y="1481902"/>
          <a:ext cx="9296400" cy="1311862"/>
        </a:xfrm>
        <a:prstGeom prst="roundRect">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kern="1200" dirty="0" err="1" smtClean="0">
              <a:latin typeface="Times New Roman" panose="02020603050405020304" pitchFamily="18" charset="0"/>
              <a:cs typeface="Times New Roman" panose="02020603050405020304" pitchFamily="18" charset="0"/>
            </a:rPr>
            <a:t>Phần</a:t>
          </a:r>
          <a:r>
            <a:rPr lang="en-US" sz="5600" b="1" kern="1200" dirty="0" smtClean="0">
              <a:latin typeface="Times New Roman" panose="02020603050405020304" pitchFamily="18" charset="0"/>
              <a:cs typeface="Times New Roman" panose="02020603050405020304" pitchFamily="18" charset="0"/>
            </a:rPr>
            <a:t> 2: </a:t>
          </a:r>
          <a:r>
            <a:rPr lang="en-US" sz="5600" b="1" i="0" kern="1200" dirty="0" smtClean="0">
              <a:latin typeface="Times New Roman" panose="02020603050405020304" pitchFamily="18" charset="0"/>
              <a:cs typeface="Times New Roman" panose="02020603050405020304" pitchFamily="18" charset="0"/>
            </a:rPr>
            <a:t>Apache</a:t>
          </a:r>
          <a:r>
            <a:rPr lang="en-US" sz="5500" b="1" i="0" kern="1200" dirty="0" smtClean="0">
              <a:latin typeface="Times New Roman" panose="02020603050405020304" pitchFamily="18" charset="0"/>
              <a:cs typeface="Times New Roman" panose="02020603050405020304" pitchFamily="18" charset="0"/>
            </a:rPr>
            <a:t> </a:t>
          </a:r>
          <a:r>
            <a:rPr lang="en-US" sz="5500" b="1" i="0" kern="1200" dirty="0" err="1" smtClean="0">
              <a:latin typeface="Times New Roman" panose="02020603050405020304" pitchFamily="18" charset="0"/>
              <a:cs typeface="Times New Roman" panose="02020603050405020304" pitchFamily="18" charset="0"/>
            </a:rPr>
            <a:t>HBase</a:t>
          </a:r>
          <a:endParaRPr lang="en-US" sz="5500" kern="1200" dirty="0">
            <a:latin typeface="Times New Roman" panose="02020603050405020304" pitchFamily="18" charset="0"/>
            <a:cs typeface="Times New Roman" panose="02020603050405020304" pitchFamily="18" charset="0"/>
          </a:endParaRPr>
        </a:p>
      </dsp:txBody>
      <dsp:txXfrm>
        <a:off x="64040" y="1545942"/>
        <a:ext cx="9168320" cy="1183782"/>
      </dsp:txXfrm>
    </dsp:sp>
    <dsp:sp modelId="{D282F9DC-D542-4AD5-958F-1B5DF45D0032}">
      <dsp:nvSpPr>
        <dsp:cNvPr id="0" name=""/>
        <dsp:cNvSpPr/>
      </dsp:nvSpPr>
      <dsp:spPr>
        <a:xfrm>
          <a:off x="0" y="2926244"/>
          <a:ext cx="9296400" cy="1311862"/>
        </a:xfrm>
        <a:prstGeom prst="roundRect">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b="1" i="0" kern="1200" dirty="0" err="1" smtClean="0">
              <a:latin typeface="Times New Roman" panose="02020603050405020304" pitchFamily="18" charset="0"/>
              <a:cs typeface="Times New Roman" panose="02020603050405020304" pitchFamily="18" charset="0"/>
            </a:rPr>
            <a:t>Phần</a:t>
          </a:r>
          <a:r>
            <a:rPr lang="en-US" sz="5600" b="1" i="0" kern="1200" dirty="0" smtClean="0">
              <a:latin typeface="Times New Roman" panose="02020603050405020304" pitchFamily="18" charset="0"/>
              <a:cs typeface="Times New Roman" panose="02020603050405020304" pitchFamily="18" charset="0"/>
            </a:rPr>
            <a:t> 3:Kết </a:t>
          </a:r>
          <a:r>
            <a:rPr lang="en-US" sz="5600" b="1" i="0" kern="1200" dirty="0" err="1" smtClean="0">
              <a:latin typeface="Times New Roman" panose="02020603050405020304" pitchFamily="18" charset="0"/>
              <a:cs typeface="Times New Roman" panose="02020603050405020304" pitchFamily="18" charset="0"/>
            </a:rPr>
            <a:t>luận</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và</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mở</a:t>
          </a:r>
          <a:r>
            <a:rPr lang="en-US" sz="5600" b="1" i="0" kern="1200" dirty="0" smtClean="0">
              <a:latin typeface="Times New Roman" panose="02020603050405020304" pitchFamily="18" charset="0"/>
              <a:cs typeface="Times New Roman" panose="02020603050405020304" pitchFamily="18" charset="0"/>
            </a:rPr>
            <a:t> </a:t>
          </a:r>
          <a:r>
            <a:rPr lang="en-US" sz="5600" b="1" i="0" kern="1200" dirty="0" err="1" smtClean="0">
              <a:latin typeface="Times New Roman" panose="02020603050405020304" pitchFamily="18" charset="0"/>
              <a:cs typeface="Times New Roman" panose="02020603050405020304" pitchFamily="18" charset="0"/>
            </a:rPr>
            <a:t>rộng</a:t>
          </a:r>
          <a:endParaRPr lang="en-US" sz="5600" kern="1200" dirty="0">
            <a:latin typeface="Times New Roman" panose="02020603050405020304" pitchFamily="18" charset="0"/>
            <a:cs typeface="Times New Roman" panose="02020603050405020304" pitchFamily="18" charset="0"/>
          </a:endParaRPr>
        </a:p>
      </dsp:txBody>
      <dsp:txXfrm>
        <a:off x="64040" y="2990284"/>
        <a:ext cx="9168320" cy="11837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07/03/2021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bg1"/>
                </a:solidFill>
                <a:latin typeface="+mn-lt"/>
                <a:ea typeface="+mn-ea"/>
                <a:cs typeface="+mn-cs"/>
              </a:rPr>
              <a:t>Column Family là một database object trong Column-Oriented NoSQL Database, với dữ liệu được lưu trữ và truy xuất theo các cột thay vì các hàng như trong các loại cơ sở dữ liệu quan hệ</a:t>
            </a:r>
            <a:r>
              <a:rPr lang="en-US" sz="1200" kern="1200" dirty="0" smtClean="0">
                <a:solidFill>
                  <a:schemeClr val="bg1"/>
                </a:solidFill>
                <a:latin typeface="+mn-lt"/>
                <a:ea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72107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solidFill>
                  <a:schemeClr val="bg1"/>
                </a:solidFill>
                <a:latin typeface="Times New Roman" panose="02020603050405020304" pitchFamily="18" charset="0"/>
                <a:cs typeface="Times New Roman" panose="02020603050405020304" pitchFamily="18" charset="0"/>
              </a:rPr>
              <a:t>Read</a:t>
            </a:r>
            <a:r>
              <a:rPr lang="en-US" sz="1200" dirty="0" smtClean="0">
                <a:solidFill>
                  <a:schemeClr val="bg1"/>
                </a:solidFill>
                <a:latin typeface="Times New Roman" panose="02020603050405020304" pitchFamily="18" charset="0"/>
                <a:cs typeface="Times New Roman" panose="02020603050405020304" pitchFamily="18" charset="0"/>
              </a:rPr>
              <a:t>: Client read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lấy data </a:t>
            </a:r>
            <a:r>
              <a:rPr lang="en-US" sz="1200" dirty="0" err="1" smtClean="0">
                <a:solidFill>
                  <a:schemeClr val="bg1"/>
                </a:solidFill>
                <a:latin typeface="Times New Roman" panose="02020603050405020304" pitchFamily="18" charset="0"/>
                <a:cs typeface="Times New Roman" panose="02020603050405020304" pitchFamily="18" charset="0"/>
              </a:rPr>
              <a:t>từ</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sz="1200" dirty="0" smtClean="0">
              <a:solidFill>
                <a:schemeClr val="bg1"/>
              </a:solidFill>
              <a:latin typeface="Times New Roman" panose="02020603050405020304" pitchFamily="18" charset="0"/>
              <a:cs typeface="Times New Roman" panose="02020603050405020304" pitchFamily="18" charset="0"/>
            </a:endParaRPr>
          </a:p>
          <a:p>
            <a:r>
              <a:rPr lang="en-US" sz="1200" b="1" u="sng" dirty="0" smtClean="0">
                <a:solidFill>
                  <a:schemeClr val="bg1"/>
                </a:solidFill>
                <a:latin typeface="Times New Roman" panose="02020603050405020304" pitchFamily="18" charset="0"/>
                <a:cs typeface="Times New Roman" panose="02020603050405020304" pitchFamily="18" charset="0"/>
              </a:rPr>
              <a:t>Write</a:t>
            </a:r>
            <a:r>
              <a:rPr lang="en-US" sz="1200" dirty="0" smtClean="0">
                <a:solidFill>
                  <a:schemeClr val="bg1"/>
                </a:solidFill>
                <a:latin typeface="Times New Roman" panose="02020603050405020304" pitchFamily="18" charset="0"/>
                <a:cs typeface="Times New Roman" panose="02020603050405020304" pitchFamily="18" charset="0"/>
              </a:rPr>
              <a:t>: Client white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-&gt; </a:t>
            </a:r>
            <a:r>
              <a:rPr lang="en-US" sz="1200" dirty="0" err="1" smtClean="0">
                <a:solidFill>
                  <a:schemeClr val="bg1"/>
                </a:solidFill>
                <a:latin typeface="Times New Roman" panose="02020603050405020304" pitchFamily="18" charset="0"/>
                <a:cs typeface="Times New Roman" panose="02020603050405020304" pitchFamily="18" charset="0"/>
              </a:rPr>
              <a:t>HBase</a:t>
            </a:r>
            <a:r>
              <a:rPr lang="en-US" sz="1200" dirty="0" smtClean="0">
                <a:solidFill>
                  <a:schemeClr val="bg1"/>
                </a:solidFill>
                <a:latin typeface="Times New Roman" panose="02020603050405020304" pitchFamily="18" charset="0"/>
                <a:cs typeface="Times New Roman" panose="02020603050405020304" pitchFamily="18" charset="0"/>
              </a:rPr>
              <a:t> write data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 Bên </a:t>
            </a:r>
            <a:r>
              <a:rPr lang="en-US" sz="1200" dirty="0" err="1" smtClean="0">
                <a:solidFill>
                  <a:schemeClr val="bg1"/>
                </a:solidFill>
                <a:latin typeface="Times New Roman" panose="02020603050405020304" pitchFamily="18" charset="0"/>
                <a:cs typeface="Times New Roman" panose="02020603050405020304" pitchFamily="18" charset="0"/>
              </a:rPr>
              <a:t>cạnh</a:t>
            </a:r>
            <a:r>
              <a:rPr lang="en-US" sz="1200" dirty="0" smtClean="0">
                <a:solidFill>
                  <a:schemeClr val="bg1"/>
                </a:solidFill>
                <a:latin typeface="Times New Roman" panose="02020603050405020304" pitchFamily="18" charset="0"/>
                <a:cs typeface="Times New Roman" panose="02020603050405020304" pitchFamily="18" charset="0"/>
              </a:rPr>
              <a:t> đó, client cũng có option white data </a:t>
            </a:r>
            <a:r>
              <a:rPr lang="en-US" sz="1200" dirty="0" err="1" smtClean="0">
                <a:solidFill>
                  <a:schemeClr val="bg1"/>
                </a:solidFill>
                <a:latin typeface="Times New Roman" panose="02020603050405020304" pitchFamily="18" charset="0"/>
                <a:cs typeface="Times New Roman" panose="02020603050405020304" pitchFamily="18" charset="0"/>
              </a:rPr>
              <a:t>trực</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tiếp</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vào</a:t>
            </a:r>
            <a:r>
              <a:rPr lang="en-US" sz="1200" dirty="0" smtClean="0">
                <a:solidFill>
                  <a:schemeClr val="bg1"/>
                </a:solidFill>
                <a:latin typeface="Times New Roman" panose="02020603050405020304" pitchFamily="18" charset="0"/>
                <a:cs typeface="Times New Roman" panose="02020603050405020304" pitchFamily="18" charset="0"/>
              </a:rPr>
              <a:t> HDFS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vi-VN" sz="1200" dirty="0" smtClean="0">
                <a:solidFill>
                  <a:schemeClr val="bg1"/>
                </a:solidFill>
                <a:latin typeface="Times New Roman" panose="02020603050405020304" pitchFamily="18" charset="0"/>
                <a:cs typeface="Times New Roman" panose="02020603050405020304" pitchFamily="18" charset="0"/>
              </a:rPr>
              <a:t>Quá trình giao tiếp giữa HBase với HDFS được thông qua các đối tượng HDFS Client</a:t>
            </a:r>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42700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48426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vi-VN" sz="2400" kern="1200" dirty="0" smtClean="0">
                <a:solidFill>
                  <a:schemeClr val="bg1"/>
                </a:solidFill>
                <a:latin typeface="+mn-lt"/>
                <a:ea typeface="+mn-ea"/>
                <a:cs typeface="+mn-cs"/>
              </a:rPr>
              <a:t>Cơ sở dữ liệu(Database):</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đều là cơ sơ dữ liệu mã nguồn mở.</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Có thể xử lí được dữ liệu lớn, dữ liệu không quan hệ(bao gòm image, audio, video..)</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Khả năng mở rộng(Scalability)</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Cả hai điều có khả năng mở rộng cao.</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Để mở rộng chỉ cần tăng số lượng node trên cluster.</a:t>
            </a:r>
          </a:p>
          <a:p>
            <a:pPr marL="342900" indent="-342900">
              <a:buFont typeface="Arial" panose="020B0604020202020204" pitchFamily="34" charset="0"/>
              <a:buChar char="•"/>
            </a:pPr>
            <a:r>
              <a:rPr lang="vi-VN" sz="2400" kern="1200" dirty="0" smtClean="0">
                <a:solidFill>
                  <a:schemeClr val="bg1"/>
                </a:solidFill>
                <a:latin typeface="+mn-lt"/>
                <a:ea typeface="+mn-ea"/>
                <a:cs typeface="+mn-cs"/>
              </a:rPr>
              <a:t>Tạo bản sao(Replication)</a:t>
            </a:r>
          </a:p>
          <a:p>
            <a:pPr marL="800100" lvl="1" indent="-342900">
              <a:buFont typeface="Wingdings" panose="05000000000000000000" pitchFamily="2" charset="2"/>
              <a:buChar char="ü"/>
            </a:pPr>
            <a:r>
              <a:rPr lang="vi-VN" sz="2400" kern="1200" dirty="0" smtClean="0">
                <a:solidFill>
                  <a:schemeClr val="bg1"/>
                </a:solidFill>
                <a:latin typeface="+mn-lt"/>
                <a:ea typeface="+mn-ea"/>
                <a:cs typeface="+mn-cs"/>
              </a:rPr>
              <a:t>Data khi được lưu xuống node sẽ tạo bản sao ở một số node khác, nên khi xảy ra lỗi vẫn tồn tại data ở node backup để truy xuất.</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has a </a:t>
            </a:r>
            <a:r>
              <a:rPr lang="en-US" sz="1200" b="1" i="1" kern="1200" dirty="0" err="1" smtClean="0">
                <a:solidFill>
                  <a:schemeClr val="tx1"/>
                </a:solidFill>
                <a:effectLst/>
                <a:latin typeface="+mn-lt"/>
                <a:ea typeface="+mn-ea"/>
                <a:cs typeface="+mn-cs"/>
              </a:rPr>
              <a:t>masterless</a:t>
            </a:r>
            <a:r>
              <a:rPr lang="en-US" sz="1200" b="0" i="0" kern="1200" dirty="0" smtClean="0">
                <a:solidFill>
                  <a:schemeClr val="tx1"/>
                </a:solidFill>
                <a:effectLst/>
                <a:latin typeface="+mn-lt"/>
                <a:ea typeface="+mn-ea"/>
                <a:cs typeface="+mn-cs"/>
              </a:rPr>
              <a:t> architecture, while </a:t>
            </a:r>
            <a:r>
              <a:rPr lang="en-US" sz="1200" b="1" i="1"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has a </a:t>
            </a:r>
            <a:r>
              <a:rPr lang="en-US" sz="1200" b="1" i="1" kern="1200" dirty="0" smtClean="0">
                <a:solidFill>
                  <a:schemeClr val="tx1"/>
                </a:solidFill>
                <a:effectLst/>
                <a:latin typeface="+mn-lt"/>
                <a:ea typeface="+mn-ea"/>
                <a:cs typeface="+mn-cs"/>
              </a:rPr>
              <a:t>master-based</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215806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2202912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14625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356665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v"/>
            </a:pPr>
            <a:r>
              <a:rPr lang="vi-VN" sz="1200" kern="1200" dirty="0" smtClean="0">
                <a:solidFill>
                  <a:schemeClr val="bg1"/>
                </a:solidFill>
                <a:latin typeface="+mn-lt"/>
                <a:ea typeface="+mn-ea"/>
                <a:cs typeface="+mn-cs"/>
              </a:rPr>
              <a:t>Mỗi hàng có thể chứa các cột tùy ý (không cần thiết phải giống nhau giữa các hàng)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Nhiều Column Family có liên hệ với nhau về mặt logic tạo thành 1 cơ sở dữ liệu hoàn chỉnh (Column Families)</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smtClean="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406822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800" b="1" u="sng" kern="1200" dirty="0" smtClean="0">
                <a:solidFill>
                  <a:schemeClr val="bg1"/>
                </a:solidFill>
                <a:latin typeface="+mn-lt"/>
                <a:ea typeface="+mn-ea"/>
                <a:cs typeface="+mn-cs"/>
              </a:rPr>
              <a:t>Ưu điểm</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Compression: do dữ liệu trên mỗi Column Family chỉ gồm 1 loại, nên có thể chọn cách nén riêng cho từng Column Family, làm tăng hiệu quả</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Dễ dàng mở rộng và chia nhỏ (scalability and partitioning)</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Nhanh với những query chỉ cần dữ liệu trên 1 Column Family</a:t>
            </a:r>
          </a:p>
          <a:p>
            <a:pPr marL="800100" lvl="1" indent="-342900">
              <a:buFont typeface="Wingdings" panose="05000000000000000000" pitchFamily="2" charset="2"/>
              <a:buChar char="§"/>
            </a:pPr>
            <a:r>
              <a:rPr lang="vi-VN" sz="2200" kern="1200" dirty="0" smtClean="0">
                <a:solidFill>
                  <a:schemeClr val="bg1"/>
                </a:solidFill>
                <a:latin typeface="+mn-lt"/>
                <a:ea typeface="+mn-ea"/>
                <a:cs typeface="+mn-cs"/>
              </a:rPr>
              <a:t>Tốc độ tính toán các phép toán cần truy xuất trên toàn bộ tập dữ liệu (dataset) như SUM, COUNT, AVG, ... nhanh</a:t>
            </a:r>
          </a:p>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262386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loại NoSQL, column-oriented Database phát hành lần đầu năm 2008, lưu trữ dữ liệu theo cột thay vì theo</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hàng như RDBMS</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N</a:t>
            </a:r>
            <a:r>
              <a:rPr lang="vi-VN" sz="1200" dirty="0" smtClean="0">
                <a:solidFill>
                  <a:schemeClr val="bg1"/>
                </a:solidFill>
                <a:latin typeface="Times New Roman" panose="02020603050405020304" pitchFamily="18" charset="0"/>
                <a:cs typeface="Times New Roman" panose="02020603050405020304" pitchFamily="18" charset="0"/>
              </a:rPr>
              <a:t>guồn gốc từ cơ sở dữ liệu BigTable của Google, chạy trên nền Hadoop</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Distributed File System (HDFS)</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phát</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triển</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bởi</a:t>
            </a:r>
            <a:r>
              <a:rPr lang="en-US" sz="1200" dirty="0" smtClean="0">
                <a:solidFill>
                  <a:schemeClr val="bg1"/>
                </a:solidFill>
                <a:latin typeface="Times New Roman" panose="02020603050405020304" pitchFamily="18" charset="0"/>
                <a:cs typeface="Times New Roman" panose="02020603050405020304" pitchFamily="18" charset="0"/>
              </a:rPr>
              <a:t> Apache.</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solidFill>
                  <a:schemeClr val="bg1"/>
                </a:solidFill>
                <a:latin typeface="Times New Roman" panose="02020603050405020304" pitchFamily="18" charset="0"/>
                <a:cs typeface="Times New Roman" panose="02020603050405020304" pitchFamily="18" charset="0"/>
              </a:rPr>
              <a:t>Một</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dạng NoSQL lưu trữ phi cấu trúc</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b="0" i="0" kern="1200" dirty="0" smtClean="0">
                <a:solidFill>
                  <a:schemeClr val="tx1"/>
                </a:solidFill>
                <a:effectLst/>
                <a:latin typeface="+mn-lt"/>
                <a:ea typeface="+mn-ea"/>
                <a:cs typeface="+mn-cs"/>
              </a:rPr>
              <a:t>lưu trữ dạng key-value. Value được định danh bởi một key, cả key và value đều được lưu</a:t>
            </a:r>
            <a:r>
              <a:rPr lang="vi-VN" dirty="0" smtClean="0"/>
              <a:t/>
            </a:r>
            <a:br>
              <a:rPr lang="vi-VN" dirty="0" smtClean="0"/>
            </a:br>
            <a:r>
              <a:rPr lang="vi-VN" sz="1200" b="0" i="0" kern="1200" dirty="0" smtClean="0">
                <a:solidFill>
                  <a:schemeClr val="tx1"/>
                </a:solidFill>
                <a:effectLst/>
                <a:latin typeface="+mn-lt"/>
                <a:ea typeface="+mn-ea"/>
                <a:cs typeface="+mn-cs"/>
              </a:rPr>
              <a:t>trữ dạng ByteArray</a:t>
            </a:r>
            <a:r>
              <a:rPr lang="en-US" sz="1200" dirty="0" smtClean="0">
                <a:solidFill>
                  <a:schemeClr val="bg1"/>
                </a:solidFill>
                <a:latin typeface="Times New Roman" panose="02020603050405020304" pitchFamily="18" charset="0"/>
                <a:cs typeface="Times New Roman" panose="02020603050405020304" pitchFamily="18" charset="0"/>
              </a:rPr>
              <a:t>).</a:t>
            </a:r>
          </a:p>
          <a:p>
            <a:endParaRPr lang="en-US" sz="12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err="1" smtClean="0">
                <a:solidFill>
                  <a:schemeClr val="bg1"/>
                </a:solidFill>
                <a:latin typeface="Times New Roman" panose="02020603050405020304" pitchFamily="18" charset="0"/>
                <a:cs typeface="Times New Roman" panose="02020603050405020304" pitchFamily="18" charset="0"/>
              </a:rPr>
              <a:t>Cung</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cấp cách thức lưu trữ</a:t>
            </a:r>
            <a:r>
              <a:rPr lang="en-US" sz="1200" dirty="0" smtClean="0">
                <a:solidFill>
                  <a:schemeClr val="bg1"/>
                </a:solidFill>
                <a:latin typeface="Times New Roman" panose="02020603050405020304" pitchFamily="18" charset="0"/>
                <a:cs typeface="Times New Roman" panose="02020603050405020304" pitchFamily="18" charset="0"/>
              </a:rPr>
              <a:t> </a:t>
            </a:r>
            <a:r>
              <a:rPr lang="vi-VN" sz="1200" dirty="0" smtClean="0">
                <a:solidFill>
                  <a:schemeClr val="bg1"/>
                </a:solidFill>
                <a:latin typeface="Times New Roman" panose="02020603050405020304" pitchFamily="18" charset="0"/>
                <a:cs typeface="Times New Roman" panose="02020603050405020304" pitchFamily="18" charset="0"/>
              </a:rPr>
              <a:t>đa dạng các loại dữ liệu mà không cần khai báo tường minh trước.</a:t>
            </a:r>
            <a:endParaRPr lang="en-US" sz="1200" dirty="0" smtClean="0">
              <a:solidFill>
                <a:schemeClr val="bg1"/>
              </a:solidFill>
              <a:latin typeface="Times New Roman" panose="02020603050405020304" pitchFamily="18" charset="0"/>
              <a:cs typeface="Times New Roman" panose="02020603050405020304" pitchFamily="18" charset="0"/>
            </a:endParaRPr>
          </a:p>
          <a:p>
            <a:r>
              <a:rPr lang="vi-VN" dirty="0" smtClean="0"/>
              <a:t/>
            </a:r>
            <a:br>
              <a:rPr lang="vi-VN" dirty="0" smtClean="0"/>
            </a:br>
            <a:r>
              <a:rPr lang="vi-VN" sz="1200" b="0" i="0" kern="1200" dirty="0" smtClean="0">
                <a:solidFill>
                  <a:schemeClr val="tx1"/>
                </a:solidFill>
                <a:effectLst/>
                <a:latin typeface="+mn-lt"/>
                <a:ea typeface="+mn-ea"/>
                <a:cs typeface="+mn-cs"/>
              </a:rPr>
              <a:t>và đối tượng được lưu trữ theo cột, dòng và có mối quan hệ chặt chẽ với nhau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376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sz="1200" kern="1200" dirty="0" smtClean="0">
                <a:solidFill>
                  <a:schemeClr val="bg1"/>
                </a:solidFill>
                <a:latin typeface="+mn-lt"/>
                <a:ea typeface="+mn-ea"/>
                <a:cs typeface="+mn-cs"/>
              </a:rPr>
              <a:t>Là dự án open source có khả năng scale theo chiều ngang (scale out/horizontal scale)</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viết bằng Java, chạy trên nền JVM</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Được thiết kế để lưu trữ, xử lý dữ liệu lớn</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Xử lý tốt các loại dữ liệu thưa (nhiều giá trị rỗng)</a:t>
            </a:r>
            <a:endParaRPr lang="en-US" sz="1200" kern="1200" dirty="0" smtClean="0">
              <a:solidFill>
                <a:schemeClr val="bg1"/>
              </a:solidFill>
              <a:latin typeface="+mn-lt"/>
              <a:ea typeface="+mn-ea"/>
              <a:cs typeface="+mn-cs"/>
            </a:endParaRPr>
          </a:p>
          <a:p>
            <a:pPr marL="285750" indent="-285750">
              <a:buFont typeface="Arial" panose="020B0604020202020204" pitchFamily="34" charset="0"/>
              <a:buChar char="•"/>
            </a:pPr>
            <a:r>
              <a:rPr lang="vi-VN" sz="1200" kern="1200" dirty="0" smtClean="0">
                <a:solidFill>
                  <a:schemeClr val="bg1"/>
                </a:solidFill>
                <a:latin typeface="+mn-lt"/>
                <a:ea typeface="+mn-ea"/>
                <a:cs typeface="+mn-cs"/>
              </a:rPr>
              <a:t>HBase là database lưu trữ dạng bảng mà không cần khai báo trước schema. Tại thời điểm tạo bảng, ta chỉ cần khai báo trước column family.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122231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1371693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1686495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Lưu trữ:</a:t>
            </a:r>
          </a:p>
          <a:p>
            <a:r>
              <a:rPr lang="vi-VN" sz="1200" b="0" i="0" kern="1200" dirty="0" smtClean="0">
                <a:solidFill>
                  <a:schemeClr val="tx1"/>
                </a:solidFill>
                <a:effectLst/>
                <a:latin typeface="+mn-lt"/>
                <a:ea typeface="+mn-ea"/>
                <a:cs typeface="+mn-cs"/>
              </a:rPr>
              <a:t>HBase sử dụng 2 định dạng file chính là HLog và HFile, được vào các HDFS Datanode thông qua DFSClient. Điều này giúp cho HBase có thể</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tập trung vào việc tối ưu truy</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vấn và cập nhật dữ liệu, vốn không phải thế mạnh của HDFS nguyên thủy.</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Tập hợp một số file như trên được quản lý bởi một Region (trình bày ở phần sau), thường được sao lưu thành 3 bản lưu ở 3 datanode khác nhau.</a:t>
            </a: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Column family &amp; Column Qualifier: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Region: Một region là một mảnh của một bảng hoàn chỉnh. Tập hợp một số region sẽ được quản lý bởi một HRegionServer.</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Row-version</a:t>
            </a: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Block vs Block cache</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0901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smtClean="0"/>
              <a:t>Click to edit title</a:t>
            </a:r>
            <a:endParaRPr lang="en-US" dirty="0"/>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style</a:t>
            </a:r>
            <a:endParaRPr lang="en-US" dirty="0"/>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smtClean="0"/>
              <a:t>Click to edit title style</a:t>
            </a:r>
            <a:endParaRPr lang="en-US" dirty="0"/>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800" b="1" dirty="0" smtClean="0">
                <a:latin typeface="Times New Roman" panose="02020603050405020304" pitchFamily="18" charset="0"/>
                <a:cs typeface="Times New Roman" panose="02020603050405020304" pitchFamily="18" charset="0"/>
              </a:rPr>
              <a:t>CƠ SƠ DỮ LIỆU NÂNG CAO</a:t>
            </a:r>
            <a:endParaRPr lang="en-PH"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3400" y="2971800"/>
            <a:ext cx="11353800" cy="990600"/>
          </a:xfrm>
        </p:spPr>
        <p:txBody>
          <a:bodyPr>
            <a:noAutofit/>
          </a:bodyPr>
          <a:lstStyle/>
          <a:p>
            <a:pPr algn="l"/>
            <a:r>
              <a:rPr lang="en-PH" sz="5400" b="1" dirty="0" err="1" smtClean="0">
                <a:latin typeface="Times New Roman" panose="02020603050405020304" pitchFamily="18" charset="0"/>
                <a:cs typeface="Times New Roman" panose="02020603050405020304" pitchFamily="18" charset="0"/>
              </a:rPr>
              <a:t>Tìm</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Hiểu</a:t>
            </a:r>
            <a:r>
              <a:rPr lang="en-PH" sz="5400" b="1" dirty="0" smtClean="0">
                <a:latin typeface="Times New Roman" panose="02020603050405020304" pitchFamily="18" charset="0"/>
                <a:cs typeface="Times New Roman" panose="02020603050405020304" pitchFamily="18" charset="0"/>
              </a:rPr>
              <a:t> </a:t>
            </a:r>
            <a:r>
              <a:rPr lang="en-PH" sz="5400" b="1" dirty="0" err="1" smtClean="0">
                <a:latin typeface="Times New Roman" panose="02020603050405020304" pitchFamily="18" charset="0"/>
                <a:cs typeface="Times New Roman" panose="02020603050405020304" pitchFamily="18" charset="0"/>
              </a:rPr>
              <a:t>HBase</a:t>
            </a:r>
            <a:endParaRPr lang="en-PH" sz="54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smtClean="0">
                <a:latin typeface="Times New Roman" panose="02020603050405020304" pitchFamily="18" charset="0"/>
                <a:cs typeface="Times New Roman" panose="02020603050405020304" pitchFamily="18" charset="0"/>
              </a:rPr>
              <a:t>TRƯỜNG ĐẠI HỌC KHOA HỌC TỰ NHIÊN</a:t>
            </a:r>
            <a:endParaRPr lang="en-PH" sz="28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smtClean="0">
                <a:latin typeface="Times New Roman" panose="02020603050405020304" pitchFamily="18" charset="0"/>
                <a:cs typeface="Times New Roman" panose="02020603050405020304" pitchFamily="18" charset="0"/>
              </a:rPr>
              <a:t>KHOA CÔNG NGHỆ THÔNG TIN</a:t>
            </a:r>
            <a:endParaRPr lang="en-PH" sz="2400" b="1"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9144000" y="5029200"/>
            <a:ext cx="27432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err="1" smtClean="0">
                <a:latin typeface="Times New Roman" panose="02020603050405020304" pitchFamily="18" charset="0"/>
                <a:cs typeface="Times New Roman" panose="02020603050405020304" pitchFamily="18" charset="0"/>
              </a:rPr>
              <a:t>Thành</a:t>
            </a:r>
            <a:r>
              <a:rPr lang="en-PH" b="1" u="sng" dirty="0" smtClean="0">
                <a:latin typeface="Times New Roman" panose="02020603050405020304" pitchFamily="18" charset="0"/>
                <a:cs typeface="Times New Roman" panose="02020603050405020304" pitchFamily="18" charset="0"/>
              </a:rPr>
              <a:t> </a:t>
            </a:r>
            <a:r>
              <a:rPr lang="en-PH" b="1" u="sng" dirty="0" err="1" smtClean="0">
                <a:latin typeface="Times New Roman" panose="02020603050405020304" pitchFamily="18" charset="0"/>
                <a:cs typeface="Times New Roman" panose="02020603050405020304" pitchFamily="18" charset="0"/>
              </a:rPr>
              <a:t>viên</a:t>
            </a:r>
            <a:r>
              <a:rPr lang="en-PH" b="1" u="sng" dirty="0" smtClean="0">
                <a:latin typeface="Times New Roman" panose="02020603050405020304" pitchFamily="18" charset="0"/>
                <a:cs typeface="Times New Roman" panose="02020603050405020304" pitchFamily="18" charset="0"/>
              </a:rPr>
              <a:t>:</a:t>
            </a:r>
          </a:p>
          <a:p>
            <a:pPr algn="l"/>
            <a:r>
              <a:rPr lang="en-PH" b="1" dirty="0">
                <a:latin typeface="Times New Roman" panose="02020603050405020304" pitchFamily="18" charset="0"/>
                <a:cs typeface="Times New Roman" panose="02020603050405020304" pitchFamily="18" charset="0"/>
              </a:rPr>
              <a:t> </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Trần</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Đình</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Lâm</a:t>
            </a:r>
            <a:endParaRPr lang="en-PH" b="1" dirty="0" smtClean="0">
              <a:latin typeface="Times New Roman" panose="02020603050405020304" pitchFamily="18" charset="0"/>
              <a:cs typeface="Times New Roman" panose="02020603050405020304" pitchFamily="18" charset="0"/>
            </a:endParaRP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Đặng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Nhật</a:t>
            </a:r>
            <a:r>
              <a:rPr lang="en-PH" b="1" dirty="0" smtClean="0">
                <a:latin typeface="Times New Roman" panose="02020603050405020304" pitchFamily="18" charset="0"/>
                <a:cs typeface="Times New Roman" panose="02020603050405020304" pitchFamily="18" charset="0"/>
              </a:rPr>
              <a:t> Minh </a:t>
            </a:r>
          </a:p>
          <a:p>
            <a:pPr algn="l"/>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Trương</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Thế</a:t>
            </a:r>
            <a:r>
              <a:rPr lang="en-PH" b="1" dirty="0" smtClean="0">
                <a:latin typeface="Times New Roman" panose="02020603050405020304" pitchFamily="18" charset="0"/>
                <a:cs typeface="Times New Roman" panose="02020603050405020304" pitchFamily="18" charset="0"/>
              </a:rPr>
              <a:t> </a:t>
            </a:r>
            <a:r>
              <a:rPr lang="en-PH" b="1" dirty="0" err="1" smtClean="0">
                <a:latin typeface="Times New Roman" panose="02020603050405020304" pitchFamily="18" charset="0"/>
                <a:cs typeface="Times New Roman" panose="02020603050405020304" pitchFamily="18" charset="0"/>
              </a:rPr>
              <a:t>Kiệt</a:t>
            </a:r>
            <a:r>
              <a:rPr lang="en-PH"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547644" y="1558691"/>
            <a:ext cx="9300156" cy="3028950"/>
          </a:xfrm>
          <a:prstGeom prst="rect">
            <a:avLst/>
          </a:prstGeom>
        </p:spPr>
      </p:pic>
    </p:spTree>
    <p:extLst>
      <p:ext uri="{BB962C8B-B14F-4D97-AF65-F5344CB8AC3E}">
        <p14:creationId xmlns:p14="http://schemas.microsoft.com/office/powerpoint/2010/main" val="61657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Data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4091"/>
            <a:ext cx="9287185" cy="4816709"/>
          </a:xfrm>
          <a:prstGeom prst="rect">
            <a:avLst/>
          </a:prstGeom>
        </p:spPr>
      </p:pic>
    </p:spTree>
    <p:extLst>
      <p:ext uri="{BB962C8B-B14F-4D97-AF65-F5344CB8AC3E}">
        <p14:creationId xmlns:p14="http://schemas.microsoft.com/office/powerpoint/2010/main" val="5188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Kiến</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trúc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8933"/>
            <a:ext cx="6643822" cy="4967197"/>
          </a:xfrm>
          <a:prstGeom prst="rect">
            <a:avLst/>
          </a:prstGeom>
        </p:spPr>
      </p:pic>
      <p:sp>
        <p:nvSpPr>
          <p:cNvPr id="12" name="TextBox 11"/>
          <p:cNvSpPr txBox="1"/>
          <p:nvPr/>
        </p:nvSpPr>
        <p:spPr>
          <a:xfrm>
            <a:off x="7848600" y="1582116"/>
            <a:ext cx="3810000" cy="1815882"/>
          </a:xfrm>
          <a:prstGeom prst="rect">
            <a:avLst/>
          </a:prstGeom>
          <a:no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Ba </a:t>
            </a:r>
            <a:r>
              <a:rPr lang="en-US" sz="2800" dirty="0" err="1" smtClean="0">
                <a:solidFill>
                  <a:schemeClr val="bg1"/>
                </a:solidFill>
                <a:latin typeface="Times New Roman" panose="02020603050405020304" pitchFamily="18" charset="0"/>
                <a:cs typeface="Times New Roman" panose="02020603050405020304" pitchFamily="18" charset="0"/>
              </a:rPr>
              <a:t>thành</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err="1" smtClean="0">
                <a:solidFill>
                  <a:schemeClr val="bg1"/>
                </a:solidFill>
                <a:latin typeface="Times New Roman" panose="02020603050405020304" pitchFamily="18" charset="0"/>
                <a:cs typeface="Times New Roman" panose="02020603050405020304" pitchFamily="18" charset="0"/>
              </a:rPr>
              <a:t>phần</a:t>
            </a:r>
            <a:r>
              <a:rPr lang="en-US" sz="2800" dirty="0" smtClean="0">
                <a:solidFill>
                  <a:schemeClr val="bg1"/>
                </a:solidFill>
                <a:latin typeface="Times New Roman" panose="02020603050405020304" pitchFamily="18" charset="0"/>
                <a:cs typeface="Times New Roman" panose="02020603050405020304" pitchFamily="18" charset="0"/>
              </a:rPr>
              <a:t> chỉnh:</a:t>
            </a: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Master</a:t>
            </a:r>
          </a:p>
          <a:p>
            <a:pPr marL="914400" lvl="1" indent="-457200">
              <a:buFont typeface="Wingdings" panose="05000000000000000000" pitchFamily="2" charset="2"/>
              <a:buChar char="ü"/>
            </a:pPr>
            <a:r>
              <a:rPr lang="en-US" sz="2800" dirty="0" err="1">
                <a:solidFill>
                  <a:schemeClr val="bg1"/>
                </a:solidFill>
                <a:latin typeface="Times New Roman" panose="02020603050405020304" pitchFamily="18" charset="0"/>
                <a:cs typeface="Times New Roman" panose="02020603050405020304" pitchFamily="18" charset="0"/>
              </a:rPr>
              <a:t>RegionServers</a:t>
            </a:r>
            <a:endParaRPr lang="en-US" sz="2800"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Zookeeper</a:t>
            </a:r>
          </a:p>
        </p:txBody>
      </p:sp>
    </p:spTree>
    <p:extLst>
      <p:ext uri="{BB962C8B-B14F-4D97-AF65-F5344CB8AC3E}">
        <p14:creationId xmlns:p14="http://schemas.microsoft.com/office/powerpoint/2010/main" val="13582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Đường</a:t>
            </a:r>
            <a:r>
              <a:rPr lang="en-US" sz="3200" b="1" dirty="0" smtClean="0">
                <a:solidFill>
                  <a:schemeClr val="bg1"/>
                </a:solidFill>
                <a:latin typeface="Times New Roman" panose="02020603050405020304" pitchFamily="18" charset="0"/>
                <a:cs typeface="Times New Roman" panose="02020603050405020304" pitchFamily="18" charset="0"/>
              </a:rPr>
              <a:t> đi của data</a:t>
            </a:r>
          </a:p>
        </p:txBody>
      </p:sp>
      <p:pic>
        <p:nvPicPr>
          <p:cNvPr id="3074" name="Picture 2" descr="HBase Write Mechanism - HBase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676400"/>
            <a:ext cx="8851360" cy="45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4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144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Thực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hành</a:t>
            </a:r>
            <a:r>
              <a:rPr lang="en-US" sz="3200" b="1" dirty="0" smtClean="0">
                <a:solidFill>
                  <a:schemeClr val="bg1"/>
                </a:solidFill>
                <a:latin typeface="Times New Roman" panose="02020603050405020304" pitchFamily="18" charset="0"/>
                <a:cs typeface="Times New Roman" panose="02020603050405020304" pitchFamily="18" charset="0"/>
              </a:rPr>
              <a:t> với </a:t>
            </a:r>
            <a:r>
              <a:rPr lang="en-US" sz="3200" b="1" dirty="0" err="1" smtClean="0">
                <a:solidFill>
                  <a:schemeClr val="bg1"/>
                </a:solidFill>
                <a:latin typeface="Times New Roman" panose="02020603050405020304" pitchFamily="18" charset="0"/>
                <a:cs typeface="Times New Roman" panose="02020603050405020304" pitchFamily="18" charset="0"/>
              </a:rPr>
              <a:t>HBase</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81100" y="1509481"/>
            <a:ext cx="4914900" cy="830997"/>
          </a:xfrm>
          <a:prstGeom prst="rect">
            <a:avLst/>
          </a:prstGeom>
          <a:noFill/>
        </p:spPr>
        <p:txBody>
          <a:bodyPr wrap="square" rtlCol="0">
            <a:spAutoFit/>
          </a:bodyPr>
          <a:lstStyle/>
          <a:p>
            <a:pPr marL="342900" indent="-342900">
              <a:buFont typeface="Wingdings" panose="05000000000000000000" pitchFamily="2" charset="2"/>
              <a:buChar char="v"/>
            </a:pPr>
            <a:r>
              <a:rPr lang="vi-VN" sz="2400" b="1" dirty="0">
                <a:solidFill>
                  <a:schemeClr val="bg1"/>
                </a:solidFill>
                <a:latin typeface="+mj-lt"/>
              </a:rPr>
              <a:t>Hướng dẫn cài đặt chi </a:t>
            </a:r>
            <a:r>
              <a:rPr lang="vi-VN" sz="2400" b="1" dirty="0" smtClean="0">
                <a:solidFill>
                  <a:schemeClr val="bg1"/>
                </a:solidFill>
                <a:latin typeface="+mj-lt"/>
              </a:rPr>
              <a:t>tiết</a:t>
            </a:r>
            <a:endParaRPr lang="vi-VN" sz="2400" b="1" dirty="0">
              <a:solidFill>
                <a:schemeClr val="bg1"/>
              </a:solidFill>
              <a:latin typeface="+mj-lt"/>
            </a:endParaRPr>
          </a:p>
          <a:p>
            <a:pPr marL="342900" indent="-342900">
              <a:buFont typeface="Wingdings" panose="05000000000000000000" pitchFamily="2" charset="2"/>
              <a:buChar char="v"/>
            </a:pPr>
            <a:r>
              <a:rPr lang="vi-VN" sz="2400" b="1" dirty="0">
                <a:solidFill>
                  <a:schemeClr val="bg1"/>
                </a:solidFill>
                <a:latin typeface="+mj-lt"/>
              </a:rPr>
              <a:t>Các thao tác &amp; công cụ cơ </a:t>
            </a:r>
            <a:r>
              <a:rPr lang="vi-VN" sz="2400" b="1" dirty="0" smtClean="0">
                <a:solidFill>
                  <a:schemeClr val="bg1"/>
                </a:solidFill>
                <a:latin typeface="+mj-lt"/>
              </a:rPr>
              <a:t>bản</a:t>
            </a:r>
            <a:endParaRPr lang="vi-VN" sz="2400" b="1" dirty="0">
              <a:solidFill>
                <a:schemeClr val="bg1"/>
              </a:solidFill>
              <a:latin typeface="+mj-lt"/>
            </a:endParaRPr>
          </a:p>
        </p:txBody>
      </p:sp>
      <p:sp>
        <p:nvSpPr>
          <p:cNvPr id="8" name="TextBox 7"/>
          <p:cNvSpPr txBox="1"/>
          <p:nvPr/>
        </p:nvSpPr>
        <p:spPr>
          <a:xfrm>
            <a:off x="6629400" y="1600200"/>
            <a:ext cx="491490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a:t>
            </a:r>
            <a:r>
              <a:rPr lang="en-US" sz="2400" b="1" dirty="0" smtClean="0">
                <a:solidFill>
                  <a:schemeClr val="bg1"/>
                </a:solidFill>
                <a:latin typeface="Times New Roman" panose="02020603050405020304" pitchFamily="18" charset="0"/>
                <a:cs typeface="Times New Roman" panose="02020603050405020304" pitchFamily="18" charset="0"/>
              </a:rPr>
              <a:t>ideo </a:t>
            </a:r>
            <a:r>
              <a:rPr lang="en-US" sz="2400" b="1" dirty="0">
                <a:solidFill>
                  <a:schemeClr val="bg1"/>
                </a:solidFill>
                <a:latin typeface="Times New Roman" panose="02020603050405020304" pitchFamily="18" charset="0"/>
                <a:cs typeface="Times New Roman" panose="02020603050405020304" pitchFamily="18" charset="0"/>
              </a:rPr>
              <a:t>demo </a:t>
            </a:r>
            <a:r>
              <a:rPr lang="en-US" sz="2400" b="1" dirty="0" err="1">
                <a:solidFill>
                  <a:schemeClr val="bg1"/>
                </a:solidFill>
                <a:latin typeface="Times New Roman" panose="02020603050405020304" pitchFamily="18" charset="0"/>
                <a:cs typeface="Times New Roman" panose="02020603050405020304" pitchFamily="18" charset="0"/>
              </a:rPr>
              <a:t>riêng</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kèm</a:t>
            </a:r>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err="1" smtClean="0">
                <a:solidFill>
                  <a:schemeClr val="bg1"/>
                </a:solidFill>
                <a:latin typeface="Times New Roman" panose="02020603050405020304" pitchFamily="18" charset="0"/>
                <a:cs typeface="Times New Roman" panose="02020603050405020304" pitchFamily="18" charset="0"/>
              </a:rPr>
              <a:t>theo</a:t>
            </a:r>
            <a:endParaRPr lang="vi-VN" sz="2400" b="1" dirty="0">
              <a:solidFill>
                <a:schemeClr val="bg1"/>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5803900" y="1630051"/>
            <a:ext cx="657225" cy="4914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09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609600" y="1752600"/>
            <a:ext cx="11277600" cy="1631216"/>
          </a:xfrm>
          <a:prstGeom prst="rect">
            <a:avLst/>
          </a:prstGeom>
          <a:noFill/>
        </p:spPr>
        <p:txBody>
          <a:bodyPr wrap="square" rtlCol="0">
            <a:spAutoFit/>
          </a:bodyPr>
          <a:lstStyle/>
          <a:p>
            <a:r>
              <a:rPr lang="vi-VN" sz="2800" b="1" u="sng" dirty="0">
                <a:solidFill>
                  <a:schemeClr val="bg1"/>
                </a:solidFill>
                <a:latin typeface="+mj-lt"/>
              </a:rPr>
              <a:t>Giống nhau</a:t>
            </a:r>
            <a:r>
              <a:rPr lang="vi-VN" sz="2800" b="1" u="sng" dirty="0" smtClean="0">
                <a:solidFill>
                  <a:schemeClr val="bg1"/>
                </a:solidFill>
                <a:latin typeface="+mj-lt"/>
              </a:rPr>
              <a:t>:</a:t>
            </a:r>
          </a:p>
          <a:p>
            <a:pPr marL="342900" indent="-342900">
              <a:buFont typeface="Arial" panose="020B0604020202020204" pitchFamily="34" charset="0"/>
              <a:buChar char="•"/>
            </a:pPr>
            <a:r>
              <a:rPr lang="vi-VN" sz="2400" dirty="0" smtClean="0">
                <a:solidFill>
                  <a:schemeClr val="bg1"/>
                </a:solidFill>
                <a:latin typeface="+mj-lt"/>
              </a:rPr>
              <a:t>Cơ sở dữ liệu(Database)</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Khả năng mở rộng(Scalability)</a:t>
            </a:r>
            <a:endParaRPr lang="en-US" sz="2400" dirty="0" smtClean="0">
              <a:solidFill>
                <a:schemeClr val="bg1"/>
              </a:solidFill>
              <a:latin typeface="+mj-lt"/>
            </a:endParaRPr>
          </a:p>
          <a:p>
            <a:pPr marL="342900" indent="-342900">
              <a:buFont typeface="Arial" panose="020B0604020202020204" pitchFamily="34" charset="0"/>
              <a:buChar char="•"/>
            </a:pPr>
            <a:r>
              <a:rPr lang="vi-VN" sz="2400" dirty="0" smtClean="0">
                <a:solidFill>
                  <a:schemeClr val="bg1"/>
                </a:solidFill>
                <a:latin typeface="+mj-lt"/>
              </a:rPr>
              <a:t>Tạo bản sao(Replication)</a:t>
            </a:r>
            <a:endParaRPr lang="vi-VN" sz="2400" dirty="0">
              <a:solidFill>
                <a:schemeClr val="bg1"/>
              </a:solidFill>
              <a:latin typeface="+mj-lt"/>
            </a:endParaRPr>
          </a:p>
        </p:txBody>
      </p:sp>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Data Model:</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1" y="2481001"/>
            <a:ext cx="5634879" cy="38669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0911"/>
            <a:ext cx="4876800" cy="4747041"/>
          </a:xfrm>
          <a:prstGeom prst="rect">
            <a:avLst/>
          </a:prstGeom>
        </p:spPr>
      </p:pic>
    </p:spTree>
    <p:extLst>
      <p:ext uri="{BB962C8B-B14F-4D97-AF65-F5344CB8AC3E}">
        <p14:creationId xmlns:p14="http://schemas.microsoft.com/office/powerpoint/2010/main" val="26114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2926244"/>
            <a:chExt cx="9296400" cy="1311862"/>
          </a:xfrm>
        </p:grpSpPr>
        <p:sp>
          <p:nvSpPr>
            <p:cNvPr id="4" name="Rounded Rectangle 3"/>
            <p:cNvSpPr/>
            <p:nvPr/>
          </p:nvSpPr>
          <p:spPr>
            <a:xfrm>
              <a:off x="0" y="2926244"/>
              <a:ext cx="9296400" cy="1311862"/>
            </a:xfrm>
            <a:prstGeom prst="roundRect">
              <a:avLst/>
            </a:prstGeom>
            <a:solidFill>
              <a:srgbClr val="00B050"/>
            </a:solidFill>
          </p:spPr>
          <p:style>
            <a:lnRef idx="3">
              <a:schemeClr val="lt1">
                <a:hueOff val="0"/>
                <a:satOff val="0"/>
                <a:lumOff val="0"/>
                <a:alphaOff val="0"/>
              </a:schemeClr>
            </a:lnRef>
            <a:fillRef idx="1">
              <a:scrgbClr r="0" g="0" b="0"/>
            </a:fillRef>
            <a:effectRef idx="1">
              <a:schemeClr val="accent3">
                <a:hueOff val="11250264"/>
                <a:satOff val="-16880"/>
                <a:lumOff val="-2745"/>
                <a:alphaOff val="0"/>
              </a:schemeClr>
            </a:effectRef>
            <a:fontRef idx="minor">
              <a:schemeClr val="lt1"/>
            </a:fontRef>
          </p:style>
        </p:sp>
        <p:sp>
          <p:nvSpPr>
            <p:cNvPr id="5" name="Rounded Rectangle 4"/>
            <p:cNvSpPr txBox="1"/>
            <p:nvPr/>
          </p:nvSpPr>
          <p:spPr>
            <a:xfrm>
              <a:off x="64040" y="3054324"/>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i="0" kern="1200" dirty="0" err="1" smtClean="0">
                  <a:latin typeface="Times New Roman" panose="02020603050405020304" pitchFamily="18" charset="0"/>
                  <a:cs typeface="Times New Roman" panose="02020603050405020304" pitchFamily="18" charset="0"/>
                </a:rPr>
                <a:t>Phần</a:t>
              </a:r>
              <a:r>
                <a:rPr lang="en-US" sz="2800" b="1" i="0" kern="1200" dirty="0" smtClean="0">
                  <a:latin typeface="Times New Roman" panose="02020603050405020304" pitchFamily="18" charset="0"/>
                  <a:cs typeface="Times New Roman" panose="02020603050405020304" pitchFamily="18" charset="0"/>
                </a:rPr>
                <a:t> 3:Kết </a:t>
              </a:r>
              <a:r>
                <a:rPr lang="en-US" sz="2800" b="1" i="0" kern="1200" dirty="0" err="1" smtClean="0">
                  <a:latin typeface="Times New Roman" panose="02020603050405020304" pitchFamily="18" charset="0"/>
                  <a:cs typeface="Times New Roman" panose="02020603050405020304" pitchFamily="18" charset="0"/>
                </a:rPr>
                <a:t>luận</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và</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mở</a:t>
              </a:r>
              <a:r>
                <a:rPr lang="en-US" sz="2800" b="1" i="0" kern="1200" dirty="0" smtClean="0">
                  <a:latin typeface="Times New Roman" panose="02020603050405020304" pitchFamily="18" charset="0"/>
                  <a:cs typeface="Times New Roman" panose="02020603050405020304" pitchFamily="18" charset="0"/>
                </a:rPr>
                <a:t> </a:t>
              </a:r>
              <a:r>
                <a:rPr lang="en-US" sz="2800" b="1" i="0" kern="1200" dirty="0" err="1" smtClean="0">
                  <a:latin typeface="Times New Roman" panose="02020603050405020304" pitchFamily="18" charset="0"/>
                  <a:cs typeface="Times New Roman" panose="02020603050405020304" pitchFamily="18" charset="0"/>
                </a:rPr>
                <a:t>rộng</a:t>
              </a:r>
              <a:endParaRPr lang="en-US" sz="2800"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Cassandra</a:t>
            </a:r>
          </a:p>
        </p:txBody>
      </p:sp>
      <p:sp>
        <p:nvSpPr>
          <p:cNvPr id="7" name="TextBox 6"/>
          <p:cNvSpPr txBox="1"/>
          <p:nvPr/>
        </p:nvSpPr>
        <p:spPr>
          <a:xfrm>
            <a:off x="990600" y="1558691"/>
            <a:ext cx="10515600" cy="892552"/>
          </a:xfrm>
          <a:prstGeom prst="rect">
            <a:avLst/>
          </a:prstGeom>
          <a:noFill/>
        </p:spPr>
        <p:txBody>
          <a:bodyPr wrap="square" rtlCol="0">
            <a:sp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Khác nhau</a:t>
            </a:r>
            <a:r>
              <a:rPr lang="vi-VN" sz="2800" b="1" u="sng" dirty="0" smtClean="0">
                <a:solidFill>
                  <a:schemeClr val="bg1"/>
                </a:solidFill>
                <a:latin typeface="Times New Roman" panose="02020603050405020304" pitchFamily="18" charset="0"/>
                <a:cs typeface="Times New Roman" panose="02020603050405020304" pitchFamily="18" charset="0"/>
              </a:rPr>
              <a:t>:</a:t>
            </a:r>
            <a:endParaRPr lang="en-US" sz="2800" b="1" u="sng"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u="sng" dirty="0" smtClean="0">
                <a:solidFill>
                  <a:schemeClr val="bg1"/>
                </a:solidFill>
                <a:latin typeface="Times New Roman" panose="02020603050405020304" pitchFamily="18" charset="0"/>
                <a:cs typeface="Times New Roman" panose="02020603050405020304" pitchFamily="18" charset="0"/>
              </a:rPr>
              <a:t>Architecture &amp; Data flow:</a:t>
            </a:r>
            <a:endParaRPr lang="vi-VN" sz="24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481001"/>
            <a:ext cx="7038975" cy="4081357"/>
          </a:xfrm>
          <a:prstGeom prst="rect">
            <a:avLst/>
          </a:prstGeom>
        </p:spPr>
      </p:pic>
    </p:spTree>
    <p:extLst>
      <p:ext uri="{BB962C8B-B14F-4D97-AF65-F5344CB8AC3E}">
        <p14:creationId xmlns:p14="http://schemas.microsoft.com/office/powerpoint/2010/main" val="190660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smtClean="0">
                <a:solidFill>
                  <a:schemeClr val="bg1"/>
                </a:solidFill>
                <a:latin typeface="Times New Roman" panose="02020603050405020304" pitchFamily="18" charset="0"/>
                <a:cs typeface="Times New Roman" panose="02020603050405020304" pitchFamily="18" charset="0"/>
              </a:rPr>
              <a:t>THANK YOU</a:t>
            </a:r>
            <a:endParaRPr lang="en-US" sz="9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94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9525000" cy="584775"/>
          </a:xfrm>
          <a:prstGeom prst="rect">
            <a:avLst/>
          </a:prstGeom>
          <a:noFill/>
        </p:spPr>
        <p:txBody>
          <a:bodyPr wrap="square" rtlCol="0">
            <a:spAutoFit/>
          </a:bodyPr>
          <a:lstStyle/>
          <a:p>
            <a:pPr algn="ctr"/>
            <a:r>
              <a:rPr lang="en-US" sz="3200" b="1" dirty="0" err="1" smtClean="0">
                <a:solidFill>
                  <a:schemeClr val="bg1"/>
                </a:solidFill>
                <a:latin typeface="Times New Roman" panose="02020603050405020304" pitchFamily="18" charset="0"/>
                <a:cs typeface="Times New Roman" panose="02020603050405020304" pitchFamily="18" charset="0"/>
              </a:rPr>
              <a:t>Phụ</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Lục</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47800" y="1371600"/>
            <a:ext cx="9525000" cy="2677656"/>
          </a:xfrm>
          <a:prstGeom prst="rect">
            <a:avLst/>
          </a:prstGeom>
          <a:noFill/>
        </p:spPr>
        <p:txBody>
          <a:bodyPr wrap="square" rtlCol="0">
            <a:spAutoFit/>
          </a:bodyPr>
          <a:lstStyle/>
          <a:p>
            <a:r>
              <a:rPr lang="it-IT" sz="2400" b="1" dirty="0" smtClean="0">
                <a:solidFill>
                  <a:schemeClr val="bg1"/>
                </a:solidFill>
                <a:latin typeface="Times New Roman" panose="02020603050405020304" pitchFamily="18" charset="0"/>
                <a:cs typeface="Times New Roman" panose="02020603050405020304" pitchFamily="18" charset="0"/>
              </a:rPr>
              <a:t>D</a:t>
            </a:r>
            <a:r>
              <a:rPr lang="it-IT" sz="2400" b="1" dirty="0">
                <a:solidFill>
                  <a:schemeClr val="bg1"/>
                </a:solidFill>
                <a:latin typeface="Times New Roman" panose="02020603050405020304" pitchFamily="18" charset="0"/>
                <a:cs typeface="Times New Roman" panose="02020603050405020304" pitchFamily="18" charset="0"/>
              </a:rPr>
              <a:t>. Vohra, Apache HBase Primer </a:t>
            </a:r>
            <a:r>
              <a:rPr lang="it-IT" sz="2400" b="1" dirty="0" smtClean="0">
                <a:solidFill>
                  <a:schemeClr val="bg1"/>
                </a:solidFill>
                <a:latin typeface="Times New Roman" panose="02020603050405020304" pitchFamily="18" charset="0"/>
                <a:cs typeface="Times New Roman" panose="02020603050405020304" pitchFamily="18" charset="0"/>
              </a:rPr>
              <a:t>2016</a:t>
            </a:r>
            <a:endParaRPr lang="en-US" sz="2400" b="1" dirty="0" smtClean="0">
              <a:solidFill>
                <a:schemeClr val="bg1"/>
              </a:solidFill>
              <a:latin typeface="Times New Roman" panose="02020603050405020304" pitchFamily="18" charset="0"/>
              <a:cs typeface="Times New Roman" panose="02020603050405020304" pitchFamily="18" charset="0"/>
            </a:endParaRP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://www.edureka.co</a:t>
            </a:r>
            <a:r>
              <a:rPr lang="en-US" sz="2400" b="1" dirty="0" smtClean="0">
                <a:solidFill>
                  <a:schemeClr val="bg1"/>
                </a:solidFill>
                <a:latin typeface="Times New Roman" panose="02020603050405020304" pitchFamily="18" charset="0"/>
                <a:cs typeface="Times New Roman" panose="02020603050405020304" pitchFamily="18" charset="0"/>
              </a:rPr>
              <a:t>/</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smtClean="0">
                <a:solidFill>
                  <a:schemeClr val="bg1"/>
                </a:solidFill>
                <a:latin typeface="Times New Roman" panose="02020603050405020304" pitchFamily="18" charset="0"/>
                <a:cs typeface="Times New Roman" panose="02020603050405020304" pitchFamily="18" charset="0"/>
              </a:rPr>
              <a:t>http</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hbase.apache.org/book.html</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blog.acolyer.org</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appinventiv.com/blog/hbase-vs-cassandra</a:t>
            </a:r>
          </a:p>
          <a:p>
            <a:r>
              <a:rPr lang="en-US" sz="2400" b="1" dirty="0" smtClean="0">
                <a:solidFill>
                  <a:schemeClr val="bg1"/>
                </a:solidFill>
                <a:latin typeface="Times New Roman" panose="02020603050405020304" pitchFamily="18" charset="0"/>
                <a:cs typeface="Times New Roman" panose="02020603050405020304" pitchFamily="18" charset="0"/>
              </a:rPr>
              <a:t>https</a:t>
            </a:r>
            <a:r>
              <a:rPr lang="en-US" sz="2400" b="1" dirty="0">
                <a:solidFill>
                  <a:schemeClr val="bg1"/>
                </a:solidFill>
                <a:latin typeface="Times New Roman" panose="02020603050405020304" pitchFamily="18" charset="0"/>
                <a:cs typeface="Times New Roman" panose="02020603050405020304" pitchFamily="18" charset="0"/>
              </a:rPr>
              <a:t>://</a:t>
            </a:r>
            <a:r>
              <a:rPr lang="en-US" sz="2400" b="1" dirty="0" smtClean="0">
                <a:solidFill>
                  <a:schemeClr val="bg1"/>
                </a:solidFill>
                <a:latin typeface="Times New Roman" panose="02020603050405020304" pitchFamily="18" charset="0"/>
                <a:cs typeface="Times New Roman" panose="02020603050405020304" pitchFamily="18" charset="0"/>
              </a:rPr>
              <a:t>www.scnsoft.com/blog/cassandra-vs-hbase</a:t>
            </a:r>
          </a:p>
          <a:p>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93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3939979438"/>
              </p:ext>
            </p:extLst>
          </p:nvPr>
        </p:nvGraphicFramePr>
        <p:xfrm>
          <a:off x="1676400" y="457200"/>
          <a:ext cx="9296400" cy="4275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Tính</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r>
              <a:rPr lang="en-US" sz="2400" b="1" i="1" dirty="0" smtClean="0">
                <a:solidFill>
                  <a:schemeClr val="bg1"/>
                </a:solidFill>
                <a:latin typeface="Times New Roman" panose="02020603050405020304" pitchFamily="18" charset="0"/>
                <a:cs typeface="Times New Roman" panose="02020603050405020304" pitchFamily="18" charset="0"/>
              </a:rPr>
              <a:t> (Distributed): Có </a:t>
            </a:r>
            <a:r>
              <a:rPr lang="en-US" sz="2400" b="1" i="1" dirty="0" err="1" smtClean="0">
                <a:solidFill>
                  <a:schemeClr val="bg1"/>
                </a:solidFill>
                <a:latin typeface="Times New Roman" panose="02020603050405020304" pitchFamily="18" charset="0"/>
                <a:cs typeface="Times New Roman" panose="02020603050405020304" pitchFamily="18" charset="0"/>
              </a:rPr>
              <a:t>hai</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phương</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thức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phân</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tán</a:t>
            </a:r>
            <a:endParaRPr lang="en-US" sz="2400" b="1" i="1" dirty="0" smtClean="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78857" y="1874579"/>
            <a:ext cx="10515600" cy="2923877"/>
          </a:xfrm>
          <a:prstGeom prst="rect">
            <a:avLst/>
          </a:prstGeom>
          <a:noFill/>
        </p:spPr>
        <p:txBody>
          <a:bodyPr wrap="square" rtlCol="0">
            <a:spAutoFit/>
          </a:bodyPr>
          <a:lstStyle/>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Giả</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a:solidFill>
                  <a:schemeClr val="bg1"/>
                </a:solidFill>
                <a:latin typeface="Times New Roman" panose="02020603050405020304" pitchFamily="18" charset="0"/>
                <a:cs typeface="Times New Roman" panose="02020603050405020304" pitchFamily="18" charset="0"/>
              </a:rPr>
              <a:t>Mỗi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phần</a:t>
            </a:r>
            <a:r>
              <a:rPr lang="en-US" sz="2000" dirty="0">
                <a:solidFill>
                  <a:schemeClr val="bg1"/>
                </a:solidFill>
                <a:latin typeface="Times New Roman" panose="02020603050405020304" pitchFamily="18" charset="0"/>
                <a:cs typeface="Times New Roman" panose="02020603050405020304" pitchFamily="18" charset="0"/>
              </a:rPr>
              <a:t> của </a:t>
            </a:r>
            <a:r>
              <a:rPr lang="en-US" sz="2000" dirty="0" err="1">
                <a:solidFill>
                  <a:schemeClr val="bg1"/>
                </a:solidFill>
                <a:latin typeface="Times New Roman" panose="02020603050405020304" pitchFamily="18" charset="0"/>
                <a:cs typeface="Times New Roman" panose="02020603050405020304" pitchFamily="18" charset="0"/>
              </a:rPr>
              <a:t>HBase</a:t>
            </a:r>
            <a:r>
              <a:rPr lang="en-US" sz="2000" dirty="0">
                <a:solidFill>
                  <a:schemeClr val="bg1"/>
                </a:solidFill>
                <a:latin typeface="Times New Roman" panose="02020603050405020304" pitchFamily="18" charset="0"/>
                <a:cs typeface="Times New Roman" panose="02020603050405020304" pitchFamily="18" charset="0"/>
              </a:rPr>
              <a:t> là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process </a:t>
            </a:r>
            <a:r>
              <a:rPr lang="en-US" sz="2000" dirty="0" err="1">
                <a:solidFill>
                  <a:schemeClr val="bg1"/>
                </a:solidFill>
                <a:latin typeface="Times New Roman" panose="02020603050405020304" pitchFamily="18" charset="0"/>
                <a:cs typeface="Times New Roman" panose="02020603050405020304" pitchFamily="18" charset="0"/>
              </a:rPr>
              <a:t>riêng</a:t>
            </a:r>
            <a:r>
              <a:rPr lang="en-US" sz="2000" dirty="0">
                <a:solidFill>
                  <a:schemeClr val="bg1"/>
                </a:solidFill>
                <a:latin typeface="Times New Roman" panose="02020603050405020304" pitchFamily="18" charset="0"/>
                <a:cs typeface="Times New Roman" panose="02020603050405020304" pitchFamily="18" charset="0"/>
              </a:rPr>
              <a:t> lẻ,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chạy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1 </a:t>
            </a:r>
            <a:r>
              <a:rPr lang="en-US" sz="2000" dirty="0" smtClean="0">
                <a:solidFill>
                  <a:schemeClr val="bg1"/>
                </a:solidFill>
                <a:latin typeface="Times New Roman" panose="02020603050405020304" pitchFamily="18" charset="0"/>
                <a:cs typeface="Times New Roman" panose="02020603050405020304" pitchFamily="18" charset="0"/>
              </a:rPr>
              <a:t>node.</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L</a:t>
            </a:r>
            <a:r>
              <a:rPr lang="vi-VN" sz="2000" dirty="0" smtClean="0">
                <a:solidFill>
                  <a:schemeClr val="bg1"/>
                </a:solidFill>
                <a:latin typeface="Times New Roman" panose="02020603050405020304" pitchFamily="18" charset="0"/>
                <a:cs typeface="Times New Roman" panose="02020603050405020304" pitchFamily="18" charset="0"/>
              </a:rPr>
              <a:t>ưu </a:t>
            </a:r>
            <a:r>
              <a:rPr lang="vi-VN" sz="2000" dirty="0">
                <a:solidFill>
                  <a:schemeClr val="bg1"/>
                </a:solidFill>
                <a:latin typeface="Times New Roman" panose="02020603050405020304" pitchFamily="18" charset="0"/>
                <a:cs typeface="Times New Roman" panose="02020603050405020304" pitchFamily="18" charset="0"/>
              </a:rPr>
              <a:t>file local hoặc lưu trên HDFS</a:t>
            </a:r>
            <a:endParaRPr lang="en-US" sz="20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Nhươc</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điểm</a:t>
            </a:r>
            <a:r>
              <a:rPr lang="en-US" sz="2000" dirty="0" smtClean="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khi node gặp sự cố, cả hệ thống sẽ bị ngưng</a:t>
            </a:r>
            <a:r>
              <a:rPr lang="vi-VN"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lvl="1"/>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200" u="sng" dirty="0" err="1" smtClean="0">
                <a:solidFill>
                  <a:schemeClr val="bg1"/>
                </a:solidFill>
                <a:latin typeface="Times New Roman" panose="02020603050405020304" pitchFamily="18" charset="0"/>
                <a:cs typeface="Times New Roman" panose="02020603050405020304" pitchFamily="18" charset="0"/>
              </a:rPr>
              <a:t>Phân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tán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hoàn</a:t>
            </a:r>
            <a:r>
              <a:rPr lang="en-US" sz="2200" u="sng" dirty="0" smtClean="0">
                <a:solidFill>
                  <a:schemeClr val="bg1"/>
                </a:solidFill>
                <a:latin typeface="Times New Roman" panose="02020603050405020304" pitchFamily="18" charset="0"/>
                <a:cs typeface="Times New Roman" panose="02020603050405020304" pitchFamily="18" charset="0"/>
              </a:rPr>
              <a:t> </a:t>
            </a:r>
            <a:r>
              <a:rPr lang="en-US" sz="2200" u="sng" dirty="0" err="1" smtClean="0">
                <a:solidFill>
                  <a:schemeClr val="bg1"/>
                </a:solidFill>
                <a:latin typeface="Times New Roman" panose="02020603050405020304" pitchFamily="18" charset="0"/>
                <a:cs typeface="Times New Roman" panose="02020603050405020304" pitchFamily="18" charset="0"/>
              </a:rPr>
              <a:t>toàn</a:t>
            </a:r>
            <a:r>
              <a:rPr lang="en-US" sz="22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err="1" smtClean="0">
                <a:solidFill>
                  <a:schemeClr val="bg1"/>
                </a:solidFill>
                <a:latin typeface="Times New Roman" panose="02020603050405020304" pitchFamily="18" charset="0"/>
                <a:cs typeface="Times New Roman" panose="02020603050405020304" pitchFamily="18" charset="0"/>
              </a:rPr>
              <a:t>Tự</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động</a:t>
            </a:r>
            <a:r>
              <a:rPr lang="en-US" sz="2000" dirty="0">
                <a:solidFill>
                  <a:schemeClr val="bg1"/>
                </a:solidFill>
                <a:latin typeface="Times New Roman" panose="02020603050405020304" pitchFamily="18" charset="0"/>
                <a:cs typeface="Times New Roman" panose="02020603050405020304" pitchFamily="18" charset="0"/>
              </a:rPr>
              <a:t> chia </a:t>
            </a:r>
            <a:r>
              <a:rPr lang="en-US" sz="2000" dirty="0" err="1">
                <a:solidFill>
                  <a:schemeClr val="bg1"/>
                </a:solidFill>
                <a:latin typeface="Times New Roman" panose="02020603050405020304" pitchFamily="18" charset="0"/>
                <a:cs typeface="Times New Roman" panose="02020603050405020304" pitchFamily="18" charset="0"/>
              </a:rPr>
              <a:t>tách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dữ</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liệu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khi</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bảng</a:t>
            </a:r>
            <a:r>
              <a:rPr lang="en-US" sz="2000" dirty="0">
                <a:solidFill>
                  <a:schemeClr val="bg1"/>
                </a:solidFill>
                <a:latin typeface="Times New Roman" panose="02020603050405020304" pitchFamily="18" charset="0"/>
                <a:cs typeface="Times New Roman" panose="02020603050405020304" pitchFamily="18" charset="0"/>
              </a:rPr>
              <a:t> quá </a:t>
            </a:r>
            <a:r>
              <a:rPr lang="en-US" sz="2000" dirty="0" err="1" smtClean="0">
                <a:solidFill>
                  <a:schemeClr val="bg1"/>
                </a:solidFill>
                <a:latin typeface="Times New Roman" panose="02020603050405020304" pitchFamily="18" charset="0"/>
                <a:cs typeface="Times New Roman" panose="02020603050405020304" pitchFamily="18" charset="0"/>
              </a:rPr>
              <a:t>lớn</a:t>
            </a:r>
            <a:r>
              <a:rPr lang="en-US" sz="2000"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000" dirty="0" smtClean="0">
                <a:solidFill>
                  <a:schemeClr val="bg1"/>
                </a:solidFill>
                <a:latin typeface="Times New Roman" panose="02020603050405020304" pitchFamily="18" charset="0"/>
                <a:cs typeface="Times New Roman" panose="02020603050405020304" pitchFamily="18" charset="0"/>
              </a:rPr>
              <a:t>T</a:t>
            </a:r>
            <a:r>
              <a:rPr lang="vi-VN" sz="2000" dirty="0" smtClean="0">
                <a:solidFill>
                  <a:schemeClr val="bg1"/>
                </a:solidFill>
                <a:latin typeface="Times New Roman" panose="02020603050405020304" pitchFamily="18" charset="0"/>
                <a:cs typeface="Times New Roman" panose="02020603050405020304" pitchFamily="18" charset="0"/>
              </a:rPr>
              <a:t>hường </a:t>
            </a:r>
            <a:r>
              <a:rPr lang="vi-VN" sz="2000" dirty="0">
                <a:solidFill>
                  <a:schemeClr val="bg1"/>
                </a:solidFill>
                <a:latin typeface="Times New Roman" panose="02020603050405020304" pitchFamily="18" charset="0"/>
                <a:cs typeface="Times New Roman" panose="02020603050405020304" pitchFamily="18" charset="0"/>
              </a:rPr>
              <a:t>được dùng để vận hành sản phẩm thật vì được chạy trên một hệ</a:t>
            </a:r>
            <a:br>
              <a:rPr lang="vi-VN" sz="2000" dirty="0">
                <a:solidFill>
                  <a:schemeClr val="bg1"/>
                </a:solidFill>
                <a:latin typeface="Times New Roman" panose="02020603050405020304" pitchFamily="18" charset="0"/>
                <a:cs typeface="Times New Roman" panose="02020603050405020304" pitchFamily="18" charset="0"/>
              </a:rPr>
            </a:br>
            <a:r>
              <a:rPr lang="vi-VN" sz="2000" dirty="0">
                <a:solidFill>
                  <a:schemeClr val="bg1"/>
                </a:solidFill>
                <a:latin typeface="Times New Roman" panose="02020603050405020304" pitchFamily="18" charset="0"/>
                <a:cs typeface="Times New Roman" panose="02020603050405020304" pitchFamily="18" charset="0"/>
              </a:rPr>
              <a:t>thống gồm nhiều </a:t>
            </a:r>
            <a:r>
              <a:rPr lang="vi-VN" sz="2000" dirty="0" smtClean="0">
                <a:solidFill>
                  <a:schemeClr val="bg1"/>
                </a:solidFill>
                <a:latin typeface="Times New Roman" panose="02020603050405020304" pitchFamily="18" charset="0"/>
                <a:cs typeface="Times New Roman" panose="02020603050405020304" pitchFamily="18" charset="0"/>
              </a:rPr>
              <a:t>node</a:t>
            </a:r>
            <a:r>
              <a:rPr lang="en-US"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419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mềm</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dẻo</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(Flexible Data)</a:t>
            </a:r>
          </a:p>
        </p:txBody>
      </p:sp>
      <p:sp>
        <p:nvSpPr>
          <p:cNvPr id="10" name="TextBox 9"/>
          <p:cNvSpPr txBox="1"/>
          <p:nvPr/>
        </p:nvSpPr>
        <p:spPr>
          <a:xfrm>
            <a:off x="1378857" y="1874579"/>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HBase được lấy ý tưởng từ Google BigTable và chạy trên nền </a:t>
            </a:r>
            <a:r>
              <a:rPr lang="vi-VN" sz="2200" dirty="0" smtClean="0">
                <a:solidFill>
                  <a:schemeClr val="bg1"/>
                </a:solidFill>
                <a:latin typeface="+mj-lt"/>
              </a:rPr>
              <a:t>Hadoop.</a:t>
            </a:r>
            <a:endParaRPr lang="en-US" sz="2200" dirty="0" smtClean="0">
              <a:solidFill>
                <a:schemeClr val="bg1"/>
              </a:solidFill>
              <a:latin typeface="+mj-lt"/>
            </a:endParaRPr>
          </a:p>
          <a:p>
            <a:pPr marL="342900" indent="-342900">
              <a:buFont typeface="Wingdings" panose="05000000000000000000" pitchFamily="2" charset="2"/>
              <a:buChar char="v"/>
            </a:pPr>
            <a:r>
              <a:rPr lang="vi-VN" sz="2200" dirty="0" smtClean="0">
                <a:solidFill>
                  <a:schemeClr val="bg1"/>
                </a:solidFill>
                <a:latin typeface="+mj-lt"/>
              </a:rPr>
              <a:t>HBase </a:t>
            </a:r>
            <a:r>
              <a:rPr lang="vi-VN" sz="2200" dirty="0">
                <a:solidFill>
                  <a:schemeClr val="bg1"/>
                </a:solidFill>
                <a:latin typeface="+mj-lt"/>
              </a:rPr>
              <a:t>không quy định trước kiểu dữ liệu, vì tất cả các loại dữ liệu đều được lưu dưới dạng ByteArray</a:t>
            </a:r>
            <a:endParaRPr lang="en-US" sz="2200" dirty="0" smtClean="0">
              <a:solidFill>
                <a:schemeClr val="bg1"/>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383059"/>
            <a:ext cx="6810375" cy="2865341"/>
          </a:xfrm>
          <a:prstGeom prst="rect">
            <a:avLst/>
          </a:prstGeom>
        </p:spPr>
      </p:pic>
      <p:sp>
        <p:nvSpPr>
          <p:cNvPr id="6" name="Rounded Rectangular Callout 5"/>
          <p:cNvSpPr/>
          <p:nvPr/>
        </p:nvSpPr>
        <p:spPr>
          <a:xfrm rot="16200000">
            <a:off x="1036348" y="3551736"/>
            <a:ext cx="1126915" cy="2742411"/>
          </a:xfrm>
          <a:prstGeom prst="wedgeRoundRectCallou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8599" y="4409278"/>
            <a:ext cx="2742411" cy="923330"/>
          </a:xfrm>
          <a:prstGeom prst="rect">
            <a:avLst/>
          </a:prstGeom>
          <a:noFill/>
          <a:ln>
            <a:no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Đối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tượng</a:t>
            </a:r>
            <a:r>
              <a:rPr lang="en-US" b="1" dirty="0" smtClean="0">
                <a:solidFill>
                  <a:schemeClr val="bg1"/>
                </a:solidFill>
                <a:latin typeface="Times New Roman" panose="02020603050405020304" pitchFamily="18" charset="0"/>
                <a:cs typeface="Times New Roman" panose="02020603050405020304" pitchFamily="18" charset="0"/>
              </a:rPr>
              <a:t> được </a:t>
            </a:r>
            <a:r>
              <a:rPr lang="en-US" b="1" dirty="0" err="1" smtClean="0">
                <a:solidFill>
                  <a:schemeClr val="bg1"/>
                </a:solidFill>
                <a:latin typeface="Times New Roman" panose="02020603050405020304" pitchFamily="18" charset="0"/>
                <a:cs typeface="Times New Roman" panose="02020603050405020304" pitchFamily="18" charset="0"/>
              </a:rPr>
              <a:t>lưu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trữ</a:t>
            </a:r>
            <a:r>
              <a:rPr lang="en-US" b="1" dirty="0" smtClean="0">
                <a:solidFill>
                  <a:schemeClr val="bg1"/>
                </a:solidFill>
                <a:latin typeface="Times New Roman" panose="02020603050405020304" pitchFamily="18" charset="0"/>
                <a:cs typeface="Times New Roman" panose="02020603050405020304" pitchFamily="18" charset="0"/>
              </a:rPr>
              <a:t> là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(table)</a:t>
            </a:r>
          </a:p>
          <a:p>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Mỗi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bảng</a:t>
            </a:r>
            <a:r>
              <a:rPr lang="en-US" b="1" dirty="0" smtClean="0">
                <a:solidFill>
                  <a:schemeClr val="bg1"/>
                </a:solidFill>
                <a:latin typeface="Times New Roman" panose="02020603050405020304" pitchFamily="18" charset="0"/>
                <a:cs typeface="Times New Roman" panose="02020603050405020304" pitchFamily="18" charset="0"/>
              </a:rPr>
              <a:t> có nhiều rows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Rounded Rectangular Callout 11"/>
          <p:cNvSpPr/>
          <p:nvPr/>
        </p:nvSpPr>
        <p:spPr>
          <a:xfrm>
            <a:off x="4589374" y="2675654"/>
            <a:ext cx="2431143" cy="753346"/>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bảng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family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4" name="Rounded Rectangular Callout 13"/>
          <p:cNvSpPr/>
          <p:nvPr/>
        </p:nvSpPr>
        <p:spPr>
          <a:xfrm>
            <a:off x="7732033" y="2998819"/>
            <a:ext cx="2631167" cy="753346"/>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Mỗi</a:t>
            </a:r>
            <a:r>
              <a:rPr lang="en-US" b="1" dirty="0">
                <a:solidFill>
                  <a:schemeClr val="bg1"/>
                </a:solidFill>
                <a:latin typeface="Times New Roman" panose="02020603050405020304" pitchFamily="18" charset="0"/>
                <a:cs typeface="Times New Roman" panose="02020603050405020304" pitchFamily="18" charset="0"/>
              </a:rPr>
              <a:t> column family </a:t>
            </a:r>
            <a:r>
              <a:rPr lang="en-US" b="1" dirty="0" err="1">
                <a:solidFill>
                  <a:schemeClr val="bg1"/>
                </a:solidFill>
                <a:latin typeface="Times New Roman" panose="02020603050405020304" pitchFamily="18" charset="0"/>
                <a:cs typeface="Times New Roman" panose="02020603050405020304" pitchFamily="18" charset="0"/>
              </a:rPr>
              <a:t>gồm</a:t>
            </a:r>
            <a:r>
              <a:rPr lang="en-US" b="1" dirty="0">
                <a:solidFill>
                  <a:schemeClr val="bg1"/>
                </a:solidFill>
                <a:latin typeface="Times New Roman" panose="02020603050405020304" pitchFamily="18" charset="0"/>
                <a:cs typeface="Times New Roman" panose="02020603050405020304" pitchFamily="18" charset="0"/>
              </a:rPr>
              <a:t> nhiều column </a:t>
            </a:r>
            <a:r>
              <a:rPr lang="en-US" b="1" dirty="0" smtClean="0">
                <a:solidFill>
                  <a:schemeClr val="bg1"/>
                </a:solidFill>
                <a:latin typeface="Times New Roman" panose="02020603050405020304" pitchFamily="18" charset="0"/>
                <a:cs typeface="Times New Roman" panose="02020603050405020304" pitchFamily="18" charset="0"/>
              </a:rPr>
              <a:t>con</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1" grpId="0"/>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90600" y="1440471"/>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Tính</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rời</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smtClean="0">
                <a:solidFill>
                  <a:schemeClr val="bg1"/>
                </a:solidFill>
                <a:latin typeface="Times New Roman" panose="02020603050405020304" pitchFamily="18" charset="0"/>
                <a:cs typeface="Times New Roman" panose="02020603050405020304" pitchFamily="18" charset="0"/>
              </a:rPr>
              <a:t>rạc</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a:solidFill>
                  <a:schemeClr val="bg1"/>
                </a:solidFill>
                <a:latin typeface="Times New Roman" panose="02020603050405020304" pitchFamily="18" charset="0"/>
                <a:cs typeface="Times New Roman" panose="02020603050405020304" pitchFamily="18" charset="0"/>
              </a:rPr>
              <a:t>(Non-Relational)</a:t>
            </a:r>
          </a:p>
        </p:txBody>
      </p:sp>
      <p:sp>
        <p:nvSpPr>
          <p:cNvPr id="10" name="TextBox 9"/>
          <p:cNvSpPr txBox="1"/>
          <p:nvPr/>
        </p:nvSpPr>
        <p:spPr>
          <a:xfrm>
            <a:off x="1378857" y="1874579"/>
            <a:ext cx="10515600" cy="707886"/>
          </a:xfrm>
          <a:prstGeom prst="rect">
            <a:avLst/>
          </a:prstGeom>
          <a:noFill/>
        </p:spPr>
        <p:txBody>
          <a:bodyPr wrap="square" rtlCol="0">
            <a:spAutoFit/>
          </a:bodyPr>
          <a:lstStyle/>
          <a:p>
            <a:pPr marL="342900" indent="-342900">
              <a:buFont typeface="Wingdings" panose="05000000000000000000" pitchFamily="2" charset="2"/>
              <a:buChar char="v"/>
            </a:pPr>
            <a:r>
              <a:rPr lang="vi-VN" sz="2000" dirty="0">
                <a:solidFill>
                  <a:schemeClr val="bg1"/>
                </a:solidFill>
                <a:latin typeface="+mj-lt"/>
              </a:rPr>
              <a:t>NoSQL database vận hành theo cơ chế storage-and-query, nên sẽ không tồn tại các quan hệ giữa các </a:t>
            </a:r>
            <a:r>
              <a:rPr lang="vi-VN" sz="2000" dirty="0" smtClean="0">
                <a:solidFill>
                  <a:schemeClr val="bg1"/>
                </a:solidFill>
                <a:latin typeface="+mj-lt"/>
              </a:rPr>
              <a:t>bảng</a:t>
            </a:r>
            <a:r>
              <a:rPr lang="en-US" sz="2000" dirty="0" smtClean="0">
                <a:solidFill>
                  <a:schemeClr val="bg1"/>
                </a:solidFill>
                <a:latin typeface="+mj-lt"/>
                <a:cs typeface="Times New Roman" panose="02020603050405020304" pitchFamily="18" charset="0"/>
              </a:rPr>
              <a:t>.</a:t>
            </a:r>
          </a:p>
        </p:txBody>
      </p:sp>
      <p:sp>
        <p:nvSpPr>
          <p:cNvPr id="13" name="TextBox 12"/>
          <p:cNvSpPr txBox="1"/>
          <p:nvPr/>
        </p:nvSpPr>
        <p:spPr>
          <a:xfrm>
            <a:off x="990600" y="2690092"/>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smtClean="0">
                <a:solidFill>
                  <a:schemeClr val="bg1"/>
                </a:solidFill>
                <a:latin typeface="Times New Roman" panose="02020603050405020304" pitchFamily="18" charset="0"/>
                <a:cs typeface="Times New Roman" panose="02020603050405020304" pitchFamily="18" charset="0"/>
              </a:rPr>
              <a:t>Lữu</a:t>
            </a:r>
            <a:r>
              <a:rPr lang="en-US" sz="2400" b="1" i="1" dirty="0" smtClean="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trữ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dữ</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liệu</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lớn</a:t>
            </a:r>
            <a:r>
              <a:rPr lang="en-US" sz="2400" b="1" i="1" dirty="0">
                <a:solidFill>
                  <a:schemeClr val="bg1"/>
                </a:solidFill>
                <a:latin typeface="Times New Roman" panose="02020603050405020304" pitchFamily="18" charset="0"/>
                <a:cs typeface="Times New Roman" panose="02020603050405020304" pitchFamily="18" charset="0"/>
              </a:rPr>
              <a:t> (Big data storage</a:t>
            </a:r>
            <a:r>
              <a:rPr lang="en-US" sz="2400" b="1" i="1" dirty="0" smtClean="0">
                <a:solidFill>
                  <a:schemeClr val="bg1"/>
                </a:solidFill>
                <a:latin typeface="Times New Roman" panose="02020603050405020304" pitchFamily="18" charset="0"/>
                <a:cs typeface="Times New Roman" panose="02020603050405020304" pitchFamily="18" charset="0"/>
              </a:rPr>
              <a:t>)</a:t>
            </a:r>
            <a:endParaRPr lang="en-US" sz="2400" b="1" i="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78857" y="3124200"/>
            <a:ext cx="10515600" cy="1107996"/>
          </a:xfrm>
          <a:prstGeom prst="rect">
            <a:avLst/>
          </a:prstGeom>
          <a:noFill/>
        </p:spPr>
        <p:txBody>
          <a:bodyPr wrap="square" rtlCol="0">
            <a:spAutoFit/>
          </a:bodyPr>
          <a:lstStyle/>
          <a:p>
            <a:pPr marL="342900" indent="-342900">
              <a:buFont typeface="Wingdings" panose="05000000000000000000" pitchFamily="2" charset="2"/>
              <a:buChar char="v"/>
            </a:pPr>
            <a:r>
              <a:rPr lang="en-US" sz="2200" dirty="0" err="1" smtClean="0">
                <a:solidFill>
                  <a:schemeClr val="bg1"/>
                </a:solidFill>
                <a:latin typeface="Times New Roman" panose="02020603050405020304" pitchFamily="18" charset="0"/>
                <a:cs typeface="Times New Roman" panose="02020603050405020304" pitchFamily="18" charset="0"/>
              </a:rPr>
              <a:t>Thừa</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hưởng</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đặc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trưng</a:t>
            </a:r>
            <a:r>
              <a:rPr lang="en-US" sz="2200" dirty="0" smtClean="0">
                <a:solidFill>
                  <a:schemeClr val="bg1"/>
                </a:solidFill>
                <a:latin typeface="Times New Roman" panose="02020603050405020304" pitchFamily="18" charset="0"/>
                <a:cs typeface="Times New Roman" panose="02020603050405020304" pitchFamily="18" charset="0"/>
              </a:rPr>
              <a:t> của HDFS.</a:t>
            </a:r>
          </a:p>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X</a:t>
            </a:r>
            <a:r>
              <a:rPr lang="vi-VN" sz="2200" dirty="0" smtClean="0">
                <a:solidFill>
                  <a:schemeClr val="bg1"/>
                </a:solidFill>
                <a:latin typeface="Times New Roman" panose="02020603050405020304" pitchFamily="18" charset="0"/>
                <a:cs typeface="Times New Roman" panose="02020603050405020304" pitchFamily="18" charset="0"/>
              </a:rPr>
              <a:t>ử </a:t>
            </a:r>
            <a:r>
              <a:rPr lang="vi-VN" sz="2200" dirty="0">
                <a:solidFill>
                  <a:schemeClr val="bg1"/>
                </a:solidFill>
                <a:latin typeface="Times New Roman" panose="02020603050405020304" pitchFamily="18" charset="0"/>
                <a:cs typeface="Times New Roman" panose="02020603050405020304" pitchFamily="18" charset="0"/>
              </a:rPr>
              <a:t>lý hàng PB dữ liệu với độ trễ thấp, real-time. HBase được thiết kế để có thể truy vấn được các table lớn với tốc độ nhanh.</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90600" y="4339823"/>
            <a:ext cx="105156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err="1">
                <a:solidFill>
                  <a:schemeClr val="bg1"/>
                </a:solidFill>
                <a:latin typeface="Times New Roman" panose="02020603050405020304" pitchFamily="18" charset="0"/>
                <a:cs typeface="Times New Roman" panose="02020603050405020304" pitchFamily="18" charset="0"/>
              </a:rPr>
              <a:t>Khả</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năng</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mở</a:t>
            </a:r>
            <a:r>
              <a:rPr lang="en-US" sz="2400" b="1" i="1" dirty="0">
                <a:solidFill>
                  <a:schemeClr val="bg1"/>
                </a:solidFill>
                <a:latin typeface="Times New Roman" panose="02020603050405020304" pitchFamily="18" charset="0"/>
                <a:cs typeface="Times New Roman" panose="02020603050405020304" pitchFamily="18" charset="0"/>
              </a:rPr>
              <a:t> </a:t>
            </a:r>
            <a:r>
              <a:rPr lang="en-US" sz="2400" b="1" i="1" dirty="0" err="1">
                <a:solidFill>
                  <a:schemeClr val="bg1"/>
                </a:solidFill>
                <a:latin typeface="Times New Roman" panose="02020603050405020304" pitchFamily="18" charset="0"/>
                <a:cs typeface="Times New Roman" panose="02020603050405020304" pitchFamily="18" charset="0"/>
              </a:rPr>
              <a:t>rộng</a:t>
            </a:r>
            <a:r>
              <a:rPr lang="en-US" sz="2400" b="1" i="1" dirty="0">
                <a:solidFill>
                  <a:schemeClr val="bg1"/>
                </a:solidFill>
                <a:latin typeface="Times New Roman" panose="02020603050405020304" pitchFamily="18" charset="0"/>
                <a:cs typeface="Times New Roman" panose="02020603050405020304" pitchFamily="18" charset="0"/>
              </a:rPr>
              <a:t> (Scalable)</a:t>
            </a:r>
          </a:p>
        </p:txBody>
      </p:sp>
      <p:sp>
        <p:nvSpPr>
          <p:cNvPr id="16" name="TextBox 15"/>
          <p:cNvSpPr txBox="1"/>
          <p:nvPr/>
        </p:nvSpPr>
        <p:spPr>
          <a:xfrm>
            <a:off x="1378857" y="4773931"/>
            <a:ext cx="10515600" cy="76944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solidFill>
                  <a:schemeClr val="bg1"/>
                </a:solidFill>
                <a:latin typeface="Times New Roman" panose="02020603050405020304" pitchFamily="18" charset="0"/>
                <a:cs typeface="Times New Roman" panose="02020603050405020304" pitchFamily="18" charset="0"/>
              </a:rPr>
              <a:t>G</a:t>
            </a:r>
            <a:r>
              <a:rPr lang="vi-VN" sz="2200" dirty="0" smtClean="0">
                <a:solidFill>
                  <a:schemeClr val="bg1"/>
                </a:solidFill>
                <a:latin typeface="Times New Roman" panose="02020603050405020304" pitchFamily="18" charset="0"/>
                <a:cs typeface="Times New Roman" panose="02020603050405020304" pitchFamily="18" charset="0"/>
              </a:rPr>
              <a:t>ắn </a:t>
            </a:r>
            <a:r>
              <a:rPr lang="vi-VN" sz="2200" dirty="0">
                <a:solidFill>
                  <a:schemeClr val="bg1"/>
                </a:solidFill>
                <a:latin typeface="Times New Roman" panose="02020603050405020304" pitchFamily="18" charset="0"/>
                <a:cs typeface="Times New Roman" panose="02020603050405020304" pitchFamily="18" charset="0"/>
              </a:rPr>
              <a:t>thêm nhiều node </a:t>
            </a:r>
            <a:r>
              <a:rPr lang="vi-VN" sz="2200" dirty="0" smtClean="0">
                <a:solidFill>
                  <a:schemeClr val="bg1"/>
                </a:solidFill>
                <a:latin typeface="Times New Roman" panose="02020603050405020304" pitchFamily="18" charset="0"/>
                <a:cs typeface="Times New Roman" panose="02020603050405020304" pitchFamily="18" charset="0"/>
              </a:rPr>
              <a:t>mới,sau </a:t>
            </a:r>
            <a:r>
              <a:rPr lang="vi-VN" sz="2200" dirty="0">
                <a:solidFill>
                  <a:schemeClr val="bg1"/>
                </a:solidFill>
                <a:latin typeface="Times New Roman" panose="02020603050405020304" pitchFamily="18" charset="0"/>
                <a:cs typeface="Times New Roman" panose="02020603050405020304" pitchFamily="18" charset="0"/>
              </a:rPr>
              <a:t>đó các Region (nơi lưu trữ các table) tự động chia tách và tạo ra nhiều Region mới, tích hợp vào hệ thống.</a:t>
            </a:r>
            <a:endParaRPr lang="en-US" sz="22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3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Column Family là gì?</a:t>
            </a:r>
          </a:p>
        </p:txBody>
      </p:sp>
      <p:pic>
        <p:nvPicPr>
          <p:cNvPr id="1026" name="Picture 2" descr="Column-Family S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58690"/>
            <a:ext cx="7489606" cy="476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Đặc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1026" name="Picture 2" descr="Columnar Data in NoSQL - dumm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7467600" cy="501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7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1:Tổng quan Column Family</a:t>
              </a:r>
              <a:endParaRPr lang="en-US" sz="2800" b="1" kern="1200" dirty="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Ưu</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r>
              <a:rPr lang="en-US" sz="3200" b="1" dirty="0" smtClean="0">
                <a:solidFill>
                  <a:schemeClr val="bg1"/>
                </a:solidFill>
                <a:latin typeface="Times New Roman" panose="02020603050405020304" pitchFamily="18" charset="0"/>
                <a:cs typeface="Times New Roman" panose="02020603050405020304" pitchFamily="18" charset="0"/>
              </a:rPr>
              <a:t> &amp; </a:t>
            </a:r>
            <a:r>
              <a:rPr lang="en-US" sz="3200" b="1" dirty="0" err="1" smtClean="0">
                <a:solidFill>
                  <a:schemeClr val="bg1"/>
                </a:solidFill>
                <a:latin typeface="Times New Roman" panose="02020603050405020304" pitchFamily="18" charset="0"/>
                <a:cs typeface="Times New Roman" panose="02020603050405020304" pitchFamily="18" charset="0"/>
              </a:rPr>
              <a:t>Nhược</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điểm</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01212"/>
            <a:ext cx="10972800" cy="1877437"/>
          </a:xfrm>
          <a:prstGeom prst="rect">
            <a:avLst/>
          </a:prstGeom>
          <a:noFill/>
        </p:spPr>
        <p:txBody>
          <a:bodyPr wrap="square" rtlCol="0">
            <a:spAutoFit/>
          </a:bodyPr>
          <a:lstStyle/>
          <a:p>
            <a:r>
              <a:rPr lang="vi-VN" sz="2800" b="1" u="sng" dirty="0">
                <a:solidFill>
                  <a:schemeClr val="bg1"/>
                </a:solidFill>
                <a:latin typeface="+mj-lt"/>
              </a:rPr>
              <a:t>Ưu </a:t>
            </a:r>
            <a:r>
              <a:rPr lang="vi-VN" sz="2800" b="1" u="sng" dirty="0" smtClean="0">
                <a:solidFill>
                  <a:schemeClr val="bg1"/>
                </a:solidFill>
                <a:latin typeface="+mj-lt"/>
              </a:rPr>
              <a:t>điểm</a:t>
            </a:r>
          </a:p>
          <a:p>
            <a:pPr marL="800100" lvl="1" indent="-342900">
              <a:buFont typeface="Wingdings" panose="05000000000000000000" pitchFamily="2" charset="2"/>
              <a:buChar char="§"/>
            </a:pPr>
            <a:r>
              <a:rPr lang="en-US" sz="2200" dirty="0" smtClean="0">
                <a:solidFill>
                  <a:schemeClr val="bg1"/>
                </a:solidFill>
                <a:latin typeface="Times New Roman" panose="02020603050405020304" pitchFamily="18" charset="0"/>
                <a:cs typeface="Times New Roman" panose="02020603050405020304" pitchFamily="18" charset="0"/>
              </a:rPr>
              <a:t>Optimize </a:t>
            </a:r>
            <a:r>
              <a:rPr lang="en-US" sz="2200" dirty="0" err="1" smtClean="0">
                <a:solidFill>
                  <a:schemeClr val="bg1"/>
                </a:solidFill>
                <a:latin typeface="Times New Roman" panose="02020603050405020304" pitchFamily="18" charset="0"/>
                <a:cs typeface="Times New Roman" panose="02020603050405020304" pitchFamily="18" charset="0"/>
              </a:rPr>
              <a:t>tốt</a:t>
            </a:r>
            <a:r>
              <a:rPr lang="en-US" sz="2200" dirty="0" smtClean="0">
                <a:solidFill>
                  <a:schemeClr val="bg1"/>
                </a:solidFill>
                <a:latin typeface="Times New Roman" panose="02020603050405020304" pitchFamily="18" charset="0"/>
                <a:cs typeface="Times New Roman" panose="02020603050405020304" pitchFamily="18" charset="0"/>
              </a:rPr>
              <a:t> data </a:t>
            </a:r>
            <a:r>
              <a:rPr lang="en-US" sz="2200" dirty="0" err="1" smtClean="0">
                <a:solidFill>
                  <a:schemeClr val="bg1"/>
                </a:solidFill>
                <a:latin typeface="Times New Roman" panose="02020603050405020304" pitchFamily="18" charset="0"/>
                <a:cs typeface="Times New Roman" panose="02020603050405020304" pitchFamily="18" charset="0"/>
              </a:rPr>
              <a:t>khi</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lưu</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trữ</a:t>
            </a:r>
            <a:endParaRPr lang="vi-VN" sz="22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200" dirty="0" smtClean="0">
                <a:solidFill>
                  <a:schemeClr val="bg1"/>
                </a:solidFill>
                <a:latin typeface="+mj-lt"/>
              </a:rPr>
              <a:t>Dễ dàng mở rộng và chia nhỏ (scalability and partitioning)</a:t>
            </a:r>
          </a:p>
          <a:p>
            <a:pPr marL="800100" lvl="1" indent="-342900">
              <a:buFont typeface="Wingdings" panose="05000000000000000000" pitchFamily="2" charset="2"/>
              <a:buChar char="§"/>
            </a:pPr>
            <a:r>
              <a:rPr lang="vi-VN" sz="2200" dirty="0" smtClean="0">
                <a:solidFill>
                  <a:schemeClr val="bg1"/>
                </a:solidFill>
                <a:latin typeface="+mj-lt"/>
              </a:rPr>
              <a:t>Nhanh với những query chỉ cần dữ liệu trên 1 Column Family</a:t>
            </a:r>
          </a:p>
          <a:p>
            <a:pPr marL="800100" lvl="1" indent="-342900">
              <a:buFont typeface="Wingdings" panose="05000000000000000000" pitchFamily="2" charset="2"/>
              <a:buChar char="§"/>
            </a:pPr>
            <a:r>
              <a:rPr lang="vi-VN" sz="2200" dirty="0" smtClean="0">
                <a:solidFill>
                  <a:schemeClr val="bg1"/>
                </a:solidFill>
                <a:latin typeface="+mj-lt"/>
              </a:rPr>
              <a:t>Tốc độ tính toán </a:t>
            </a:r>
            <a:r>
              <a:rPr lang="en-US" sz="2200" dirty="0" err="1" smtClean="0">
                <a:solidFill>
                  <a:schemeClr val="bg1"/>
                </a:solidFill>
                <a:latin typeface="+mj-lt"/>
              </a:rPr>
              <a:t>nhanh</a:t>
            </a:r>
            <a:endParaRPr lang="vi-VN" sz="2200" dirty="0">
              <a:solidFill>
                <a:schemeClr val="bg1"/>
              </a:solidFill>
              <a:latin typeface="+mj-lt"/>
            </a:endParaRPr>
          </a:p>
        </p:txBody>
      </p:sp>
      <p:sp>
        <p:nvSpPr>
          <p:cNvPr id="7" name="TextBox 6"/>
          <p:cNvSpPr txBox="1"/>
          <p:nvPr/>
        </p:nvSpPr>
        <p:spPr>
          <a:xfrm>
            <a:off x="990600" y="3657600"/>
            <a:ext cx="10972800" cy="1538883"/>
          </a:xfrm>
          <a:prstGeom prst="rect">
            <a:avLst/>
          </a:prstGeom>
          <a:noFill/>
        </p:spPr>
        <p:txBody>
          <a:bodyPr wrap="square" rtlCol="0">
            <a:spAutoFit/>
          </a:bodyPr>
          <a:lstStyle/>
          <a:p>
            <a:r>
              <a:rPr lang="en-US" sz="2800" b="1" u="sng" dirty="0" err="1" smtClean="0">
                <a:solidFill>
                  <a:schemeClr val="bg1"/>
                </a:solidFill>
                <a:latin typeface="Times New Roman" panose="02020603050405020304" pitchFamily="18" charset="0"/>
                <a:cs typeface="Times New Roman" panose="02020603050405020304" pitchFamily="18" charset="0"/>
              </a:rPr>
              <a:t>Nhược</a:t>
            </a:r>
            <a:r>
              <a:rPr lang="vi-VN" sz="2800" b="1" u="sng" dirty="0" smtClean="0">
                <a:solidFill>
                  <a:schemeClr val="bg1"/>
                </a:solidFill>
                <a:latin typeface="Times New Roman" panose="02020603050405020304" pitchFamily="18" charset="0"/>
                <a:cs typeface="Times New Roman" panose="02020603050405020304" pitchFamily="18" charset="0"/>
              </a:rPr>
              <a:t> điểm</a:t>
            </a:r>
          </a:p>
          <a:p>
            <a:pPr marL="800100" lvl="1" indent="-342900">
              <a:buFont typeface="Arial" panose="020B0604020202020204" pitchFamily="34" charset="0"/>
              <a:buChar char="•"/>
            </a:pPr>
            <a:r>
              <a:rPr lang="en-US" sz="2200" dirty="0" smtClean="0">
                <a:solidFill>
                  <a:schemeClr val="bg1"/>
                </a:solidFill>
                <a:latin typeface="Times New Roman" panose="02020603050405020304" pitchFamily="18" charset="0"/>
                <a:cs typeface="Times New Roman" panose="02020603050405020304" pitchFamily="18" charset="0"/>
              </a:rPr>
              <a:t>Không </a:t>
            </a:r>
            <a:r>
              <a:rPr lang="en-US" sz="2200" dirty="0" err="1" smtClean="0">
                <a:solidFill>
                  <a:schemeClr val="bg1"/>
                </a:solidFill>
                <a:latin typeface="Times New Roman" panose="02020603050405020304" pitchFamily="18" charset="0"/>
                <a:cs typeface="Times New Roman" panose="02020603050405020304" pitchFamily="18" charset="0"/>
              </a:rPr>
              <a:t>hỗ</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trợ</a:t>
            </a:r>
            <a:r>
              <a:rPr lang="en-US" sz="2200" dirty="0" smtClean="0">
                <a:solidFill>
                  <a:schemeClr val="bg1"/>
                </a:solidFill>
                <a:latin typeface="Times New Roman" panose="02020603050405020304" pitchFamily="18" charset="0"/>
                <a:cs typeface="Times New Roman" panose="02020603050405020304" pitchFamily="18" charset="0"/>
              </a:rPr>
              <a:t> transaction</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thao</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tác</a:t>
            </a:r>
            <a:r>
              <a:rPr lang="en-US" sz="2200" dirty="0" smtClean="0">
                <a:solidFill>
                  <a:schemeClr val="bg1"/>
                </a:solidFill>
                <a:latin typeface="Times New Roman" panose="02020603050405020304" pitchFamily="18" charset="0"/>
                <a:cs typeface="Times New Roman" panose="02020603050405020304" pitchFamily="18" charset="0"/>
              </a:rPr>
              <a:t> insert update delete</a:t>
            </a:r>
          </a:p>
          <a:p>
            <a:pPr marL="800100" lvl="1" indent="-342900">
              <a:buFont typeface="Arial" panose="020B0604020202020204" pitchFamily="34" charset="0"/>
              <a:buChar char="•"/>
            </a:pPr>
            <a:r>
              <a:rPr lang="en-US" sz="2200" dirty="0" err="1" smtClean="0">
                <a:solidFill>
                  <a:schemeClr val="bg1"/>
                </a:solidFill>
                <a:latin typeface="Times New Roman" panose="02020603050405020304" pitchFamily="18" charset="0"/>
                <a:cs typeface="Times New Roman" panose="02020603050405020304" pitchFamily="18" charset="0"/>
              </a:rPr>
              <a:t>Chậm</a:t>
            </a:r>
            <a:r>
              <a:rPr lang="en-US" sz="2200" dirty="0" smtClean="0">
                <a:solidFill>
                  <a:schemeClr val="bg1"/>
                </a:solidFill>
                <a:latin typeface="Times New Roman" panose="02020603050405020304" pitchFamily="18" charset="0"/>
                <a:cs typeface="Times New Roman" panose="02020603050405020304" pitchFamily="18" charset="0"/>
              </a:rPr>
              <a:t> với </a:t>
            </a:r>
            <a:r>
              <a:rPr lang="en-US" sz="2200" dirty="0" err="1" smtClean="0">
                <a:solidFill>
                  <a:schemeClr val="bg1"/>
                </a:solidFill>
                <a:latin typeface="Times New Roman" panose="02020603050405020304" pitchFamily="18" charset="0"/>
                <a:cs typeface="Times New Roman" panose="02020603050405020304" pitchFamily="18" charset="0"/>
              </a:rPr>
              <a:t>các</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câu</a:t>
            </a:r>
            <a:r>
              <a:rPr lang="en-US" sz="2200" dirty="0" smtClean="0">
                <a:solidFill>
                  <a:schemeClr val="bg1"/>
                </a:solidFill>
                <a:latin typeface="Times New Roman" panose="02020603050405020304" pitchFamily="18" charset="0"/>
                <a:cs typeface="Times New Roman" panose="02020603050405020304" pitchFamily="18" charset="0"/>
              </a:rPr>
              <a:t> query cần </a:t>
            </a:r>
            <a:r>
              <a:rPr lang="en-US" sz="2200" dirty="0" err="1" smtClean="0">
                <a:solidFill>
                  <a:schemeClr val="bg1"/>
                </a:solidFill>
                <a:latin typeface="Times New Roman" panose="02020603050405020304" pitchFamily="18" charset="0"/>
                <a:cs typeface="Times New Roman" panose="02020603050405020304" pitchFamily="18" charset="0"/>
              </a:rPr>
              <a:t>truy</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xuất</a:t>
            </a: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err="1" smtClean="0">
                <a:solidFill>
                  <a:schemeClr val="bg1"/>
                </a:solidFill>
                <a:latin typeface="Times New Roman" panose="02020603050405020304" pitchFamily="18" charset="0"/>
                <a:cs typeface="Times New Roman" panose="02020603050405020304" pitchFamily="18" charset="0"/>
              </a:rPr>
              <a:t>trên</a:t>
            </a:r>
            <a:r>
              <a:rPr lang="en-US" sz="2200" dirty="0" smtClean="0">
                <a:solidFill>
                  <a:schemeClr val="bg1"/>
                </a:solidFill>
                <a:latin typeface="Times New Roman" panose="02020603050405020304" pitchFamily="18" charset="0"/>
                <a:cs typeface="Times New Roman" panose="02020603050405020304" pitchFamily="18" charset="0"/>
              </a:rPr>
              <a:t> nhiều Column Family</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là gì?</a:t>
            </a:r>
          </a:p>
        </p:txBody>
      </p:sp>
      <p:pic>
        <p:nvPicPr>
          <p:cNvPr id="2050" name="Picture 2" descr="Hadoop vs HBase Archives - Commands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596790"/>
            <a:ext cx="10300649" cy="35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9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Tính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chất</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90600" y="1624548"/>
            <a:ext cx="105156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352800" y="1854328"/>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Distributed</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Flexible Data</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Non-Relational</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Big </a:t>
            </a:r>
            <a:r>
              <a:rPr lang="en-US" sz="2400" b="1" dirty="0">
                <a:solidFill>
                  <a:schemeClr val="bg1"/>
                </a:solidFill>
                <a:latin typeface="Times New Roman" panose="02020603050405020304" pitchFamily="18" charset="0"/>
                <a:cs typeface="Times New Roman" panose="02020603050405020304" pitchFamily="18" charset="0"/>
              </a:rPr>
              <a:t>data </a:t>
            </a:r>
            <a:r>
              <a:rPr lang="en-US" sz="2400" b="1" dirty="0" smtClean="0">
                <a:solidFill>
                  <a:schemeClr val="bg1"/>
                </a:solidFill>
                <a:latin typeface="Times New Roman" panose="02020603050405020304" pitchFamily="18" charset="0"/>
                <a:cs typeface="Times New Roman" panose="02020603050405020304" pitchFamily="18" charset="0"/>
              </a:rPr>
              <a:t>storage</a:t>
            </a:r>
          </a:p>
          <a:p>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solidFill>
                  <a:schemeClr val="bg1"/>
                </a:solidFill>
                <a:latin typeface="Times New Roman" panose="02020603050405020304" pitchFamily="18" charset="0"/>
                <a:cs typeface="Times New Roman" panose="02020603050405020304" pitchFamily="18" charset="0"/>
              </a:rPr>
              <a:t>Scalable</a:t>
            </a:r>
          </a:p>
        </p:txBody>
      </p:sp>
    </p:spTree>
    <p:extLst>
      <p:ext uri="{BB962C8B-B14F-4D97-AF65-F5344CB8AC3E}">
        <p14:creationId xmlns:p14="http://schemas.microsoft.com/office/powerpoint/2010/main" val="30957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Effect transition="in" filter="fade">
                                      <p:cBhvr>
                                        <p:cTn id="31"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err="1" smtClean="0">
                <a:solidFill>
                  <a:schemeClr val="bg1"/>
                </a:solidFill>
                <a:latin typeface="Times New Roman" panose="02020603050405020304" pitchFamily="18" charset="0"/>
                <a:cs typeface="Times New Roman" panose="02020603050405020304" pitchFamily="18" charset="0"/>
              </a:rPr>
              <a:t>Ứng</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2000" y="1248551"/>
            <a:ext cx="6012543" cy="2800767"/>
          </a:xfrm>
          <a:prstGeom prst="rect">
            <a:avLst/>
          </a:prstGeom>
          <a:solidFill>
            <a:schemeClr val="accent5">
              <a:lumMod val="50000"/>
            </a:schemeClr>
          </a:solidFill>
        </p:spPr>
        <p:txBody>
          <a:bodyPr wrap="square" rtlCol="0">
            <a:spAutoFit/>
          </a:bodyPr>
          <a:lstStyle/>
          <a:p>
            <a:pPr marL="342900" indent="-342900">
              <a:buFont typeface="Wingdings" panose="05000000000000000000" pitchFamily="2" charset="2"/>
              <a:buChar char="v"/>
            </a:pPr>
            <a:r>
              <a:rPr lang="vi-VN" sz="2200" dirty="0">
                <a:solidFill>
                  <a:schemeClr val="bg1"/>
                </a:solidFill>
                <a:latin typeface="+mj-lt"/>
              </a:rPr>
              <a:t>Hệ thống audit log</a:t>
            </a:r>
          </a:p>
          <a:p>
            <a:pPr marL="342900" indent="-342900">
              <a:buFont typeface="Wingdings" panose="05000000000000000000" pitchFamily="2" charset="2"/>
              <a:buChar char="v"/>
            </a:pPr>
            <a:r>
              <a:rPr lang="vi-VN" sz="2200" dirty="0">
                <a:solidFill>
                  <a:schemeClr val="bg1"/>
                </a:solidFill>
                <a:latin typeface="+mj-lt"/>
              </a:rPr>
              <a:t>Tracking user action</a:t>
            </a:r>
          </a:p>
          <a:p>
            <a:pPr marL="342900" indent="-342900">
              <a:buFont typeface="Wingdings" panose="05000000000000000000" pitchFamily="2" charset="2"/>
              <a:buChar char="v"/>
            </a:pPr>
            <a:r>
              <a:rPr lang="vi-VN" sz="2200" dirty="0">
                <a:solidFill>
                  <a:schemeClr val="bg1"/>
                </a:solidFill>
                <a:latin typeface="+mj-lt"/>
              </a:rPr>
              <a:t>Realtime counters, realtime analytics</a:t>
            </a:r>
          </a:p>
          <a:p>
            <a:pPr marL="342900" indent="-342900">
              <a:buFont typeface="Wingdings" panose="05000000000000000000" pitchFamily="2" charset="2"/>
              <a:buChar char="v"/>
            </a:pPr>
            <a:r>
              <a:rPr lang="vi-VN" sz="2200" dirty="0">
                <a:solidFill>
                  <a:schemeClr val="bg1"/>
                </a:solidFill>
                <a:latin typeface="+mj-lt"/>
              </a:rPr>
              <a:t>Monitor các hệ thống</a:t>
            </a:r>
          </a:p>
          <a:p>
            <a:pPr marL="342900" indent="-342900">
              <a:buFont typeface="Wingdings" panose="05000000000000000000" pitchFamily="2" charset="2"/>
              <a:buChar char="v"/>
            </a:pPr>
            <a:r>
              <a:rPr lang="vi-VN" sz="2200" dirty="0">
                <a:solidFill>
                  <a:schemeClr val="bg1"/>
                </a:solidFill>
                <a:latin typeface="+mj-lt"/>
              </a:rPr>
              <a:t>Hệ thống message</a:t>
            </a:r>
          </a:p>
          <a:p>
            <a:pPr marL="342900" indent="-342900">
              <a:buFont typeface="Wingdings" panose="05000000000000000000" pitchFamily="2" charset="2"/>
              <a:buChar char="v"/>
            </a:pPr>
            <a:r>
              <a:rPr lang="vi-VN" sz="2200" dirty="0">
                <a:solidFill>
                  <a:schemeClr val="bg1"/>
                </a:solidFill>
                <a:latin typeface="+mj-lt"/>
              </a:rPr>
              <a:t>Lưu trữ dữ liệu thu thập từ web</a:t>
            </a:r>
          </a:p>
          <a:p>
            <a:pPr marL="342900" indent="-342900">
              <a:buFont typeface="Wingdings" panose="05000000000000000000" pitchFamily="2" charset="2"/>
              <a:buChar char="v"/>
            </a:pPr>
            <a:r>
              <a:rPr lang="vi-VN" sz="2200" dirty="0">
                <a:solidFill>
                  <a:schemeClr val="bg1"/>
                </a:solidFill>
                <a:latin typeface="+mj-lt"/>
              </a:rPr>
              <a:t>Lưu trữ dữ liệu sparse (thưa)</a:t>
            </a:r>
          </a:p>
          <a:p>
            <a:pPr marL="342900" indent="-342900">
              <a:buFont typeface="Wingdings" panose="05000000000000000000" pitchFamily="2" charset="2"/>
              <a:buChar char="v"/>
            </a:pPr>
            <a:r>
              <a:rPr lang="vi-VN" sz="2200" dirty="0">
                <a:solidFill>
                  <a:schemeClr val="bg1"/>
                </a:solidFill>
                <a:latin typeface="+mj-lt"/>
              </a:rPr>
              <a:t>Nhiều người dùng truy cập đồng thời (stream,...)</a:t>
            </a:r>
          </a:p>
        </p:txBody>
      </p:sp>
      <p:sp>
        <p:nvSpPr>
          <p:cNvPr id="16" name="TextBox 15"/>
          <p:cNvSpPr txBox="1"/>
          <p:nvPr/>
        </p:nvSpPr>
        <p:spPr>
          <a:xfrm>
            <a:off x="4572000" y="4648200"/>
            <a:ext cx="7086600" cy="1107996"/>
          </a:xfrm>
          <a:prstGeom prst="rect">
            <a:avLst/>
          </a:prstGeom>
          <a:solidFill>
            <a:schemeClr val="accent5">
              <a:lumMod val="50000"/>
            </a:schemeClr>
          </a:solidFill>
        </p:spPr>
        <p:txBody>
          <a:bodyPr wrap="square" rtlCol="0">
            <a:spAutoFit/>
          </a:bodyPr>
          <a:lstStyle/>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a:t>
            </a:r>
            <a:r>
              <a:rPr lang="en-US" sz="2200" dirty="0" err="1">
                <a:solidFill>
                  <a:schemeClr val="bg1"/>
                </a:solidFill>
                <a:latin typeface="Times New Roman" panose="02020603050405020304" pitchFamily="18" charset="0"/>
                <a:cs typeface="Times New Roman" panose="02020603050405020304" pitchFamily="18" charset="0"/>
              </a:rPr>
              <a:t>đến</a:t>
            </a:r>
            <a:r>
              <a:rPr lang="en-US" sz="2200" dirty="0">
                <a:solidFill>
                  <a:schemeClr val="bg1"/>
                </a:solidFill>
                <a:latin typeface="Times New Roman" panose="02020603050405020304" pitchFamily="18" charset="0"/>
                <a:cs typeface="Times New Roman" panose="02020603050405020304" pitchFamily="18" charset="0"/>
              </a:rPr>
              <a:t> transaction </a:t>
            </a:r>
            <a:r>
              <a:rPr lang="en-US" sz="2200" dirty="0" err="1">
                <a:solidFill>
                  <a:schemeClr val="bg1"/>
                </a:solidFill>
                <a:latin typeface="Times New Roman" panose="02020603050405020304" pitchFamily="18" charset="0"/>
                <a:cs typeface="Times New Roman" panose="02020603050405020304" pitchFamily="18" charset="0"/>
              </a:rPr>
              <a:t>hoặc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các</a:t>
            </a:r>
            <a:r>
              <a:rPr lang="en-US" sz="2200" dirty="0">
                <a:solidFill>
                  <a:schemeClr val="bg1"/>
                </a:solidFill>
                <a:latin typeface="Times New Roman" panose="02020603050405020304" pitchFamily="18" charset="0"/>
                <a:cs typeface="Times New Roman" panose="02020603050405020304" pitchFamily="18" charset="0"/>
              </a:rPr>
              <a:t> quan </a:t>
            </a:r>
            <a:r>
              <a:rPr lang="en-US" sz="2200" dirty="0" err="1">
                <a:solidFill>
                  <a:schemeClr val="bg1"/>
                </a:solidFill>
                <a:latin typeface="Times New Roman" panose="02020603050405020304" pitchFamily="18" charset="0"/>
                <a:cs typeface="Times New Roman" panose="02020603050405020304" pitchFamily="18" charset="0"/>
              </a:rPr>
              <a:t>hệ</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ràng</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buộc</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chặt</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chẽ</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Cần join </a:t>
            </a: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endParaRPr lang="en-US" sz="2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err="1">
                <a:solidFill>
                  <a:schemeClr val="bg1"/>
                </a:solidFill>
                <a:latin typeface="Times New Roman" panose="02020603050405020304" pitchFamily="18" charset="0"/>
                <a:cs typeface="Times New Roman" panose="02020603050405020304" pitchFamily="18" charset="0"/>
              </a:rPr>
              <a:t>Dữ</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liệu</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quy</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mô</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err="1">
                <a:solidFill>
                  <a:schemeClr val="bg1"/>
                </a:solidFill>
                <a:latin typeface="Times New Roman" panose="02020603050405020304" pitchFamily="18" charset="0"/>
                <a:cs typeface="Times New Roman" panose="02020603050405020304" pitchFamily="18" charset="0"/>
              </a:rPr>
              <a:t>nhỏ</a:t>
            </a: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219200" y="1676401"/>
            <a:ext cx="3048000" cy="1219200"/>
          </a:xfrm>
          <a:prstGeom prst="rightArrow">
            <a:avLst/>
          </a:prstGeom>
          <a:solidFill>
            <a:srgbClr val="118B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bg1"/>
                </a:solidFill>
                <a:latin typeface="Times New Roman" panose="02020603050405020304" pitchFamily="18" charset="0"/>
                <a:cs typeface="Times New Roman" panose="02020603050405020304" pitchFamily="18" charset="0"/>
              </a:rPr>
              <a:t>Có </a:t>
            </a:r>
            <a:r>
              <a:rPr lang="en-US" b="1" i="1" dirty="0" err="1">
                <a:solidFill>
                  <a:schemeClr val="bg1"/>
                </a:solidFill>
                <a:latin typeface="Times New Roman" panose="02020603050405020304" pitchFamily="18" charset="0"/>
                <a:cs typeface="Times New Roman" panose="02020603050405020304" pitchFamily="18" charset="0"/>
              </a:rPr>
              <a:t>thể</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smtClean="0">
                <a:solidFill>
                  <a:schemeClr val="bg1"/>
                </a:solidFill>
                <a:latin typeface="Times New Roman" panose="02020603050405020304" pitchFamily="18" charset="0"/>
                <a:cs typeface="Times New Roman" panose="02020603050405020304" pitchFamily="18" charset="0"/>
              </a:rPr>
              <a:t>HBase</a:t>
            </a:r>
            <a:endParaRPr lang="en-US" dirty="0"/>
          </a:p>
        </p:txBody>
      </p:sp>
      <p:sp>
        <p:nvSpPr>
          <p:cNvPr id="17" name="Right Arrow 16"/>
          <p:cNvSpPr/>
          <p:nvPr/>
        </p:nvSpPr>
        <p:spPr>
          <a:xfrm>
            <a:off x="1219200" y="4340305"/>
            <a:ext cx="3048000" cy="1219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solidFill>
                <a:latin typeface="Times New Roman" panose="02020603050405020304" pitchFamily="18" charset="0"/>
                <a:cs typeface="Times New Roman" panose="02020603050405020304" pitchFamily="18" charset="0"/>
              </a:rPr>
              <a:t>KHÔNG nên </a:t>
            </a:r>
            <a:r>
              <a:rPr lang="en-US" b="1" i="1" dirty="0" err="1">
                <a:solidFill>
                  <a:schemeClr val="bg1"/>
                </a:solidFill>
                <a:latin typeface="Times New Roman" panose="02020603050405020304" pitchFamily="18" charset="0"/>
                <a:cs typeface="Times New Roman" panose="02020603050405020304" pitchFamily="18" charset="0"/>
              </a:rPr>
              <a:t>dùng</a:t>
            </a:r>
            <a:r>
              <a:rPr lang="en-US" b="1" i="1" dirty="0">
                <a:solidFill>
                  <a:schemeClr val="bg1"/>
                </a:solidFill>
                <a:latin typeface="Times New Roman" panose="02020603050405020304" pitchFamily="18" charset="0"/>
                <a:cs typeface="Times New Roman" panose="02020603050405020304" pitchFamily="18" charset="0"/>
              </a:rPr>
              <a:t> </a:t>
            </a:r>
            <a:r>
              <a:rPr lang="en-US" b="1" i="1" dirty="0" err="1">
                <a:solidFill>
                  <a:schemeClr val="bg1"/>
                </a:solidFill>
                <a:latin typeface="Times New Roman" panose="02020603050405020304" pitchFamily="18" charset="0"/>
                <a:cs typeface="Times New Roman" panose="02020603050405020304" pitchFamily="18" charset="0"/>
              </a:rPr>
              <a:t>HBase</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4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300" fill="hold"/>
                                        <p:tgtEl>
                                          <p:spTgt spid="10"/>
                                        </p:tgtEl>
                                        <p:attrNameLst>
                                          <p:attrName>ppt_x</p:attrName>
                                        </p:attrNameLst>
                                      </p:cBhvr>
                                      <p:tavLst>
                                        <p:tav tm="0">
                                          <p:val>
                                            <p:strVal val="#ppt_x"/>
                                          </p:val>
                                        </p:tav>
                                        <p:tav tm="100000">
                                          <p:val>
                                            <p:strVal val="#ppt_x"/>
                                          </p:val>
                                        </p:tav>
                                      </p:tavLst>
                                    </p:anim>
                                    <p:anim calcmode="lin" valueType="num">
                                      <p:cBhvr additive="base">
                                        <p:cTn id="11" dur="3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par>
                          <p:cTn id="17" fill="hold">
                            <p:stCondLst>
                              <p:cond delay="3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300" fill="hold"/>
                                        <p:tgtEl>
                                          <p:spTgt spid="16"/>
                                        </p:tgtEl>
                                        <p:attrNameLst>
                                          <p:attrName>ppt_x</p:attrName>
                                        </p:attrNameLst>
                                      </p:cBhvr>
                                      <p:tavLst>
                                        <p:tav tm="0">
                                          <p:val>
                                            <p:strVal val="#ppt_x"/>
                                          </p:val>
                                        </p:tav>
                                        <p:tav tm="100000">
                                          <p:val>
                                            <p:strVal val="#ppt_x"/>
                                          </p:val>
                                        </p:tav>
                                      </p:tavLst>
                                    </p:anim>
                                    <p:anim calcmode="lin" valueType="num">
                                      <p:cBhvr additive="base">
                                        <p:cTn id="21" dur="3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1481902"/>
            <a:chExt cx="9296400" cy="1311862"/>
          </a:xfrm>
        </p:grpSpPr>
        <p:sp>
          <p:nvSpPr>
            <p:cNvPr id="4" name="Rounded Rectangle 3"/>
            <p:cNvSpPr/>
            <p:nvPr/>
          </p:nvSpPr>
          <p:spPr>
            <a:xfrm>
              <a:off x="0" y="1481902"/>
              <a:ext cx="9296400" cy="1311862"/>
            </a:xfrm>
            <a:prstGeom prst="roundRect">
              <a:avLst/>
            </a:prstGeom>
            <a:solidFill>
              <a:schemeClr val="accent6">
                <a:lumMod val="75000"/>
              </a:schemeClr>
            </a:solidFill>
          </p:spPr>
          <p:style>
            <a:lnRef idx="3">
              <a:schemeClr val="lt1">
                <a:hueOff val="0"/>
                <a:satOff val="0"/>
                <a:lumOff val="0"/>
                <a:alphaOff val="0"/>
              </a:schemeClr>
            </a:lnRef>
            <a:fillRef idx="1">
              <a:scrgbClr r="0" g="0" b="0"/>
            </a:fillRef>
            <a:effectRef idx="1">
              <a:schemeClr val="accent3">
                <a:hueOff val="5625132"/>
                <a:satOff val="-8440"/>
                <a:lumOff val="-1373"/>
                <a:alphaOff val="0"/>
              </a:schemeClr>
            </a:effectRef>
            <a:fontRef idx="minor">
              <a:schemeClr val="lt1"/>
            </a:fontRef>
          </p:style>
        </p:sp>
        <p:sp>
          <p:nvSpPr>
            <p:cNvPr id="5" name="Rounded Rectangle 4"/>
            <p:cNvSpPr txBox="1"/>
            <p:nvPr/>
          </p:nvSpPr>
          <p:spPr>
            <a:xfrm>
              <a:off x="64040" y="1545942"/>
              <a:ext cx="9168320" cy="1183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2800" b="1" kern="1200" dirty="0" err="1" smtClean="0">
                  <a:latin typeface="Times New Roman" panose="02020603050405020304" pitchFamily="18" charset="0"/>
                  <a:cs typeface="Times New Roman" panose="02020603050405020304" pitchFamily="18" charset="0"/>
                </a:rPr>
                <a:t>Phần</a:t>
              </a:r>
              <a:r>
                <a:rPr lang="en-US" sz="2800" b="1" kern="1200" dirty="0" smtClean="0">
                  <a:latin typeface="Times New Roman" panose="02020603050405020304" pitchFamily="18" charset="0"/>
                  <a:cs typeface="Times New Roman" panose="02020603050405020304" pitchFamily="18" charset="0"/>
                </a:rPr>
                <a:t> 2: </a:t>
              </a:r>
              <a:r>
                <a:rPr lang="en-US" sz="2800" b="1" i="0" kern="1200" dirty="0" smtClean="0">
                  <a:latin typeface="Times New Roman" panose="02020603050405020304" pitchFamily="18" charset="0"/>
                  <a:cs typeface="Times New Roman" panose="02020603050405020304" pitchFamily="18" charset="0"/>
                </a:rPr>
                <a:t>Apache </a:t>
              </a:r>
              <a:r>
                <a:rPr lang="en-US" sz="2800" b="1" i="0" kern="1200" dirty="0" err="1" smtClean="0">
                  <a:latin typeface="Times New Roman" panose="02020603050405020304" pitchFamily="18" charset="0"/>
                  <a:cs typeface="Times New Roman" panose="02020603050405020304" pitchFamily="18" charset="0"/>
                </a:rPr>
                <a:t>HBase</a:t>
              </a:r>
              <a:endParaRPr lang="en-US" sz="2800" kern="1200" dirty="0">
                <a:latin typeface="Times New Roman" panose="02020603050405020304" pitchFamily="18" charset="0"/>
                <a:cs typeface="Times New Roman" panose="02020603050405020304" pitchFamily="18" charset="0"/>
              </a:endParaRPr>
            </a:p>
          </p:txBody>
        </p:sp>
      </p:grpSp>
      <p:sp>
        <p:nvSpPr>
          <p:cNvPr id="7" name="TextBox 6"/>
          <p:cNvSpPr txBox="1"/>
          <p:nvPr/>
        </p:nvSpPr>
        <p:spPr>
          <a:xfrm>
            <a:off x="609600" y="94415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So </a:t>
            </a:r>
            <a:r>
              <a:rPr lang="en-US" sz="3200" b="1" dirty="0" err="1" smtClean="0">
                <a:solidFill>
                  <a:schemeClr val="bg1"/>
                </a:solidFill>
                <a:latin typeface="Times New Roman" panose="02020603050405020304" pitchFamily="18" charset="0"/>
                <a:cs typeface="Times New Roman" panose="02020603050405020304" pitchFamily="18" charset="0"/>
              </a:rPr>
              <a:t>sánh</a:t>
            </a:r>
            <a:r>
              <a:rPr lang="en-US" sz="3200" b="1" dirty="0" smtClean="0">
                <a:solidFill>
                  <a:schemeClr val="bg1"/>
                </a:solidFill>
                <a:latin typeface="Times New Roman" panose="02020603050405020304" pitchFamily="18" charset="0"/>
                <a:cs typeface="Times New Roman" panose="02020603050405020304" pitchFamily="18" charset="0"/>
              </a:rPr>
              <a:t> </a:t>
            </a:r>
            <a:r>
              <a:rPr lang="en-US" sz="3200" b="1" dirty="0" err="1" smtClean="0">
                <a:solidFill>
                  <a:schemeClr val="bg1"/>
                </a:solidFill>
                <a:latin typeface="Times New Roman" panose="02020603050405020304" pitchFamily="18" charset="0"/>
                <a:cs typeface="Times New Roman" panose="02020603050405020304" pitchFamily="18" charset="0"/>
              </a:rPr>
              <a:t>HBase</a:t>
            </a:r>
            <a:r>
              <a:rPr lang="en-US" sz="3200" b="1" dirty="0" smtClean="0">
                <a:solidFill>
                  <a:schemeClr val="bg1"/>
                </a:solidFill>
                <a:latin typeface="Times New Roman" panose="02020603050405020304" pitchFamily="18" charset="0"/>
                <a:cs typeface="Times New Roman" panose="02020603050405020304" pitchFamily="18" charset="0"/>
              </a:rPr>
              <a:t> vs </a:t>
            </a:r>
            <a:r>
              <a:rPr lang="en-US" sz="3200" b="1" dirty="0">
                <a:solidFill>
                  <a:schemeClr val="bg1"/>
                </a:solidFill>
                <a:latin typeface="Times New Roman" panose="02020603050405020304" pitchFamily="18" charset="0"/>
                <a:cs typeface="Times New Roman" panose="02020603050405020304" pitchFamily="18" charset="0"/>
              </a:rPr>
              <a:t>RDBMS</a:t>
            </a:r>
            <a:endParaRPr lang="en-US" sz="3200" b="1"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84960" y="1573931"/>
            <a:ext cx="8477250" cy="4876800"/>
          </a:xfrm>
          <a:prstGeom prst="rect">
            <a:avLst/>
          </a:prstGeom>
        </p:spPr>
      </p:pic>
    </p:spTree>
    <p:extLst>
      <p:ext uri="{BB962C8B-B14F-4D97-AF65-F5344CB8AC3E}">
        <p14:creationId xmlns:p14="http://schemas.microsoft.com/office/powerpoint/2010/main" val="373468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TotalTime>
  <Words>1516</Words>
  <Application>Microsoft Office PowerPoint</Application>
  <PresentationFormat>Widescreen</PresentationFormat>
  <Paragraphs>188</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Times New Roman</vt:lpstr>
      <vt:lpstr>Wingdings</vt:lpstr>
      <vt:lpstr>Office Theme</vt:lpstr>
      <vt:lpstr>CƠ SƠ DỮ LIỆU NÂNG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161</cp:revision>
  <dcterms:created xsi:type="dcterms:W3CDTF">2006-08-16T00:00:00Z</dcterms:created>
  <dcterms:modified xsi:type="dcterms:W3CDTF">2021-03-07T03:54:46Z</dcterms:modified>
</cp:coreProperties>
</file>