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77" r:id="rId6"/>
    <p:sldId id="264" r:id="rId7"/>
    <p:sldId id="278" r:id="rId8"/>
    <p:sldId id="279" r:id="rId9"/>
    <p:sldId id="280" r:id="rId10"/>
    <p:sldId id="275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B0B"/>
    <a:srgbClr val="15AB0D"/>
    <a:srgbClr val="AD1757"/>
    <a:srgbClr val="6E8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64337" autoAdjust="0"/>
  </p:normalViewPr>
  <p:slideViewPr>
    <p:cSldViewPr>
      <p:cViewPr varScale="1">
        <p:scale>
          <a:sx n="48" d="100"/>
          <a:sy n="48" d="100"/>
        </p:scale>
        <p:origin x="1284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738E6-4BD7-4AB8-8B0D-3205B8ECCD3B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DE623-2DF7-4243-B639-4C6C471378C7}">
      <dgm:prSet phldrT="[Text]" custT="1"/>
      <dgm:spPr/>
      <dgm:t>
        <a:bodyPr/>
        <a:lstStyle/>
        <a:p>
          <a:r>
            <a: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1:Overview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7C2772-D163-45BD-99AF-8D4E99C1357E}" type="parTrans" cxnId="{D4D40979-0EAF-4C98-887C-16A5C398BE70}">
      <dgm:prSet/>
      <dgm:spPr/>
      <dgm:t>
        <a:bodyPr/>
        <a:lstStyle/>
        <a:p>
          <a:endParaRPr lang="en-US"/>
        </a:p>
      </dgm:t>
    </dgm:pt>
    <dgm:pt modelId="{55E825B2-76A9-4760-B3AA-4F41A5B6BC15}" type="sibTrans" cxnId="{D4D40979-0EAF-4C98-887C-16A5C398BE70}">
      <dgm:prSet/>
      <dgm:spPr/>
      <dgm:t>
        <a:bodyPr/>
        <a:lstStyle/>
        <a:p>
          <a:endParaRPr lang="en-US"/>
        </a:p>
      </dgm:t>
    </dgm:pt>
    <dgm:pt modelId="{C0545705-5A66-47FD-9F7E-B3C74046757D}">
      <dgm:prSet phldrT="[Text]" custT="1"/>
      <dgm:spPr/>
      <dgm:t>
        <a:bodyPr/>
        <a:lstStyle/>
        <a:p>
          <a:r>
            <a: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2</a:t>
          </a:r>
          <a:r>
            <a: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40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Lookback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4D2CCA-0E6A-4E0B-8CF5-7A877815F789}" type="sibTrans" cxnId="{0ACBACC0-4F1E-497E-B786-032F73DF1751}">
      <dgm:prSet/>
      <dgm:spPr/>
      <dgm:t>
        <a:bodyPr/>
        <a:lstStyle/>
        <a:p>
          <a:endParaRPr lang="en-US"/>
        </a:p>
      </dgm:t>
    </dgm:pt>
    <dgm:pt modelId="{A314F2AF-FDE1-4A17-B0E8-F64B2E85B49C}" type="parTrans" cxnId="{0ACBACC0-4F1E-497E-B786-032F73DF1751}">
      <dgm:prSet/>
      <dgm:spPr/>
      <dgm:t>
        <a:bodyPr/>
        <a:lstStyle/>
        <a:p>
          <a:endParaRPr lang="en-US"/>
        </a:p>
      </dgm:t>
    </dgm:pt>
    <dgm:pt modelId="{8406E4E1-49C4-47D4-93CE-4068A6100A4D}">
      <dgm:prSet phldrT="[Text]" custT="1"/>
      <dgm:spPr/>
      <dgm:t>
        <a:bodyPr/>
        <a:lstStyle/>
        <a:p>
          <a:r>
            <a:rPr lang="en-US" sz="40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3:How they build the dataset?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F41E44-03D2-4DB8-837A-DFEDC750EA84}" type="sibTrans" cxnId="{672D52F2-A12B-4B6D-856F-7BB8B7B6E9DC}">
      <dgm:prSet/>
      <dgm:spPr/>
      <dgm:t>
        <a:bodyPr/>
        <a:lstStyle/>
        <a:p>
          <a:endParaRPr lang="en-US"/>
        </a:p>
      </dgm:t>
    </dgm:pt>
    <dgm:pt modelId="{15EFCEDF-13DC-4E26-8505-4FA59E4EA122}" type="parTrans" cxnId="{672D52F2-A12B-4B6D-856F-7BB8B7B6E9DC}">
      <dgm:prSet/>
      <dgm:spPr/>
      <dgm:t>
        <a:bodyPr/>
        <a:lstStyle/>
        <a:p>
          <a:endParaRPr lang="en-US"/>
        </a:p>
      </dgm:t>
    </dgm:pt>
    <dgm:pt modelId="{95801185-A32C-4391-8AC2-3FA4061E9EF3}">
      <dgm:prSet phldrT="[Text]" custT="1"/>
      <dgm:spPr/>
      <dgm:t>
        <a:bodyPr/>
        <a:lstStyle/>
        <a:p>
          <a:r>
            <a: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5:Result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ACB10B-2033-4687-80EE-2081CF728F42}" type="parTrans" cxnId="{2E30E005-F0D5-426A-B613-D0583B61309C}">
      <dgm:prSet/>
      <dgm:spPr/>
      <dgm:t>
        <a:bodyPr/>
        <a:lstStyle/>
        <a:p>
          <a:endParaRPr lang="en-US"/>
        </a:p>
      </dgm:t>
    </dgm:pt>
    <dgm:pt modelId="{7ADABF86-25B4-4F65-A008-0769FF9AA74A}" type="sibTrans" cxnId="{2E30E005-F0D5-426A-B613-D0583B61309C}">
      <dgm:prSet/>
      <dgm:spPr/>
      <dgm:t>
        <a:bodyPr/>
        <a:lstStyle/>
        <a:p>
          <a:endParaRPr lang="en-US"/>
        </a:p>
      </dgm:t>
    </dgm:pt>
    <dgm:pt modelId="{A1B9B704-37BA-4A21-AE6B-5F9947CFE2A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6:Demo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DCE097-6B39-4526-B537-55758D61C95A}" type="parTrans" cxnId="{02B519EE-E980-4A77-A3A4-7BB6F267D693}">
      <dgm:prSet/>
      <dgm:spPr/>
      <dgm:t>
        <a:bodyPr/>
        <a:lstStyle/>
        <a:p>
          <a:endParaRPr lang="en-US"/>
        </a:p>
      </dgm:t>
    </dgm:pt>
    <dgm:pt modelId="{A476D3E0-3311-4945-9D79-EB22980DB0E6}" type="sibTrans" cxnId="{02B519EE-E980-4A77-A3A4-7BB6F267D693}">
      <dgm:prSet/>
      <dgm:spPr/>
      <dgm:t>
        <a:bodyPr/>
        <a:lstStyle/>
        <a:p>
          <a:endParaRPr lang="en-US"/>
        </a:p>
      </dgm:t>
    </dgm:pt>
    <dgm:pt modelId="{9CC66A01-3875-4532-BFEA-D42ED9A50BEC}">
      <dgm:prSet phldrT="[Text]" custT="1"/>
      <dgm:spPr/>
      <dgm:t>
        <a:bodyPr/>
        <a:lstStyle/>
        <a:p>
          <a:r>
            <a: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4: Advantage of new model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452C3A-B980-4971-8D83-2C0603A8D514}" type="parTrans" cxnId="{35533BD5-3E96-4262-AB1E-4D6A87E237D4}">
      <dgm:prSet/>
      <dgm:spPr/>
      <dgm:t>
        <a:bodyPr/>
        <a:lstStyle/>
        <a:p>
          <a:endParaRPr lang="en-US"/>
        </a:p>
      </dgm:t>
    </dgm:pt>
    <dgm:pt modelId="{1DA16861-22A3-4489-B3D3-3326CB300FE5}" type="sibTrans" cxnId="{35533BD5-3E96-4262-AB1E-4D6A87E237D4}">
      <dgm:prSet/>
      <dgm:spPr/>
      <dgm:t>
        <a:bodyPr/>
        <a:lstStyle/>
        <a:p>
          <a:endParaRPr lang="en-US"/>
        </a:p>
      </dgm:t>
    </dgm:pt>
    <dgm:pt modelId="{5C243920-1960-49F6-8B94-BFB30175097D}" type="pres">
      <dgm:prSet presAssocID="{370738E6-4BD7-4AB8-8B0D-3205B8ECCD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873F1F-FC88-4DD8-968E-F2AA092439B5}" type="pres">
      <dgm:prSet presAssocID="{579DE623-2DF7-4243-B639-4C6C471378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93837-3E0A-4555-B12F-8E6F34631BAC}" type="pres">
      <dgm:prSet presAssocID="{55E825B2-76A9-4760-B3AA-4F41A5B6BC15}" presName="spacer" presStyleCnt="0"/>
      <dgm:spPr/>
      <dgm:t>
        <a:bodyPr/>
        <a:lstStyle/>
        <a:p>
          <a:endParaRPr lang="en-US"/>
        </a:p>
      </dgm:t>
    </dgm:pt>
    <dgm:pt modelId="{448D9771-D820-422B-8814-4B49E9F0B3E4}" type="pres">
      <dgm:prSet presAssocID="{C0545705-5A66-47FD-9F7E-B3C74046757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4BC8E-8AE6-4BAA-BB92-32952284E077}" type="pres">
      <dgm:prSet presAssocID="{964D2CCA-0E6A-4E0B-8CF5-7A877815F789}" presName="spacer" presStyleCnt="0"/>
      <dgm:spPr/>
      <dgm:t>
        <a:bodyPr/>
        <a:lstStyle/>
        <a:p>
          <a:endParaRPr lang="en-US"/>
        </a:p>
      </dgm:t>
    </dgm:pt>
    <dgm:pt modelId="{D282F9DC-D542-4AD5-958F-1B5DF45D0032}" type="pres">
      <dgm:prSet presAssocID="{8406E4E1-49C4-47D4-93CE-4068A6100A4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956EB-DAFD-4105-B297-9B79D8D0D6EC}" type="pres">
      <dgm:prSet presAssocID="{8BF41E44-03D2-4DB8-837A-DFEDC750EA84}" presName="spacer" presStyleCnt="0"/>
      <dgm:spPr/>
      <dgm:t>
        <a:bodyPr/>
        <a:lstStyle/>
        <a:p>
          <a:endParaRPr lang="en-US"/>
        </a:p>
      </dgm:t>
    </dgm:pt>
    <dgm:pt modelId="{8A53429E-C067-46EC-8557-6BCED9E82F13}" type="pres">
      <dgm:prSet presAssocID="{9CC66A01-3875-4532-BFEA-D42ED9A50BE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FC20D-E3A6-482D-AC74-CA12751361F9}" type="pres">
      <dgm:prSet presAssocID="{1DA16861-22A3-4489-B3D3-3326CB300FE5}" presName="spacer" presStyleCnt="0"/>
      <dgm:spPr/>
      <dgm:t>
        <a:bodyPr/>
        <a:lstStyle/>
        <a:p>
          <a:endParaRPr lang="en-US"/>
        </a:p>
      </dgm:t>
    </dgm:pt>
    <dgm:pt modelId="{F6E9B1F4-2992-4675-92AA-E2AEE6AC9211}" type="pres">
      <dgm:prSet presAssocID="{95801185-A32C-4391-8AC2-3FA4061E9EF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4782D-1DCB-47A6-A2C6-14297F7B1AF2}" type="pres">
      <dgm:prSet presAssocID="{7ADABF86-25B4-4F65-A008-0769FF9AA74A}" presName="spacer" presStyleCnt="0"/>
      <dgm:spPr/>
      <dgm:t>
        <a:bodyPr/>
        <a:lstStyle/>
        <a:p>
          <a:endParaRPr lang="en-US"/>
        </a:p>
      </dgm:t>
    </dgm:pt>
    <dgm:pt modelId="{B5E99E5D-154F-4F61-B40A-662560417B3B}" type="pres">
      <dgm:prSet presAssocID="{A1B9B704-37BA-4A21-AE6B-5F9947CFE2A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747358-964C-42A5-AB78-AB2470A76628}" type="presOf" srcId="{C0545705-5A66-47FD-9F7E-B3C74046757D}" destId="{448D9771-D820-422B-8814-4B49E9F0B3E4}" srcOrd="0" destOrd="0" presId="urn:microsoft.com/office/officeart/2005/8/layout/vList2"/>
    <dgm:cxn modelId="{35533BD5-3E96-4262-AB1E-4D6A87E237D4}" srcId="{370738E6-4BD7-4AB8-8B0D-3205B8ECCD3B}" destId="{9CC66A01-3875-4532-BFEA-D42ED9A50BEC}" srcOrd="3" destOrd="0" parTransId="{6C452C3A-B980-4971-8D83-2C0603A8D514}" sibTransId="{1DA16861-22A3-4489-B3D3-3326CB300FE5}"/>
    <dgm:cxn modelId="{2C7D7505-A7E9-40CE-918A-B74B3FA32440}" type="presOf" srcId="{579DE623-2DF7-4243-B639-4C6C471378C7}" destId="{63873F1F-FC88-4DD8-968E-F2AA092439B5}" srcOrd="0" destOrd="0" presId="urn:microsoft.com/office/officeart/2005/8/layout/vList2"/>
    <dgm:cxn modelId="{3D8B3FA4-3148-47CE-BABE-E743EE8F4F6B}" type="presOf" srcId="{9CC66A01-3875-4532-BFEA-D42ED9A50BEC}" destId="{8A53429E-C067-46EC-8557-6BCED9E82F13}" srcOrd="0" destOrd="0" presId="urn:microsoft.com/office/officeart/2005/8/layout/vList2"/>
    <dgm:cxn modelId="{0ACBACC0-4F1E-497E-B786-032F73DF1751}" srcId="{370738E6-4BD7-4AB8-8B0D-3205B8ECCD3B}" destId="{C0545705-5A66-47FD-9F7E-B3C74046757D}" srcOrd="1" destOrd="0" parTransId="{A314F2AF-FDE1-4A17-B0E8-F64B2E85B49C}" sibTransId="{964D2CCA-0E6A-4E0B-8CF5-7A877815F789}"/>
    <dgm:cxn modelId="{16334227-9D68-4129-9592-9E200DF40EB1}" type="presOf" srcId="{A1B9B704-37BA-4A21-AE6B-5F9947CFE2A4}" destId="{B5E99E5D-154F-4F61-B40A-662560417B3B}" srcOrd="0" destOrd="0" presId="urn:microsoft.com/office/officeart/2005/8/layout/vList2"/>
    <dgm:cxn modelId="{2E30E005-F0D5-426A-B613-D0583B61309C}" srcId="{370738E6-4BD7-4AB8-8B0D-3205B8ECCD3B}" destId="{95801185-A32C-4391-8AC2-3FA4061E9EF3}" srcOrd="4" destOrd="0" parTransId="{1AACB10B-2033-4687-80EE-2081CF728F42}" sibTransId="{7ADABF86-25B4-4F65-A008-0769FF9AA74A}"/>
    <dgm:cxn modelId="{D4D40979-0EAF-4C98-887C-16A5C398BE70}" srcId="{370738E6-4BD7-4AB8-8B0D-3205B8ECCD3B}" destId="{579DE623-2DF7-4243-B639-4C6C471378C7}" srcOrd="0" destOrd="0" parTransId="{BE7C2772-D163-45BD-99AF-8D4E99C1357E}" sibTransId="{55E825B2-76A9-4760-B3AA-4F41A5B6BC15}"/>
    <dgm:cxn modelId="{A2AF86FE-31B9-4C90-B932-E8F7DA25448A}" type="presOf" srcId="{370738E6-4BD7-4AB8-8B0D-3205B8ECCD3B}" destId="{5C243920-1960-49F6-8B94-BFB30175097D}" srcOrd="0" destOrd="0" presId="urn:microsoft.com/office/officeart/2005/8/layout/vList2"/>
    <dgm:cxn modelId="{672D52F2-A12B-4B6D-856F-7BB8B7B6E9DC}" srcId="{370738E6-4BD7-4AB8-8B0D-3205B8ECCD3B}" destId="{8406E4E1-49C4-47D4-93CE-4068A6100A4D}" srcOrd="2" destOrd="0" parTransId="{15EFCEDF-13DC-4E26-8505-4FA59E4EA122}" sibTransId="{8BF41E44-03D2-4DB8-837A-DFEDC750EA84}"/>
    <dgm:cxn modelId="{02B519EE-E980-4A77-A3A4-7BB6F267D693}" srcId="{370738E6-4BD7-4AB8-8B0D-3205B8ECCD3B}" destId="{A1B9B704-37BA-4A21-AE6B-5F9947CFE2A4}" srcOrd="5" destOrd="0" parTransId="{18DCE097-6B39-4526-B537-55758D61C95A}" sibTransId="{A476D3E0-3311-4945-9D79-EB22980DB0E6}"/>
    <dgm:cxn modelId="{BA09CFBC-45B3-43A9-981A-5102E972A071}" type="presOf" srcId="{8406E4E1-49C4-47D4-93CE-4068A6100A4D}" destId="{D282F9DC-D542-4AD5-958F-1B5DF45D0032}" srcOrd="0" destOrd="0" presId="urn:microsoft.com/office/officeart/2005/8/layout/vList2"/>
    <dgm:cxn modelId="{264A7DD6-7BC2-4314-963A-E4165AF0E53C}" type="presOf" srcId="{95801185-A32C-4391-8AC2-3FA4061E9EF3}" destId="{F6E9B1F4-2992-4675-92AA-E2AEE6AC9211}" srcOrd="0" destOrd="0" presId="urn:microsoft.com/office/officeart/2005/8/layout/vList2"/>
    <dgm:cxn modelId="{F74642ED-D2F0-4F95-8265-D7AC99131BA5}" type="presParOf" srcId="{5C243920-1960-49F6-8B94-BFB30175097D}" destId="{63873F1F-FC88-4DD8-968E-F2AA092439B5}" srcOrd="0" destOrd="0" presId="urn:microsoft.com/office/officeart/2005/8/layout/vList2"/>
    <dgm:cxn modelId="{14AA8D0F-8C38-4335-9A39-BEBF7F0821C8}" type="presParOf" srcId="{5C243920-1960-49F6-8B94-BFB30175097D}" destId="{80493837-3E0A-4555-B12F-8E6F34631BAC}" srcOrd="1" destOrd="0" presId="urn:microsoft.com/office/officeart/2005/8/layout/vList2"/>
    <dgm:cxn modelId="{1FD4269C-792E-45E6-A168-DC1A08F3C62B}" type="presParOf" srcId="{5C243920-1960-49F6-8B94-BFB30175097D}" destId="{448D9771-D820-422B-8814-4B49E9F0B3E4}" srcOrd="2" destOrd="0" presId="urn:microsoft.com/office/officeart/2005/8/layout/vList2"/>
    <dgm:cxn modelId="{ACC7560E-7D14-47A5-B8AD-17A0860531E8}" type="presParOf" srcId="{5C243920-1960-49F6-8B94-BFB30175097D}" destId="{CAB4BC8E-8AE6-4BAA-BB92-32952284E077}" srcOrd="3" destOrd="0" presId="urn:microsoft.com/office/officeart/2005/8/layout/vList2"/>
    <dgm:cxn modelId="{87D546E4-94C9-43CD-83C5-B20724A9F5F7}" type="presParOf" srcId="{5C243920-1960-49F6-8B94-BFB30175097D}" destId="{D282F9DC-D542-4AD5-958F-1B5DF45D0032}" srcOrd="4" destOrd="0" presId="urn:microsoft.com/office/officeart/2005/8/layout/vList2"/>
    <dgm:cxn modelId="{56278842-EB13-47CD-86E3-7D6F649F285C}" type="presParOf" srcId="{5C243920-1960-49F6-8B94-BFB30175097D}" destId="{346956EB-DAFD-4105-B297-9B79D8D0D6EC}" srcOrd="5" destOrd="0" presId="urn:microsoft.com/office/officeart/2005/8/layout/vList2"/>
    <dgm:cxn modelId="{CC7322BE-A2C4-4736-9992-3508442B39F3}" type="presParOf" srcId="{5C243920-1960-49F6-8B94-BFB30175097D}" destId="{8A53429E-C067-46EC-8557-6BCED9E82F13}" srcOrd="6" destOrd="0" presId="urn:microsoft.com/office/officeart/2005/8/layout/vList2"/>
    <dgm:cxn modelId="{ABA2A65F-CCC1-4C2F-9A03-9680DFBA1602}" type="presParOf" srcId="{5C243920-1960-49F6-8B94-BFB30175097D}" destId="{F2BFC20D-E3A6-482D-AC74-CA12751361F9}" srcOrd="7" destOrd="0" presId="urn:microsoft.com/office/officeart/2005/8/layout/vList2"/>
    <dgm:cxn modelId="{AADA2850-FDB0-4871-A304-7B41D784ED2E}" type="presParOf" srcId="{5C243920-1960-49F6-8B94-BFB30175097D}" destId="{F6E9B1F4-2992-4675-92AA-E2AEE6AC9211}" srcOrd="8" destOrd="0" presId="urn:microsoft.com/office/officeart/2005/8/layout/vList2"/>
    <dgm:cxn modelId="{298C559D-F401-447B-9F18-83C22F180A09}" type="presParOf" srcId="{5C243920-1960-49F6-8B94-BFB30175097D}" destId="{BBD4782D-1DCB-47A6-A2C6-14297F7B1AF2}" srcOrd="9" destOrd="0" presId="urn:microsoft.com/office/officeart/2005/8/layout/vList2"/>
    <dgm:cxn modelId="{EC711DAD-0EA2-487E-A492-00D396434847}" type="presParOf" srcId="{5C243920-1960-49F6-8B94-BFB30175097D}" destId="{B5E99E5D-154F-4F61-B40A-662560417B3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73F1F-FC88-4DD8-968E-F2AA092439B5}">
      <dsp:nvSpPr>
        <dsp:cNvPr id="0" name=""/>
        <dsp:cNvSpPr/>
      </dsp:nvSpPr>
      <dsp:spPr>
        <a:xfrm>
          <a:off x="0" y="460"/>
          <a:ext cx="9296400" cy="8526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1:Overview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23" y="42083"/>
        <a:ext cx="9213154" cy="769395"/>
      </dsp:txXfrm>
    </dsp:sp>
    <dsp:sp modelId="{448D9771-D820-422B-8814-4B49E9F0B3E4}">
      <dsp:nvSpPr>
        <dsp:cNvPr id="0" name=""/>
        <dsp:cNvSpPr/>
      </dsp:nvSpPr>
      <dsp:spPr>
        <a:xfrm>
          <a:off x="0" y="866067"/>
          <a:ext cx="9296400" cy="8526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2</a:t>
          </a: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40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Lookback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23" y="907690"/>
        <a:ext cx="9213154" cy="769395"/>
      </dsp:txXfrm>
    </dsp:sp>
    <dsp:sp modelId="{D282F9DC-D542-4AD5-958F-1B5DF45D0032}">
      <dsp:nvSpPr>
        <dsp:cNvPr id="0" name=""/>
        <dsp:cNvSpPr/>
      </dsp:nvSpPr>
      <dsp:spPr>
        <a:xfrm>
          <a:off x="0" y="1731675"/>
          <a:ext cx="9296400" cy="8526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3:How they build the dataset?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23" y="1773298"/>
        <a:ext cx="9213154" cy="769395"/>
      </dsp:txXfrm>
    </dsp:sp>
    <dsp:sp modelId="{8A53429E-C067-46EC-8557-6BCED9E82F13}">
      <dsp:nvSpPr>
        <dsp:cNvPr id="0" name=""/>
        <dsp:cNvSpPr/>
      </dsp:nvSpPr>
      <dsp:spPr>
        <a:xfrm>
          <a:off x="0" y="2597282"/>
          <a:ext cx="9296400" cy="8526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4: Advantage of new model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23" y="2638905"/>
        <a:ext cx="9213154" cy="769395"/>
      </dsp:txXfrm>
    </dsp:sp>
    <dsp:sp modelId="{F6E9B1F4-2992-4675-92AA-E2AEE6AC9211}">
      <dsp:nvSpPr>
        <dsp:cNvPr id="0" name=""/>
        <dsp:cNvSpPr/>
      </dsp:nvSpPr>
      <dsp:spPr>
        <a:xfrm>
          <a:off x="0" y="3462890"/>
          <a:ext cx="9296400" cy="85264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5:Result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23" y="3504513"/>
        <a:ext cx="9213154" cy="769395"/>
      </dsp:txXfrm>
    </dsp:sp>
    <dsp:sp modelId="{B5E99E5D-154F-4F61-B40A-662560417B3B}">
      <dsp:nvSpPr>
        <dsp:cNvPr id="0" name=""/>
        <dsp:cNvSpPr/>
      </dsp:nvSpPr>
      <dsp:spPr>
        <a:xfrm>
          <a:off x="0" y="4328497"/>
          <a:ext cx="9296400" cy="852641"/>
        </a:xfrm>
        <a:prstGeom prst="roundRect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Section 6:Demo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23" y="4370120"/>
        <a:ext cx="9213154" cy="769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1771-A7B1-4A91-958F-4C50DD45F4D7}" type="datetimeFigureOut">
              <a:rPr lang="en-PH" smtClean="0"/>
              <a:t>11/03/2021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B96F3-AB3B-4A44-870F-2FBB5484A8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77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70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547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7012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359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422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357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0319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466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bg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562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i="1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image</a:t>
            </a:r>
            <a:r>
              <a:rPr lang="en-US" sz="1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come from </a:t>
            </a:r>
            <a:r>
              <a:rPr lang="en-US" sz="12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Tencent</a:t>
            </a:r>
            <a:r>
              <a:rPr lang="en-US" sz="1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Street View panoramas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previous CNN image processing solutions target objects that occupy a large proportion of an image, and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networks do not work well for target objects occupying only a small fraction of an image like the traffic-signs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bg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052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i="1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image</a:t>
            </a:r>
            <a:r>
              <a:rPr lang="en-US" sz="1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come from </a:t>
            </a:r>
            <a:r>
              <a:rPr lang="en-US" sz="12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Tencent</a:t>
            </a:r>
            <a:r>
              <a:rPr lang="en-US" sz="1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Street View panoramas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previous CNN image processing solutions target objects that occupy a large proportion of an image, and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networks do not work well for target objects occupying only a small fraction of an image like the traffic-signs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here.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bg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VOC [7] and ImageNet ILSVRC [20]. In these datasets, target objects typically occupy a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proportion of each image (the bounding box of each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of interest fills on average about 20% of the image).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for some tasks, objects of interest may only occupy a small fraction of an image, such as traffic-signs in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captured while driving. A typical traffic-sign might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say 80 × 80 pixels, in a 2000 × 2000 pixel image, or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0.2% of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GTSDB detection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 task, the algorithms must only detect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trafficsigns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one of 4 major categories. In the GTSRB classification benchmark, the traffic-sign occupies most of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2257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VOC [7] and ImageNet ILSVRC [20]. In these datasets, target objects typically occupy a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proportion of each image (the bounding box of each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of interest fills on average about 20% of the image).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for some tasks, objects of interest may only occupy a small fraction of an image, such as traffic-signs in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captured while driving. A typical traffic-sign might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say 80 × 80 pixels, in a 2000 × 2000 pixel image, or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0.2% of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GTSDB detection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 task, the algorithms must only detect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trafficsigns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one of 4 major categories. In the GTSRB classification benchmark, the traffic-sign occupies most of the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039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R-CNN  -&gt; too slow because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Firstly, generating category-independent object proposals is costly.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Selective search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[29] takes about 3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to generate 1000 proposals for the Pascal VOC 2007 images; the more efficient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EdgeBoxes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approach [30] still takes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about 0.3 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Secondly, it applies a deep convolutional network to every candidate proposal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640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R-CNN  -&gt; too slow because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Firstly, generating category-independent object proposals is costly.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Selective search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[29] takes about 3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to generate 1000 proposals for the Pascal VOC 2007 images; the more efficient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EdgeBoxes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approach [30] still takes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about 0.3 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Secondly, it applies a deep convolutional network to every candidate proposal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R-CNN [9], which uses a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above the network instead of the SVM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 used in R-CNN. Ignoring object proposal time, it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0.3 s for Fast R-CNN to process each image. To overcome the bottleneck in the object proposal step, in Faster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R-CNN [19], Ren et al. proposed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 proposal networks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(RPNs) which use convolutional feature maps to generate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proposals. This allows the object proposal generator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share full-image convolutional features with the detection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network, allowing their detection system to achieve a frame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of 5 fps on a powerful GPU.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527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333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11624" y="2362201"/>
            <a:ext cx="9968752" cy="1470025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886200"/>
            <a:ext cx="57912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1"/>
            <a:ext cx="25400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609601"/>
            <a:ext cx="78232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1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181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535113"/>
            <a:ext cx="51837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174875"/>
            <a:ext cx="5183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1858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1858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685800"/>
            <a:ext cx="38078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85801"/>
            <a:ext cx="6612467" cy="5440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1981201"/>
            <a:ext cx="38078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1"/>
            <a:ext cx="7315200" cy="3889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895" y="609600"/>
            <a:ext cx="10614211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824" y="1524001"/>
            <a:ext cx="10578352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304801"/>
            <a:ext cx="11277600" cy="2362199"/>
          </a:xfrm>
          <a:prstGeom prst="roundRect">
            <a:avLst/>
          </a:prstGeom>
          <a:solidFill>
            <a:srgbClr val="6E8D9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11582400" cy="761999"/>
          </a:xfrm>
        </p:spPr>
        <p:txBody>
          <a:bodyPr>
            <a:noAutofit/>
          </a:bodyPr>
          <a:lstStyle/>
          <a:p>
            <a:r>
              <a:rPr lang="en-PH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ARTIFICIAL INTELLIGENCE</a:t>
            </a:r>
            <a:r>
              <a:rPr lang="en-PH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51907"/>
            <a:ext cx="11353800" cy="990600"/>
          </a:xfrm>
        </p:spPr>
        <p:txBody>
          <a:bodyPr>
            <a:noAutofit/>
          </a:bodyPr>
          <a:lstStyle/>
          <a:p>
            <a:pPr algn="l"/>
            <a:r>
              <a:rPr lang="en-PH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TRAFIC SIGN DETECTION </a:t>
            </a:r>
          </a:p>
          <a:p>
            <a:pPr algn="l"/>
            <a:r>
              <a:rPr lang="en-PH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CLASSIFICATION IN THE WILD</a:t>
            </a:r>
            <a:endParaRPr lang="en-PH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04801"/>
            <a:ext cx="11582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PH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SCIENCE</a:t>
            </a:r>
            <a:endParaRPr lang="en-PH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838201"/>
            <a:ext cx="1158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PH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INFORMATION TECHNOLOGY</a:t>
            </a:r>
            <a:endParaRPr lang="en-PH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915400" y="4655123"/>
            <a:ext cx="2971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Member:</a:t>
            </a:r>
            <a:endParaRPr lang="en-PH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P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</a:p>
          <a:p>
            <a:pPr algn="l"/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Kiệt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65" y="126402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00200" y="354930"/>
            <a:ext cx="9296400" cy="731121"/>
            <a:chOff x="0" y="1731675"/>
            <a:chExt cx="9296400" cy="852641"/>
          </a:xfrm>
        </p:grpSpPr>
        <p:sp>
          <p:nvSpPr>
            <p:cNvPr id="9" name="Rounded Rectangle 8"/>
            <p:cNvSpPr/>
            <p:nvPr/>
          </p:nvSpPr>
          <p:spPr>
            <a:xfrm>
              <a:off x="0" y="1731675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41623" y="1773298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3:How they build the dataset?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2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65" y="126402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Annotation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00200" y="354930"/>
            <a:ext cx="9296400" cy="731121"/>
            <a:chOff x="0" y="1731675"/>
            <a:chExt cx="9296400" cy="852641"/>
          </a:xfrm>
        </p:grpSpPr>
        <p:sp>
          <p:nvSpPr>
            <p:cNvPr id="9" name="Rounded Rectangle 8"/>
            <p:cNvSpPr/>
            <p:nvPr/>
          </p:nvSpPr>
          <p:spPr>
            <a:xfrm>
              <a:off x="0" y="1731675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41623" y="1773298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3:How they build the dataset?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6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65" y="126402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Statistics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00200" y="354930"/>
            <a:ext cx="9296400" cy="731121"/>
            <a:chOff x="0" y="1731675"/>
            <a:chExt cx="9296400" cy="852641"/>
          </a:xfrm>
        </p:grpSpPr>
        <p:sp>
          <p:nvSpPr>
            <p:cNvPr id="9" name="Rounded Rectangle 8"/>
            <p:cNvSpPr/>
            <p:nvPr/>
          </p:nvSpPr>
          <p:spPr>
            <a:xfrm>
              <a:off x="0" y="1731675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41623" y="1773298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3:How they build the dataset?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9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65" y="126402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00200" y="411387"/>
            <a:ext cx="9296400" cy="579213"/>
            <a:chOff x="0" y="2597282"/>
            <a:chExt cx="9296400" cy="852641"/>
          </a:xfrm>
        </p:grpSpPr>
        <p:sp>
          <p:nvSpPr>
            <p:cNvPr id="11" name="Rounded Rectangle 10"/>
            <p:cNvSpPr/>
            <p:nvPr/>
          </p:nvSpPr>
          <p:spPr>
            <a:xfrm>
              <a:off x="0" y="2597282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41623" y="2638905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4: Advantage of new model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65" y="126402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00200" y="411387"/>
            <a:ext cx="9296400" cy="579213"/>
            <a:chOff x="0" y="2597282"/>
            <a:chExt cx="9296400" cy="852641"/>
          </a:xfrm>
        </p:grpSpPr>
        <p:sp>
          <p:nvSpPr>
            <p:cNvPr id="11" name="Rounded Rectangle 10"/>
            <p:cNvSpPr/>
            <p:nvPr/>
          </p:nvSpPr>
          <p:spPr>
            <a:xfrm>
              <a:off x="0" y="2597282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41623" y="2638905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4: Advantage of new model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6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65" y="126402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0" y="457200"/>
            <a:ext cx="9296400" cy="502520"/>
            <a:chOff x="0" y="3462890"/>
            <a:chExt cx="9296400" cy="852641"/>
          </a:xfrm>
        </p:grpSpPr>
        <p:sp>
          <p:nvSpPr>
            <p:cNvPr id="9" name="Rounded Rectangle 8"/>
            <p:cNvSpPr/>
            <p:nvPr/>
          </p:nvSpPr>
          <p:spPr>
            <a:xfrm>
              <a:off x="0" y="3462890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41623" y="3504513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5:Result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6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65" y="126402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detection and classification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0" y="457200"/>
            <a:ext cx="9296400" cy="502520"/>
            <a:chOff x="0" y="3462890"/>
            <a:chExt cx="9296400" cy="852641"/>
          </a:xfrm>
        </p:grpSpPr>
        <p:sp>
          <p:nvSpPr>
            <p:cNvPr id="9" name="Rounded Rectangle 8"/>
            <p:cNvSpPr/>
            <p:nvPr/>
          </p:nvSpPr>
          <p:spPr>
            <a:xfrm>
              <a:off x="0" y="3462890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41623" y="3504513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5:Result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9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5765" y="533400"/>
            <a:ext cx="9296400" cy="578720"/>
            <a:chOff x="0" y="4328497"/>
            <a:chExt cx="9296400" cy="852641"/>
          </a:xfrm>
        </p:grpSpPr>
        <p:sp>
          <p:nvSpPr>
            <p:cNvPr id="11" name="Rounded Rectangle 10"/>
            <p:cNvSpPr/>
            <p:nvPr/>
          </p:nvSpPr>
          <p:spPr>
            <a:xfrm>
              <a:off x="0" y="4328497"/>
              <a:ext cx="9296400" cy="85264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41623" y="4370120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6:Demo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133600"/>
            <a:ext cx="952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35860703"/>
              </p:ext>
            </p:extLst>
          </p:nvPr>
        </p:nvGraphicFramePr>
        <p:xfrm>
          <a:off x="1676400" y="457200"/>
          <a:ext cx="9296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51543"/>
            <a:chExt cx="9296400" cy="1298700"/>
          </a:xfrm>
        </p:grpSpPr>
        <p:sp>
          <p:nvSpPr>
            <p:cNvPr id="4" name="Rounded Rectangle 3"/>
            <p:cNvSpPr/>
            <p:nvPr/>
          </p:nvSpPr>
          <p:spPr>
            <a:xfrm>
              <a:off x="0" y="51543"/>
              <a:ext cx="9296400" cy="12987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3397" y="114940"/>
              <a:ext cx="9169606" cy="1171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1:Overview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5800" y="137160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195637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US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Zhu, Dun Liang, Song-Hai Zhang, </a:t>
            </a:r>
            <a:r>
              <a:rPr lang="en-US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Xiaolei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Huang, </a:t>
            </a:r>
            <a:r>
              <a:rPr lang="en-US" sz="28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Baoli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and Shi-Min </a:t>
            </a: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CVPR, 2016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Detection,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Recognition. CNN, Image Processing</a:t>
            </a:r>
            <a:endParaRPr lang="en-US" sz="2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51543"/>
            <a:chExt cx="9296400" cy="1298700"/>
          </a:xfrm>
        </p:grpSpPr>
        <p:sp>
          <p:nvSpPr>
            <p:cNvPr id="4" name="Rounded Rectangle 3"/>
            <p:cNvSpPr/>
            <p:nvPr/>
          </p:nvSpPr>
          <p:spPr>
            <a:xfrm>
              <a:off x="0" y="51543"/>
              <a:ext cx="9296400" cy="12987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3397" y="114940"/>
              <a:ext cx="9169606" cy="1171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1:Overview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5800" y="137160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956375"/>
            <a:ext cx="109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dataset with 100K images.</a:t>
            </a:r>
          </a:p>
          <a:p>
            <a:pPr marL="457200" indent="-457200">
              <a:buFontTx/>
              <a:buChar char="-"/>
            </a:pP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new CNN 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can simultaneously detect and classify </a:t>
            </a: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traffic-signs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0200" y="304800"/>
            <a:ext cx="9296400" cy="609600"/>
            <a:chOff x="0" y="51543"/>
            <a:chExt cx="9296400" cy="1298700"/>
          </a:xfrm>
        </p:grpSpPr>
        <p:sp>
          <p:nvSpPr>
            <p:cNvPr id="4" name="Rounded Rectangle 3"/>
            <p:cNvSpPr/>
            <p:nvPr/>
          </p:nvSpPr>
          <p:spPr>
            <a:xfrm>
              <a:off x="0" y="51543"/>
              <a:ext cx="9296400" cy="12987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 txBox="1"/>
            <p:nvPr/>
          </p:nvSpPr>
          <p:spPr>
            <a:xfrm>
              <a:off x="63397" y="114940"/>
              <a:ext cx="9169606" cy="1171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1:Overview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5800" y="137160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of this paper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956375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dataset with 100K images.</a:t>
            </a:r>
          </a:p>
          <a:p>
            <a:pPr marL="457200" indent="-457200">
              <a:buFontTx/>
              <a:buChar char="-"/>
            </a:pP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actual result when apply new model with new dataset</a:t>
            </a:r>
          </a:p>
          <a:p>
            <a:pPr marL="457200" indent="-457200">
              <a:buFontTx/>
              <a:buChar char="-"/>
            </a:pP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1 file </a:t>
            </a:r>
            <a:r>
              <a:rPr lang="en-US" sz="28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caffemodel</a:t>
            </a: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 file </a:t>
            </a:r>
            <a:r>
              <a:rPr lang="en-US" sz="28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prototxt</a:t>
            </a: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8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Fasr</a:t>
            </a: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-RNN</a:t>
            </a:r>
          </a:p>
          <a:p>
            <a:pPr marL="457200" indent="-457200">
              <a:buFontTx/>
              <a:buChar char="-"/>
            </a:pP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marL="457200" indent="-457200">
              <a:buFontTx/>
              <a:buChar char="-"/>
            </a:pPr>
            <a:r>
              <a:rPr lang="en-US" sz="28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 for running</a:t>
            </a:r>
            <a:endParaRPr lang="en-US" sz="2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30008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before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81000"/>
            <a:ext cx="9296400" cy="657154"/>
            <a:chOff x="0" y="866067"/>
            <a:chExt cx="9296400" cy="852641"/>
          </a:xfrm>
        </p:grpSpPr>
        <p:sp>
          <p:nvSpPr>
            <p:cNvPr id="11" name="Rounded Rectangle 10"/>
            <p:cNvSpPr/>
            <p:nvPr/>
          </p:nvSpPr>
          <p:spPr>
            <a:xfrm>
              <a:off x="0" y="866067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41623" y="907690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Lookback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14400" y="2057400"/>
            <a:ext cx="9677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  and ImageNet ILSVRC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arget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typically occupy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each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3050946"/>
            <a:ext cx="9448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for GTSDB and GTSRB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German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arget objects typically occupy a large proportion of each image</a:t>
            </a:r>
          </a:p>
        </p:txBody>
      </p:sp>
    </p:spTree>
    <p:extLst>
      <p:ext uri="{BB962C8B-B14F-4D97-AF65-F5344CB8AC3E}">
        <p14:creationId xmlns:p14="http://schemas.microsoft.com/office/powerpoint/2010/main" val="30957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30008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Trafic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 Classification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81000"/>
            <a:ext cx="9296400" cy="657154"/>
            <a:chOff x="0" y="866067"/>
            <a:chExt cx="9296400" cy="852641"/>
          </a:xfrm>
        </p:grpSpPr>
        <p:sp>
          <p:nvSpPr>
            <p:cNvPr id="11" name="Rounded Rectangle 10"/>
            <p:cNvSpPr/>
            <p:nvPr/>
          </p:nvSpPr>
          <p:spPr>
            <a:xfrm>
              <a:off x="0" y="866067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41623" y="907690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Lookback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14400" y="2057400"/>
            <a:ext cx="9677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CNN, use SVMs and sparse representation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30008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detection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81000"/>
            <a:ext cx="9296400" cy="657154"/>
            <a:chOff x="0" y="866067"/>
            <a:chExt cx="9296400" cy="852641"/>
          </a:xfrm>
        </p:grpSpPr>
        <p:sp>
          <p:nvSpPr>
            <p:cNvPr id="11" name="Rounded Rectangle 10"/>
            <p:cNvSpPr/>
            <p:nvPr/>
          </p:nvSpPr>
          <p:spPr>
            <a:xfrm>
              <a:off x="0" y="866067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41623" y="907690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Lookback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38200" y="1884855"/>
            <a:ext cx="967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Outperform in classification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quickly adapt to object detection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469630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OverFeat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convolutional networks are inherently efficient when used in a sliding window </a:t>
            </a: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</a:p>
          <a:p>
            <a:pPr marL="742950" lvl="1" indent="-285750">
              <a:buFontTx/>
              <a:buChar char="-"/>
            </a:pP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an object’s bounding box together with its class label</a:t>
            </a: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434340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R-CNN:  </a:t>
            </a:r>
          </a:p>
          <a:p>
            <a:pPr marL="800100" lvl="1" indent="-342900">
              <a:buFontTx/>
              <a:buChar char="-"/>
            </a:pP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generic object proposals and</a:t>
            </a:r>
            <a:b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classification only on these </a:t>
            </a: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endParaRPr lang="en-US" sz="2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Too slow</a:t>
            </a:r>
          </a:p>
        </p:txBody>
      </p:sp>
    </p:spTree>
    <p:extLst>
      <p:ext uri="{BB962C8B-B14F-4D97-AF65-F5344CB8AC3E}">
        <p14:creationId xmlns:p14="http://schemas.microsoft.com/office/powerpoint/2010/main" val="14246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30008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detection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81000"/>
            <a:ext cx="9296400" cy="657154"/>
            <a:chOff x="0" y="866067"/>
            <a:chExt cx="9296400" cy="852641"/>
          </a:xfrm>
        </p:grpSpPr>
        <p:sp>
          <p:nvSpPr>
            <p:cNvPr id="11" name="Rounded Rectangle 10"/>
            <p:cNvSpPr/>
            <p:nvPr/>
          </p:nvSpPr>
          <p:spPr>
            <a:xfrm>
              <a:off x="0" y="866067"/>
              <a:ext cx="9296400" cy="852641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 txBox="1"/>
            <p:nvPr/>
          </p:nvSpPr>
          <p:spPr>
            <a:xfrm>
              <a:off x="41623" y="907690"/>
              <a:ext cx="9213154" cy="769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 2: </a:t>
              </a:r>
              <a:r>
                <a:rPr lang="en-US" sz="2800" b="1" i="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Lookback</a:t>
              </a:r>
              <a:endParaRPr lang="en-US" sz="2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62000" y="201489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SPP-Net: </a:t>
            </a:r>
          </a:p>
          <a:p>
            <a:pPr marL="742950" lvl="1" indent="-285750">
              <a:buFontTx/>
              <a:buChar char="-"/>
            </a:pP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feature map </a:t>
            </a: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image and extracts feature </a:t>
            </a: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 from 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feature 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for each </a:t>
            </a: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proposal.</a:t>
            </a:r>
          </a:p>
          <a:p>
            <a:pPr lvl="1"/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Improve 100 time than R-CNN</a:t>
            </a:r>
            <a:endParaRPr lang="en-US" sz="2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7165" y="349222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R-CNN:  </a:t>
            </a:r>
          </a:p>
          <a:p>
            <a:pPr marL="800100" lvl="1" indent="-342900">
              <a:buFontTx/>
              <a:buChar char="-"/>
            </a:pP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 above the network instead of the SVM</a:t>
            </a:r>
          </a:p>
          <a:p>
            <a:pPr marL="800100" lvl="1" indent="-342900">
              <a:buFontTx/>
              <a:buChar char="-"/>
            </a:pPr>
            <a:r>
              <a:rPr lang="en-US" sz="2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feature maps to generate</a:t>
            </a:r>
            <a:b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proposals</a:t>
            </a:r>
            <a:endParaRPr lang="en-US" sz="22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5344547"/>
            <a:ext cx="9525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 of theme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PASCAL VOC and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ILSVRC,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objects occupy a large proportion of the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1061</Words>
  <Application>Microsoft Office PowerPoint</Application>
  <PresentationFormat>Widescreen</PresentationFormat>
  <Paragraphs>103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Wingdings</vt:lpstr>
      <vt:lpstr>Office Theme</vt:lpstr>
      <vt:lpstr>ADVANCED ARTIFICIAL INTELLIGENCE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Truong The Kiet</cp:lastModifiedBy>
  <cp:revision>228</cp:revision>
  <dcterms:created xsi:type="dcterms:W3CDTF">2006-08-16T00:00:00Z</dcterms:created>
  <dcterms:modified xsi:type="dcterms:W3CDTF">2021-03-11T16:41:16Z</dcterms:modified>
</cp:coreProperties>
</file>