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58" r:id="rId4"/>
    <p:sldId id="276" r:id="rId5"/>
    <p:sldId id="277" r:id="rId6"/>
    <p:sldId id="300" r:id="rId7"/>
    <p:sldId id="264" r:id="rId8"/>
    <p:sldId id="278" r:id="rId9"/>
    <p:sldId id="279" r:id="rId10"/>
    <p:sldId id="280" r:id="rId11"/>
    <p:sldId id="301" r:id="rId12"/>
    <p:sldId id="288" r:id="rId13"/>
    <p:sldId id="275" r:id="rId14"/>
    <p:sldId id="293" r:id="rId15"/>
    <p:sldId id="281" r:id="rId16"/>
    <p:sldId id="289" r:id="rId17"/>
    <p:sldId id="290" r:id="rId18"/>
    <p:sldId id="296" r:id="rId19"/>
    <p:sldId id="295" r:id="rId20"/>
    <p:sldId id="294" r:id="rId21"/>
    <p:sldId id="292" r:id="rId22"/>
    <p:sldId id="291" r:id="rId23"/>
    <p:sldId id="297" r:id="rId24"/>
    <p:sldId id="302" r:id="rId25"/>
    <p:sldId id="283" r:id="rId26"/>
    <p:sldId id="298" r:id="rId27"/>
    <p:sldId id="299" r:id="rId28"/>
    <p:sldId id="303" r:id="rId29"/>
    <p:sldId id="285" r:id="rId30"/>
    <p:sldId id="286" r:id="rId31"/>
    <p:sldId id="304" r:id="rId32"/>
    <p:sldId id="287" r:id="rId33"/>
    <p:sldId id="262"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8B0B"/>
    <a:srgbClr val="15AB0D"/>
    <a:srgbClr val="AD1757"/>
    <a:srgbClr val="6E8D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279" autoAdjust="0"/>
    <p:restoredTop sz="69100" autoAdjust="0"/>
  </p:normalViewPr>
  <p:slideViewPr>
    <p:cSldViewPr>
      <p:cViewPr varScale="1">
        <p:scale>
          <a:sx n="51" d="100"/>
          <a:sy n="51" d="100"/>
        </p:scale>
        <p:origin x="1200" y="7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0738E6-4BD7-4AB8-8B0D-3205B8ECCD3B}" type="doc">
      <dgm:prSet loTypeId="urn:microsoft.com/office/officeart/2005/8/layout/vList2" loCatId="list" qsTypeId="urn:microsoft.com/office/officeart/2005/8/quickstyle/simple2" qsCatId="simple" csTypeId="urn:microsoft.com/office/officeart/2005/8/colors/colorful1" csCatId="colorful" phldr="1"/>
      <dgm:spPr/>
      <dgm:t>
        <a:bodyPr/>
        <a:lstStyle/>
        <a:p>
          <a:endParaRPr lang="en-US"/>
        </a:p>
      </dgm:t>
    </dgm:pt>
    <dgm:pt modelId="{579DE623-2DF7-4243-B639-4C6C471378C7}">
      <dgm:prSet phldrT="[Text]" custT="1"/>
      <dgm:spPr/>
      <dgm:t>
        <a:bodyPr/>
        <a:lstStyle/>
        <a:p>
          <a:r>
            <a:rPr lang="en-US" sz="4000" b="1" dirty="0">
              <a:latin typeface="Times New Roman" panose="02020603050405020304" pitchFamily="18" charset="0"/>
              <a:cs typeface="Times New Roman" panose="02020603050405020304" pitchFamily="18" charset="0"/>
            </a:rPr>
            <a:t>Section 1:Overview</a:t>
          </a:r>
        </a:p>
      </dgm:t>
    </dgm:pt>
    <dgm:pt modelId="{BE7C2772-D163-45BD-99AF-8D4E99C1357E}" type="parTrans" cxnId="{D4D40979-0EAF-4C98-887C-16A5C398BE70}">
      <dgm:prSet/>
      <dgm:spPr/>
      <dgm:t>
        <a:bodyPr/>
        <a:lstStyle/>
        <a:p>
          <a:endParaRPr lang="en-US"/>
        </a:p>
      </dgm:t>
    </dgm:pt>
    <dgm:pt modelId="{55E825B2-76A9-4760-B3AA-4F41A5B6BC15}" type="sibTrans" cxnId="{D4D40979-0EAF-4C98-887C-16A5C398BE70}">
      <dgm:prSet/>
      <dgm:spPr/>
      <dgm:t>
        <a:bodyPr/>
        <a:lstStyle/>
        <a:p>
          <a:endParaRPr lang="en-US"/>
        </a:p>
      </dgm:t>
    </dgm:pt>
    <dgm:pt modelId="{C0545705-5A66-47FD-9F7E-B3C74046757D}">
      <dgm:prSet phldrT="[Text]" custT="1"/>
      <dgm:spPr/>
      <dgm:t>
        <a:bodyPr/>
        <a:lstStyle/>
        <a:p>
          <a:r>
            <a:rPr lang="en-US" sz="4000" b="1" dirty="0">
              <a:latin typeface="Times New Roman" panose="02020603050405020304" pitchFamily="18" charset="0"/>
              <a:cs typeface="Times New Roman" panose="02020603050405020304" pitchFamily="18" charset="0"/>
            </a:rPr>
            <a:t>Section 2: </a:t>
          </a:r>
          <a:r>
            <a:rPr lang="en-US" sz="4000" b="1" i="0" dirty="0">
              <a:latin typeface="Times New Roman" panose="02020603050405020304" pitchFamily="18" charset="0"/>
              <a:cs typeface="Times New Roman" panose="02020603050405020304" pitchFamily="18" charset="0"/>
            </a:rPr>
            <a:t>Lookback</a:t>
          </a:r>
          <a:endParaRPr lang="en-US" sz="4000" b="1" dirty="0">
            <a:latin typeface="Times New Roman" panose="02020603050405020304" pitchFamily="18" charset="0"/>
            <a:cs typeface="Times New Roman" panose="02020603050405020304" pitchFamily="18" charset="0"/>
          </a:endParaRPr>
        </a:p>
      </dgm:t>
    </dgm:pt>
    <dgm:pt modelId="{964D2CCA-0E6A-4E0B-8CF5-7A877815F789}" type="sibTrans" cxnId="{0ACBACC0-4F1E-497E-B786-032F73DF1751}">
      <dgm:prSet/>
      <dgm:spPr/>
      <dgm:t>
        <a:bodyPr/>
        <a:lstStyle/>
        <a:p>
          <a:endParaRPr lang="en-US"/>
        </a:p>
      </dgm:t>
    </dgm:pt>
    <dgm:pt modelId="{A314F2AF-FDE1-4A17-B0E8-F64B2E85B49C}" type="parTrans" cxnId="{0ACBACC0-4F1E-497E-B786-032F73DF1751}">
      <dgm:prSet/>
      <dgm:spPr/>
      <dgm:t>
        <a:bodyPr/>
        <a:lstStyle/>
        <a:p>
          <a:endParaRPr lang="en-US"/>
        </a:p>
      </dgm:t>
    </dgm:pt>
    <dgm:pt modelId="{8406E4E1-49C4-47D4-93CE-4068A6100A4D}">
      <dgm:prSet phldrT="[Text]" custT="1"/>
      <dgm:spPr/>
      <dgm:t>
        <a:bodyPr/>
        <a:lstStyle/>
        <a:p>
          <a:r>
            <a:rPr lang="en-US" sz="4000" b="1" i="0" dirty="0">
              <a:latin typeface="Times New Roman" panose="02020603050405020304" pitchFamily="18" charset="0"/>
              <a:cs typeface="Times New Roman" panose="02020603050405020304" pitchFamily="18" charset="0"/>
            </a:rPr>
            <a:t>Section 3:How they build the dataset?</a:t>
          </a:r>
          <a:endParaRPr lang="en-US" sz="4000" b="1" dirty="0">
            <a:latin typeface="Times New Roman" panose="02020603050405020304" pitchFamily="18" charset="0"/>
            <a:cs typeface="Times New Roman" panose="02020603050405020304" pitchFamily="18" charset="0"/>
          </a:endParaRPr>
        </a:p>
      </dgm:t>
    </dgm:pt>
    <dgm:pt modelId="{8BF41E44-03D2-4DB8-837A-DFEDC750EA84}" type="sibTrans" cxnId="{672D52F2-A12B-4B6D-856F-7BB8B7B6E9DC}">
      <dgm:prSet/>
      <dgm:spPr/>
      <dgm:t>
        <a:bodyPr/>
        <a:lstStyle/>
        <a:p>
          <a:endParaRPr lang="en-US"/>
        </a:p>
      </dgm:t>
    </dgm:pt>
    <dgm:pt modelId="{15EFCEDF-13DC-4E26-8505-4FA59E4EA122}" type="parTrans" cxnId="{672D52F2-A12B-4B6D-856F-7BB8B7B6E9DC}">
      <dgm:prSet/>
      <dgm:spPr/>
      <dgm:t>
        <a:bodyPr/>
        <a:lstStyle/>
        <a:p>
          <a:endParaRPr lang="en-US"/>
        </a:p>
      </dgm:t>
    </dgm:pt>
    <dgm:pt modelId="{95801185-A32C-4391-8AC2-3FA4061E9EF3}">
      <dgm:prSet phldrT="[Text]" custT="1"/>
      <dgm:spPr/>
      <dgm:t>
        <a:bodyPr/>
        <a:lstStyle/>
        <a:p>
          <a:r>
            <a:rPr lang="en-US" sz="4000" b="1" dirty="0">
              <a:latin typeface="Times New Roman" panose="02020603050405020304" pitchFamily="18" charset="0"/>
              <a:cs typeface="Times New Roman" panose="02020603050405020304" pitchFamily="18" charset="0"/>
            </a:rPr>
            <a:t>Section 5:Result</a:t>
          </a:r>
        </a:p>
      </dgm:t>
    </dgm:pt>
    <dgm:pt modelId="{1AACB10B-2033-4687-80EE-2081CF728F42}" type="parTrans" cxnId="{2E30E005-F0D5-426A-B613-D0583B61309C}">
      <dgm:prSet/>
      <dgm:spPr/>
      <dgm:t>
        <a:bodyPr/>
        <a:lstStyle/>
        <a:p>
          <a:endParaRPr lang="en-US"/>
        </a:p>
      </dgm:t>
    </dgm:pt>
    <dgm:pt modelId="{7ADABF86-25B4-4F65-A008-0769FF9AA74A}" type="sibTrans" cxnId="{2E30E005-F0D5-426A-B613-D0583B61309C}">
      <dgm:prSet/>
      <dgm:spPr/>
      <dgm:t>
        <a:bodyPr/>
        <a:lstStyle/>
        <a:p>
          <a:endParaRPr lang="en-US"/>
        </a:p>
      </dgm:t>
    </dgm:pt>
    <dgm:pt modelId="{A1B9B704-37BA-4A21-AE6B-5F9947CFE2A4}">
      <dgm:prSet phldrT="[Text]" custT="1"/>
      <dgm:spPr>
        <a:solidFill>
          <a:schemeClr val="accent1">
            <a:lumMod val="75000"/>
          </a:schemeClr>
        </a:solidFill>
      </dgm:spPr>
      <dgm:t>
        <a:bodyPr/>
        <a:lstStyle/>
        <a:p>
          <a:r>
            <a:rPr lang="en-US" sz="4000" b="1" dirty="0">
              <a:latin typeface="Times New Roman" panose="02020603050405020304" pitchFamily="18" charset="0"/>
              <a:cs typeface="Times New Roman" panose="02020603050405020304" pitchFamily="18" charset="0"/>
            </a:rPr>
            <a:t>Section 6:Demo</a:t>
          </a:r>
        </a:p>
      </dgm:t>
    </dgm:pt>
    <dgm:pt modelId="{18DCE097-6B39-4526-B537-55758D61C95A}" type="parTrans" cxnId="{02B519EE-E980-4A77-A3A4-7BB6F267D693}">
      <dgm:prSet/>
      <dgm:spPr/>
      <dgm:t>
        <a:bodyPr/>
        <a:lstStyle/>
        <a:p>
          <a:endParaRPr lang="en-US"/>
        </a:p>
      </dgm:t>
    </dgm:pt>
    <dgm:pt modelId="{A476D3E0-3311-4945-9D79-EB22980DB0E6}" type="sibTrans" cxnId="{02B519EE-E980-4A77-A3A4-7BB6F267D693}">
      <dgm:prSet/>
      <dgm:spPr/>
      <dgm:t>
        <a:bodyPr/>
        <a:lstStyle/>
        <a:p>
          <a:endParaRPr lang="en-US"/>
        </a:p>
      </dgm:t>
    </dgm:pt>
    <dgm:pt modelId="{9CC66A01-3875-4532-BFEA-D42ED9A50BEC}">
      <dgm:prSet phldrT="[Text]" custT="1"/>
      <dgm:spPr/>
      <dgm:t>
        <a:bodyPr/>
        <a:lstStyle/>
        <a:p>
          <a:r>
            <a:rPr lang="en-US" sz="4000" b="1" dirty="0">
              <a:latin typeface="Times New Roman" panose="02020603050405020304" pitchFamily="18" charset="0"/>
              <a:cs typeface="Times New Roman" panose="02020603050405020304" pitchFamily="18" charset="0"/>
            </a:rPr>
            <a:t>Section 4: Advantage of new model</a:t>
          </a:r>
        </a:p>
      </dgm:t>
    </dgm:pt>
    <dgm:pt modelId="{6C452C3A-B980-4971-8D83-2C0603A8D514}" type="parTrans" cxnId="{35533BD5-3E96-4262-AB1E-4D6A87E237D4}">
      <dgm:prSet/>
      <dgm:spPr/>
      <dgm:t>
        <a:bodyPr/>
        <a:lstStyle/>
        <a:p>
          <a:endParaRPr lang="en-US"/>
        </a:p>
      </dgm:t>
    </dgm:pt>
    <dgm:pt modelId="{1DA16861-22A3-4489-B3D3-3326CB300FE5}" type="sibTrans" cxnId="{35533BD5-3E96-4262-AB1E-4D6A87E237D4}">
      <dgm:prSet/>
      <dgm:spPr/>
      <dgm:t>
        <a:bodyPr/>
        <a:lstStyle/>
        <a:p>
          <a:endParaRPr lang="en-US"/>
        </a:p>
      </dgm:t>
    </dgm:pt>
    <dgm:pt modelId="{5C243920-1960-49F6-8B94-BFB30175097D}" type="pres">
      <dgm:prSet presAssocID="{370738E6-4BD7-4AB8-8B0D-3205B8ECCD3B}" presName="linear" presStyleCnt="0">
        <dgm:presLayoutVars>
          <dgm:animLvl val="lvl"/>
          <dgm:resizeHandles val="exact"/>
        </dgm:presLayoutVars>
      </dgm:prSet>
      <dgm:spPr/>
      <dgm:t>
        <a:bodyPr/>
        <a:lstStyle/>
        <a:p>
          <a:endParaRPr lang="en-US"/>
        </a:p>
      </dgm:t>
    </dgm:pt>
    <dgm:pt modelId="{63873F1F-FC88-4DD8-968E-F2AA092439B5}" type="pres">
      <dgm:prSet presAssocID="{579DE623-2DF7-4243-B639-4C6C471378C7}" presName="parentText" presStyleLbl="node1" presStyleIdx="0" presStyleCnt="6">
        <dgm:presLayoutVars>
          <dgm:chMax val="0"/>
          <dgm:bulletEnabled val="1"/>
        </dgm:presLayoutVars>
      </dgm:prSet>
      <dgm:spPr/>
      <dgm:t>
        <a:bodyPr/>
        <a:lstStyle/>
        <a:p>
          <a:endParaRPr lang="en-US"/>
        </a:p>
      </dgm:t>
    </dgm:pt>
    <dgm:pt modelId="{80493837-3E0A-4555-B12F-8E6F34631BAC}" type="pres">
      <dgm:prSet presAssocID="{55E825B2-76A9-4760-B3AA-4F41A5B6BC15}" presName="spacer" presStyleCnt="0"/>
      <dgm:spPr/>
    </dgm:pt>
    <dgm:pt modelId="{448D9771-D820-422B-8814-4B49E9F0B3E4}" type="pres">
      <dgm:prSet presAssocID="{C0545705-5A66-47FD-9F7E-B3C74046757D}" presName="parentText" presStyleLbl="node1" presStyleIdx="1" presStyleCnt="6">
        <dgm:presLayoutVars>
          <dgm:chMax val="0"/>
          <dgm:bulletEnabled val="1"/>
        </dgm:presLayoutVars>
      </dgm:prSet>
      <dgm:spPr/>
      <dgm:t>
        <a:bodyPr/>
        <a:lstStyle/>
        <a:p>
          <a:endParaRPr lang="en-US"/>
        </a:p>
      </dgm:t>
    </dgm:pt>
    <dgm:pt modelId="{CAB4BC8E-8AE6-4BAA-BB92-32952284E077}" type="pres">
      <dgm:prSet presAssocID="{964D2CCA-0E6A-4E0B-8CF5-7A877815F789}" presName="spacer" presStyleCnt="0"/>
      <dgm:spPr/>
    </dgm:pt>
    <dgm:pt modelId="{D282F9DC-D542-4AD5-958F-1B5DF45D0032}" type="pres">
      <dgm:prSet presAssocID="{8406E4E1-49C4-47D4-93CE-4068A6100A4D}" presName="parentText" presStyleLbl="node1" presStyleIdx="2" presStyleCnt="6">
        <dgm:presLayoutVars>
          <dgm:chMax val="0"/>
          <dgm:bulletEnabled val="1"/>
        </dgm:presLayoutVars>
      </dgm:prSet>
      <dgm:spPr/>
      <dgm:t>
        <a:bodyPr/>
        <a:lstStyle/>
        <a:p>
          <a:endParaRPr lang="en-US"/>
        </a:p>
      </dgm:t>
    </dgm:pt>
    <dgm:pt modelId="{346956EB-DAFD-4105-B297-9B79D8D0D6EC}" type="pres">
      <dgm:prSet presAssocID="{8BF41E44-03D2-4DB8-837A-DFEDC750EA84}" presName="spacer" presStyleCnt="0"/>
      <dgm:spPr/>
    </dgm:pt>
    <dgm:pt modelId="{8A53429E-C067-46EC-8557-6BCED9E82F13}" type="pres">
      <dgm:prSet presAssocID="{9CC66A01-3875-4532-BFEA-D42ED9A50BEC}" presName="parentText" presStyleLbl="node1" presStyleIdx="3" presStyleCnt="6">
        <dgm:presLayoutVars>
          <dgm:chMax val="0"/>
          <dgm:bulletEnabled val="1"/>
        </dgm:presLayoutVars>
      </dgm:prSet>
      <dgm:spPr/>
      <dgm:t>
        <a:bodyPr/>
        <a:lstStyle/>
        <a:p>
          <a:endParaRPr lang="en-US"/>
        </a:p>
      </dgm:t>
    </dgm:pt>
    <dgm:pt modelId="{F2BFC20D-E3A6-482D-AC74-CA12751361F9}" type="pres">
      <dgm:prSet presAssocID="{1DA16861-22A3-4489-B3D3-3326CB300FE5}" presName="spacer" presStyleCnt="0"/>
      <dgm:spPr/>
    </dgm:pt>
    <dgm:pt modelId="{F6E9B1F4-2992-4675-92AA-E2AEE6AC9211}" type="pres">
      <dgm:prSet presAssocID="{95801185-A32C-4391-8AC2-3FA4061E9EF3}" presName="parentText" presStyleLbl="node1" presStyleIdx="4" presStyleCnt="6">
        <dgm:presLayoutVars>
          <dgm:chMax val="0"/>
          <dgm:bulletEnabled val="1"/>
        </dgm:presLayoutVars>
      </dgm:prSet>
      <dgm:spPr/>
      <dgm:t>
        <a:bodyPr/>
        <a:lstStyle/>
        <a:p>
          <a:endParaRPr lang="en-US"/>
        </a:p>
      </dgm:t>
    </dgm:pt>
    <dgm:pt modelId="{BBD4782D-1DCB-47A6-A2C6-14297F7B1AF2}" type="pres">
      <dgm:prSet presAssocID="{7ADABF86-25B4-4F65-A008-0769FF9AA74A}" presName="spacer" presStyleCnt="0"/>
      <dgm:spPr/>
    </dgm:pt>
    <dgm:pt modelId="{B5E99E5D-154F-4F61-B40A-662560417B3B}" type="pres">
      <dgm:prSet presAssocID="{A1B9B704-37BA-4A21-AE6B-5F9947CFE2A4}" presName="parentText" presStyleLbl="node1" presStyleIdx="5" presStyleCnt="6">
        <dgm:presLayoutVars>
          <dgm:chMax val="0"/>
          <dgm:bulletEnabled val="1"/>
        </dgm:presLayoutVars>
      </dgm:prSet>
      <dgm:spPr/>
      <dgm:t>
        <a:bodyPr/>
        <a:lstStyle/>
        <a:p>
          <a:endParaRPr lang="en-US"/>
        </a:p>
      </dgm:t>
    </dgm:pt>
  </dgm:ptLst>
  <dgm:cxnLst>
    <dgm:cxn modelId="{0D747358-964C-42A5-AB78-AB2470A76628}" type="presOf" srcId="{C0545705-5A66-47FD-9F7E-B3C74046757D}" destId="{448D9771-D820-422B-8814-4B49E9F0B3E4}" srcOrd="0" destOrd="0" presId="urn:microsoft.com/office/officeart/2005/8/layout/vList2"/>
    <dgm:cxn modelId="{35533BD5-3E96-4262-AB1E-4D6A87E237D4}" srcId="{370738E6-4BD7-4AB8-8B0D-3205B8ECCD3B}" destId="{9CC66A01-3875-4532-BFEA-D42ED9A50BEC}" srcOrd="3" destOrd="0" parTransId="{6C452C3A-B980-4971-8D83-2C0603A8D514}" sibTransId="{1DA16861-22A3-4489-B3D3-3326CB300FE5}"/>
    <dgm:cxn modelId="{2C7D7505-A7E9-40CE-918A-B74B3FA32440}" type="presOf" srcId="{579DE623-2DF7-4243-B639-4C6C471378C7}" destId="{63873F1F-FC88-4DD8-968E-F2AA092439B5}" srcOrd="0" destOrd="0" presId="urn:microsoft.com/office/officeart/2005/8/layout/vList2"/>
    <dgm:cxn modelId="{3D8B3FA4-3148-47CE-BABE-E743EE8F4F6B}" type="presOf" srcId="{9CC66A01-3875-4532-BFEA-D42ED9A50BEC}" destId="{8A53429E-C067-46EC-8557-6BCED9E82F13}" srcOrd="0" destOrd="0" presId="urn:microsoft.com/office/officeart/2005/8/layout/vList2"/>
    <dgm:cxn modelId="{16334227-9D68-4129-9592-9E200DF40EB1}" type="presOf" srcId="{A1B9B704-37BA-4A21-AE6B-5F9947CFE2A4}" destId="{B5E99E5D-154F-4F61-B40A-662560417B3B}" srcOrd="0" destOrd="0" presId="urn:microsoft.com/office/officeart/2005/8/layout/vList2"/>
    <dgm:cxn modelId="{0ACBACC0-4F1E-497E-B786-032F73DF1751}" srcId="{370738E6-4BD7-4AB8-8B0D-3205B8ECCD3B}" destId="{C0545705-5A66-47FD-9F7E-B3C74046757D}" srcOrd="1" destOrd="0" parTransId="{A314F2AF-FDE1-4A17-B0E8-F64B2E85B49C}" sibTransId="{964D2CCA-0E6A-4E0B-8CF5-7A877815F789}"/>
    <dgm:cxn modelId="{2E30E005-F0D5-426A-B613-D0583B61309C}" srcId="{370738E6-4BD7-4AB8-8B0D-3205B8ECCD3B}" destId="{95801185-A32C-4391-8AC2-3FA4061E9EF3}" srcOrd="4" destOrd="0" parTransId="{1AACB10B-2033-4687-80EE-2081CF728F42}" sibTransId="{7ADABF86-25B4-4F65-A008-0769FF9AA74A}"/>
    <dgm:cxn modelId="{D4D40979-0EAF-4C98-887C-16A5C398BE70}" srcId="{370738E6-4BD7-4AB8-8B0D-3205B8ECCD3B}" destId="{579DE623-2DF7-4243-B639-4C6C471378C7}" srcOrd="0" destOrd="0" parTransId="{BE7C2772-D163-45BD-99AF-8D4E99C1357E}" sibTransId="{55E825B2-76A9-4760-B3AA-4F41A5B6BC15}"/>
    <dgm:cxn modelId="{A2AF86FE-31B9-4C90-B932-E8F7DA25448A}" type="presOf" srcId="{370738E6-4BD7-4AB8-8B0D-3205B8ECCD3B}" destId="{5C243920-1960-49F6-8B94-BFB30175097D}" srcOrd="0" destOrd="0" presId="urn:microsoft.com/office/officeart/2005/8/layout/vList2"/>
    <dgm:cxn modelId="{672D52F2-A12B-4B6D-856F-7BB8B7B6E9DC}" srcId="{370738E6-4BD7-4AB8-8B0D-3205B8ECCD3B}" destId="{8406E4E1-49C4-47D4-93CE-4068A6100A4D}" srcOrd="2" destOrd="0" parTransId="{15EFCEDF-13DC-4E26-8505-4FA59E4EA122}" sibTransId="{8BF41E44-03D2-4DB8-837A-DFEDC750EA84}"/>
    <dgm:cxn modelId="{02B519EE-E980-4A77-A3A4-7BB6F267D693}" srcId="{370738E6-4BD7-4AB8-8B0D-3205B8ECCD3B}" destId="{A1B9B704-37BA-4A21-AE6B-5F9947CFE2A4}" srcOrd="5" destOrd="0" parTransId="{18DCE097-6B39-4526-B537-55758D61C95A}" sibTransId="{A476D3E0-3311-4945-9D79-EB22980DB0E6}"/>
    <dgm:cxn modelId="{BA09CFBC-45B3-43A9-981A-5102E972A071}" type="presOf" srcId="{8406E4E1-49C4-47D4-93CE-4068A6100A4D}" destId="{D282F9DC-D542-4AD5-958F-1B5DF45D0032}" srcOrd="0" destOrd="0" presId="urn:microsoft.com/office/officeart/2005/8/layout/vList2"/>
    <dgm:cxn modelId="{264A7DD6-7BC2-4314-963A-E4165AF0E53C}" type="presOf" srcId="{95801185-A32C-4391-8AC2-3FA4061E9EF3}" destId="{F6E9B1F4-2992-4675-92AA-E2AEE6AC9211}" srcOrd="0" destOrd="0" presId="urn:microsoft.com/office/officeart/2005/8/layout/vList2"/>
    <dgm:cxn modelId="{F74642ED-D2F0-4F95-8265-D7AC99131BA5}" type="presParOf" srcId="{5C243920-1960-49F6-8B94-BFB30175097D}" destId="{63873F1F-FC88-4DD8-968E-F2AA092439B5}" srcOrd="0" destOrd="0" presId="urn:microsoft.com/office/officeart/2005/8/layout/vList2"/>
    <dgm:cxn modelId="{14AA8D0F-8C38-4335-9A39-BEBF7F0821C8}" type="presParOf" srcId="{5C243920-1960-49F6-8B94-BFB30175097D}" destId="{80493837-3E0A-4555-B12F-8E6F34631BAC}" srcOrd="1" destOrd="0" presId="urn:microsoft.com/office/officeart/2005/8/layout/vList2"/>
    <dgm:cxn modelId="{1FD4269C-792E-45E6-A168-DC1A08F3C62B}" type="presParOf" srcId="{5C243920-1960-49F6-8B94-BFB30175097D}" destId="{448D9771-D820-422B-8814-4B49E9F0B3E4}" srcOrd="2" destOrd="0" presId="urn:microsoft.com/office/officeart/2005/8/layout/vList2"/>
    <dgm:cxn modelId="{ACC7560E-7D14-47A5-B8AD-17A0860531E8}" type="presParOf" srcId="{5C243920-1960-49F6-8B94-BFB30175097D}" destId="{CAB4BC8E-8AE6-4BAA-BB92-32952284E077}" srcOrd="3" destOrd="0" presId="urn:microsoft.com/office/officeart/2005/8/layout/vList2"/>
    <dgm:cxn modelId="{87D546E4-94C9-43CD-83C5-B20724A9F5F7}" type="presParOf" srcId="{5C243920-1960-49F6-8B94-BFB30175097D}" destId="{D282F9DC-D542-4AD5-958F-1B5DF45D0032}" srcOrd="4" destOrd="0" presId="urn:microsoft.com/office/officeart/2005/8/layout/vList2"/>
    <dgm:cxn modelId="{56278842-EB13-47CD-86E3-7D6F649F285C}" type="presParOf" srcId="{5C243920-1960-49F6-8B94-BFB30175097D}" destId="{346956EB-DAFD-4105-B297-9B79D8D0D6EC}" srcOrd="5" destOrd="0" presId="urn:microsoft.com/office/officeart/2005/8/layout/vList2"/>
    <dgm:cxn modelId="{CC7322BE-A2C4-4736-9992-3508442B39F3}" type="presParOf" srcId="{5C243920-1960-49F6-8B94-BFB30175097D}" destId="{8A53429E-C067-46EC-8557-6BCED9E82F13}" srcOrd="6" destOrd="0" presId="urn:microsoft.com/office/officeart/2005/8/layout/vList2"/>
    <dgm:cxn modelId="{ABA2A65F-CCC1-4C2F-9A03-9680DFBA1602}" type="presParOf" srcId="{5C243920-1960-49F6-8B94-BFB30175097D}" destId="{F2BFC20D-E3A6-482D-AC74-CA12751361F9}" srcOrd="7" destOrd="0" presId="urn:microsoft.com/office/officeart/2005/8/layout/vList2"/>
    <dgm:cxn modelId="{AADA2850-FDB0-4871-A304-7B41D784ED2E}" type="presParOf" srcId="{5C243920-1960-49F6-8B94-BFB30175097D}" destId="{F6E9B1F4-2992-4675-92AA-E2AEE6AC9211}" srcOrd="8" destOrd="0" presId="urn:microsoft.com/office/officeart/2005/8/layout/vList2"/>
    <dgm:cxn modelId="{298C559D-F401-447B-9F18-83C22F180A09}" type="presParOf" srcId="{5C243920-1960-49F6-8B94-BFB30175097D}" destId="{BBD4782D-1DCB-47A6-A2C6-14297F7B1AF2}" srcOrd="9" destOrd="0" presId="urn:microsoft.com/office/officeart/2005/8/layout/vList2"/>
    <dgm:cxn modelId="{EC711DAD-0EA2-487E-A492-00D396434847}" type="presParOf" srcId="{5C243920-1960-49F6-8B94-BFB30175097D}" destId="{B5E99E5D-154F-4F61-B40A-662560417B3B}"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E34EB61B-32C9-45B0-B118-0358901353A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3D3168C0-EBF7-4602-8126-1AA3D07F5B77}">
      <dgm:prSet phldrT="[Text]"/>
      <dgm:spPr/>
      <dgm:t>
        <a:bodyPr/>
        <a:lstStyle/>
        <a:p>
          <a:r>
            <a:rPr lang="en-US" dirty="0"/>
            <a:t>ImageNet ILSVR-C</a:t>
          </a:r>
        </a:p>
      </dgm:t>
    </dgm:pt>
    <dgm:pt modelId="{E96E1789-8805-452B-8246-26B250F03ECF}" type="parTrans" cxnId="{DC940A19-FC34-4EB5-9D80-C2E0236D234C}">
      <dgm:prSet/>
      <dgm:spPr/>
      <dgm:t>
        <a:bodyPr/>
        <a:lstStyle/>
        <a:p>
          <a:endParaRPr lang="en-US"/>
        </a:p>
      </dgm:t>
    </dgm:pt>
    <dgm:pt modelId="{C296EEF8-C472-4796-95BC-5CB7CF9BBECC}" type="sibTrans" cxnId="{DC940A19-FC34-4EB5-9D80-C2E0236D234C}">
      <dgm:prSet/>
      <dgm:spPr/>
      <dgm:t>
        <a:bodyPr/>
        <a:lstStyle/>
        <a:p>
          <a:endParaRPr lang="en-US"/>
        </a:p>
      </dgm:t>
    </dgm:pt>
    <dgm:pt modelId="{E70528FF-B07F-4291-94A0-F95BD52B18FB}">
      <dgm:prSet phldrT="[Text]"/>
      <dgm:spPr/>
      <dgm:t>
        <a:bodyPr/>
        <a:lstStyle/>
        <a:p>
          <a:r>
            <a:rPr lang="en-US" dirty="0"/>
            <a:t>GTSRB</a:t>
          </a:r>
        </a:p>
      </dgm:t>
    </dgm:pt>
    <dgm:pt modelId="{37F51D7E-54D5-407D-A4BD-D02D81F1C83F}" type="parTrans" cxnId="{831B0A3C-0101-4E2B-A3BC-53A0E8E4E296}">
      <dgm:prSet/>
      <dgm:spPr/>
      <dgm:t>
        <a:bodyPr/>
        <a:lstStyle/>
        <a:p>
          <a:endParaRPr lang="en-US"/>
        </a:p>
      </dgm:t>
    </dgm:pt>
    <dgm:pt modelId="{E847C8AA-60AA-4D0F-A1E3-69F9C891C96C}" type="sibTrans" cxnId="{831B0A3C-0101-4E2B-A3BC-53A0E8E4E296}">
      <dgm:prSet/>
      <dgm:spPr/>
      <dgm:t>
        <a:bodyPr/>
        <a:lstStyle/>
        <a:p>
          <a:endParaRPr lang="en-US"/>
        </a:p>
      </dgm:t>
    </dgm:pt>
    <dgm:pt modelId="{17091DF7-1C0B-4D69-8972-9D84DF2D38FC}">
      <dgm:prSet phldrT="[Text]"/>
      <dgm:spPr/>
      <dgm:t>
        <a:bodyPr/>
        <a:lstStyle/>
        <a:p>
          <a:r>
            <a:rPr lang="en-US" dirty="0"/>
            <a:t>PASCAL VOC</a:t>
          </a:r>
        </a:p>
      </dgm:t>
    </dgm:pt>
    <dgm:pt modelId="{60459FAB-10BA-415A-A6D6-019E0EAF22EA}" type="sibTrans" cxnId="{A69A7C50-DD62-4890-BA26-13E6604A4AC3}">
      <dgm:prSet/>
      <dgm:spPr/>
      <dgm:t>
        <a:bodyPr/>
        <a:lstStyle/>
        <a:p>
          <a:endParaRPr lang="en-US"/>
        </a:p>
      </dgm:t>
    </dgm:pt>
    <dgm:pt modelId="{C652D495-0B57-486B-B94D-244A09CD236C}" type="parTrans" cxnId="{A69A7C50-DD62-4890-BA26-13E6604A4AC3}">
      <dgm:prSet/>
      <dgm:spPr/>
      <dgm:t>
        <a:bodyPr/>
        <a:lstStyle/>
        <a:p>
          <a:endParaRPr lang="en-US"/>
        </a:p>
      </dgm:t>
    </dgm:pt>
    <dgm:pt modelId="{679A24E1-D378-4275-ADCF-DF2302C8FE9E}" type="pres">
      <dgm:prSet presAssocID="{E34EB61B-32C9-45B0-B118-0358901353A3}" presName="diagram" presStyleCnt="0">
        <dgm:presLayoutVars>
          <dgm:dir/>
          <dgm:resizeHandles val="exact"/>
        </dgm:presLayoutVars>
      </dgm:prSet>
      <dgm:spPr/>
      <dgm:t>
        <a:bodyPr/>
        <a:lstStyle/>
        <a:p>
          <a:endParaRPr lang="en-US"/>
        </a:p>
      </dgm:t>
    </dgm:pt>
    <dgm:pt modelId="{97F231D8-EE3C-4107-9C4C-12F5083E154F}" type="pres">
      <dgm:prSet presAssocID="{17091DF7-1C0B-4D69-8972-9D84DF2D38FC}" presName="node" presStyleLbl="node1" presStyleIdx="0" presStyleCnt="3">
        <dgm:presLayoutVars>
          <dgm:bulletEnabled val="1"/>
        </dgm:presLayoutVars>
      </dgm:prSet>
      <dgm:spPr/>
      <dgm:t>
        <a:bodyPr/>
        <a:lstStyle/>
        <a:p>
          <a:endParaRPr lang="en-US"/>
        </a:p>
      </dgm:t>
    </dgm:pt>
    <dgm:pt modelId="{4CDCCC5C-0F13-4673-A495-6ABCA7F084E6}" type="pres">
      <dgm:prSet presAssocID="{60459FAB-10BA-415A-A6D6-019E0EAF22EA}" presName="sibTrans" presStyleCnt="0"/>
      <dgm:spPr/>
    </dgm:pt>
    <dgm:pt modelId="{1EC35573-E55B-47C3-9D63-1A97D56B8698}" type="pres">
      <dgm:prSet presAssocID="{3D3168C0-EBF7-4602-8126-1AA3D07F5B77}" presName="node" presStyleLbl="node1" presStyleIdx="1" presStyleCnt="3">
        <dgm:presLayoutVars>
          <dgm:bulletEnabled val="1"/>
        </dgm:presLayoutVars>
      </dgm:prSet>
      <dgm:spPr/>
      <dgm:t>
        <a:bodyPr/>
        <a:lstStyle/>
        <a:p>
          <a:endParaRPr lang="en-US"/>
        </a:p>
      </dgm:t>
    </dgm:pt>
    <dgm:pt modelId="{5B7B159F-9A7F-486F-BD6E-BF045278CCAE}" type="pres">
      <dgm:prSet presAssocID="{C296EEF8-C472-4796-95BC-5CB7CF9BBECC}" presName="sibTrans" presStyleCnt="0"/>
      <dgm:spPr/>
    </dgm:pt>
    <dgm:pt modelId="{C394CE5A-8C47-4285-BBBF-A204B98590ED}" type="pres">
      <dgm:prSet presAssocID="{E70528FF-B07F-4291-94A0-F95BD52B18FB}" presName="node" presStyleLbl="node1" presStyleIdx="2" presStyleCnt="3">
        <dgm:presLayoutVars>
          <dgm:bulletEnabled val="1"/>
        </dgm:presLayoutVars>
      </dgm:prSet>
      <dgm:spPr/>
      <dgm:t>
        <a:bodyPr/>
        <a:lstStyle/>
        <a:p>
          <a:endParaRPr lang="en-US"/>
        </a:p>
      </dgm:t>
    </dgm:pt>
  </dgm:ptLst>
  <dgm:cxnLst>
    <dgm:cxn modelId="{90570F68-F608-4663-A885-9714AB7530D8}" type="presOf" srcId="{3D3168C0-EBF7-4602-8126-1AA3D07F5B77}" destId="{1EC35573-E55B-47C3-9D63-1A97D56B8698}" srcOrd="0" destOrd="0" presId="urn:microsoft.com/office/officeart/2005/8/layout/default"/>
    <dgm:cxn modelId="{DC940A19-FC34-4EB5-9D80-C2E0236D234C}" srcId="{E34EB61B-32C9-45B0-B118-0358901353A3}" destId="{3D3168C0-EBF7-4602-8126-1AA3D07F5B77}" srcOrd="1" destOrd="0" parTransId="{E96E1789-8805-452B-8246-26B250F03ECF}" sibTransId="{C296EEF8-C472-4796-95BC-5CB7CF9BBECC}"/>
    <dgm:cxn modelId="{A69A7C50-DD62-4890-BA26-13E6604A4AC3}" srcId="{E34EB61B-32C9-45B0-B118-0358901353A3}" destId="{17091DF7-1C0B-4D69-8972-9D84DF2D38FC}" srcOrd="0" destOrd="0" parTransId="{C652D495-0B57-486B-B94D-244A09CD236C}" sibTransId="{60459FAB-10BA-415A-A6D6-019E0EAF22EA}"/>
    <dgm:cxn modelId="{914ED9C6-140E-466A-BBDA-6B09843545CD}" type="presOf" srcId="{17091DF7-1C0B-4D69-8972-9D84DF2D38FC}" destId="{97F231D8-EE3C-4107-9C4C-12F5083E154F}" srcOrd="0" destOrd="0" presId="urn:microsoft.com/office/officeart/2005/8/layout/default"/>
    <dgm:cxn modelId="{EF52F8E9-DB6C-423D-9CA5-7C76043CC4D1}" type="presOf" srcId="{E34EB61B-32C9-45B0-B118-0358901353A3}" destId="{679A24E1-D378-4275-ADCF-DF2302C8FE9E}" srcOrd="0" destOrd="0" presId="urn:microsoft.com/office/officeart/2005/8/layout/default"/>
    <dgm:cxn modelId="{48598839-CB27-455B-A995-D8B7802829C7}" type="presOf" srcId="{E70528FF-B07F-4291-94A0-F95BD52B18FB}" destId="{C394CE5A-8C47-4285-BBBF-A204B98590ED}" srcOrd="0" destOrd="0" presId="urn:microsoft.com/office/officeart/2005/8/layout/default"/>
    <dgm:cxn modelId="{831B0A3C-0101-4E2B-A3BC-53A0E8E4E296}" srcId="{E34EB61B-32C9-45B0-B118-0358901353A3}" destId="{E70528FF-B07F-4291-94A0-F95BD52B18FB}" srcOrd="2" destOrd="0" parTransId="{37F51D7E-54D5-407D-A4BD-D02D81F1C83F}" sibTransId="{E847C8AA-60AA-4D0F-A1E3-69F9C891C96C}"/>
    <dgm:cxn modelId="{FA94FE5A-5049-498E-AA6E-7EDE1CB7009A}" type="presParOf" srcId="{679A24E1-D378-4275-ADCF-DF2302C8FE9E}" destId="{97F231D8-EE3C-4107-9C4C-12F5083E154F}" srcOrd="0" destOrd="0" presId="urn:microsoft.com/office/officeart/2005/8/layout/default"/>
    <dgm:cxn modelId="{86E75AD0-6A88-4935-B400-543DC0D7497E}" type="presParOf" srcId="{679A24E1-D378-4275-ADCF-DF2302C8FE9E}" destId="{4CDCCC5C-0F13-4673-A495-6ABCA7F084E6}" srcOrd="1" destOrd="0" presId="urn:microsoft.com/office/officeart/2005/8/layout/default"/>
    <dgm:cxn modelId="{CCF0491C-D691-4323-BB3C-117D91BC7CE4}" type="presParOf" srcId="{679A24E1-D378-4275-ADCF-DF2302C8FE9E}" destId="{1EC35573-E55B-47C3-9D63-1A97D56B8698}" srcOrd="2" destOrd="0" presId="urn:microsoft.com/office/officeart/2005/8/layout/default"/>
    <dgm:cxn modelId="{B5584BD9-EC01-4E7B-B5AB-53C8547B9147}" type="presParOf" srcId="{679A24E1-D378-4275-ADCF-DF2302C8FE9E}" destId="{5B7B159F-9A7F-486F-BD6E-BF045278CCAE}" srcOrd="3" destOrd="0" presId="urn:microsoft.com/office/officeart/2005/8/layout/default"/>
    <dgm:cxn modelId="{54CB7168-DD5F-4DE2-80F9-AF93A2AD7698}" type="presParOf" srcId="{679A24E1-D378-4275-ADCF-DF2302C8FE9E}" destId="{C394CE5A-8C47-4285-BBBF-A204B98590ED}"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873F1F-FC88-4DD8-968E-F2AA092439B5}">
      <dsp:nvSpPr>
        <dsp:cNvPr id="0" name=""/>
        <dsp:cNvSpPr/>
      </dsp:nvSpPr>
      <dsp:spPr>
        <a:xfrm>
          <a:off x="0" y="2315"/>
          <a:ext cx="9296400" cy="851906"/>
        </a:xfrm>
        <a:prstGeom prst="round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lvl="0" algn="l" defTabSz="1778000">
            <a:lnSpc>
              <a:spcPct val="90000"/>
            </a:lnSpc>
            <a:spcBef>
              <a:spcPct val="0"/>
            </a:spcBef>
            <a:spcAft>
              <a:spcPct val="35000"/>
            </a:spcAft>
          </a:pPr>
          <a:r>
            <a:rPr lang="en-US" sz="4000" b="1" kern="1200" dirty="0">
              <a:latin typeface="Times New Roman" panose="02020603050405020304" pitchFamily="18" charset="0"/>
              <a:cs typeface="Times New Roman" panose="02020603050405020304" pitchFamily="18" charset="0"/>
            </a:rPr>
            <a:t>Section 1:Overview</a:t>
          </a:r>
        </a:p>
      </dsp:txBody>
      <dsp:txXfrm>
        <a:off x="41587" y="43902"/>
        <a:ext cx="9213226" cy="768732"/>
      </dsp:txXfrm>
    </dsp:sp>
    <dsp:sp modelId="{448D9771-D820-422B-8814-4B49E9F0B3E4}">
      <dsp:nvSpPr>
        <dsp:cNvPr id="0" name=""/>
        <dsp:cNvSpPr/>
      </dsp:nvSpPr>
      <dsp:spPr>
        <a:xfrm>
          <a:off x="0" y="867328"/>
          <a:ext cx="9296400" cy="851906"/>
        </a:xfrm>
        <a:prstGeom prst="round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lvl="0" algn="l" defTabSz="1778000">
            <a:lnSpc>
              <a:spcPct val="90000"/>
            </a:lnSpc>
            <a:spcBef>
              <a:spcPct val="0"/>
            </a:spcBef>
            <a:spcAft>
              <a:spcPct val="35000"/>
            </a:spcAft>
          </a:pPr>
          <a:r>
            <a:rPr lang="en-US" sz="4000" b="1" kern="1200" dirty="0">
              <a:latin typeface="Times New Roman" panose="02020603050405020304" pitchFamily="18" charset="0"/>
              <a:cs typeface="Times New Roman" panose="02020603050405020304" pitchFamily="18" charset="0"/>
            </a:rPr>
            <a:t>Section 2: </a:t>
          </a:r>
          <a:r>
            <a:rPr lang="en-US" sz="4000" b="1" i="0" kern="1200" dirty="0">
              <a:latin typeface="Times New Roman" panose="02020603050405020304" pitchFamily="18" charset="0"/>
              <a:cs typeface="Times New Roman" panose="02020603050405020304" pitchFamily="18" charset="0"/>
            </a:rPr>
            <a:t>Lookback</a:t>
          </a:r>
          <a:endParaRPr lang="en-US" sz="4000" b="1" kern="1200" dirty="0">
            <a:latin typeface="Times New Roman" panose="02020603050405020304" pitchFamily="18" charset="0"/>
            <a:cs typeface="Times New Roman" panose="02020603050405020304" pitchFamily="18" charset="0"/>
          </a:endParaRPr>
        </a:p>
      </dsp:txBody>
      <dsp:txXfrm>
        <a:off x="41587" y="908915"/>
        <a:ext cx="9213226" cy="768732"/>
      </dsp:txXfrm>
    </dsp:sp>
    <dsp:sp modelId="{D282F9DC-D542-4AD5-958F-1B5DF45D0032}">
      <dsp:nvSpPr>
        <dsp:cNvPr id="0" name=""/>
        <dsp:cNvSpPr/>
      </dsp:nvSpPr>
      <dsp:spPr>
        <a:xfrm>
          <a:off x="0" y="1732340"/>
          <a:ext cx="9296400" cy="851906"/>
        </a:xfrm>
        <a:prstGeom prst="roundRect">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lvl="0" algn="l" defTabSz="1778000">
            <a:lnSpc>
              <a:spcPct val="90000"/>
            </a:lnSpc>
            <a:spcBef>
              <a:spcPct val="0"/>
            </a:spcBef>
            <a:spcAft>
              <a:spcPct val="35000"/>
            </a:spcAft>
          </a:pPr>
          <a:r>
            <a:rPr lang="en-US" sz="4000" b="1" i="0" kern="1200" dirty="0">
              <a:latin typeface="Times New Roman" panose="02020603050405020304" pitchFamily="18" charset="0"/>
              <a:cs typeface="Times New Roman" panose="02020603050405020304" pitchFamily="18" charset="0"/>
            </a:rPr>
            <a:t>Section 3:How they build the dataset?</a:t>
          </a:r>
          <a:endParaRPr lang="en-US" sz="4000" b="1" kern="1200" dirty="0">
            <a:latin typeface="Times New Roman" panose="02020603050405020304" pitchFamily="18" charset="0"/>
            <a:cs typeface="Times New Roman" panose="02020603050405020304" pitchFamily="18" charset="0"/>
          </a:endParaRPr>
        </a:p>
      </dsp:txBody>
      <dsp:txXfrm>
        <a:off x="41587" y="1773927"/>
        <a:ext cx="9213226" cy="768732"/>
      </dsp:txXfrm>
    </dsp:sp>
    <dsp:sp modelId="{8A53429E-C067-46EC-8557-6BCED9E82F13}">
      <dsp:nvSpPr>
        <dsp:cNvPr id="0" name=""/>
        <dsp:cNvSpPr/>
      </dsp:nvSpPr>
      <dsp:spPr>
        <a:xfrm>
          <a:off x="0" y="2597353"/>
          <a:ext cx="9296400" cy="851906"/>
        </a:xfrm>
        <a:prstGeom prst="round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lvl="0" algn="l" defTabSz="1778000">
            <a:lnSpc>
              <a:spcPct val="90000"/>
            </a:lnSpc>
            <a:spcBef>
              <a:spcPct val="0"/>
            </a:spcBef>
            <a:spcAft>
              <a:spcPct val="35000"/>
            </a:spcAft>
          </a:pPr>
          <a:r>
            <a:rPr lang="en-US" sz="4000" b="1" kern="1200" dirty="0">
              <a:latin typeface="Times New Roman" panose="02020603050405020304" pitchFamily="18" charset="0"/>
              <a:cs typeface="Times New Roman" panose="02020603050405020304" pitchFamily="18" charset="0"/>
            </a:rPr>
            <a:t>Section 4: Advantage of new model</a:t>
          </a:r>
        </a:p>
      </dsp:txBody>
      <dsp:txXfrm>
        <a:off x="41587" y="2638940"/>
        <a:ext cx="9213226" cy="768732"/>
      </dsp:txXfrm>
    </dsp:sp>
    <dsp:sp modelId="{F6E9B1F4-2992-4675-92AA-E2AEE6AC9211}">
      <dsp:nvSpPr>
        <dsp:cNvPr id="0" name=""/>
        <dsp:cNvSpPr/>
      </dsp:nvSpPr>
      <dsp:spPr>
        <a:xfrm>
          <a:off x="0" y="3462365"/>
          <a:ext cx="9296400" cy="851906"/>
        </a:xfrm>
        <a:prstGeom prst="roundRect">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lvl="0" algn="l" defTabSz="1778000">
            <a:lnSpc>
              <a:spcPct val="90000"/>
            </a:lnSpc>
            <a:spcBef>
              <a:spcPct val="0"/>
            </a:spcBef>
            <a:spcAft>
              <a:spcPct val="35000"/>
            </a:spcAft>
          </a:pPr>
          <a:r>
            <a:rPr lang="en-US" sz="4000" b="1" kern="1200" dirty="0">
              <a:latin typeface="Times New Roman" panose="02020603050405020304" pitchFamily="18" charset="0"/>
              <a:cs typeface="Times New Roman" panose="02020603050405020304" pitchFamily="18" charset="0"/>
            </a:rPr>
            <a:t>Section 5:Result</a:t>
          </a:r>
        </a:p>
      </dsp:txBody>
      <dsp:txXfrm>
        <a:off x="41587" y="3503952"/>
        <a:ext cx="9213226" cy="768732"/>
      </dsp:txXfrm>
    </dsp:sp>
    <dsp:sp modelId="{B5E99E5D-154F-4F61-B40A-662560417B3B}">
      <dsp:nvSpPr>
        <dsp:cNvPr id="0" name=""/>
        <dsp:cNvSpPr/>
      </dsp:nvSpPr>
      <dsp:spPr>
        <a:xfrm>
          <a:off x="0" y="4327378"/>
          <a:ext cx="9296400" cy="851906"/>
        </a:xfrm>
        <a:prstGeom prst="roundRect">
          <a:avLst/>
        </a:prstGeom>
        <a:solidFill>
          <a:schemeClr val="accent1">
            <a:lumMod val="75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lvl="0" algn="l" defTabSz="1778000">
            <a:lnSpc>
              <a:spcPct val="90000"/>
            </a:lnSpc>
            <a:spcBef>
              <a:spcPct val="0"/>
            </a:spcBef>
            <a:spcAft>
              <a:spcPct val="35000"/>
            </a:spcAft>
          </a:pPr>
          <a:r>
            <a:rPr lang="en-US" sz="4000" b="1" kern="1200" dirty="0">
              <a:latin typeface="Times New Roman" panose="02020603050405020304" pitchFamily="18" charset="0"/>
              <a:cs typeface="Times New Roman" panose="02020603050405020304" pitchFamily="18" charset="0"/>
            </a:rPr>
            <a:t>Section 6:Demo</a:t>
          </a:r>
        </a:p>
      </dsp:txBody>
      <dsp:txXfrm>
        <a:off x="41587" y="4368965"/>
        <a:ext cx="9213226" cy="7687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F231D8-EE3C-4107-9C4C-12F5083E154F}">
      <dsp:nvSpPr>
        <dsp:cNvPr id="0" name=""/>
        <dsp:cNvSpPr/>
      </dsp:nvSpPr>
      <dsp:spPr>
        <a:xfrm>
          <a:off x="653066" y="1512"/>
          <a:ext cx="2083045" cy="124982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a:t>PASCAL VOC</a:t>
          </a:r>
        </a:p>
      </dsp:txBody>
      <dsp:txXfrm>
        <a:off x="653066" y="1512"/>
        <a:ext cx="2083045" cy="1249827"/>
      </dsp:txXfrm>
    </dsp:sp>
    <dsp:sp modelId="{1EC35573-E55B-47C3-9D63-1A97D56B8698}">
      <dsp:nvSpPr>
        <dsp:cNvPr id="0" name=""/>
        <dsp:cNvSpPr/>
      </dsp:nvSpPr>
      <dsp:spPr>
        <a:xfrm>
          <a:off x="2944416" y="1512"/>
          <a:ext cx="2083045" cy="124982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a:t>ImageNet ILSVR-C</a:t>
          </a:r>
        </a:p>
      </dsp:txBody>
      <dsp:txXfrm>
        <a:off x="2944416" y="1512"/>
        <a:ext cx="2083045" cy="1249827"/>
      </dsp:txXfrm>
    </dsp:sp>
    <dsp:sp modelId="{C394CE5A-8C47-4285-BBBF-A204B98590ED}">
      <dsp:nvSpPr>
        <dsp:cNvPr id="0" name=""/>
        <dsp:cNvSpPr/>
      </dsp:nvSpPr>
      <dsp:spPr>
        <a:xfrm>
          <a:off x="1798741" y="1459644"/>
          <a:ext cx="2083045" cy="124982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a:t>GTSRB</a:t>
          </a:r>
        </a:p>
      </dsp:txBody>
      <dsp:txXfrm>
        <a:off x="1798741" y="1459644"/>
        <a:ext cx="2083045" cy="124982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5E1771-A7B1-4A91-958F-4C50DD45F4D7}" type="datetimeFigureOut">
              <a:rPr lang="en-PH" smtClean="0"/>
              <a:t>13/03/2021</a:t>
            </a:fld>
            <a:endParaRPr lang="en-PH"/>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DB96F3-AB3B-4A44-870F-2FBB5484A874}" type="slidenum">
              <a:rPr lang="en-PH" smtClean="0"/>
              <a:t>‹#›</a:t>
            </a:fld>
            <a:endParaRPr lang="en-PH"/>
          </a:p>
        </p:txBody>
      </p:sp>
    </p:spTree>
    <p:extLst>
      <p:ext uri="{BB962C8B-B14F-4D97-AF65-F5344CB8AC3E}">
        <p14:creationId xmlns:p14="http://schemas.microsoft.com/office/powerpoint/2010/main" val="1357733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1</a:t>
            </a:fld>
            <a:endParaRPr lang="en-PH"/>
          </a:p>
        </p:txBody>
      </p:sp>
    </p:spTree>
    <p:extLst>
      <p:ext uri="{BB962C8B-B14F-4D97-AF65-F5344CB8AC3E}">
        <p14:creationId xmlns:p14="http://schemas.microsoft.com/office/powerpoint/2010/main" val="45701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a:solidFill>
                  <a:schemeClr val="tx1"/>
                </a:solidFill>
                <a:effectLst/>
                <a:latin typeface="Times New Roman" panose="02020603050405020304" pitchFamily="18" charset="0"/>
                <a:ea typeface="+mn-ea"/>
                <a:cs typeface="Times New Roman" panose="02020603050405020304" pitchFamily="18" charset="0"/>
              </a:rPr>
              <a:t>R-CNN  -&gt; too slow because</a:t>
            </a:r>
            <a:r>
              <a:rPr lang="en-US" sz="1200" i="0" kern="1200" baseline="0" dirty="0">
                <a:solidFill>
                  <a:schemeClr val="tx1"/>
                </a:solidFill>
                <a:effectLst/>
                <a:latin typeface="Times New Roman" panose="02020603050405020304" pitchFamily="18" charset="0"/>
                <a:ea typeface="+mn-ea"/>
                <a:cs typeface="Times New Roman" panose="02020603050405020304" pitchFamily="18" charset="0"/>
              </a:rPr>
              <a:t> </a:t>
            </a:r>
          </a:p>
          <a:p>
            <a:r>
              <a:rPr lang="en-US" sz="1200" i="0" kern="1200" dirty="0">
                <a:solidFill>
                  <a:schemeClr val="tx1"/>
                </a:solidFill>
                <a:effectLst/>
                <a:latin typeface="Times New Roman" panose="02020603050405020304" pitchFamily="18" charset="0"/>
                <a:ea typeface="+mn-ea"/>
                <a:cs typeface="Times New Roman" panose="02020603050405020304" pitchFamily="18" charset="0"/>
              </a:rPr>
              <a:t>Firstly, generating category-independent object proposals is costly. </a:t>
            </a:r>
            <a:r>
              <a:rPr lang="en-US" sz="1200" i="1" kern="1200" dirty="0">
                <a:solidFill>
                  <a:schemeClr val="tx1"/>
                </a:solidFill>
                <a:effectLst/>
                <a:latin typeface="Times New Roman" panose="02020603050405020304" pitchFamily="18" charset="0"/>
                <a:ea typeface="+mn-ea"/>
                <a:cs typeface="Times New Roman" panose="02020603050405020304" pitchFamily="18" charset="0"/>
              </a:rPr>
              <a:t>Selective search </a:t>
            </a:r>
            <a:r>
              <a:rPr lang="en-US" sz="1200" i="0" kern="1200" dirty="0">
                <a:solidFill>
                  <a:schemeClr val="tx1"/>
                </a:solidFill>
                <a:effectLst/>
                <a:latin typeface="Times New Roman" panose="02020603050405020304" pitchFamily="18" charset="0"/>
                <a:ea typeface="+mn-ea"/>
                <a:cs typeface="Times New Roman" panose="02020603050405020304" pitchFamily="18" charset="0"/>
              </a:rPr>
              <a:t>[29] takes about 3</a:t>
            </a:r>
            <a:br>
              <a:rPr lang="en-US" sz="1200" i="0" kern="1200" dirty="0">
                <a:solidFill>
                  <a:schemeClr val="tx1"/>
                </a:solidFill>
                <a:effectLst/>
                <a:latin typeface="Times New Roman" panose="02020603050405020304" pitchFamily="18" charset="0"/>
                <a:ea typeface="+mn-ea"/>
                <a:cs typeface="Times New Roman" panose="02020603050405020304" pitchFamily="18" charset="0"/>
              </a:rPr>
            </a:br>
            <a:r>
              <a:rPr lang="en-US" sz="1200" i="0" kern="1200" dirty="0">
                <a:solidFill>
                  <a:schemeClr val="tx1"/>
                </a:solidFill>
                <a:effectLst/>
                <a:latin typeface="Times New Roman" panose="02020603050405020304" pitchFamily="18" charset="0"/>
                <a:ea typeface="+mn-ea"/>
                <a:cs typeface="Times New Roman" panose="02020603050405020304" pitchFamily="18" charset="0"/>
              </a:rPr>
              <a:t>s to generate 1000 proposals for the Pascal VOC 2007 images; the more efficient </a:t>
            </a:r>
            <a:r>
              <a:rPr lang="en-US" sz="1200" i="1" kern="1200" dirty="0" err="1">
                <a:solidFill>
                  <a:schemeClr val="tx1"/>
                </a:solidFill>
                <a:effectLst/>
                <a:latin typeface="Times New Roman" panose="02020603050405020304" pitchFamily="18" charset="0"/>
                <a:ea typeface="+mn-ea"/>
                <a:cs typeface="Times New Roman" panose="02020603050405020304" pitchFamily="18" charset="0"/>
              </a:rPr>
              <a:t>EdgeBoxes</a:t>
            </a:r>
            <a:r>
              <a:rPr lang="en-US" sz="1200" i="1"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i="0" kern="1200" dirty="0">
                <a:solidFill>
                  <a:schemeClr val="tx1"/>
                </a:solidFill>
                <a:effectLst/>
                <a:latin typeface="Times New Roman" panose="02020603050405020304" pitchFamily="18" charset="0"/>
                <a:ea typeface="+mn-ea"/>
                <a:cs typeface="Times New Roman" panose="02020603050405020304" pitchFamily="18" charset="0"/>
              </a:rPr>
              <a:t>approach [30] still takes</a:t>
            </a:r>
            <a:br>
              <a:rPr lang="en-US" sz="1200" i="0" kern="1200" dirty="0">
                <a:solidFill>
                  <a:schemeClr val="tx1"/>
                </a:solidFill>
                <a:effectLst/>
                <a:latin typeface="Times New Roman" panose="02020603050405020304" pitchFamily="18" charset="0"/>
                <a:ea typeface="+mn-ea"/>
                <a:cs typeface="Times New Roman" panose="02020603050405020304" pitchFamily="18" charset="0"/>
              </a:rPr>
            </a:br>
            <a:r>
              <a:rPr lang="en-US" sz="1200" i="0" kern="1200" dirty="0">
                <a:solidFill>
                  <a:schemeClr val="tx1"/>
                </a:solidFill>
                <a:effectLst/>
                <a:latin typeface="Times New Roman" panose="02020603050405020304" pitchFamily="18" charset="0"/>
                <a:ea typeface="+mn-ea"/>
                <a:cs typeface="Times New Roman" panose="02020603050405020304" pitchFamily="18" charset="0"/>
              </a:rPr>
              <a:t>about 0.3 s.</a:t>
            </a:r>
            <a:br>
              <a:rPr lang="en-US" sz="1200" i="0" kern="1200" dirty="0">
                <a:solidFill>
                  <a:schemeClr val="tx1"/>
                </a:solidFill>
                <a:effectLst/>
                <a:latin typeface="Times New Roman" panose="02020603050405020304" pitchFamily="18" charset="0"/>
                <a:ea typeface="+mn-ea"/>
                <a:cs typeface="Times New Roman" panose="02020603050405020304" pitchFamily="18" charset="0"/>
              </a:rPr>
            </a:br>
            <a:r>
              <a:rPr lang="en-US" sz="1200" i="0" kern="1200" dirty="0">
                <a:solidFill>
                  <a:schemeClr val="tx1"/>
                </a:solidFill>
                <a:effectLst/>
                <a:latin typeface="+mn-lt"/>
                <a:ea typeface="+mn-ea"/>
                <a:cs typeface="+mn-cs"/>
              </a:rPr>
              <a:t>Secondly, it applies a deep convolutional network to every candidate proposal</a:t>
            </a:r>
            <a:br>
              <a:rPr lang="en-US" sz="1200" i="0" kern="1200" dirty="0">
                <a:solidFill>
                  <a:schemeClr val="tx1"/>
                </a:solidFill>
                <a:effectLst/>
                <a:latin typeface="+mn-lt"/>
                <a:ea typeface="+mn-ea"/>
                <a:cs typeface="+mn-cs"/>
              </a:rPr>
            </a:br>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Fast R-CNN [9], which uses a </a:t>
            </a:r>
            <a:r>
              <a:rPr lang="en-US" sz="1200" i="1" kern="1200" dirty="0" err="1">
                <a:solidFill>
                  <a:schemeClr val="tx1"/>
                </a:solidFill>
                <a:effectLst/>
                <a:latin typeface="+mn-lt"/>
                <a:ea typeface="+mn-ea"/>
                <a:cs typeface="+mn-cs"/>
              </a:rPr>
              <a:t>softmax</a:t>
            </a:r>
            <a:r>
              <a:rPr lang="en-US" sz="1200" i="1" kern="1200" dirty="0">
                <a:solidFill>
                  <a:schemeClr val="tx1"/>
                </a:solidFill>
                <a:effectLst/>
                <a:latin typeface="+mn-lt"/>
                <a:ea typeface="+mn-ea"/>
                <a:cs typeface="+mn-cs"/>
              </a:rPr>
              <a:t> </a:t>
            </a:r>
            <a:r>
              <a:rPr lang="en-US" sz="1200" i="0" kern="1200" dirty="0">
                <a:solidFill>
                  <a:schemeClr val="tx1"/>
                </a:solidFill>
                <a:effectLst/>
                <a:latin typeface="+mn-lt"/>
                <a:ea typeface="+mn-ea"/>
                <a:cs typeface="+mn-cs"/>
              </a:rPr>
              <a:t>layer above the network instead of the SVM</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classifier used in R-CNN. Ignoring object proposal time, it</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takes 0.3 s for Fast R-CNN to process each image. To overcome the bottleneck in the object proposal step, in Faster</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R-CNN [19], Ren et al. proposed </a:t>
            </a:r>
            <a:r>
              <a:rPr lang="en-US" sz="1200" i="1" kern="1200" dirty="0">
                <a:solidFill>
                  <a:schemeClr val="tx1"/>
                </a:solidFill>
                <a:effectLst/>
                <a:latin typeface="+mn-lt"/>
                <a:ea typeface="+mn-ea"/>
                <a:cs typeface="+mn-cs"/>
              </a:rPr>
              <a:t>region proposal networks</a:t>
            </a:r>
            <a:r>
              <a:rPr lang="en-US" sz="1200" i="0" kern="1200" dirty="0">
                <a:solidFill>
                  <a:schemeClr val="tx1"/>
                </a:solidFill>
                <a:effectLst/>
                <a:latin typeface="+mn-lt"/>
                <a:ea typeface="+mn-ea"/>
                <a:cs typeface="+mn-cs"/>
              </a:rPr>
              <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(RPNs) which use convolutional feature maps to generate</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object proposals. This allows the object proposal generator</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to share full-image convolutional features with the detection</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network, allowing their detection system to achieve a frame</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rate of 5 fps on a powerful GPU.</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
            </a:r>
            <a:br>
              <a:rPr lang="en-US" sz="1200" i="0" kern="1200" dirty="0">
                <a:solidFill>
                  <a:schemeClr val="tx1"/>
                </a:solidFill>
                <a:effectLst/>
                <a:latin typeface="+mn-lt"/>
                <a:ea typeface="+mn-ea"/>
                <a:cs typeface="+mn-cs"/>
              </a:rPr>
            </a:b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0DB96F3-AB3B-4A44-870F-2FBB5484A874}" type="slidenum">
              <a:rPr lang="en-PH" smtClean="0"/>
              <a:t>11</a:t>
            </a:fld>
            <a:endParaRPr lang="en-PH"/>
          </a:p>
        </p:txBody>
      </p:sp>
    </p:spTree>
    <p:extLst>
      <p:ext uri="{BB962C8B-B14F-4D97-AF65-F5344CB8AC3E}">
        <p14:creationId xmlns:p14="http://schemas.microsoft.com/office/powerpoint/2010/main" val="39574643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vi-VN" dirty="0"/>
              <a:t>Thu th</a:t>
            </a:r>
            <a:r>
              <a:rPr lang="vi-VN" dirty="0">
                <a:effectLst/>
                <a:latin typeface="Courier New" panose="02070309020205020404" pitchFamily="49" charset="0"/>
              </a:rPr>
              <a:t>ậ</a:t>
            </a:r>
            <a:r>
              <a:rPr lang="vi-VN" dirty="0"/>
              <a:t>p các hình </a:t>
            </a:r>
            <a:r>
              <a:rPr lang="vi-VN" dirty="0">
                <a:effectLst/>
                <a:latin typeface="Courier New" panose="02070309020205020404" pitchFamily="49" charset="0"/>
              </a:rPr>
              <a:t>ả</a:t>
            </a:r>
            <a:r>
              <a:rPr lang="vi-VN" dirty="0"/>
              <a:t>nh do ng</a:t>
            </a:r>
            <a:r>
              <a:rPr lang="vi-VN" dirty="0">
                <a:effectLst/>
                <a:latin typeface="Courier New" panose="02070309020205020404" pitchFamily="49" charset="0"/>
              </a:rPr>
              <a:t>ườ</a:t>
            </a:r>
            <a:r>
              <a:rPr lang="vi-VN" dirty="0"/>
              <a:t>i dùng ch</a:t>
            </a:r>
            <a:r>
              <a:rPr lang="vi-VN" dirty="0">
                <a:effectLst/>
                <a:latin typeface="Courier New" panose="02070309020205020404" pitchFamily="49" charset="0"/>
              </a:rPr>
              <a:t>ụ</a:t>
            </a:r>
            <a:r>
              <a:rPr lang="vi-VN" dirty="0"/>
              <a:t>p trên Internet b</a:t>
            </a:r>
            <a:r>
              <a:rPr lang="vi-VN" dirty="0">
                <a:effectLst/>
                <a:latin typeface="Courier New" panose="02070309020205020404" pitchFamily="49" charset="0"/>
              </a:rPr>
              <a:t>ở</a:t>
            </a:r>
            <a:r>
              <a:rPr lang="vi-VN" dirty="0"/>
              <a:t>i các search engine, nên s</a:t>
            </a:r>
            <a:r>
              <a:rPr lang="vi-VN" dirty="0">
                <a:effectLst/>
                <a:latin typeface="Courier New" panose="02070309020205020404" pitchFamily="49" charset="0"/>
              </a:rPr>
              <a:t>ẽ </a:t>
            </a:r>
            <a:r>
              <a:rPr lang="vi-VN" dirty="0"/>
              <a:t>không g</a:t>
            </a:r>
            <a:r>
              <a:rPr lang="vi-VN" dirty="0">
                <a:effectLst/>
                <a:latin typeface="Courier New" panose="02070309020205020404" pitchFamily="49" charset="0"/>
              </a:rPr>
              <a:t>ầ</a:t>
            </a:r>
            <a:r>
              <a:rPr lang="vi-VN" dirty="0"/>
              <a:t>n gi</a:t>
            </a:r>
            <a:r>
              <a:rPr lang="vi-VN" dirty="0">
                <a:effectLst/>
                <a:latin typeface="Courier New" panose="02070309020205020404" pitchFamily="49" charset="0"/>
              </a:rPr>
              <a:t>ố</a:t>
            </a:r>
            <a:r>
              <a:rPr lang="vi-VN" dirty="0"/>
              <a:t>ng v</a:t>
            </a:r>
            <a:r>
              <a:rPr lang="vi-VN" dirty="0">
                <a:effectLst/>
                <a:latin typeface="Courier New" panose="02070309020205020404" pitchFamily="49" charset="0"/>
              </a:rPr>
              <a:t>ớ</a:t>
            </a:r>
            <a:r>
              <a:rPr lang="vi-VN" dirty="0"/>
              <a:t>i các tình hu</a:t>
            </a:r>
            <a:r>
              <a:rPr lang="vi-VN" dirty="0">
                <a:effectLst/>
                <a:latin typeface="Courier New" panose="02070309020205020404" pitchFamily="49" charset="0"/>
              </a:rPr>
              <a:t>ố</a:t>
            </a:r>
            <a:r>
              <a:rPr lang="vi-VN" dirty="0"/>
              <a:t>ng th</a:t>
            </a:r>
            <a:r>
              <a:rPr lang="vi-VN" dirty="0">
                <a:effectLst/>
                <a:latin typeface="Courier New" panose="02070309020205020404" pitchFamily="49" charset="0"/>
              </a:rPr>
              <a:t>ự</a:t>
            </a:r>
            <a:r>
              <a:rPr lang="vi-VN" dirty="0"/>
              <a:t>c t</a:t>
            </a:r>
            <a:r>
              <a:rPr lang="vi-VN" dirty="0">
                <a:effectLst/>
                <a:latin typeface="Courier New" panose="02070309020205020404" pitchFamily="49" charset="0"/>
              </a:rPr>
              <a:t>ế</a:t>
            </a:r>
            <a:r>
              <a:rPr lang="vi-VN" dirty="0"/>
              <a:t>: ImageNet, Microsoft COCO</a:t>
            </a:r>
            <a:br>
              <a:rPr lang="vi-VN" dirty="0"/>
            </a:br>
            <a:r>
              <a:rPr lang="vi-VN" dirty="0">
                <a:solidFill>
                  <a:srgbClr val="CC7832"/>
                </a:solidFill>
                <a:effectLst/>
              </a:rPr>
              <a:t>+ </a:t>
            </a:r>
            <a:r>
              <a:rPr lang="vi-VN" dirty="0"/>
              <a:t>C</a:t>
            </a:r>
            <a:r>
              <a:rPr lang="vi-VN" dirty="0">
                <a:effectLst/>
                <a:latin typeface="Courier New" panose="02070309020205020404" pitchFamily="49" charset="0"/>
              </a:rPr>
              <a:t>ắ</a:t>
            </a:r>
            <a:r>
              <a:rPr lang="vi-VN" dirty="0"/>
              <a:t>t các hình liên ti</a:t>
            </a:r>
            <a:r>
              <a:rPr lang="vi-VN" dirty="0">
                <a:effectLst/>
                <a:latin typeface="Courier New" panose="02070309020205020404" pitchFamily="49" charset="0"/>
              </a:rPr>
              <a:t>ế</a:t>
            </a:r>
            <a:r>
              <a:rPr lang="vi-VN" dirty="0"/>
              <a:t>p t</a:t>
            </a:r>
            <a:r>
              <a:rPr lang="vi-VN" dirty="0">
                <a:effectLst/>
                <a:latin typeface="Courier New" panose="02070309020205020404" pitchFamily="49" charset="0"/>
              </a:rPr>
              <a:t>ừ </a:t>
            </a:r>
            <a:r>
              <a:rPr lang="vi-VN" dirty="0"/>
              <a:t>video d</a:t>
            </a:r>
            <a:r>
              <a:rPr lang="vi-VN" dirty="0">
                <a:effectLst/>
                <a:latin typeface="Courier New" panose="02070309020205020404" pitchFamily="49" charset="0"/>
              </a:rPr>
              <a:t>ẫ</a:t>
            </a:r>
            <a:r>
              <a:rPr lang="vi-VN" dirty="0"/>
              <a:t>n đ</a:t>
            </a:r>
            <a:r>
              <a:rPr lang="vi-VN" dirty="0">
                <a:effectLst/>
                <a:latin typeface="Courier New" panose="02070309020205020404" pitchFamily="49" charset="0"/>
              </a:rPr>
              <a:t>ế</a:t>
            </a:r>
            <a:r>
              <a:rPr lang="vi-VN" dirty="0"/>
              <a:t>n các bi</a:t>
            </a:r>
            <a:r>
              <a:rPr lang="vi-VN" dirty="0">
                <a:effectLst/>
                <a:latin typeface="Courier New" panose="02070309020205020404" pitchFamily="49" charset="0"/>
              </a:rPr>
              <a:t>ể</a:t>
            </a:r>
            <a:r>
              <a:rPr lang="vi-VN" dirty="0"/>
              <a:t>n báo s</a:t>
            </a:r>
            <a:r>
              <a:rPr lang="vi-VN" dirty="0">
                <a:effectLst/>
                <a:latin typeface="Courier New" panose="02070309020205020404" pitchFamily="49" charset="0"/>
              </a:rPr>
              <a:t>ẽ </a:t>
            </a:r>
            <a:r>
              <a:rPr lang="vi-VN" dirty="0"/>
              <a:t>xu</a:t>
            </a:r>
            <a:r>
              <a:rPr lang="vi-VN" dirty="0">
                <a:effectLst/>
                <a:latin typeface="Courier New" panose="02070309020205020404" pitchFamily="49" charset="0"/>
              </a:rPr>
              <a:t>ấ</a:t>
            </a:r>
            <a:r>
              <a:rPr lang="vi-VN" dirty="0"/>
              <a:t>t hi</a:t>
            </a:r>
            <a:r>
              <a:rPr lang="vi-VN" dirty="0">
                <a:effectLst/>
                <a:latin typeface="Courier New" panose="02070309020205020404" pitchFamily="49" charset="0"/>
              </a:rPr>
              <a:t>ệ</a:t>
            </a:r>
            <a:r>
              <a:rPr lang="vi-VN" dirty="0"/>
              <a:t>n r</a:t>
            </a:r>
            <a:r>
              <a:rPr lang="vi-VN" dirty="0">
                <a:effectLst/>
                <a:latin typeface="Courier New" panose="02070309020205020404" pitchFamily="49" charset="0"/>
              </a:rPr>
              <a:t>ấ</a:t>
            </a:r>
            <a:r>
              <a:rPr lang="vi-VN" dirty="0"/>
              <a:t>t gi</a:t>
            </a:r>
            <a:r>
              <a:rPr lang="vi-VN" dirty="0">
                <a:effectLst/>
                <a:latin typeface="Courier New" panose="02070309020205020404" pitchFamily="49" charset="0"/>
              </a:rPr>
              <a:t>ố</a:t>
            </a:r>
            <a:r>
              <a:rPr lang="vi-VN" dirty="0"/>
              <a:t>ng nhau trong các </a:t>
            </a:r>
            <a:r>
              <a:rPr lang="vi-VN" dirty="0">
                <a:effectLst/>
                <a:latin typeface="Courier New" panose="02070309020205020404" pitchFamily="49" charset="0"/>
              </a:rPr>
              <a:t>ả</a:t>
            </a:r>
            <a:r>
              <a:rPr lang="vi-VN" dirty="0"/>
              <a:t>nh: GTSRB</a:t>
            </a:r>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12</a:t>
            </a:fld>
            <a:endParaRPr lang="en-PH"/>
          </a:p>
        </p:txBody>
      </p:sp>
    </p:spTree>
    <p:extLst>
      <p:ext uri="{BB962C8B-B14F-4D97-AF65-F5344CB8AC3E}">
        <p14:creationId xmlns:p14="http://schemas.microsoft.com/office/powerpoint/2010/main" val="26336385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Tencent Street View (t</a:t>
            </a:r>
            <a:r>
              <a:rPr lang="vi-VN" dirty="0">
                <a:effectLst/>
                <a:latin typeface="Courier New" panose="02070309020205020404" pitchFamily="49" charset="0"/>
              </a:rPr>
              <a:t>ừ </a:t>
            </a:r>
            <a:r>
              <a:rPr lang="vi-VN" dirty="0"/>
              <a:t>300 thành ph</a:t>
            </a:r>
            <a:r>
              <a:rPr lang="vi-VN" dirty="0">
                <a:effectLst/>
                <a:latin typeface="Courier New" panose="02070309020205020404" pitchFamily="49" charset="0"/>
              </a:rPr>
              <a:t>ố ở </a:t>
            </a:r>
            <a:r>
              <a:rPr lang="vi-VN" dirty="0"/>
              <a:t>Trung Quóc và các tuy</a:t>
            </a:r>
            <a:r>
              <a:rPr lang="vi-VN" dirty="0">
                <a:effectLst/>
                <a:latin typeface="Courier New" panose="02070309020205020404" pitchFamily="49" charset="0"/>
              </a:rPr>
              <a:t>ế</a:t>
            </a:r>
            <a:r>
              <a:rPr lang="vi-VN" dirty="0"/>
              <a:t>n đ</a:t>
            </a:r>
            <a:r>
              <a:rPr lang="vi-VN" dirty="0">
                <a:effectLst/>
                <a:latin typeface="Courier New" panose="02070309020205020404" pitchFamily="49" charset="0"/>
              </a:rPr>
              <a:t>ườ</a:t>
            </a:r>
            <a:r>
              <a:rPr lang="vi-VN" dirty="0"/>
              <a:t>ng k</a:t>
            </a:r>
            <a:r>
              <a:rPr lang="vi-VN" dirty="0">
                <a:effectLst/>
                <a:latin typeface="Courier New" panose="02070309020205020404" pitchFamily="49" charset="0"/>
              </a:rPr>
              <a:t>ế</a:t>
            </a:r>
            <a:r>
              <a:rPr lang="vi-VN" dirty="0"/>
              <a:t>t n</a:t>
            </a:r>
            <a:r>
              <a:rPr lang="vi-VN" dirty="0">
                <a:effectLst/>
                <a:latin typeface="Courier New" panose="02070309020205020404" pitchFamily="49" charset="0"/>
              </a:rPr>
              <a:t>ố</a:t>
            </a:r>
            <a:r>
              <a:rPr lang="vi-VN" dirty="0"/>
              <a:t>i chúng). Đ</a:t>
            </a:r>
            <a:r>
              <a:rPr lang="vi-VN" dirty="0">
                <a:effectLst/>
                <a:latin typeface="Courier New" panose="02070309020205020404" pitchFamily="49" charset="0"/>
              </a:rPr>
              <a:t>ượ</a:t>
            </a:r>
            <a:r>
              <a:rPr lang="vi-VN" dirty="0"/>
              <a:t>c ch</a:t>
            </a:r>
            <a:r>
              <a:rPr lang="vi-VN" dirty="0">
                <a:effectLst/>
                <a:latin typeface="Courier New" panose="02070309020205020404" pitchFamily="49" charset="0"/>
              </a:rPr>
              <a:t>ụ</a:t>
            </a:r>
            <a:r>
              <a:rPr lang="vi-VN" dirty="0"/>
              <a:t>p v</a:t>
            </a:r>
            <a:r>
              <a:rPr lang="vi-VN" dirty="0">
                <a:effectLst/>
                <a:latin typeface="Courier New" panose="02070309020205020404" pitchFamily="49" charset="0"/>
              </a:rPr>
              <a:t>ớ</a:t>
            </a:r>
            <a:r>
              <a:rPr lang="vi-VN" dirty="0"/>
              <a:t>i camera 6 SLR và sau đó ghép n</a:t>
            </a:r>
            <a:r>
              <a:rPr lang="vi-VN" dirty="0">
                <a:effectLst/>
                <a:latin typeface="Courier New" panose="02070309020205020404" pitchFamily="49" charset="0"/>
              </a:rPr>
              <a:t>ố</a:t>
            </a:r>
            <a:r>
              <a:rPr lang="vi-VN" dirty="0"/>
              <a:t>i l</a:t>
            </a:r>
            <a:r>
              <a:rPr lang="vi-VN" dirty="0">
                <a:effectLst/>
                <a:latin typeface="Courier New" panose="02070309020205020404" pitchFamily="49" charset="0"/>
              </a:rPr>
              <a:t>ạ</a:t>
            </a:r>
            <a:r>
              <a:rPr lang="vi-VN" dirty="0"/>
              <a:t>i v</a:t>
            </a:r>
            <a:r>
              <a:rPr lang="vi-VN" dirty="0">
                <a:effectLst/>
                <a:latin typeface="Courier New" panose="02070309020205020404" pitchFamily="49" charset="0"/>
              </a:rPr>
              <a:t>ớ</a:t>
            </a:r>
            <a:r>
              <a:rPr lang="vi-VN" dirty="0"/>
              <a:t>i nhau. Các k</a:t>
            </a:r>
            <a:r>
              <a:rPr lang="vi-VN" dirty="0">
                <a:effectLst/>
                <a:latin typeface="Courier New" panose="02070309020205020404" pitchFamily="49" charset="0"/>
              </a:rPr>
              <a:t>ỹ </a:t>
            </a:r>
            <a:r>
              <a:rPr lang="vi-VN" dirty="0"/>
              <a:t>thu</a:t>
            </a:r>
            <a:r>
              <a:rPr lang="vi-VN" dirty="0">
                <a:effectLst/>
                <a:latin typeface="Courier New" panose="02070309020205020404" pitchFamily="49" charset="0"/>
              </a:rPr>
              <a:t>ậ</a:t>
            </a:r>
            <a:r>
              <a:rPr lang="vi-VN" dirty="0"/>
              <a:t>t x</a:t>
            </a:r>
            <a:r>
              <a:rPr lang="vi-VN" dirty="0">
                <a:effectLst/>
                <a:latin typeface="Courier New" panose="02070309020205020404" pitchFamily="49" charset="0"/>
              </a:rPr>
              <a:t>ử </a:t>
            </a:r>
            <a:r>
              <a:rPr lang="vi-VN" dirty="0"/>
              <a:t>lý </a:t>
            </a:r>
            <a:r>
              <a:rPr lang="vi-VN" dirty="0">
                <a:effectLst/>
                <a:latin typeface="Courier New" panose="02070309020205020404" pitchFamily="49" charset="0"/>
              </a:rPr>
              <a:t>ả</a:t>
            </a:r>
            <a:r>
              <a:rPr lang="vi-VN" dirty="0"/>
              <a:t>nh nh</a:t>
            </a:r>
            <a:r>
              <a:rPr lang="vi-VN" dirty="0">
                <a:effectLst/>
                <a:latin typeface="Courier New" panose="02070309020205020404" pitchFamily="49" charset="0"/>
              </a:rPr>
              <a:t>ư </a:t>
            </a:r>
            <a:r>
              <a:rPr lang="vi-VN" dirty="0"/>
              <a:t>đi</a:t>
            </a:r>
            <a:r>
              <a:rPr lang="vi-VN" dirty="0">
                <a:effectLst/>
                <a:latin typeface="Courier New" panose="02070309020205020404" pitchFamily="49" charset="0"/>
              </a:rPr>
              <a:t>ề</a:t>
            </a:r>
            <a:r>
              <a:rPr lang="vi-VN" dirty="0"/>
              <a:t>u ch</a:t>
            </a:r>
            <a:r>
              <a:rPr lang="vi-VN" dirty="0">
                <a:effectLst/>
                <a:latin typeface="Courier New" panose="02070309020205020404" pitchFamily="49" charset="0"/>
              </a:rPr>
              <a:t>ỉ</a:t>
            </a:r>
            <a:r>
              <a:rPr lang="vi-VN" dirty="0"/>
              <a:t>nh đ</a:t>
            </a:r>
            <a:r>
              <a:rPr lang="vi-VN" dirty="0">
                <a:effectLst/>
                <a:latin typeface="Courier New" panose="02070309020205020404" pitchFamily="49" charset="0"/>
              </a:rPr>
              <a:t>ộ </a:t>
            </a:r>
            <a:r>
              <a:rPr lang="vi-VN" dirty="0"/>
              <a:t>ph</a:t>
            </a:r>
            <a:r>
              <a:rPr lang="vi-VN" dirty="0">
                <a:effectLst/>
                <a:latin typeface="Courier New" panose="02070309020205020404" pitchFamily="49" charset="0"/>
              </a:rPr>
              <a:t>ơ</a:t>
            </a:r>
            <a:r>
              <a:rPr lang="vi-VN" dirty="0"/>
              <a:t>i sáng cũng đ</a:t>
            </a:r>
            <a:r>
              <a:rPr lang="vi-VN" dirty="0">
                <a:effectLst/>
                <a:latin typeface="Courier New" panose="02070309020205020404" pitchFamily="49" charset="0"/>
              </a:rPr>
              <a:t>ượ</a:t>
            </a:r>
            <a:r>
              <a:rPr lang="vi-VN" dirty="0"/>
              <a:t>c dùng. </a:t>
            </a:r>
            <a:endParaRPr lang="en-US" dirty="0"/>
          </a:p>
          <a:p>
            <a:endParaRPr lang="en-US" dirty="0"/>
          </a:p>
          <a:p>
            <a:r>
              <a:rPr lang="en-US" dirty="0" err="1"/>
              <a:t>Hình</a:t>
            </a:r>
            <a:r>
              <a:rPr lang="en-US" dirty="0"/>
              <a:t> </a:t>
            </a:r>
            <a:r>
              <a:rPr lang="en-US" dirty="0" err="1"/>
              <a:t>bản</a:t>
            </a:r>
            <a:r>
              <a:rPr lang="en-US" dirty="0"/>
              <a:t> </a:t>
            </a:r>
            <a:r>
              <a:rPr lang="en-US" dirty="0" err="1"/>
              <a:t>đồ</a:t>
            </a:r>
            <a:r>
              <a:rPr lang="en-US" dirty="0"/>
              <a:t> </a:t>
            </a:r>
            <a:r>
              <a:rPr lang="en-US" dirty="0" err="1"/>
              <a:t>độ</a:t>
            </a:r>
            <a:r>
              <a:rPr lang="en-US" dirty="0"/>
              <a:t> </a:t>
            </a:r>
            <a:r>
              <a:rPr lang="en-US" dirty="0" err="1"/>
              <a:t>phủ</a:t>
            </a:r>
            <a:r>
              <a:rPr lang="en-US" dirty="0"/>
              <a:t> </a:t>
            </a:r>
            <a:r>
              <a:rPr lang="en-US" dirty="0" err="1"/>
              <a:t>của</a:t>
            </a:r>
            <a:r>
              <a:rPr lang="en-US" dirty="0"/>
              <a:t> Tencent street view ở </a:t>
            </a:r>
            <a:r>
              <a:rPr lang="en-US" dirty="0" err="1"/>
              <a:t>Trung</a:t>
            </a:r>
            <a:r>
              <a:rPr lang="en-US" dirty="0"/>
              <a:t> </a:t>
            </a:r>
            <a:r>
              <a:rPr lang="en-US" dirty="0" err="1"/>
              <a:t>Quốc</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Bộ</a:t>
            </a:r>
            <a:r>
              <a:rPr lang="en-US" dirty="0"/>
              <a:t> data </a:t>
            </a:r>
            <a:r>
              <a:rPr lang="en-US" dirty="0" err="1"/>
              <a:t>mới</a:t>
            </a:r>
            <a:r>
              <a:rPr lang="en-US" dirty="0"/>
              <a:t> </a:t>
            </a:r>
            <a:r>
              <a:rPr lang="en-US" dirty="0" err="1"/>
              <a:t>được</a:t>
            </a:r>
            <a:r>
              <a:rPr lang="en-US" dirty="0"/>
              <a:t> </a:t>
            </a:r>
            <a:r>
              <a:rPr lang="en-US" dirty="0" err="1"/>
              <a:t>nhóm</a:t>
            </a:r>
            <a:r>
              <a:rPr lang="en-US" dirty="0"/>
              <a:t> </a:t>
            </a:r>
            <a:r>
              <a:rPr lang="en-US" dirty="0" err="1"/>
              <a:t>tác</a:t>
            </a:r>
            <a:r>
              <a:rPr lang="en-US" dirty="0"/>
              <a:t> </a:t>
            </a:r>
            <a:r>
              <a:rPr lang="en-US" dirty="0" err="1"/>
              <a:t>giả</a:t>
            </a:r>
            <a:r>
              <a:rPr lang="en-US" dirty="0"/>
              <a:t> </a:t>
            </a:r>
            <a:r>
              <a:rPr lang="en-US" dirty="0" err="1"/>
              <a:t>gọi</a:t>
            </a:r>
            <a:r>
              <a:rPr lang="en-US" dirty="0"/>
              <a:t> </a:t>
            </a:r>
            <a:r>
              <a:rPr lang="en-US" dirty="0" err="1"/>
              <a:t>là</a:t>
            </a:r>
            <a:r>
              <a:rPr lang="en-US" dirty="0"/>
              <a:t> “</a:t>
            </a:r>
            <a:r>
              <a:rPr lang="vi-VN" sz="1200" dirty="0"/>
              <a:t>Tsinghua-Tencent 100K</a:t>
            </a:r>
            <a:r>
              <a:rPr lang="en-US" dirty="0"/>
              <a:t>”</a:t>
            </a:r>
          </a:p>
        </p:txBody>
      </p:sp>
      <p:sp>
        <p:nvSpPr>
          <p:cNvPr id="4" name="Slide Number Placeholder 3"/>
          <p:cNvSpPr>
            <a:spLocks noGrp="1"/>
          </p:cNvSpPr>
          <p:nvPr>
            <p:ph type="sldNum" sz="quarter" idx="10"/>
          </p:nvPr>
        </p:nvSpPr>
        <p:spPr/>
        <p:txBody>
          <a:bodyPr/>
          <a:lstStyle/>
          <a:p>
            <a:fld id="{60DB96F3-AB3B-4A44-870F-2FBB5484A874}" type="slidenum">
              <a:rPr lang="en-PH" smtClean="0"/>
              <a:t>13</a:t>
            </a:fld>
            <a:endParaRPr lang="en-PH"/>
          </a:p>
        </p:txBody>
      </p:sp>
    </p:spTree>
    <p:extLst>
      <p:ext uri="{BB962C8B-B14F-4D97-AF65-F5344CB8AC3E}">
        <p14:creationId xmlns:p14="http://schemas.microsoft.com/office/powerpoint/2010/main" val="22033353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Các </a:t>
            </a:r>
            <a:r>
              <a:rPr lang="vi-VN" dirty="0">
                <a:effectLst/>
                <a:latin typeface="Courier New" panose="02070309020205020404" pitchFamily="49" charset="0"/>
              </a:rPr>
              <a:t>ả</a:t>
            </a:r>
            <a:r>
              <a:rPr lang="vi-VN" dirty="0"/>
              <a:t>nh này đ</a:t>
            </a:r>
            <a:r>
              <a:rPr lang="vi-VN" dirty="0">
                <a:effectLst/>
                <a:latin typeface="Courier New" panose="02070309020205020404" pitchFamily="49" charset="0"/>
              </a:rPr>
              <a:t>ượ</a:t>
            </a:r>
            <a:r>
              <a:rPr lang="vi-VN" dirty="0"/>
              <a:t>c ch</a:t>
            </a:r>
            <a:r>
              <a:rPr lang="vi-VN" dirty="0">
                <a:effectLst/>
                <a:latin typeface="Courier New" panose="02070309020205020404" pitchFamily="49" charset="0"/>
              </a:rPr>
              <a:t>ụ</a:t>
            </a:r>
            <a:r>
              <a:rPr lang="vi-VN" dirty="0"/>
              <a:t>p t</a:t>
            </a:r>
            <a:r>
              <a:rPr lang="vi-VN" dirty="0">
                <a:effectLst/>
                <a:latin typeface="Courier New" panose="02070309020205020404" pitchFamily="49" charset="0"/>
              </a:rPr>
              <a:t>ừ </a:t>
            </a:r>
            <a:r>
              <a:rPr lang="vi-VN" dirty="0"/>
              <a:t>ph</a:t>
            </a:r>
            <a:r>
              <a:rPr lang="vi-VN" dirty="0">
                <a:effectLst/>
                <a:latin typeface="Courier New" panose="02070309020205020404" pitchFamily="49" charset="0"/>
              </a:rPr>
              <a:t>ươ</a:t>
            </a:r>
            <a:r>
              <a:rPr lang="vi-VN" dirty="0"/>
              <a:t>ng ti</a:t>
            </a:r>
            <a:r>
              <a:rPr lang="vi-VN" dirty="0">
                <a:effectLst/>
                <a:latin typeface="Courier New" panose="02070309020205020404" pitchFamily="49" charset="0"/>
              </a:rPr>
              <a:t>ệ</a:t>
            </a:r>
            <a:r>
              <a:rPr lang="vi-VN" dirty="0"/>
              <a:t>n giao thông và các thi</a:t>
            </a:r>
            <a:r>
              <a:rPr lang="vi-VN" dirty="0">
                <a:effectLst/>
                <a:latin typeface="Courier New" panose="02070309020205020404" pitchFamily="49" charset="0"/>
              </a:rPr>
              <a:t>ế</a:t>
            </a:r>
            <a:r>
              <a:rPr lang="vi-VN" dirty="0"/>
              <a:t>t b</a:t>
            </a:r>
            <a:r>
              <a:rPr lang="vi-VN" dirty="0">
                <a:effectLst/>
                <a:latin typeface="Courier New" panose="02070309020205020404" pitchFamily="49" charset="0"/>
              </a:rPr>
              <a:t>ị </a:t>
            </a:r>
            <a:r>
              <a:rPr lang="vi-VN" dirty="0"/>
              <a:t>g</a:t>
            </a:r>
            <a:r>
              <a:rPr lang="vi-VN" dirty="0">
                <a:effectLst/>
                <a:latin typeface="Courier New" panose="02070309020205020404" pitchFamily="49" charset="0"/>
              </a:rPr>
              <a:t>ắ</a:t>
            </a:r>
            <a:r>
              <a:rPr lang="vi-VN" dirty="0"/>
              <a:t>n trên vai</a:t>
            </a:r>
            <a:r>
              <a:rPr lang="en-US" dirty="0"/>
              <a:t> (</a:t>
            </a:r>
            <a:r>
              <a:rPr lang="en-US" dirty="0" err="1"/>
              <a:t>cho</a:t>
            </a:r>
            <a:r>
              <a:rPr lang="en-US" dirty="0"/>
              <a:t> </a:t>
            </a:r>
            <a:r>
              <a:rPr lang="en-US" dirty="0" err="1"/>
              <a:t>những</a:t>
            </a:r>
            <a:r>
              <a:rPr lang="en-US" dirty="0"/>
              <a:t> </a:t>
            </a:r>
            <a:r>
              <a:rPr lang="en-US" dirty="0" err="1"/>
              <a:t>nơi</a:t>
            </a:r>
            <a:r>
              <a:rPr lang="en-US" dirty="0"/>
              <a:t> </a:t>
            </a:r>
            <a:r>
              <a:rPr lang="en-US" dirty="0" err="1"/>
              <a:t>xe</a:t>
            </a:r>
            <a:r>
              <a:rPr lang="en-US" dirty="0"/>
              <a:t> </a:t>
            </a:r>
            <a:r>
              <a:rPr lang="en-US" dirty="0" err="1"/>
              <a:t>không</a:t>
            </a:r>
            <a:r>
              <a:rPr lang="en-US" dirty="0"/>
              <a:t> </a:t>
            </a:r>
            <a:r>
              <a:rPr lang="en-US" dirty="0" err="1"/>
              <a:t>chạy</a:t>
            </a:r>
            <a:r>
              <a:rPr lang="en-US" dirty="0"/>
              <a:t> </a:t>
            </a:r>
            <a:r>
              <a:rPr lang="en-US" dirty="0" err="1"/>
              <a:t>tới</a:t>
            </a:r>
            <a:r>
              <a:rPr lang="en-US" dirty="0"/>
              <a:t> </a:t>
            </a:r>
            <a:r>
              <a:rPr lang="en-US" dirty="0" err="1"/>
              <a:t>được</a:t>
            </a:r>
            <a:r>
              <a:rPr lang="en-US" dirty="0"/>
              <a:t>)</a:t>
            </a:r>
            <a:r>
              <a:rPr lang="vi-VN" dirty="0"/>
              <a:t> v</a:t>
            </a:r>
            <a:r>
              <a:rPr lang="vi-VN" dirty="0">
                <a:effectLst/>
                <a:latin typeface="Courier New" panose="02070309020205020404" pitchFamily="49" charset="0"/>
              </a:rPr>
              <a:t>ớ</a:t>
            </a:r>
            <a:r>
              <a:rPr lang="vi-VN" dirty="0"/>
              <a:t>i t</a:t>
            </a:r>
            <a:r>
              <a:rPr lang="vi-VN" dirty="0">
                <a:effectLst/>
                <a:latin typeface="Courier New" panose="02070309020205020404" pitchFamily="49" charset="0"/>
              </a:rPr>
              <a:t>ầ</a:t>
            </a:r>
            <a:r>
              <a:rPr lang="vi-VN" dirty="0"/>
              <a:t>n su</a:t>
            </a:r>
            <a:r>
              <a:rPr lang="vi-VN" dirty="0">
                <a:effectLst/>
                <a:latin typeface="Courier New" panose="02070309020205020404" pitchFamily="49" charset="0"/>
              </a:rPr>
              <a:t>ấ</a:t>
            </a:r>
            <a:r>
              <a:rPr lang="vi-VN" dirty="0"/>
              <a:t>t 10 phút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Chụp</a:t>
            </a:r>
            <a:r>
              <a:rPr lang="en-US" dirty="0"/>
              <a:t> </a:t>
            </a:r>
            <a:r>
              <a:rPr lang="en-US" dirty="0" err="1"/>
              <a:t>mỗi</a:t>
            </a:r>
            <a:r>
              <a:rPr lang="en-US" dirty="0"/>
              <a:t> </a:t>
            </a:r>
            <a:r>
              <a:rPr lang="en-US" dirty="0" err="1"/>
              <a:t>tấm</a:t>
            </a:r>
            <a:r>
              <a:rPr lang="en-US" dirty="0"/>
              <a:t> </a:t>
            </a:r>
            <a:r>
              <a:rPr lang="en-US" dirty="0" err="1"/>
              <a:t>ảnh</a:t>
            </a:r>
            <a:r>
              <a:rPr lang="en-US" dirty="0"/>
              <a:t> 10 </a:t>
            </a:r>
            <a:r>
              <a:rPr lang="en-US" dirty="0" err="1"/>
              <a:t>phút</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342900" marR="0" lvl="0" indent="-342900" algn="just">
              <a:lnSpc>
                <a:spcPct val="115000"/>
              </a:lnSpc>
              <a:spcBef>
                <a:spcPts val="0"/>
              </a:spcBef>
              <a:spcAft>
                <a:spcPts val="0"/>
              </a:spcAft>
              <a:buFont typeface="Arial" panose="020B0604020202020204" pitchFamily="34" charset="0"/>
              <a:buChar char="●"/>
            </a:pPr>
            <a:r>
              <a:rPr lang="en-US" sz="1800" u="none" strike="noStrike" dirty="0" err="1">
                <a:effectLst/>
                <a:latin typeface="Arial" panose="020B0604020202020204" pitchFamily="34" charset="0"/>
                <a:ea typeface="Arial" panose="020B0604020202020204" pitchFamily="34" charset="0"/>
              </a:rPr>
              <a:t>Thứ</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nhất</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các</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ảnh</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được</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chụp</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liên</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tiếp</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thì</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liên</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kết</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đồng</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nhất</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với</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nhau</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Không</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như</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trong</a:t>
            </a:r>
            <a:r>
              <a:rPr lang="en-US" sz="1800" u="none" strike="noStrike" dirty="0">
                <a:effectLst/>
                <a:latin typeface="Arial" panose="020B0604020202020204" pitchFamily="34" charset="0"/>
                <a:ea typeface="Arial" panose="020B0604020202020204" pitchFamily="34" charset="0"/>
              </a:rPr>
              <a:t> GTSRB, </a:t>
            </a:r>
            <a:r>
              <a:rPr lang="en-US" sz="1800" u="none" strike="noStrike" dirty="0" err="1">
                <a:effectLst/>
                <a:latin typeface="Arial" panose="020B0604020202020204" pitchFamily="34" charset="0"/>
                <a:ea typeface="Arial" panose="020B0604020202020204" pitchFamily="34" charset="0"/>
              </a:rPr>
              <a:t>khi</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các</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biển</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báo</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được</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trích</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xuất</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từ</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một</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phân</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đoạn</a:t>
            </a:r>
            <a:r>
              <a:rPr lang="en-US" sz="1800" u="none" strike="noStrike" dirty="0">
                <a:effectLst/>
                <a:latin typeface="Arial" panose="020B0604020202020204" pitchFamily="34" charset="0"/>
                <a:ea typeface="Arial" panose="020B0604020202020204" pitchFamily="34" charset="0"/>
              </a:rPr>
              <a:t> video, </a:t>
            </a:r>
            <a:r>
              <a:rPr lang="en-US" sz="1800" u="none" strike="noStrike" dirty="0" err="1">
                <a:effectLst/>
                <a:latin typeface="Arial" panose="020B0604020202020204" pitchFamily="34" charset="0"/>
                <a:ea typeface="Arial" panose="020B0604020202020204" pitchFamily="34" charset="0"/>
              </a:rPr>
              <a:t>tức</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hình</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biển</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báo</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sẽ</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rất</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giống</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nhau</a:t>
            </a:r>
            <a:r>
              <a:rPr lang="en-US" sz="1800" u="none" strike="noStrike" dirty="0">
                <a:effectLst/>
                <a:latin typeface="Arial" panose="020B0604020202020204" pitchFamily="34" charset="0"/>
                <a:ea typeface="Arial" panose="020B0604020202020204" pitchFamily="34" charset="0"/>
              </a:rPr>
              <a:t> ở </a:t>
            </a:r>
            <a:r>
              <a:rPr lang="en-US" sz="1800" u="none" strike="noStrike" dirty="0" err="1">
                <a:effectLst/>
                <a:latin typeface="Arial" panose="020B0604020202020204" pitchFamily="34" charset="0"/>
                <a:ea typeface="Arial" panose="020B0604020202020204" pitchFamily="34" charset="0"/>
              </a:rPr>
              <a:t>mọi</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hình</a:t>
            </a:r>
            <a:r>
              <a:rPr lang="en-US" sz="1800" u="none" strike="noStrike" dirty="0">
                <a:effectLst/>
                <a:latin typeface="Arial" panose="020B0604020202020204" pitchFamily="34" charset="0"/>
                <a:ea typeface="Arial" panose="020B0604020202020204" pitchFamily="34" charset="0"/>
              </a:rPr>
              <a:t>.</a:t>
            </a:r>
          </a:p>
          <a:p>
            <a:pPr marL="342900" marR="0" lvl="0" indent="-342900" algn="just">
              <a:lnSpc>
                <a:spcPct val="115000"/>
              </a:lnSpc>
              <a:spcBef>
                <a:spcPts val="0"/>
              </a:spcBef>
              <a:spcAft>
                <a:spcPts val="0"/>
              </a:spcAft>
              <a:buFont typeface="Arial" panose="020B0604020202020204" pitchFamily="34" charset="0"/>
              <a:buChar char="●"/>
            </a:pPr>
            <a:r>
              <a:rPr lang="en-US" sz="1800" u="none" strike="noStrike" dirty="0" err="1">
                <a:effectLst/>
                <a:latin typeface="Arial" panose="020B0604020202020204" pitchFamily="34" charset="0"/>
                <a:ea typeface="Arial" panose="020B0604020202020204" pitchFamily="34" charset="0"/>
              </a:rPr>
              <a:t>Thứ</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hai</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có</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được</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các</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tấm</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ảnh</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liên</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tục</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về</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một</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biển</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báo</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sẽ</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tăng</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độ</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chính</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xác</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cho</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việc</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xác</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định</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loại</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biển</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báo</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đó</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ví</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dụ</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khi</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biển</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báo</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bị</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che</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khuất</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hoặc</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bị</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mờ</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một</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phần</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nào</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đó</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có</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thể</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được</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nhận</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dạng</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từ</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những</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tấm</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hình</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trước</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đó</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hoặc</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sau</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đó</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trong</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chuỗi</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hình</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liên</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kết</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này</a:t>
            </a:r>
            <a:r>
              <a:rPr lang="en-US" sz="1800" u="none" strike="noStrike" dirty="0">
                <a:effectLst/>
                <a:latin typeface="Arial" panose="020B0604020202020204" pitchFamily="34" charset="0"/>
                <a:ea typeface="Arial" panose="020B0604020202020204" pitchFamily="34" charset="0"/>
              </a:rPr>
              <a: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Các</a:t>
            </a:r>
            <a:r>
              <a:rPr lang="en-US" dirty="0"/>
              <a:t> </a:t>
            </a:r>
            <a:r>
              <a:rPr lang="en-US" dirty="0" err="1"/>
              <a:t>tấm</a:t>
            </a:r>
            <a:r>
              <a:rPr lang="en-US" dirty="0"/>
              <a:t> </a:t>
            </a:r>
            <a:r>
              <a:rPr lang="en-US" dirty="0" err="1"/>
              <a:t>ảnh</a:t>
            </a:r>
            <a:r>
              <a:rPr lang="en-US" dirty="0"/>
              <a:t> </a:t>
            </a:r>
            <a:r>
              <a:rPr lang="en-US" dirty="0" err="1"/>
              <a:t>của</a:t>
            </a:r>
            <a:r>
              <a:rPr lang="en-US" dirty="0"/>
              <a:t> Tencent </a:t>
            </a:r>
            <a:r>
              <a:rPr lang="en-US" dirty="0" err="1"/>
              <a:t>được</a:t>
            </a:r>
            <a:r>
              <a:rPr lang="en-US" dirty="0"/>
              <a:t> </a:t>
            </a:r>
            <a:r>
              <a:rPr lang="en-US" dirty="0" err="1"/>
              <a:t>chụp</a:t>
            </a:r>
            <a:r>
              <a:rPr lang="en-US" dirty="0"/>
              <a:t> </a:t>
            </a:r>
            <a:r>
              <a:rPr lang="en-US" dirty="0" err="1"/>
              <a:t>từ</a:t>
            </a:r>
            <a:r>
              <a:rPr lang="en-US" dirty="0"/>
              <a:t> </a:t>
            </a:r>
            <a:r>
              <a:rPr lang="en-US" dirty="0" err="1"/>
              <a:t>hệ</a:t>
            </a:r>
            <a:r>
              <a:rPr lang="en-US" dirty="0"/>
              <a:t> </a:t>
            </a:r>
            <a:r>
              <a:rPr lang="en-US" dirty="0" err="1"/>
              <a:t>thống</a:t>
            </a:r>
            <a:r>
              <a:rPr lang="en-US" dirty="0"/>
              <a:t> 6 camera </a:t>
            </a:r>
            <a:r>
              <a:rPr lang="en-US" dirty="0" err="1"/>
              <a:t>sau</a:t>
            </a:r>
            <a:r>
              <a:rPr lang="en-US" dirty="0"/>
              <a:t> </a:t>
            </a:r>
            <a:r>
              <a:rPr lang="en-US" dirty="0" err="1"/>
              <a:t>đó</a:t>
            </a:r>
            <a:r>
              <a:rPr lang="en-US" dirty="0"/>
              <a:t> </a:t>
            </a:r>
            <a:r>
              <a:rPr lang="en-US" dirty="0" err="1"/>
              <a:t>ghép</a:t>
            </a:r>
            <a:r>
              <a:rPr lang="en-US" dirty="0"/>
              <a:t> </a:t>
            </a:r>
            <a:r>
              <a:rPr lang="en-US" dirty="0" err="1"/>
              <a:t>lại</a:t>
            </a:r>
            <a:r>
              <a:rPr lang="en-US" dirty="0"/>
              <a:t> </a:t>
            </a:r>
            <a:r>
              <a:rPr lang="en-US" dirty="0" err="1"/>
              <a:t>với</a:t>
            </a:r>
            <a:r>
              <a:rPr lang="en-US" dirty="0"/>
              <a:t> </a:t>
            </a:r>
            <a:r>
              <a:rPr lang="en-US" dirty="0" err="1"/>
              <a:t>nhau</a:t>
            </a:r>
            <a:r>
              <a:rPr lang="en-US" dirty="0"/>
              <a:t> </a:t>
            </a:r>
            <a:r>
              <a:rPr lang="en-US" dirty="0" err="1"/>
              <a:t>tạo</a:t>
            </a:r>
            <a:r>
              <a:rPr lang="en-US" dirty="0"/>
              <a:t> </a:t>
            </a:r>
            <a:r>
              <a:rPr lang="en-US" dirty="0" err="1"/>
              <a:t>thành</a:t>
            </a:r>
            <a:r>
              <a:rPr lang="en-US" dirty="0"/>
              <a:t> 1 </a:t>
            </a:r>
            <a:r>
              <a:rPr lang="en-US" dirty="0" err="1"/>
              <a:t>ảnh</a:t>
            </a:r>
            <a:r>
              <a:rPr lang="en-US" dirty="0"/>
              <a:t> panorama -&gt; </a:t>
            </a:r>
            <a:r>
              <a:rPr lang="en-US" dirty="0" err="1"/>
              <a:t>nhóm</a:t>
            </a:r>
            <a:r>
              <a:rPr lang="en-US" dirty="0"/>
              <a:t> </a:t>
            </a:r>
            <a:r>
              <a:rPr lang="en-US" dirty="0" err="1"/>
              <a:t>tác</a:t>
            </a:r>
            <a:r>
              <a:rPr lang="en-US" dirty="0"/>
              <a:t> </a:t>
            </a:r>
            <a:r>
              <a:rPr lang="en-US" dirty="0" err="1"/>
              <a:t>giả</a:t>
            </a:r>
            <a:r>
              <a:rPr lang="en-US" dirty="0"/>
              <a:t> </a:t>
            </a:r>
            <a:r>
              <a:rPr lang="en-US" dirty="0" err="1"/>
              <a:t>sẽ</a:t>
            </a:r>
            <a:r>
              <a:rPr lang="en-US" dirty="0"/>
              <a:t> crop </a:t>
            </a:r>
            <a:r>
              <a:rPr lang="en-US" dirty="0" err="1"/>
              <a:t>từ</a:t>
            </a:r>
            <a:r>
              <a:rPr lang="en-US" dirty="0"/>
              <a:t> </a:t>
            </a:r>
            <a:r>
              <a:rPr lang="en-US" dirty="0" err="1"/>
              <a:t>ảnh</a:t>
            </a:r>
            <a:r>
              <a:rPr lang="en-US" dirty="0"/>
              <a:t> </a:t>
            </a:r>
            <a:r>
              <a:rPr lang="en-US" dirty="0" err="1"/>
              <a:t>đó</a:t>
            </a:r>
            <a:r>
              <a:rPr lang="en-US" dirty="0"/>
              <a:t>, </a:t>
            </a:r>
            <a:r>
              <a:rPr lang="en-US" dirty="0" err="1"/>
              <a:t>sau</a:t>
            </a:r>
            <a:r>
              <a:rPr lang="en-US" dirty="0"/>
              <a:t> </a:t>
            </a:r>
            <a:r>
              <a:rPr lang="en-US" dirty="0" err="1"/>
              <a:t>đó</a:t>
            </a:r>
            <a:r>
              <a:rPr lang="en-US" dirty="0"/>
              <a:t> </a:t>
            </a:r>
            <a:r>
              <a:rPr lang="en-US" dirty="0" err="1"/>
              <a:t>chỉnh</a:t>
            </a:r>
            <a:r>
              <a:rPr lang="en-US" dirty="0"/>
              <a:t> </a:t>
            </a:r>
            <a:r>
              <a:rPr lang="en-US" dirty="0" err="1"/>
              <a:t>độ</a:t>
            </a:r>
            <a:r>
              <a:rPr lang="en-US" dirty="0"/>
              <a:t> </a:t>
            </a:r>
            <a:r>
              <a:rPr lang="en-US" dirty="0" err="1"/>
              <a:t>tương</a:t>
            </a:r>
            <a:r>
              <a:rPr lang="en-US" dirty="0"/>
              <a:t> </a:t>
            </a:r>
            <a:r>
              <a:rPr lang="en-US" dirty="0" err="1"/>
              <a:t>phản</a:t>
            </a:r>
            <a:r>
              <a:rPr lang="en-US" dirty="0"/>
              <a:t> (</a:t>
            </a:r>
            <a:r>
              <a:rPr lang="en-US" dirty="0" err="1"/>
              <a:t>nếu</a:t>
            </a:r>
            <a:r>
              <a:rPr lang="en-US" dirty="0"/>
              <a:t> </a:t>
            </a:r>
            <a:r>
              <a:rPr lang="en-US" dirty="0" err="1"/>
              <a:t>cần</a:t>
            </a:r>
            <a:r>
              <a:rPr lang="en-US" dirty="0"/>
              <a:t>) </a:t>
            </a:r>
            <a:r>
              <a:rPr lang="en-US" dirty="0" err="1"/>
              <a:t>để</a:t>
            </a:r>
            <a:r>
              <a:rPr lang="en-US" dirty="0"/>
              <a:t> ra </a:t>
            </a:r>
            <a:r>
              <a:rPr lang="en-US" dirty="0" err="1"/>
              <a:t>được</a:t>
            </a:r>
            <a:r>
              <a:rPr lang="en-US" dirty="0"/>
              <a:t> </a:t>
            </a:r>
            <a:r>
              <a:rPr lang="en-US" dirty="0" err="1"/>
              <a:t>ảnh</a:t>
            </a:r>
            <a:r>
              <a:rPr lang="en-US" dirty="0"/>
              <a:t> </a:t>
            </a:r>
            <a:r>
              <a:rPr lang="en-US" dirty="0" err="1"/>
              <a:t>trong</a:t>
            </a:r>
            <a:r>
              <a:rPr lang="en-US" dirty="0"/>
              <a:t> </a:t>
            </a:r>
            <a:r>
              <a:rPr lang="en-US" dirty="0" err="1"/>
              <a:t>bộ</a:t>
            </a:r>
            <a:r>
              <a:rPr lang="en-US" dirty="0"/>
              <a:t> data</a:t>
            </a:r>
          </a:p>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14</a:t>
            </a:fld>
            <a:endParaRPr lang="en-PH"/>
          </a:p>
        </p:txBody>
      </p:sp>
    </p:spTree>
    <p:extLst>
      <p:ext uri="{BB962C8B-B14F-4D97-AF65-F5344CB8AC3E}">
        <p14:creationId xmlns:p14="http://schemas.microsoft.com/office/powerpoint/2010/main" val="18493012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solidFill>
                  <a:srgbClr val="CC7832"/>
                </a:solidFill>
                <a:effectLst/>
              </a:rPr>
              <a:t>+ </a:t>
            </a:r>
            <a:r>
              <a:rPr lang="vi-VN" dirty="0"/>
              <a:t>V</a:t>
            </a:r>
            <a:r>
              <a:rPr lang="vi-VN" dirty="0">
                <a:effectLst/>
                <a:latin typeface="Courier New" panose="02070309020205020404" pitchFamily="49" charset="0"/>
              </a:rPr>
              <a:t>ớ</a:t>
            </a:r>
            <a:r>
              <a:rPr lang="vi-VN" dirty="0"/>
              <a:t>i b</a:t>
            </a:r>
            <a:r>
              <a:rPr lang="vi-VN" dirty="0">
                <a:effectLst/>
                <a:latin typeface="Courier New" panose="02070309020205020404" pitchFamily="49" charset="0"/>
              </a:rPr>
              <a:t>ộ </a:t>
            </a:r>
            <a:r>
              <a:rPr lang="vi-VN" dirty="0"/>
              <a:t>data m</a:t>
            </a:r>
            <a:r>
              <a:rPr lang="vi-VN" dirty="0">
                <a:effectLst/>
                <a:latin typeface="Courier New" panose="02070309020205020404" pitchFamily="49" charset="0"/>
              </a:rPr>
              <a:t>ớ</a:t>
            </a:r>
            <a:r>
              <a:rPr lang="vi-VN" dirty="0"/>
              <a:t>i này (Tsinghua-Tencent 100K), các t</a:t>
            </a:r>
            <a:r>
              <a:rPr lang="vi-VN" dirty="0">
                <a:effectLst/>
                <a:latin typeface="Courier New" panose="02070309020205020404" pitchFamily="49" charset="0"/>
              </a:rPr>
              <a:t>ấ</a:t>
            </a:r>
            <a:r>
              <a:rPr lang="vi-VN" dirty="0"/>
              <a:t>m </a:t>
            </a:r>
            <a:r>
              <a:rPr lang="vi-VN" dirty="0">
                <a:effectLst/>
                <a:latin typeface="Courier New" panose="02070309020205020404" pitchFamily="49" charset="0"/>
              </a:rPr>
              <a:t>ả</a:t>
            </a:r>
            <a:r>
              <a:rPr lang="vi-VN" dirty="0"/>
              <a:t>nh đ</a:t>
            </a:r>
            <a:r>
              <a:rPr lang="vi-VN" dirty="0">
                <a:effectLst/>
                <a:latin typeface="Courier New" panose="02070309020205020404" pitchFamily="49" charset="0"/>
              </a:rPr>
              <a:t>ượ</a:t>
            </a:r>
            <a:r>
              <a:rPr lang="vi-VN" dirty="0"/>
              <a:t>c ch</a:t>
            </a:r>
            <a:r>
              <a:rPr lang="vi-VN" dirty="0">
                <a:effectLst/>
                <a:latin typeface="Courier New" panose="02070309020205020404" pitchFamily="49" charset="0"/>
              </a:rPr>
              <a:t>ụ</a:t>
            </a:r>
            <a:r>
              <a:rPr lang="vi-VN" dirty="0"/>
              <a:t>p t</a:t>
            </a:r>
            <a:r>
              <a:rPr lang="vi-VN" dirty="0">
                <a:effectLst/>
                <a:latin typeface="Courier New" panose="02070309020205020404" pitchFamily="49" charset="0"/>
              </a:rPr>
              <a:t>ừ </a:t>
            </a:r>
            <a:r>
              <a:rPr lang="vi-VN" dirty="0"/>
              <a:t>các camera trong nh</a:t>
            </a:r>
            <a:r>
              <a:rPr lang="vi-VN" dirty="0">
                <a:effectLst/>
                <a:latin typeface="Courier New" panose="02070309020205020404" pitchFamily="49" charset="0"/>
              </a:rPr>
              <a:t>ữ</a:t>
            </a:r>
            <a:r>
              <a:rPr lang="vi-VN" dirty="0"/>
              <a:t>ng đi</a:t>
            </a:r>
            <a:r>
              <a:rPr lang="vi-VN" dirty="0">
                <a:effectLst/>
                <a:latin typeface="Courier New" panose="02070309020205020404" pitchFamily="49" charset="0"/>
              </a:rPr>
              <a:t>ề</a:t>
            </a:r>
            <a:r>
              <a:rPr lang="vi-VN" dirty="0"/>
              <a:t>u ki</a:t>
            </a:r>
            <a:r>
              <a:rPr lang="vi-VN" dirty="0">
                <a:effectLst/>
                <a:latin typeface="Courier New" panose="02070309020205020404" pitchFamily="49" charset="0"/>
              </a:rPr>
              <a:t>ệ</a:t>
            </a:r>
            <a:r>
              <a:rPr lang="vi-VN" dirty="0"/>
              <a:t>n ánh sáng và th</a:t>
            </a:r>
            <a:r>
              <a:rPr lang="vi-VN" dirty="0">
                <a:effectLst/>
                <a:latin typeface="Courier New" panose="02070309020205020404" pitchFamily="49" charset="0"/>
              </a:rPr>
              <a:t>ờ</a:t>
            </a:r>
            <a:r>
              <a:rPr lang="vi-VN" dirty="0"/>
              <a:t>i ti</a:t>
            </a:r>
            <a:r>
              <a:rPr lang="vi-VN" dirty="0">
                <a:effectLst/>
                <a:latin typeface="Courier New" panose="02070309020205020404" pitchFamily="49" charset="0"/>
              </a:rPr>
              <a:t>ế</a:t>
            </a:r>
            <a:r>
              <a:rPr lang="vi-VN" dirty="0"/>
              <a:t>t khác nhau, ch</a:t>
            </a:r>
            <a:r>
              <a:rPr lang="vi-VN" dirty="0">
                <a:effectLst/>
                <a:latin typeface="Courier New" panose="02070309020205020404" pitchFamily="49" charset="0"/>
              </a:rPr>
              <a:t>ỉ </a:t>
            </a:r>
            <a:r>
              <a:rPr lang="vi-VN" dirty="0"/>
              <a:t>chi</a:t>
            </a:r>
            <a:r>
              <a:rPr lang="vi-VN" dirty="0">
                <a:effectLst/>
                <a:latin typeface="Courier New" panose="02070309020205020404" pitchFamily="49" charset="0"/>
              </a:rPr>
              <a:t>ế</a:t>
            </a:r>
            <a:r>
              <a:rPr lang="vi-VN" dirty="0"/>
              <a:t>m m</a:t>
            </a:r>
            <a:r>
              <a:rPr lang="vi-VN" dirty="0">
                <a:effectLst/>
                <a:latin typeface="Courier New" panose="02070309020205020404" pitchFamily="49" charset="0"/>
              </a:rPr>
              <a:t>ộ</a:t>
            </a:r>
            <a:r>
              <a:rPr lang="vi-VN" dirty="0"/>
              <a:t>t ph</a:t>
            </a:r>
            <a:r>
              <a:rPr lang="vi-VN" dirty="0">
                <a:effectLst/>
                <a:latin typeface="Courier New" panose="02070309020205020404" pitchFamily="49" charset="0"/>
              </a:rPr>
              <a:t>ầ</a:t>
            </a:r>
            <a:r>
              <a:rPr lang="vi-VN" dirty="0"/>
              <a:t>n nh</a:t>
            </a:r>
            <a:r>
              <a:rPr lang="vi-VN" dirty="0">
                <a:effectLst/>
                <a:latin typeface="Courier New" panose="02070309020205020404" pitchFamily="49" charset="0"/>
              </a:rPr>
              <a:t>ỏ </a:t>
            </a:r>
            <a:r>
              <a:rPr lang="vi-VN" dirty="0"/>
              <a:t>và có th</a:t>
            </a:r>
            <a:r>
              <a:rPr lang="vi-VN" dirty="0">
                <a:effectLst/>
                <a:latin typeface="Courier New" panose="02070309020205020404" pitchFamily="49" charset="0"/>
              </a:rPr>
              <a:t>ể ở </a:t>
            </a:r>
            <a:r>
              <a:rPr lang="vi-VN" dirty="0"/>
              <a:t>b</a:t>
            </a:r>
            <a:r>
              <a:rPr lang="vi-VN" dirty="0">
                <a:effectLst/>
                <a:latin typeface="Courier New" panose="02070309020205020404" pitchFamily="49" charset="0"/>
              </a:rPr>
              <a:t>ấ</a:t>
            </a:r>
            <a:r>
              <a:rPr lang="vi-VN" dirty="0"/>
              <a:t>t c</a:t>
            </a:r>
            <a:r>
              <a:rPr lang="vi-VN" dirty="0">
                <a:effectLst/>
                <a:latin typeface="Courier New" panose="02070309020205020404" pitchFamily="49" charset="0"/>
              </a:rPr>
              <a:t>ứ </a:t>
            </a:r>
            <a:r>
              <a:rPr lang="vi-VN" dirty="0"/>
              <a:t>v</a:t>
            </a:r>
            <a:r>
              <a:rPr lang="vi-VN" dirty="0">
                <a:effectLst/>
                <a:latin typeface="Courier New" panose="02070309020205020404" pitchFamily="49" charset="0"/>
              </a:rPr>
              <a:t>ị </a:t>
            </a:r>
            <a:r>
              <a:rPr lang="vi-VN" dirty="0"/>
              <a:t>trí nào trong </a:t>
            </a:r>
            <a:r>
              <a:rPr lang="vi-VN" dirty="0">
                <a:effectLst/>
                <a:latin typeface="Courier New" panose="02070309020205020404" pitchFamily="49" charset="0"/>
              </a:rPr>
              <a:t>ả</a:t>
            </a:r>
            <a:r>
              <a:rPr lang="vi-VN" dirty="0"/>
              <a:t>nh nên s</a:t>
            </a:r>
            <a:r>
              <a:rPr lang="vi-VN" dirty="0">
                <a:effectLst/>
                <a:latin typeface="Courier New" panose="02070309020205020404" pitchFamily="49" charset="0"/>
              </a:rPr>
              <a:t>ẽ </a:t>
            </a:r>
            <a:r>
              <a:rPr lang="vi-VN" dirty="0"/>
              <a:t>mô ph</a:t>
            </a:r>
            <a:r>
              <a:rPr lang="vi-VN" dirty="0">
                <a:effectLst/>
                <a:latin typeface="Courier New" panose="02070309020205020404" pitchFamily="49" charset="0"/>
              </a:rPr>
              <a:t>ỏ</a:t>
            </a:r>
            <a:r>
              <a:rPr lang="vi-VN" dirty="0"/>
              <a:t>ng các tình hu</a:t>
            </a:r>
            <a:r>
              <a:rPr lang="vi-VN" dirty="0">
                <a:effectLst/>
                <a:latin typeface="Courier New" panose="02070309020205020404" pitchFamily="49" charset="0"/>
              </a:rPr>
              <a:t>ố</a:t>
            </a:r>
            <a:r>
              <a:rPr lang="vi-VN" dirty="0"/>
              <a:t>ng th</a:t>
            </a:r>
            <a:r>
              <a:rPr lang="vi-VN" dirty="0">
                <a:effectLst/>
                <a:latin typeface="Courier New" panose="02070309020205020404" pitchFamily="49" charset="0"/>
              </a:rPr>
              <a:t>ự</a:t>
            </a:r>
            <a:r>
              <a:rPr lang="vi-VN" dirty="0"/>
              <a:t>c t</a:t>
            </a:r>
            <a:r>
              <a:rPr lang="vi-VN" dirty="0">
                <a:effectLst/>
                <a:latin typeface="Courier New" panose="02070309020205020404" pitchFamily="49" charset="0"/>
              </a:rPr>
              <a:t>ế </a:t>
            </a:r>
            <a:r>
              <a:rPr lang="vi-VN" dirty="0"/>
              <a:t>t</a:t>
            </a:r>
            <a:r>
              <a:rPr lang="vi-VN" dirty="0">
                <a:effectLst/>
                <a:latin typeface="Courier New" panose="02070309020205020404" pitchFamily="49" charset="0"/>
              </a:rPr>
              <a:t>ố</a:t>
            </a:r>
            <a:r>
              <a:rPr lang="vi-VN" dirty="0"/>
              <a:t>t h</a:t>
            </a:r>
            <a:r>
              <a:rPr lang="vi-VN" dirty="0">
                <a:effectLst/>
                <a:latin typeface="Courier New" panose="02070309020205020404" pitchFamily="49" charset="0"/>
              </a:rPr>
              <a:t>ơ</a:t>
            </a:r>
            <a:r>
              <a:rPr lang="vi-VN" dirty="0"/>
              <a:t>n.&lt;br&gt; </a:t>
            </a:r>
            <a:br>
              <a:rPr lang="vi-VN" dirty="0"/>
            </a:br>
            <a:r>
              <a:rPr lang="vi-VN" dirty="0">
                <a:solidFill>
                  <a:srgbClr val="CC7832"/>
                </a:solidFill>
                <a:effectLst/>
              </a:rPr>
              <a:t>+ </a:t>
            </a:r>
            <a:r>
              <a:rPr lang="vi-VN" dirty="0"/>
              <a:t>Nhi</a:t>
            </a:r>
            <a:r>
              <a:rPr lang="vi-VN" dirty="0">
                <a:effectLst/>
                <a:latin typeface="Courier New" panose="02070309020205020404" pitchFamily="49" charset="0"/>
              </a:rPr>
              <a:t>ề</a:t>
            </a:r>
            <a:r>
              <a:rPr lang="vi-VN" dirty="0"/>
              <a:t>u lo</a:t>
            </a:r>
            <a:r>
              <a:rPr lang="vi-VN" dirty="0">
                <a:effectLst/>
                <a:latin typeface="Courier New" panose="02070309020205020404" pitchFamily="49" charset="0"/>
              </a:rPr>
              <a:t>ạ</a:t>
            </a:r>
            <a:r>
              <a:rPr lang="vi-VN" dirty="0"/>
              <a:t>i bi</a:t>
            </a:r>
            <a:r>
              <a:rPr lang="vi-VN" dirty="0">
                <a:effectLst/>
                <a:latin typeface="Courier New" panose="02070309020205020404" pitchFamily="49" charset="0"/>
              </a:rPr>
              <a:t>ể</a:t>
            </a:r>
            <a:r>
              <a:rPr lang="vi-VN" dirty="0"/>
              <a:t>n báo (100K </a:t>
            </a:r>
            <a:r>
              <a:rPr lang="vi-VN" dirty="0">
                <a:effectLst/>
                <a:latin typeface="Courier New" panose="02070309020205020404" pitchFamily="49" charset="0"/>
              </a:rPr>
              <a:t>ả</a:t>
            </a:r>
            <a:r>
              <a:rPr lang="vi-VN" dirty="0"/>
              <a:t>nh v</a:t>
            </a:r>
            <a:r>
              <a:rPr lang="vi-VN" dirty="0">
                <a:effectLst/>
                <a:latin typeface="Courier New" panose="02070309020205020404" pitchFamily="49" charset="0"/>
              </a:rPr>
              <a:t>ớ</a:t>
            </a:r>
            <a:r>
              <a:rPr lang="vi-VN" dirty="0"/>
              <a:t>i 30K bi</a:t>
            </a:r>
            <a:r>
              <a:rPr lang="vi-VN" dirty="0">
                <a:effectLst/>
                <a:latin typeface="Courier New" panose="02070309020205020404" pitchFamily="49" charset="0"/>
              </a:rPr>
              <a:t>ể</a:t>
            </a:r>
            <a:r>
              <a:rPr lang="vi-VN" dirty="0"/>
              <a:t>n báo), góc ch</a:t>
            </a:r>
            <a:r>
              <a:rPr lang="vi-VN" dirty="0">
                <a:effectLst/>
                <a:latin typeface="Courier New" panose="02070309020205020404" pitchFamily="49" charset="0"/>
              </a:rPr>
              <a:t>ụ</a:t>
            </a:r>
            <a:r>
              <a:rPr lang="vi-VN" dirty="0"/>
              <a:t>p đa d</a:t>
            </a:r>
            <a:r>
              <a:rPr lang="vi-VN" dirty="0">
                <a:effectLst/>
                <a:latin typeface="Courier New" panose="02070309020205020404" pitchFamily="49" charset="0"/>
              </a:rPr>
              <a:t>ạ</a:t>
            </a:r>
            <a:r>
              <a:rPr lang="vi-VN" dirty="0"/>
              <a:t>ng h</a:t>
            </a:r>
            <a:r>
              <a:rPr lang="vi-VN" dirty="0">
                <a:effectLst/>
                <a:latin typeface="Courier New" panose="02070309020205020404" pitchFamily="49" charset="0"/>
              </a:rPr>
              <a:t>ơ</a:t>
            </a:r>
            <a:r>
              <a:rPr lang="vi-VN" dirty="0"/>
              <a:t>n (chính di</a:t>
            </a:r>
            <a:r>
              <a:rPr lang="vi-VN" dirty="0">
                <a:effectLst/>
                <a:latin typeface="Courier New" panose="02070309020205020404" pitchFamily="49" charset="0"/>
              </a:rPr>
              <a:t>ệ</a:t>
            </a:r>
            <a:r>
              <a:rPr lang="vi-VN" dirty="0"/>
              <a:t>n, nghiêng), có các bi</a:t>
            </a:r>
            <a:r>
              <a:rPr lang="vi-VN" dirty="0">
                <a:effectLst/>
                <a:latin typeface="Courier New" panose="02070309020205020404" pitchFamily="49" charset="0"/>
              </a:rPr>
              <a:t>ể</a:t>
            </a:r>
            <a:r>
              <a:rPr lang="vi-VN" dirty="0"/>
              <a:t>n nhìn rõ và c</a:t>
            </a:r>
            <a:r>
              <a:rPr lang="vi-VN" dirty="0">
                <a:effectLst/>
                <a:latin typeface="Courier New" panose="02070309020205020404" pitchFamily="49" charset="0"/>
              </a:rPr>
              <a:t>ả </a:t>
            </a:r>
            <a:r>
              <a:rPr lang="vi-VN" dirty="0"/>
              <a:t>nh</a:t>
            </a:r>
            <a:r>
              <a:rPr lang="vi-VN" dirty="0">
                <a:effectLst/>
                <a:latin typeface="Courier New" panose="02070309020205020404" pitchFamily="49" charset="0"/>
              </a:rPr>
              <a:t>ữ</a:t>
            </a:r>
            <a:r>
              <a:rPr lang="vi-VN" dirty="0"/>
              <a:t>ng bi</a:t>
            </a:r>
            <a:r>
              <a:rPr lang="vi-VN" dirty="0">
                <a:effectLst/>
                <a:latin typeface="Courier New" panose="02070309020205020404" pitchFamily="49" charset="0"/>
              </a:rPr>
              <a:t>ể</a:t>
            </a:r>
            <a:r>
              <a:rPr lang="vi-VN" dirty="0"/>
              <a:t>n b</a:t>
            </a:r>
            <a:r>
              <a:rPr lang="vi-VN" dirty="0">
                <a:effectLst/>
                <a:latin typeface="Courier New" panose="02070309020205020404" pitchFamily="49" charset="0"/>
              </a:rPr>
              <a:t>ị </a:t>
            </a:r>
            <a:r>
              <a:rPr lang="vi-VN" dirty="0"/>
              <a:t>che khu</a:t>
            </a:r>
            <a:r>
              <a:rPr lang="vi-VN" dirty="0">
                <a:effectLst/>
                <a:latin typeface="Courier New" panose="02070309020205020404" pitchFamily="49" charset="0"/>
              </a:rPr>
              <a:t>ấ</a:t>
            </a:r>
            <a:r>
              <a:rPr lang="vi-VN" dirty="0"/>
              <a:t>t m</a:t>
            </a:r>
            <a:r>
              <a:rPr lang="vi-VN" dirty="0">
                <a:effectLst/>
                <a:latin typeface="Courier New" panose="02070309020205020404" pitchFamily="49" charset="0"/>
              </a:rPr>
              <a:t>ộ</a:t>
            </a:r>
            <a:r>
              <a:rPr lang="vi-VN" dirty="0"/>
              <a:t>t ph</a:t>
            </a:r>
            <a:r>
              <a:rPr lang="vi-VN" dirty="0">
                <a:effectLst/>
                <a:latin typeface="Courier New" panose="02070309020205020404" pitchFamily="49" charset="0"/>
              </a:rPr>
              <a:t>ầ</a:t>
            </a:r>
            <a:r>
              <a:rPr lang="vi-VN" dirty="0"/>
              <a:t>n&lt;br&gt;</a:t>
            </a:r>
            <a:br>
              <a:rPr lang="vi-VN" dirty="0"/>
            </a:br>
            <a:r>
              <a:rPr lang="vi-VN" dirty="0">
                <a:solidFill>
                  <a:srgbClr val="CC7832"/>
                </a:solidFill>
                <a:effectLst/>
              </a:rPr>
              <a:t>+ </a:t>
            </a:r>
            <a:r>
              <a:rPr lang="vi-VN" dirty="0">
                <a:effectLst/>
                <a:latin typeface="Courier New" panose="02070309020205020404" pitchFamily="49" charset="0"/>
              </a:rPr>
              <a:t>Ả</a:t>
            </a:r>
            <a:r>
              <a:rPr lang="vi-VN" dirty="0"/>
              <a:t>nh ch</a:t>
            </a:r>
            <a:r>
              <a:rPr lang="vi-VN" dirty="0">
                <a:effectLst/>
                <a:latin typeface="Courier New" panose="02070309020205020404" pitchFamily="49" charset="0"/>
              </a:rPr>
              <a:t>ụ</a:t>
            </a:r>
            <a:r>
              <a:rPr lang="vi-VN" dirty="0"/>
              <a:t>p trong nhi</a:t>
            </a:r>
            <a:r>
              <a:rPr lang="vi-VN" dirty="0">
                <a:effectLst/>
                <a:latin typeface="Courier New" panose="02070309020205020404" pitchFamily="49" charset="0"/>
              </a:rPr>
              <a:t>ề</a:t>
            </a:r>
            <a:r>
              <a:rPr lang="vi-VN" dirty="0"/>
              <a:t>u đi</a:t>
            </a:r>
            <a:r>
              <a:rPr lang="vi-VN" dirty="0">
                <a:effectLst/>
                <a:latin typeface="Courier New" panose="02070309020205020404" pitchFamily="49" charset="0"/>
              </a:rPr>
              <a:t>ề</a:t>
            </a:r>
            <a:r>
              <a:rPr lang="vi-VN" dirty="0"/>
              <a:t>u ki</a:t>
            </a:r>
            <a:r>
              <a:rPr lang="vi-VN" dirty="0">
                <a:effectLst/>
                <a:latin typeface="Courier New" panose="02070309020205020404" pitchFamily="49" charset="0"/>
              </a:rPr>
              <a:t>ệ</a:t>
            </a:r>
            <a:r>
              <a:rPr lang="vi-VN" dirty="0"/>
              <a:t>n th</a:t>
            </a:r>
            <a:r>
              <a:rPr lang="vi-VN" dirty="0">
                <a:effectLst/>
                <a:latin typeface="Courier New" panose="02070309020205020404" pitchFamily="49" charset="0"/>
              </a:rPr>
              <a:t>ờ</a:t>
            </a:r>
            <a:r>
              <a:rPr lang="vi-VN" dirty="0"/>
              <a:t>i ti</a:t>
            </a:r>
            <a:r>
              <a:rPr lang="vi-VN" dirty="0">
                <a:effectLst/>
                <a:latin typeface="Courier New" panose="02070309020205020404" pitchFamily="49" charset="0"/>
              </a:rPr>
              <a:t>ế</a:t>
            </a:r>
            <a:r>
              <a:rPr lang="vi-VN" dirty="0"/>
              <a:t>t (tr</a:t>
            </a:r>
            <a:r>
              <a:rPr lang="vi-VN" dirty="0">
                <a:effectLst/>
                <a:latin typeface="Courier New" panose="02070309020205020404" pitchFamily="49" charset="0"/>
              </a:rPr>
              <a:t>ờ</a:t>
            </a:r>
            <a:r>
              <a:rPr lang="vi-VN" dirty="0"/>
              <a:t>i n</a:t>
            </a:r>
            <a:r>
              <a:rPr lang="vi-VN" dirty="0">
                <a:effectLst/>
                <a:latin typeface="Courier New" panose="02070309020205020404" pitchFamily="49" charset="0"/>
              </a:rPr>
              <a:t>ắ</a:t>
            </a:r>
            <a:r>
              <a:rPr lang="vi-VN" dirty="0"/>
              <a:t>ng, có mây)&lt;br&gt;</a:t>
            </a:r>
            <a:endParaRPr lang="en-US" dirty="0"/>
          </a:p>
          <a:p>
            <a:r>
              <a:rPr lang="en-US" dirty="0"/>
              <a:t>+ </a:t>
            </a:r>
            <a:r>
              <a:rPr lang="en-US" dirty="0" err="1"/>
              <a:t>Chụp</a:t>
            </a:r>
            <a:r>
              <a:rPr lang="en-US" dirty="0"/>
              <a:t> ở </a:t>
            </a:r>
            <a:r>
              <a:rPr lang="en-US" dirty="0" err="1"/>
              <a:t>nhiều</a:t>
            </a:r>
            <a:r>
              <a:rPr lang="en-US" dirty="0"/>
              <a:t> </a:t>
            </a:r>
            <a:r>
              <a:rPr lang="en-US" dirty="0" err="1"/>
              <a:t>điều</a:t>
            </a:r>
            <a:r>
              <a:rPr lang="en-US" dirty="0"/>
              <a:t> </a:t>
            </a:r>
            <a:r>
              <a:rPr lang="en-US" dirty="0" err="1"/>
              <a:t>kiện</a:t>
            </a:r>
            <a:r>
              <a:rPr lang="en-US" dirty="0"/>
              <a:t> </a:t>
            </a:r>
            <a:r>
              <a:rPr lang="en-US" dirty="0" err="1"/>
              <a:t>ngoại</a:t>
            </a:r>
            <a:r>
              <a:rPr lang="en-US" dirty="0"/>
              <a:t> </a:t>
            </a:r>
            <a:r>
              <a:rPr lang="en-US" dirty="0" err="1"/>
              <a:t>cảnh</a:t>
            </a:r>
            <a:r>
              <a:rPr lang="en-US" dirty="0"/>
              <a:t> (</a:t>
            </a:r>
            <a:r>
              <a:rPr lang="en-US" dirty="0" err="1"/>
              <a:t>đô</a:t>
            </a:r>
            <a:r>
              <a:rPr lang="en-US" dirty="0"/>
              <a:t> </a:t>
            </a:r>
            <a:r>
              <a:rPr lang="en-US" dirty="0" err="1"/>
              <a:t>thị</a:t>
            </a:r>
            <a:r>
              <a:rPr lang="en-US" dirty="0"/>
              <a:t>, </a:t>
            </a:r>
            <a:r>
              <a:rPr lang="en-US" dirty="0" err="1"/>
              <a:t>nông</a:t>
            </a:r>
            <a:r>
              <a:rPr lang="en-US" dirty="0"/>
              <a:t> </a:t>
            </a:r>
            <a:r>
              <a:rPr lang="en-US" dirty="0" err="1"/>
              <a:t>thôn</a:t>
            </a:r>
            <a:r>
              <a:rPr lang="en-US" dirty="0"/>
              <a:t>, </a:t>
            </a:r>
            <a:r>
              <a:rPr lang="en-US" dirty="0" err="1"/>
              <a:t>đường</a:t>
            </a:r>
            <a:r>
              <a:rPr lang="en-US" dirty="0"/>
              <a:t> </a:t>
            </a:r>
            <a:r>
              <a:rPr lang="en-US" dirty="0" err="1"/>
              <a:t>cao</a:t>
            </a:r>
            <a:r>
              <a:rPr lang="en-US" dirty="0"/>
              <a:t> </a:t>
            </a:r>
            <a:r>
              <a:rPr lang="en-US" dirty="0" err="1"/>
              <a:t>tốc</a:t>
            </a:r>
            <a:r>
              <a:rPr lang="en-US" dirty="0"/>
              <a:t>)</a:t>
            </a:r>
            <a:r>
              <a:rPr lang="vi-VN" dirty="0"/>
              <a:t/>
            </a:r>
            <a:br>
              <a:rPr lang="vi-VN" dirty="0"/>
            </a:br>
            <a:r>
              <a:rPr lang="vi-VN" dirty="0">
                <a:solidFill>
                  <a:srgbClr val="CC7832"/>
                </a:solidFill>
                <a:effectLst/>
              </a:rPr>
              <a:t>+ </a:t>
            </a:r>
            <a:r>
              <a:rPr lang="vi-VN" dirty="0"/>
              <a:t>M</a:t>
            </a:r>
            <a:r>
              <a:rPr lang="vi-VN" dirty="0">
                <a:effectLst/>
                <a:latin typeface="Courier New" panose="02070309020205020404" pitchFamily="49" charset="0"/>
              </a:rPr>
              <a:t>ộ</a:t>
            </a:r>
            <a:r>
              <a:rPr lang="vi-VN" dirty="0"/>
              <a:t>t s</a:t>
            </a:r>
            <a:r>
              <a:rPr lang="vi-VN" dirty="0">
                <a:effectLst/>
                <a:latin typeface="Courier New" panose="02070309020205020404" pitchFamily="49" charset="0"/>
              </a:rPr>
              <a:t>ố ả</a:t>
            </a:r>
            <a:r>
              <a:rPr lang="vi-VN" dirty="0"/>
              <a:t>nh ch</a:t>
            </a:r>
            <a:r>
              <a:rPr lang="vi-VN" dirty="0">
                <a:effectLst/>
                <a:latin typeface="Courier New" panose="02070309020205020404" pitchFamily="49" charset="0"/>
              </a:rPr>
              <a:t>ụ</a:t>
            </a:r>
            <a:r>
              <a:rPr lang="vi-VN" dirty="0"/>
              <a:t>p có background ph</a:t>
            </a:r>
            <a:r>
              <a:rPr lang="vi-VN" dirty="0">
                <a:effectLst/>
                <a:latin typeface="Courier New" panose="02070309020205020404" pitchFamily="49" charset="0"/>
              </a:rPr>
              <a:t>ứ</a:t>
            </a:r>
            <a:r>
              <a:rPr lang="vi-VN" dirty="0"/>
              <a:t>c t</a:t>
            </a:r>
            <a:r>
              <a:rPr lang="vi-VN" dirty="0">
                <a:effectLst/>
                <a:latin typeface="Courier New" panose="02070309020205020404" pitchFamily="49" charset="0"/>
              </a:rPr>
              <a:t>ạ</a:t>
            </a:r>
            <a:r>
              <a:rPr lang="vi-VN" dirty="0"/>
              <a:t>p làm tăng đ</a:t>
            </a:r>
            <a:r>
              <a:rPr lang="vi-VN" dirty="0">
                <a:effectLst/>
                <a:latin typeface="Courier New" panose="02070309020205020404" pitchFamily="49" charset="0"/>
              </a:rPr>
              <a:t>ộ </a:t>
            </a:r>
            <a:r>
              <a:rPr lang="vi-VN" dirty="0"/>
              <a:t>khó khi detect bi</a:t>
            </a:r>
            <a:r>
              <a:rPr lang="vi-VN" dirty="0">
                <a:effectLst/>
                <a:latin typeface="Courier New" panose="02070309020205020404" pitchFamily="49" charset="0"/>
              </a:rPr>
              <a:t>ể</a:t>
            </a:r>
            <a:r>
              <a:rPr lang="vi-VN" dirty="0"/>
              <a:t>n báo&lt;br&gt;</a:t>
            </a:r>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15</a:t>
            </a:fld>
            <a:endParaRPr lang="en-PH"/>
          </a:p>
        </p:txBody>
      </p:sp>
    </p:spTree>
    <p:extLst>
      <p:ext uri="{BB962C8B-B14F-4D97-AF65-F5344CB8AC3E}">
        <p14:creationId xmlns:p14="http://schemas.microsoft.com/office/powerpoint/2010/main" val="10554758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Hình</a:t>
            </a:r>
            <a:r>
              <a:rPr lang="en-US" dirty="0"/>
              <a:t> </a:t>
            </a:r>
            <a:r>
              <a:rPr lang="en-US" dirty="0" err="1"/>
              <a:t>trong</a:t>
            </a:r>
            <a:r>
              <a:rPr lang="en-US" dirty="0"/>
              <a:t> </a:t>
            </a:r>
            <a:r>
              <a:rPr lang="en-US" dirty="0" err="1"/>
              <a:t>bộ</a:t>
            </a:r>
            <a:r>
              <a:rPr lang="en-US" dirty="0"/>
              <a:t> dataset</a:t>
            </a:r>
          </a:p>
        </p:txBody>
      </p:sp>
      <p:sp>
        <p:nvSpPr>
          <p:cNvPr id="4" name="Slide Number Placeholder 3"/>
          <p:cNvSpPr>
            <a:spLocks noGrp="1"/>
          </p:cNvSpPr>
          <p:nvPr>
            <p:ph type="sldNum" sz="quarter" idx="10"/>
          </p:nvPr>
        </p:nvSpPr>
        <p:spPr/>
        <p:txBody>
          <a:bodyPr/>
          <a:lstStyle/>
          <a:p>
            <a:fld id="{60DB96F3-AB3B-4A44-870F-2FBB5484A874}" type="slidenum">
              <a:rPr lang="en-PH" smtClean="0"/>
              <a:t>16</a:t>
            </a:fld>
            <a:endParaRPr lang="en-PH"/>
          </a:p>
        </p:txBody>
      </p:sp>
    </p:spTree>
    <p:extLst>
      <p:ext uri="{BB962C8B-B14F-4D97-AF65-F5344CB8AC3E}">
        <p14:creationId xmlns:p14="http://schemas.microsoft.com/office/powerpoint/2010/main" val="11833125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Các t</a:t>
            </a:r>
            <a:r>
              <a:rPr lang="vi-VN" dirty="0">
                <a:effectLst/>
                <a:latin typeface="Courier New" panose="02070309020205020404" pitchFamily="49" charset="0"/>
              </a:rPr>
              <a:t>ấ</a:t>
            </a:r>
            <a:r>
              <a:rPr lang="vi-VN" dirty="0"/>
              <a:t>m </a:t>
            </a:r>
            <a:r>
              <a:rPr lang="vi-VN" dirty="0">
                <a:effectLst/>
                <a:latin typeface="Courier New" panose="02070309020205020404" pitchFamily="49" charset="0"/>
              </a:rPr>
              <a:t>ả</a:t>
            </a:r>
            <a:r>
              <a:rPr lang="vi-VN" dirty="0"/>
              <a:t>nh đ</a:t>
            </a:r>
            <a:r>
              <a:rPr lang="vi-VN" dirty="0">
                <a:effectLst/>
                <a:latin typeface="Courier New" panose="02070309020205020404" pitchFamily="49" charset="0"/>
              </a:rPr>
              <a:t>ượ</a:t>
            </a:r>
            <a:r>
              <a:rPr lang="vi-VN" dirty="0"/>
              <a:t>c ch</a:t>
            </a:r>
            <a:r>
              <a:rPr lang="vi-VN" dirty="0">
                <a:effectLst/>
                <a:latin typeface="Courier New" panose="02070309020205020404" pitchFamily="49" charset="0"/>
              </a:rPr>
              <a:t>ọ</a:t>
            </a:r>
            <a:r>
              <a:rPr lang="vi-VN" dirty="0"/>
              <a:t>n l</a:t>
            </a:r>
            <a:r>
              <a:rPr lang="vi-VN" dirty="0">
                <a:effectLst/>
                <a:latin typeface="Courier New" panose="02070309020205020404" pitchFamily="49" charset="0"/>
              </a:rPr>
              <a:t>ọ</a:t>
            </a:r>
            <a:r>
              <a:rPr lang="vi-VN" dirty="0"/>
              <a:t>c và đánh nhãn b</a:t>
            </a:r>
            <a:r>
              <a:rPr lang="vi-VN" dirty="0">
                <a:effectLst/>
                <a:latin typeface="Courier New" panose="02070309020205020404" pitchFamily="49" charset="0"/>
              </a:rPr>
              <a:t>ằ</a:t>
            </a:r>
            <a:r>
              <a:rPr lang="vi-VN" dirty="0"/>
              <a:t>ng tay. Ghi d</a:t>
            </a:r>
            <a:r>
              <a:rPr lang="vi-VN" dirty="0">
                <a:effectLst/>
                <a:latin typeface="Courier New" panose="02070309020205020404" pitchFamily="49" charset="0"/>
              </a:rPr>
              <a:t>ấ</a:t>
            </a:r>
            <a:r>
              <a:rPr lang="vi-VN" dirty="0"/>
              <a:t>u l</a:t>
            </a:r>
            <a:r>
              <a:rPr lang="vi-VN" dirty="0">
                <a:effectLst/>
                <a:latin typeface="Courier New" panose="02070309020205020404" pitchFamily="49" charset="0"/>
              </a:rPr>
              <a:t>ạ</a:t>
            </a:r>
            <a:r>
              <a:rPr lang="vi-VN" dirty="0"/>
              <a:t>i khung bao, các đ</a:t>
            </a:r>
            <a:r>
              <a:rPr lang="vi-VN" dirty="0">
                <a:effectLst/>
                <a:latin typeface="Courier New" panose="02070309020205020404" pitchFamily="49" charset="0"/>
              </a:rPr>
              <a:t>ỉ</a:t>
            </a:r>
            <a:r>
              <a:rPr lang="vi-VN" dirty="0"/>
              <a:t>nh c</a:t>
            </a:r>
            <a:r>
              <a:rPr lang="vi-VN" dirty="0">
                <a:effectLst/>
                <a:latin typeface="Courier New" panose="02070309020205020404" pitchFamily="49" charset="0"/>
              </a:rPr>
              <a:t>ủ</a:t>
            </a:r>
            <a:r>
              <a:rPr lang="vi-VN" dirty="0"/>
              <a:t>a khung và gán nhãn cho bi</a:t>
            </a:r>
            <a:r>
              <a:rPr lang="vi-VN" dirty="0">
                <a:effectLst/>
                <a:latin typeface="Courier New" panose="02070309020205020404" pitchFamily="49" charset="0"/>
              </a:rPr>
              <a:t>ể</a:t>
            </a:r>
            <a:r>
              <a:rPr lang="vi-VN" dirty="0"/>
              <a:t>n báo trong t</a:t>
            </a:r>
            <a:r>
              <a:rPr lang="vi-VN" dirty="0">
                <a:effectLst/>
                <a:latin typeface="Courier New" panose="02070309020205020404" pitchFamily="49" charset="0"/>
              </a:rPr>
              <a:t>ừ</a:t>
            </a:r>
            <a:r>
              <a:rPr lang="vi-VN" dirty="0"/>
              <a:t>ng t</a:t>
            </a:r>
            <a:r>
              <a:rPr lang="vi-VN" dirty="0">
                <a:effectLst/>
                <a:latin typeface="Courier New" panose="02070309020205020404" pitchFamily="49" charset="0"/>
              </a:rPr>
              <a:t>ấ</a:t>
            </a:r>
            <a:r>
              <a:rPr lang="vi-VN" dirty="0"/>
              <a:t>m </a:t>
            </a:r>
            <a:r>
              <a:rPr lang="vi-VN" dirty="0">
                <a:effectLst/>
                <a:latin typeface="Courier New" panose="02070309020205020404" pitchFamily="49" charset="0"/>
              </a:rPr>
              <a:t>ả</a:t>
            </a:r>
            <a:r>
              <a:rPr lang="vi-VN" dirty="0"/>
              <a:t>nh</a:t>
            </a:r>
            <a:endParaRPr lang="en-US" dirty="0"/>
          </a:p>
          <a:p>
            <a:r>
              <a:rPr lang="en-US" dirty="0"/>
              <a:t>Bounding box </a:t>
            </a:r>
            <a:r>
              <a:rPr lang="en-US" dirty="0" err="1"/>
              <a:t>và</a:t>
            </a:r>
            <a:r>
              <a:rPr lang="en-US" dirty="0"/>
              <a:t> label -&gt; </a:t>
            </a:r>
            <a:r>
              <a:rPr lang="en-US" dirty="0" err="1"/>
              <a:t>có</a:t>
            </a:r>
            <a:r>
              <a:rPr lang="en-US" dirty="0"/>
              <a:t> 1 file json </a:t>
            </a:r>
            <a:r>
              <a:rPr lang="en-US" dirty="0" err="1"/>
              <a:t>tương</a:t>
            </a:r>
            <a:r>
              <a:rPr lang="en-US" dirty="0"/>
              <a:t> </a:t>
            </a:r>
            <a:r>
              <a:rPr lang="en-US" dirty="0" err="1"/>
              <a:t>ứng</a:t>
            </a:r>
            <a:r>
              <a:rPr lang="en-US" dirty="0"/>
              <a:t> </a:t>
            </a:r>
            <a:r>
              <a:rPr lang="en-US" dirty="0" err="1"/>
              <a:t>để</a:t>
            </a:r>
            <a:r>
              <a:rPr lang="en-US" dirty="0"/>
              <a:t> </a:t>
            </a:r>
            <a:r>
              <a:rPr lang="en-US" dirty="0" err="1"/>
              <a:t>lưu</a:t>
            </a:r>
            <a:r>
              <a:rPr lang="en-US" dirty="0"/>
              <a:t> </a:t>
            </a:r>
            <a:r>
              <a:rPr lang="en-US" dirty="0" err="1"/>
              <a:t>thông</a:t>
            </a:r>
            <a:r>
              <a:rPr lang="en-US" dirty="0"/>
              <a:t> tin </a:t>
            </a:r>
            <a:r>
              <a:rPr lang="en-US" dirty="0" err="1"/>
              <a:t>cho</a:t>
            </a:r>
            <a:r>
              <a:rPr lang="en-US" dirty="0"/>
              <a:t> </a:t>
            </a:r>
            <a:r>
              <a:rPr lang="en-US" dirty="0" err="1"/>
              <a:t>từng</a:t>
            </a:r>
            <a:r>
              <a:rPr lang="en-US" dirty="0"/>
              <a:t> </a:t>
            </a:r>
            <a:r>
              <a:rPr lang="en-US" dirty="0" err="1"/>
              <a:t>ảnh</a:t>
            </a:r>
            <a:endParaRPr lang="en-US" dirty="0"/>
          </a:p>
          <a:p>
            <a:endParaRPr lang="en-US" dirty="0"/>
          </a:p>
          <a:p>
            <a:pPr marL="342900" marR="0" lvl="0" indent="-342900" algn="just">
              <a:lnSpc>
                <a:spcPct val="115000"/>
              </a:lnSpc>
              <a:spcBef>
                <a:spcPts val="0"/>
              </a:spcBef>
              <a:spcAft>
                <a:spcPts val="0"/>
              </a:spcAft>
              <a:buFont typeface="Arial" panose="020B0604020202020204" pitchFamily="34" charset="0"/>
              <a:buChar char="●"/>
            </a:pPr>
            <a:r>
              <a:rPr lang="en-US" sz="1800" u="none" strike="noStrike" dirty="0" err="1">
                <a:effectLst/>
                <a:latin typeface="Arial" panose="020B0604020202020204" pitchFamily="34" charset="0"/>
                <a:ea typeface="Arial" panose="020B0604020202020204" pitchFamily="34" charset="0"/>
              </a:rPr>
              <a:t>biển</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cảnh</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báo</a:t>
            </a:r>
            <a:r>
              <a:rPr lang="en-US" sz="1800" u="none" strike="noStrike" dirty="0">
                <a:effectLst/>
                <a:latin typeface="Arial" panose="020B0604020202020204" pitchFamily="34" charset="0"/>
                <a:ea typeface="Arial" panose="020B0604020202020204" pitchFamily="34" charset="0"/>
              </a:rPr>
              <a:t> (tam </a:t>
            </a:r>
            <a:r>
              <a:rPr lang="en-US" sz="1800" u="none" strike="noStrike" dirty="0" err="1">
                <a:effectLst/>
                <a:latin typeface="Arial" panose="020B0604020202020204" pitchFamily="34" charset="0"/>
                <a:ea typeface="Arial" panose="020B0604020202020204" pitchFamily="34" charset="0"/>
              </a:rPr>
              <a:t>giác</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vàng</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viền</a:t>
            </a:r>
            <a:r>
              <a:rPr lang="en-US" sz="1800" u="none" strike="noStrike" dirty="0">
                <a:effectLst/>
                <a:latin typeface="Arial" panose="020B0604020202020204" pitchFamily="34" charset="0"/>
                <a:ea typeface="Arial" panose="020B0604020202020204" pitchFamily="34" charset="0"/>
              </a:rPr>
              <a:t> d9en)</a:t>
            </a:r>
          </a:p>
          <a:p>
            <a:pPr marL="342900" marR="0" lvl="0" indent="-342900" algn="just">
              <a:lnSpc>
                <a:spcPct val="115000"/>
              </a:lnSpc>
              <a:spcBef>
                <a:spcPts val="0"/>
              </a:spcBef>
              <a:spcAft>
                <a:spcPts val="0"/>
              </a:spcAft>
              <a:buFont typeface="Arial" panose="020B0604020202020204" pitchFamily="34" charset="0"/>
              <a:buChar char="●"/>
            </a:pPr>
            <a:r>
              <a:rPr lang="en-US" sz="1800" u="none" strike="noStrike" dirty="0" err="1">
                <a:effectLst/>
                <a:latin typeface="Arial" panose="020B0604020202020204" pitchFamily="34" charset="0"/>
                <a:ea typeface="Arial" panose="020B0604020202020204" pitchFamily="34" charset="0"/>
              </a:rPr>
              <a:t>biển</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cấm</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tròn</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trắng</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viền</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đỏ</a:t>
            </a:r>
            <a:r>
              <a:rPr lang="en-US" sz="1800" u="none" strike="noStrike" dirty="0">
                <a:effectLst/>
                <a:latin typeface="Arial" panose="020B0604020202020204" pitchFamily="34" charset="0"/>
                <a:ea typeface="Arial" panose="020B0604020202020204" pitchFamily="34" charset="0"/>
              </a:rPr>
              <a:t>)</a:t>
            </a:r>
          </a:p>
          <a:p>
            <a:pPr marL="342900" marR="0" lvl="0" indent="-342900" algn="just">
              <a:lnSpc>
                <a:spcPct val="115000"/>
              </a:lnSpc>
              <a:spcBef>
                <a:spcPts val="0"/>
              </a:spcBef>
              <a:spcAft>
                <a:spcPts val="0"/>
              </a:spcAft>
              <a:buFont typeface="Arial" panose="020B0604020202020204" pitchFamily="34" charset="0"/>
              <a:buChar char="●"/>
            </a:pPr>
            <a:r>
              <a:rPr lang="en-US" sz="1800" u="none" strike="noStrike" dirty="0" err="1">
                <a:effectLst/>
                <a:latin typeface="Arial" panose="020B0604020202020204" pitchFamily="34" charset="0"/>
                <a:ea typeface="Arial" panose="020B0604020202020204" pitchFamily="34" charset="0"/>
              </a:rPr>
              <a:t>biển</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hiệu</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lệnh</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tròn</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xanh</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hình</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trắng</a:t>
            </a:r>
            <a:r>
              <a:rPr lang="en-US" sz="1800" u="none" strike="noStrike" dirty="0">
                <a:effectLst/>
                <a:latin typeface="Arial" panose="020B0604020202020204" pitchFamily="34" charset="0"/>
                <a:ea typeface="Arial" panose="020B0604020202020204" pitchFamily="34" charset="0"/>
              </a:rPr>
              <a:t>)</a:t>
            </a:r>
          </a:p>
          <a:p>
            <a:pPr marL="342900" marR="0" lvl="0" indent="-342900" algn="just">
              <a:lnSpc>
                <a:spcPct val="115000"/>
              </a:lnSpc>
              <a:spcBef>
                <a:spcPts val="0"/>
              </a:spcBef>
              <a:spcAft>
                <a:spcPts val="0"/>
              </a:spcAft>
              <a:buFont typeface="Arial" panose="020B0604020202020204" pitchFamily="34" charset="0"/>
              <a:buChar char="●"/>
            </a:pPr>
            <a:r>
              <a:rPr lang="en-US" sz="1800" u="none" strike="noStrike" dirty="0" err="1">
                <a:effectLst/>
                <a:latin typeface="Arial" panose="020B0604020202020204" pitchFamily="34" charset="0"/>
                <a:ea typeface="Arial" panose="020B0604020202020204" pitchFamily="34" charset="0"/>
              </a:rPr>
              <a:t>các</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loại</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biển</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báo</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khác</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ít</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phổ</a:t>
            </a:r>
            <a:r>
              <a:rPr lang="en-US" sz="1800" u="none" strike="noStrike" dirty="0">
                <a:effectLst/>
                <a:latin typeface="Arial" panose="020B0604020202020204" pitchFamily="34" charset="0"/>
                <a:ea typeface="Arial" panose="020B0604020202020204" pitchFamily="34" charset="0"/>
              </a:rPr>
              <a:t> </a:t>
            </a:r>
            <a:r>
              <a:rPr lang="en-US" sz="1800" u="none" strike="noStrike" dirty="0" err="1">
                <a:effectLst/>
                <a:latin typeface="Arial" panose="020B0604020202020204" pitchFamily="34" charset="0"/>
                <a:ea typeface="Arial" panose="020B0604020202020204" pitchFamily="34" charset="0"/>
              </a:rPr>
              <a:t>biến</a:t>
            </a:r>
            <a:endParaRPr lang="en-US" sz="1800" u="none" strike="noStrike" dirty="0">
              <a:effectLst/>
              <a:latin typeface="Arial" panose="020B0604020202020204" pitchFamily="34" charset="0"/>
              <a:ea typeface="Arial" panose="020B0604020202020204" pitchFamily="34" charset="0"/>
            </a:endParaRPr>
          </a:p>
          <a:p>
            <a:endParaRPr lang="en-US" dirty="0"/>
          </a:p>
          <a:p>
            <a:endParaRPr lang="en-US" dirty="0"/>
          </a:p>
          <a:p>
            <a:r>
              <a:rPr lang="en-US" dirty="0"/>
              <a:t>To determine the pixel mask for the sign, we use two modes: polygon mode and ellipse mode. In polygon mode, we mark the vertices of the polygon while in ellipse mode we mark arbitrary ‘vertices’ along the boundary of the ellipse, and we fit the shape automatically using the marked vertices. </a:t>
            </a:r>
          </a:p>
          <a:p>
            <a:endParaRPr lang="en-US" dirty="0"/>
          </a:p>
          <a:p>
            <a:r>
              <a:rPr lang="en-US" dirty="0" err="1"/>
              <a:t>Occlued</a:t>
            </a:r>
            <a:r>
              <a:rPr lang="en-US" dirty="0"/>
              <a:t> signs: we mark the bounding box, the polygon boundary and ellipse boundary (if appropriate), and intersect them to find the final mask.</a:t>
            </a:r>
          </a:p>
        </p:txBody>
      </p:sp>
      <p:sp>
        <p:nvSpPr>
          <p:cNvPr id="4" name="Slide Number Placeholder 3"/>
          <p:cNvSpPr>
            <a:spLocks noGrp="1"/>
          </p:cNvSpPr>
          <p:nvPr>
            <p:ph type="sldNum" sz="quarter" idx="10"/>
          </p:nvPr>
        </p:nvSpPr>
        <p:spPr/>
        <p:txBody>
          <a:bodyPr/>
          <a:lstStyle/>
          <a:p>
            <a:fld id="{60DB96F3-AB3B-4A44-870F-2FBB5484A874}" type="slidenum">
              <a:rPr lang="en-PH" smtClean="0"/>
              <a:t>17</a:t>
            </a:fld>
            <a:endParaRPr lang="en-PH"/>
          </a:p>
        </p:txBody>
      </p:sp>
    </p:spTree>
    <p:extLst>
      <p:ext uri="{BB962C8B-B14F-4D97-AF65-F5344CB8AC3E}">
        <p14:creationId xmlns:p14="http://schemas.microsoft.com/office/powerpoint/2010/main" val="26093670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Bounding box </a:t>
            </a:r>
            <a:r>
              <a:rPr lang="en-US" dirty="0" err="1"/>
              <a:t>và</a:t>
            </a:r>
            <a:r>
              <a:rPr lang="en-US" dirty="0"/>
              <a:t> label -&gt; </a:t>
            </a:r>
            <a:r>
              <a:rPr lang="en-US" dirty="0" err="1"/>
              <a:t>có</a:t>
            </a:r>
            <a:r>
              <a:rPr lang="en-US" dirty="0"/>
              <a:t> 1 file json </a:t>
            </a:r>
            <a:r>
              <a:rPr lang="en-US" dirty="0" err="1"/>
              <a:t>tương</a:t>
            </a:r>
            <a:r>
              <a:rPr lang="en-US" dirty="0"/>
              <a:t> </a:t>
            </a:r>
            <a:r>
              <a:rPr lang="en-US" dirty="0" err="1"/>
              <a:t>ứng</a:t>
            </a:r>
            <a:r>
              <a:rPr lang="en-US" dirty="0"/>
              <a:t> </a:t>
            </a:r>
            <a:r>
              <a:rPr lang="en-US" dirty="0" err="1"/>
              <a:t>để</a:t>
            </a:r>
            <a:r>
              <a:rPr lang="en-US" dirty="0"/>
              <a:t> </a:t>
            </a:r>
            <a:r>
              <a:rPr lang="en-US" dirty="0" err="1"/>
              <a:t>lưu</a:t>
            </a:r>
            <a:r>
              <a:rPr lang="en-US" dirty="0"/>
              <a:t> </a:t>
            </a:r>
            <a:r>
              <a:rPr lang="en-US" dirty="0" err="1"/>
              <a:t>thông</a:t>
            </a:r>
            <a:r>
              <a:rPr lang="en-US" dirty="0"/>
              <a:t> tin </a:t>
            </a:r>
            <a:r>
              <a:rPr lang="en-US" dirty="0" err="1"/>
              <a:t>cho</a:t>
            </a:r>
            <a:r>
              <a:rPr lang="en-US" dirty="0"/>
              <a:t> </a:t>
            </a:r>
            <a:r>
              <a:rPr lang="en-US" dirty="0" err="1"/>
              <a:t>từng</a:t>
            </a:r>
            <a:r>
              <a:rPr lang="en-US" dirty="0"/>
              <a:t> </a:t>
            </a:r>
            <a:r>
              <a:rPr lang="en-US" dirty="0" err="1"/>
              <a:t>ảnh</a:t>
            </a:r>
            <a:endParaRPr lang="en-US" dirty="0"/>
          </a:p>
          <a:p>
            <a:endParaRPr lang="en-US" dirty="0"/>
          </a:p>
          <a:p>
            <a:r>
              <a:rPr lang="en-US" dirty="0"/>
              <a:t>To determine the pixel mask for the sign, we use two modes: polygon mode and ellipse mode. In polygon mode, we mark the vertices of the polygon while in ellipse mode we mark arbitrary ‘vertices’ along the boundary of the ellipse, and we fit the shape automatically using the marked vertices. </a:t>
            </a:r>
          </a:p>
          <a:p>
            <a:endParaRPr lang="en-US" dirty="0"/>
          </a:p>
          <a:p>
            <a:r>
              <a:rPr lang="en-US" sz="1800" dirty="0" err="1">
                <a:effectLst/>
                <a:latin typeface="Arial" panose="020B0604020202020204" pitchFamily="34" charset="0"/>
                <a:ea typeface="Arial" panose="020B0604020202020204" pitchFamily="34" charset="0"/>
              </a:rPr>
              <a:t>Để</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xác</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định</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mặt</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nạ</a:t>
            </a:r>
            <a:r>
              <a:rPr lang="en-US" sz="1800" dirty="0">
                <a:effectLst/>
                <a:latin typeface="Arial" panose="020B0604020202020204" pitchFamily="34" charset="0"/>
                <a:ea typeface="Arial" panose="020B0604020202020204" pitchFamily="34" charset="0"/>
              </a:rPr>
              <a:t> pixel </a:t>
            </a:r>
            <a:r>
              <a:rPr lang="en-US" sz="1800" dirty="0" err="1">
                <a:effectLst/>
                <a:latin typeface="Arial" panose="020B0604020202020204" pitchFamily="34" charset="0"/>
                <a:ea typeface="Arial" panose="020B0604020202020204" pitchFamily="34" charset="0"/>
              </a:rPr>
              <a:t>cho</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biển</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báo</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chúng</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tôi</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dùng</a:t>
            </a:r>
            <a:r>
              <a:rPr lang="en-US" sz="1800" dirty="0">
                <a:effectLst/>
                <a:latin typeface="Arial" panose="020B0604020202020204" pitchFamily="34" charset="0"/>
                <a:ea typeface="Arial" panose="020B0604020202020204" pitchFamily="34" charset="0"/>
              </a:rPr>
              <a:t> 2 mode: </a:t>
            </a:r>
            <a:r>
              <a:rPr lang="en-US" sz="1800" dirty="0" err="1">
                <a:effectLst/>
                <a:latin typeface="Arial" panose="020B0604020202020204" pitchFamily="34" charset="0"/>
                <a:ea typeface="Arial" panose="020B0604020202020204" pitchFamily="34" charset="0"/>
              </a:rPr>
              <a:t>đa</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giác</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và</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elip</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Trong</a:t>
            </a:r>
            <a:r>
              <a:rPr lang="en-US" sz="1800" dirty="0">
                <a:effectLst/>
                <a:latin typeface="Arial" panose="020B0604020202020204" pitchFamily="34" charset="0"/>
                <a:ea typeface="Arial" panose="020B0604020202020204" pitchFamily="34" charset="0"/>
              </a:rPr>
              <a:t> mode </a:t>
            </a:r>
            <a:r>
              <a:rPr lang="en-US" sz="1800" dirty="0" err="1">
                <a:effectLst/>
                <a:latin typeface="Arial" panose="020B0604020202020204" pitchFamily="34" charset="0"/>
                <a:ea typeface="Arial" panose="020B0604020202020204" pitchFamily="34" charset="0"/>
              </a:rPr>
              <a:t>đa</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giác</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chúng</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tôi</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đánh</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dấu</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các</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đỉnh</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của</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đối</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tượng</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ứng</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với</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đỉnh</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của</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đa</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giác</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Trong</a:t>
            </a:r>
            <a:r>
              <a:rPr lang="en-US" sz="1800" dirty="0">
                <a:effectLst/>
                <a:latin typeface="Arial" panose="020B0604020202020204" pitchFamily="34" charset="0"/>
                <a:ea typeface="Arial" panose="020B0604020202020204" pitchFamily="34" charset="0"/>
              </a:rPr>
              <a:t> mode </a:t>
            </a:r>
            <a:r>
              <a:rPr lang="en-US" sz="1800" dirty="0" err="1">
                <a:effectLst/>
                <a:latin typeface="Arial" panose="020B0604020202020204" pitchFamily="34" charset="0"/>
                <a:ea typeface="Arial" panose="020B0604020202020204" pitchFamily="34" charset="0"/>
              </a:rPr>
              <a:t>elip</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chúng</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tôi</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đánh</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dấu</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tùy</a:t>
            </a:r>
            <a:r>
              <a:rPr lang="en-US" sz="1800" dirty="0">
                <a:effectLst/>
                <a:latin typeface="Arial" panose="020B0604020202020204" pitchFamily="34" charset="0"/>
                <a:ea typeface="Arial" panose="020B0604020202020204" pitchFamily="34" charset="0"/>
              </a:rPr>
              <a:t> ý </a:t>
            </a:r>
            <a:r>
              <a:rPr lang="en-US" sz="1800" dirty="0" err="1">
                <a:effectLst/>
                <a:latin typeface="Arial" panose="020B0604020202020204" pitchFamily="34" charset="0"/>
                <a:ea typeface="Arial" panose="020B0604020202020204" pitchFamily="34" charset="0"/>
              </a:rPr>
              <a:t>các</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đỉnh</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này</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dọc</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theo</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đường</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elip</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Đối</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với</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biển</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báo</a:t>
            </a:r>
            <a:r>
              <a:rPr lang="en-US" sz="1800" dirty="0">
                <a:effectLst/>
                <a:latin typeface="Arial" panose="020B0604020202020204" pitchFamily="34" charset="0"/>
                <a:ea typeface="Arial" panose="020B0604020202020204" pitchFamily="34" charset="0"/>
              </a:rPr>
              <a:t> tam </a:t>
            </a:r>
            <a:r>
              <a:rPr lang="en-US" sz="1800" dirty="0" err="1">
                <a:effectLst/>
                <a:latin typeface="Arial" panose="020B0604020202020204" pitchFamily="34" charset="0"/>
                <a:ea typeface="Arial" panose="020B0604020202020204" pitchFamily="34" charset="0"/>
              </a:rPr>
              <a:t>giác</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chúng</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tôi</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chỉ</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đánh</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dấu</a:t>
            </a:r>
            <a:r>
              <a:rPr lang="en-US" sz="1800" dirty="0">
                <a:effectLst/>
                <a:latin typeface="Arial" panose="020B0604020202020204" pitchFamily="34" charset="0"/>
                <a:ea typeface="Arial" panose="020B0604020202020204" pitchFamily="34" charset="0"/>
              </a:rPr>
              <a:t> 3 </a:t>
            </a:r>
            <a:r>
              <a:rPr lang="en-US" sz="1800" dirty="0" err="1">
                <a:effectLst/>
                <a:latin typeface="Arial" panose="020B0604020202020204" pitchFamily="34" charset="0"/>
                <a:ea typeface="Arial" panose="020B0604020202020204" pitchFamily="34" charset="0"/>
              </a:rPr>
              <a:t>đỉnh</a:t>
            </a:r>
            <a:r>
              <a:rPr lang="en-US" sz="1800" dirty="0">
                <a:effectLst/>
                <a:latin typeface="Arial" panose="020B0604020202020204" pitchFamily="34" charset="0"/>
                <a:ea typeface="Arial" panose="020B0604020202020204" pitchFamily="34" charset="0"/>
              </a:rPr>
              <a:t>/</a:t>
            </a:r>
            <a:r>
              <a:rPr lang="en-US" sz="1800" dirty="0" err="1">
                <a:effectLst/>
                <a:latin typeface="Arial" panose="020B0604020202020204" pitchFamily="34" charset="0"/>
                <a:ea typeface="Arial" panose="020B0604020202020204" pitchFamily="34" charset="0"/>
              </a:rPr>
              <a:t>cạnh</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Đối</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với</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các</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biển</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báo</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bị</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méo</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mó</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chúng</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tôi</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đánh</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dấu</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thêm</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các</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phân</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đoạn</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bổ</a:t>
            </a:r>
            <a:r>
              <a:rPr lang="en-US" sz="1800" dirty="0">
                <a:effectLst/>
                <a:latin typeface="Arial" panose="020B0604020202020204" pitchFamily="34" charset="0"/>
                <a:ea typeface="Arial" panose="020B0604020202020204" pitchFamily="34" charset="0"/>
              </a:rPr>
              <a:t> sung. </a:t>
            </a:r>
            <a:r>
              <a:rPr lang="en-US" sz="1800" dirty="0" err="1">
                <a:effectLst/>
                <a:latin typeface="Arial" panose="020B0604020202020204" pitchFamily="34" charset="0"/>
                <a:ea typeface="Arial" panose="020B0604020202020204" pitchFamily="34" charset="0"/>
              </a:rPr>
              <a:t>Đối</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với</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các</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biển</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hình</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tròn</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nó</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sẽ</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là</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elip</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khi</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không</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bị</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che</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đi</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nên</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chúng</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tôi</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đánh</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dấu</a:t>
            </a:r>
            <a:r>
              <a:rPr lang="en-US" sz="1800" dirty="0">
                <a:effectLst/>
                <a:latin typeface="Arial" panose="020B0604020202020204" pitchFamily="34" charset="0"/>
                <a:ea typeface="Arial" panose="020B0604020202020204" pitchFamily="34" charset="0"/>
              </a:rPr>
              <a:t> 5 </a:t>
            </a:r>
            <a:r>
              <a:rPr lang="en-US" sz="1800" dirty="0" err="1">
                <a:effectLst/>
                <a:latin typeface="Arial" panose="020B0604020202020204" pitchFamily="34" charset="0"/>
                <a:ea typeface="Arial" panose="020B0604020202020204" pitchFamily="34" charset="0"/>
              </a:rPr>
              <a:t>đỉnh</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trước</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để</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hậu</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xử</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lý</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sau</a:t>
            </a:r>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18</a:t>
            </a:fld>
            <a:endParaRPr lang="en-PH"/>
          </a:p>
        </p:txBody>
      </p:sp>
    </p:spTree>
    <p:extLst>
      <p:ext uri="{BB962C8B-B14F-4D97-AF65-F5344CB8AC3E}">
        <p14:creationId xmlns:p14="http://schemas.microsoft.com/office/powerpoint/2010/main" val="36318413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Occlued</a:t>
            </a:r>
            <a:r>
              <a:rPr lang="en-US" dirty="0"/>
              <a:t> signs: we mark the bounding box, the polygon boundary and ellipse boundary (if appropriate), and intersect them to find the final mask.</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effectLst/>
                <a:latin typeface="Arial" panose="020B0604020202020204" pitchFamily="34" charset="0"/>
                <a:ea typeface="Arial" panose="020B0604020202020204" pitchFamily="34" charset="0"/>
              </a:rPr>
              <a:t>Các</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trường</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hợp</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phức</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tạp</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thường</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gặp</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là</a:t>
            </a:r>
            <a:r>
              <a:rPr lang="en-US" sz="1800" dirty="0">
                <a:effectLst/>
                <a:latin typeface="Arial" panose="020B0604020202020204" pitchFamily="34" charset="0"/>
                <a:ea typeface="Arial" panose="020B0604020202020204" pitchFamily="34" charset="0"/>
              </a:rPr>
              <a:t> ở </a:t>
            </a:r>
            <a:r>
              <a:rPr lang="en-US" sz="1800" dirty="0" err="1">
                <a:effectLst/>
                <a:latin typeface="Arial" panose="020B0604020202020204" pitchFamily="34" charset="0"/>
                <a:ea typeface="Arial" panose="020B0604020202020204" pitchFamily="34" charset="0"/>
              </a:rPr>
              <a:t>ví</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dụ</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hình</a:t>
            </a:r>
            <a:r>
              <a:rPr lang="en-US" sz="1800" dirty="0">
                <a:effectLst/>
                <a:latin typeface="Arial" panose="020B0604020202020204" pitchFamily="34" charset="0"/>
                <a:ea typeface="Arial" panose="020B0604020202020204" pitchFamily="34" charset="0"/>
              </a:rPr>
              <a:t> 5. Khi </a:t>
            </a:r>
            <a:r>
              <a:rPr lang="en-US" sz="1800" dirty="0" err="1">
                <a:effectLst/>
                <a:latin typeface="Arial" panose="020B0604020202020204" pitchFamily="34" charset="0"/>
                <a:ea typeface="Arial" panose="020B0604020202020204" pitchFamily="34" charset="0"/>
              </a:rPr>
              <a:t>bị</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che</a:t>
            </a:r>
            <a:r>
              <a:rPr lang="en-US" sz="1800" dirty="0">
                <a:effectLst/>
                <a:latin typeface="Arial" panose="020B0604020202020204" pitchFamily="34" charset="0"/>
                <a:ea typeface="Arial" panose="020B0604020202020204" pitchFamily="34" charset="0"/>
              </a:rPr>
              <a:t> đi như </a:t>
            </a:r>
            <a:r>
              <a:rPr lang="en-US" sz="1800" dirty="0" err="1">
                <a:effectLst/>
                <a:latin typeface="Arial" panose="020B0604020202020204" pitchFamily="34" charset="0"/>
                <a:ea typeface="Arial" panose="020B0604020202020204" pitchFamily="34" charset="0"/>
              </a:rPr>
              <a:t>thế</a:t>
            </a:r>
            <a:r>
              <a:rPr lang="en-US" sz="1800" dirty="0">
                <a:effectLst/>
                <a:latin typeface="Arial" panose="020B0604020202020204" pitchFamily="34" charset="0"/>
                <a:ea typeface="Arial" panose="020B0604020202020204" pitchFamily="34" charset="0"/>
              </a:rPr>
              <a:t> này, </a:t>
            </a:r>
            <a:r>
              <a:rPr lang="en-US" sz="1800" dirty="0" err="1">
                <a:effectLst/>
                <a:latin typeface="Arial" panose="020B0604020202020204" pitchFamily="34" charset="0"/>
                <a:ea typeface="Arial" panose="020B0604020202020204" pitchFamily="34" charset="0"/>
              </a:rPr>
              <a:t>chúng</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tôi</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đánh</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dấu</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khung</a:t>
            </a:r>
            <a:r>
              <a:rPr lang="en-US" sz="1800" dirty="0">
                <a:effectLst/>
                <a:latin typeface="Arial" panose="020B0604020202020204" pitchFamily="34" charset="0"/>
                <a:ea typeface="Arial" panose="020B0604020202020204" pitchFamily="34" charset="0"/>
              </a:rPr>
              <a:t> bao </a:t>
            </a:r>
            <a:r>
              <a:rPr lang="en-US" sz="1800" dirty="0" err="1">
                <a:effectLst/>
                <a:latin typeface="Arial" panose="020B0604020202020204" pitchFamily="34" charset="0"/>
                <a:ea typeface="Arial" panose="020B0604020202020204" pitchFamily="34" charset="0"/>
              </a:rPr>
              <a:t>cả</a:t>
            </a:r>
            <a:r>
              <a:rPr lang="en-US" sz="1800" dirty="0">
                <a:effectLst/>
                <a:latin typeface="Arial" panose="020B0604020202020204" pitchFamily="34" charset="0"/>
                <a:ea typeface="Arial" panose="020B0604020202020204" pitchFamily="34" charset="0"/>
              </a:rPr>
              <a:t> bên </a:t>
            </a:r>
            <a:r>
              <a:rPr lang="en-US" sz="1800" dirty="0" err="1">
                <a:effectLst/>
                <a:latin typeface="Arial" panose="020B0604020202020204" pitchFamily="34" charset="0"/>
                <a:ea typeface="Arial" panose="020B0604020202020204" pitchFamily="34" charset="0"/>
              </a:rPr>
              <a:t>ngoài</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khung</a:t>
            </a:r>
            <a:r>
              <a:rPr lang="en-US" sz="1800" dirty="0">
                <a:effectLst/>
                <a:latin typeface="Arial" panose="020B0604020202020204" pitchFamily="34" charset="0"/>
                <a:ea typeface="Arial" panose="020B0604020202020204" pitchFamily="34" charset="0"/>
              </a:rPr>
              <a:t> bao </a:t>
            </a:r>
            <a:r>
              <a:rPr lang="en-US" sz="1800" dirty="0" err="1">
                <a:effectLst/>
                <a:latin typeface="Arial" panose="020B0604020202020204" pitchFamily="34" charset="0"/>
                <a:ea typeface="Arial" panose="020B0604020202020204" pitchFamily="34" charset="0"/>
              </a:rPr>
              <a:t>đa</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giác</a:t>
            </a:r>
            <a:r>
              <a:rPr lang="en-US" sz="1800" dirty="0">
                <a:effectLst/>
                <a:latin typeface="Arial" panose="020B0604020202020204" pitchFamily="34" charset="0"/>
                <a:ea typeface="Arial" panose="020B0604020202020204" pitchFamily="34" charset="0"/>
              </a:rPr>
              <a:t> bao </a:t>
            </a:r>
            <a:r>
              <a:rPr lang="en-US" sz="1800" dirty="0" err="1">
                <a:effectLst/>
                <a:latin typeface="Arial" panose="020B0604020202020204" pitchFamily="34" charset="0"/>
                <a:ea typeface="Arial" panose="020B0604020202020204" pitchFamily="34" charset="0"/>
              </a:rPr>
              <a:t>và</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cả</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khung</a:t>
            </a:r>
            <a:r>
              <a:rPr lang="en-US" sz="1800" dirty="0">
                <a:effectLst/>
                <a:latin typeface="Arial" panose="020B0604020202020204" pitchFamily="34" charset="0"/>
                <a:ea typeface="Arial" panose="020B0604020202020204" pitchFamily="34" charset="0"/>
              </a:rPr>
              <a:t> bao </a:t>
            </a:r>
            <a:r>
              <a:rPr lang="en-US" sz="1800" dirty="0" err="1">
                <a:effectLst/>
                <a:latin typeface="Arial" panose="020B0604020202020204" pitchFamily="34" charset="0"/>
                <a:ea typeface="Arial" panose="020B0604020202020204" pitchFamily="34" charset="0"/>
              </a:rPr>
              <a:t>elip</a:t>
            </a:r>
            <a:r>
              <a:rPr lang="en-US" sz="1800" dirty="0">
                <a:effectLst/>
                <a:latin typeface="Arial" panose="020B0604020202020204" pitchFamily="34" charset="0"/>
                <a:ea typeface="Arial" panose="020B0604020202020204" pitchFamily="34" charset="0"/>
              </a:rPr>
              <a:t> nếu có, sau đó </a:t>
            </a:r>
            <a:r>
              <a:rPr lang="en-US" sz="1800" dirty="0" err="1">
                <a:effectLst/>
                <a:latin typeface="Arial" panose="020B0604020202020204" pitchFamily="34" charset="0"/>
                <a:ea typeface="Arial" panose="020B0604020202020204" pitchFamily="34" charset="0"/>
              </a:rPr>
              <a:t>giao</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chúng</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lại</a:t>
            </a:r>
            <a:r>
              <a:rPr lang="en-US" sz="1800" dirty="0">
                <a:effectLst/>
                <a:latin typeface="Arial" panose="020B0604020202020204" pitchFamily="34" charset="0"/>
                <a:ea typeface="Arial" panose="020B0604020202020204" pitchFamily="34" charset="0"/>
              </a:rPr>
              <a:t> để lấy </a:t>
            </a:r>
            <a:r>
              <a:rPr lang="en-US" sz="1800" dirty="0" err="1">
                <a:effectLst/>
                <a:latin typeface="Arial" panose="020B0604020202020204" pitchFamily="34" charset="0"/>
                <a:ea typeface="Arial" panose="020B0604020202020204" pitchFamily="34" charset="0"/>
              </a:rPr>
              <a:t>khung</a:t>
            </a:r>
            <a:r>
              <a:rPr lang="en-US" sz="1800" dirty="0">
                <a:effectLst/>
                <a:latin typeface="Arial" panose="020B0604020202020204" pitchFamily="34" charset="0"/>
                <a:ea typeface="Arial" panose="020B0604020202020204" pitchFamily="34" charset="0"/>
              </a:rPr>
              <a:t> bao </a:t>
            </a:r>
            <a:r>
              <a:rPr lang="en-US" sz="1800" dirty="0" err="1">
                <a:effectLst/>
                <a:latin typeface="Arial" panose="020B0604020202020204" pitchFamily="34" charset="0"/>
                <a:ea typeface="Arial" panose="020B0604020202020204" pitchFamily="34" charset="0"/>
              </a:rPr>
              <a:t>cuối</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cùng</a:t>
            </a:r>
            <a:r>
              <a:rPr lang="en-US" sz="1800" dirty="0">
                <a:effectLst/>
                <a:latin typeface="Arial" panose="020B0604020202020204" pitchFamily="34" charset="0"/>
                <a:ea typeface="Arial" panose="020B0604020202020204" pitchFamily="34" charset="0"/>
              </a:rPr>
              <a:t>. </a:t>
            </a:r>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19</a:t>
            </a:fld>
            <a:endParaRPr lang="en-PH"/>
          </a:p>
        </p:txBody>
      </p:sp>
    </p:spTree>
    <p:extLst>
      <p:ext uri="{BB962C8B-B14F-4D97-AF65-F5344CB8AC3E}">
        <p14:creationId xmlns:p14="http://schemas.microsoft.com/office/powerpoint/2010/main" val="19568421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Ngoài vi</a:t>
            </a:r>
            <a:r>
              <a:rPr lang="vi-VN" dirty="0">
                <a:effectLst/>
                <a:latin typeface="Courier New" panose="02070309020205020404" pitchFamily="49" charset="0"/>
              </a:rPr>
              <a:t>ệ</a:t>
            </a:r>
            <a:r>
              <a:rPr lang="vi-VN" dirty="0"/>
              <a:t>c c</a:t>
            </a:r>
            <a:r>
              <a:rPr lang="vi-VN" dirty="0">
                <a:effectLst/>
                <a:latin typeface="Courier New" panose="02070309020205020404" pitchFamily="49" charset="0"/>
              </a:rPr>
              <a:t>ả</a:t>
            </a:r>
            <a:r>
              <a:rPr lang="vi-VN" dirty="0"/>
              <a:t>i ti</a:t>
            </a:r>
            <a:r>
              <a:rPr lang="vi-VN" dirty="0">
                <a:effectLst/>
                <a:latin typeface="Courier New" panose="02070309020205020404" pitchFamily="49" charset="0"/>
              </a:rPr>
              <a:t>ế</a:t>
            </a:r>
            <a:r>
              <a:rPr lang="vi-VN" dirty="0"/>
              <a:t>n CNN đ</a:t>
            </a:r>
            <a:r>
              <a:rPr lang="vi-VN" dirty="0">
                <a:effectLst/>
                <a:latin typeface="Courier New" panose="02070309020205020404" pitchFamily="49" charset="0"/>
              </a:rPr>
              <a:t>ể </a:t>
            </a:r>
            <a:r>
              <a:rPr lang="vi-VN" dirty="0"/>
              <a:t>phân lo</a:t>
            </a:r>
            <a:r>
              <a:rPr lang="vi-VN" dirty="0">
                <a:effectLst/>
                <a:latin typeface="Courier New" panose="02070309020205020404" pitchFamily="49" charset="0"/>
              </a:rPr>
              <a:t>ạ</a:t>
            </a:r>
            <a:r>
              <a:rPr lang="vi-VN" dirty="0"/>
              <a:t>i và nh</a:t>
            </a:r>
            <a:r>
              <a:rPr lang="vi-VN" dirty="0">
                <a:effectLst/>
                <a:latin typeface="Courier New" panose="02070309020205020404" pitchFamily="49" charset="0"/>
              </a:rPr>
              <a:t>ậ</a:t>
            </a:r>
            <a:r>
              <a:rPr lang="vi-VN" dirty="0"/>
              <a:t>n d</a:t>
            </a:r>
            <a:r>
              <a:rPr lang="vi-VN" dirty="0">
                <a:effectLst/>
                <a:latin typeface="Courier New" panose="02070309020205020404" pitchFamily="49" charset="0"/>
              </a:rPr>
              <a:t>ạ</a:t>
            </a:r>
            <a:r>
              <a:rPr lang="vi-VN" dirty="0"/>
              <a:t>ng, bài báo còn chú tr</a:t>
            </a:r>
            <a:r>
              <a:rPr lang="vi-VN" dirty="0">
                <a:effectLst/>
                <a:latin typeface="Courier New" panose="02070309020205020404" pitchFamily="49" charset="0"/>
              </a:rPr>
              <a:t>ọ</a:t>
            </a:r>
            <a:r>
              <a:rPr lang="vi-VN" dirty="0"/>
              <a:t>ng vào vi</a:t>
            </a:r>
            <a:r>
              <a:rPr lang="vi-VN" dirty="0">
                <a:effectLst/>
                <a:latin typeface="Courier New" panose="02070309020205020404" pitchFamily="49" charset="0"/>
              </a:rPr>
              <a:t>ệ</a:t>
            </a:r>
            <a:r>
              <a:rPr lang="vi-VN" dirty="0"/>
              <a:t>c t</a:t>
            </a:r>
            <a:r>
              <a:rPr lang="vi-VN" dirty="0">
                <a:effectLst/>
                <a:latin typeface="Courier New" panose="02070309020205020404" pitchFamily="49" charset="0"/>
              </a:rPr>
              <a:t>ạ</a:t>
            </a:r>
            <a:r>
              <a:rPr lang="vi-VN" dirty="0"/>
              <a:t>o ra m</a:t>
            </a:r>
            <a:r>
              <a:rPr lang="vi-VN" dirty="0">
                <a:effectLst/>
                <a:latin typeface="Courier New" panose="02070309020205020404" pitchFamily="49" charset="0"/>
              </a:rPr>
              <a:t>ộ</a:t>
            </a:r>
            <a:r>
              <a:rPr lang="vi-VN" dirty="0"/>
              <a:t>t b</a:t>
            </a:r>
            <a:r>
              <a:rPr lang="vi-VN" dirty="0">
                <a:effectLst/>
                <a:latin typeface="Courier New" panose="02070309020205020404" pitchFamily="49" charset="0"/>
              </a:rPr>
              <a:t>ộ </a:t>
            </a:r>
            <a:r>
              <a:rPr lang="vi-VN" dirty="0"/>
              <a:t>data th</a:t>
            </a:r>
            <a:r>
              <a:rPr lang="vi-VN" dirty="0">
                <a:effectLst/>
                <a:latin typeface="Courier New" panose="02070309020205020404" pitchFamily="49" charset="0"/>
              </a:rPr>
              <a:t>ự</a:t>
            </a:r>
            <a:r>
              <a:rPr lang="vi-VN" dirty="0"/>
              <a:t>c t</a:t>
            </a:r>
            <a:r>
              <a:rPr lang="vi-VN" dirty="0">
                <a:effectLst/>
                <a:latin typeface="Courier New" panose="02070309020205020404" pitchFamily="49" charset="0"/>
              </a:rPr>
              <a:t>ế </a:t>
            </a:r>
            <a:r>
              <a:rPr lang="vi-VN" dirty="0"/>
              <a:t>và đa d</a:t>
            </a:r>
            <a:r>
              <a:rPr lang="vi-VN" dirty="0">
                <a:effectLst/>
                <a:latin typeface="Courier New" panose="02070309020205020404" pitchFamily="49" charset="0"/>
              </a:rPr>
              <a:t>ạ</a:t>
            </a:r>
            <a:r>
              <a:rPr lang="vi-VN" dirty="0"/>
              <a:t>ng h</a:t>
            </a:r>
            <a:r>
              <a:rPr lang="vi-VN" dirty="0">
                <a:effectLst/>
                <a:latin typeface="Courier New" panose="02070309020205020404" pitchFamily="49" charset="0"/>
              </a:rPr>
              <a:t>ơ</a:t>
            </a:r>
            <a:r>
              <a:rPr lang="vi-VN" dirty="0"/>
              <a:t>n so v</a:t>
            </a:r>
            <a:r>
              <a:rPr lang="vi-VN" dirty="0">
                <a:effectLst/>
                <a:latin typeface="Courier New" panose="02070309020205020404" pitchFamily="49" charset="0"/>
              </a:rPr>
              <a:t>ớ</a:t>
            </a:r>
            <a:r>
              <a:rPr lang="vi-VN" dirty="0"/>
              <a:t>i các b</a:t>
            </a:r>
            <a:r>
              <a:rPr lang="vi-VN" dirty="0">
                <a:effectLst/>
                <a:latin typeface="Courier New" panose="02070309020205020404" pitchFamily="49" charset="0"/>
              </a:rPr>
              <a:t>ộ </a:t>
            </a:r>
            <a:r>
              <a:rPr lang="vi-VN" dirty="0"/>
              <a:t>data hi</a:t>
            </a:r>
            <a:r>
              <a:rPr lang="vi-VN" dirty="0">
                <a:effectLst/>
                <a:latin typeface="Courier New" panose="02070309020205020404" pitchFamily="49" charset="0"/>
              </a:rPr>
              <a:t>ệ</a:t>
            </a:r>
            <a:r>
              <a:rPr lang="vi-VN" dirty="0"/>
              <a:t>n có cho vi</a:t>
            </a:r>
            <a:r>
              <a:rPr lang="vi-VN" dirty="0">
                <a:effectLst/>
                <a:latin typeface="Courier New" panose="02070309020205020404" pitchFamily="49" charset="0"/>
              </a:rPr>
              <a:t>ệ</a:t>
            </a:r>
            <a:r>
              <a:rPr lang="vi-VN" dirty="0"/>
              <a:t>c training và benchmarking.</a:t>
            </a:r>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20</a:t>
            </a:fld>
            <a:endParaRPr lang="en-PH"/>
          </a:p>
        </p:txBody>
      </p:sp>
    </p:spTree>
    <p:extLst>
      <p:ext uri="{BB962C8B-B14F-4D97-AF65-F5344CB8AC3E}">
        <p14:creationId xmlns:p14="http://schemas.microsoft.com/office/powerpoint/2010/main" val="3935964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bg1"/>
              </a:solidFill>
              <a:latin typeface="+mn-lt"/>
              <a:ea typeface="+mn-ea"/>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0DB96F3-AB3B-4A44-870F-2FBB5484A874}" type="slidenum">
              <a:rPr lang="en-PH" smtClean="0"/>
              <a:t>3</a:t>
            </a:fld>
            <a:endParaRPr lang="en-PH"/>
          </a:p>
        </p:txBody>
      </p:sp>
    </p:spTree>
    <p:extLst>
      <p:ext uri="{BB962C8B-B14F-4D97-AF65-F5344CB8AC3E}">
        <p14:creationId xmlns:p14="http://schemas.microsoft.com/office/powerpoint/2010/main" val="2275623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Có s</a:t>
            </a:r>
            <a:r>
              <a:rPr lang="vi-VN" dirty="0">
                <a:effectLst/>
                <a:latin typeface="Courier New" panose="02070309020205020404" pitchFamily="49" charset="0"/>
              </a:rPr>
              <a:t>ử </a:t>
            </a:r>
            <a:r>
              <a:rPr lang="vi-VN" dirty="0"/>
              <a:t>d</a:t>
            </a:r>
            <a:r>
              <a:rPr lang="vi-VN" dirty="0">
                <a:effectLst/>
                <a:latin typeface="Courier New" panose="02070309020205020404" pitchFamily="49" charset="0"/>
              </a:rPr>
              <a:t>ụ</a:t>
            </a:r>
            <a:r>
              <a:rPr lang="vi-VN" dirty="0"/>
              <a:t>ng khá nhi</a:t>
            </a:r>
            <a:r>
              <a:rPr lang="vi-VN" dirty="0">
                <a:effectLst/>
                <a:latin typeface="Courier New" panose="02070309020205020404" pitchFamily="49" charset="0"/>
              </a:rPr>
              <a:t>ề</a:t>
            </a:r>
            <a:r>
              <a:rPr lang="vi-VN" dirty="0"/>
              <a:t>u hình </a:t>
            </a:r>
            <a:r>
              <a:rPr lang="vi-VN" dirty="0">
                <a:effectLst/>
                <a:latin typeface="Courier New" panose="02070309020205020404" pitchFamily="49" charset="0"/>
              </a:rPr>
              <a:t>ả</a:t>
            </a:r>
            <a:r>
              <a:rPr lang="vi-VN" dirty="0"/>
              <a:t>nh không có bi</a:t>
            </a:r>
            <a:r>
              <a:rPr lang="vi-VN" dirty="0">
                <a:effectLst/>
                <a:latin typeface="Courier New" panose="02070309020205020404" pitchFamily="49" charset="0"/>
              </a:rPr>
              <a:t>ể</a:t>
            </a:r>
            <a:r>
              <a:rPr lang="vi-VN" dirty="0"/>
              <a:t>n báo, có add thêm đ</a:t>
            </a:r>
            <a:r>
              <a:rPr lang="vi-VN" dirty="0">
                <a:effectLst/>
                <a:latin typeface="Courier New" panose="02070309020205020404" pitchFamily="49" charset="0"/>
              </a:rPr>
              <a:t>ộ </a:t>
            </a:r>
            <a:r>
              <a:rPr lang="vi-VN" dirty="0"/>
              <a:t>nhi</a:t>
            </a:r>
            <a:r>
              <a:rPr lang="vi-VN" dirty="0">
                <a:effectLst/>
                <a:latin typeface="Courier New" panose="02070309020205020404" pitchFamily="49" charset="0"/>
              </a:rPr>
              <a:t>ễ</a:t>
            </a:r>
            <a:r>
              <a:rPr lang="vi-VN" dirty="0"/>
              <a:t>u ng</a:t>
            </a:r>
            <a:r>
              <a:rPr lang="vi-VN" dirty="0">
                <a:effectLst/>
                <a:latin typeface="Courier New" panose="02070309020205020404" pitchFamily="49" charset="0"/>
              </a:rPr>
              <a:t>ẫ</a:t>
            </a:r>
            <a:r>
              <a:rPr lang="vi-VN" dirty="0"/>
              <a:t>u nhiên trong quá trình train</a:t>
            </a:r>
            <a:br>
              <a:rPr lang="vi-VN" dirty="0"/>
            </a:br>
            <a:r>
              <a:rPr lang="vi-VN" dirty="0"/>
              <a:t>&lt;br&gt;</a:t>
            </a:r>
            <a:br>
              <a:rPr lang="vi-VN" dirty="0"/>
            </a:br>
            <a:r>
              <a:rPr lang="vi-VN" dirty="0"/>
              <a:t>gây nhi</a:t>
            </a:r>
            <a:r>
              <a:rPr lang="vi-VN" dirty="0">
                <a:effectLst/>
                <a:latin typeface="Courier New" panose="02070309020205020404" pitchFamily="49" charset="0"/>
              </a:rPr>
              <a:t>ễ</a:t>
            </a:r>
            <a:r>
              <a:rPr lang="vi-VN" dirty="0"/>
              <a:t>u: xoay hình ngãu nhiên trong kho</a:t>
            </a:r>
            <a:r>
              <a:rPr lang="vi-VN" dirty="0">
                <a:effectLst/>
                <a:latin typeface="Courier New" panose="02070309020205020404" pitchFamily="49" charset="0"/>
              </a:rPr>
              <a:t>ả</a:t>
            </a:r>
            <a:r>
              <a:rPr lang="vi-VN" dirty="0"/>
              <a:t>ng -20 đ</a:t>
            </a:r>
            <a:r>
              <a:rPr lang="vi-VN" dirty="0">
                <a:effectLst/>
                <a:latin typeface="Courier New" panose="02070309020205020404" pitchFamily="49" charset="0"/>
              </a:rPr>
              <a:t>ộ </a:t>
            </a:r>
            <a:r>
              <a:rPr lang="vi-VN" dirty="0"/>
              <a:t>-&gt; +20 đ</a:t>
            </a:r>
            <a:r>
              <a:rPr lang="vi-VN" dirty="0">
                <a:effectLst/>
                <a:latin typeface="Courier New" panose="02070309020205020404" pitchFamily="49" charset="0"/>
              </a:rPr>
              <a:t>ộ</a:t>
            </a:r>
            <a:r>
              <a:rPr lang="vi-VN" dirty="0"/>
              <a:t>, scale hình, làm méo hình</a:t>
            </a:r>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21</a:t>
            </a:fld>
            <a:endParaRPr lang="en-PH"/>
          </a:p>
        </p:txBody>
      </p:sp>
    </p:spTree>
    <p:extLst>
      <p:ext uri="{BB962C8B-B14F-4D97-AF65-F5344CB8AC3E}">
        <p14:creationId xmlns:p14="http://schemas.microsoft.com/office/powerpoint/2010/main" val="29950810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Imbalance: e.g. traffic sign to warn the driver to be cautious on mountain roads appear rarely</a:t>
            </a:r>
          </a:p>
        </p:txBody>
      </p:sp>
      <p:sp>
        <p:nvSpPr>
          <p:cNvPr id="4" name="Slide Number Placeholder 3"/>
          <p:cNvSpPr>
            <a:spLocks noGrp="1"/>
          </p:cNvSpPr>
          <p:nvPr>
            <p:ph type="sldNum" sz="quarter" idx="10"/>
          </p:nvPr>
        </p:nvSpPr>
        <p:spPr/>
        <p:txBody>
          <a:bodyPr/>
          <a:lstStyle/>
          <a:p>
            <a:fld id="{60DB96F3-AB3B-4A44-870F-2FBB5484A874}" type="slidenum">
              <a:rPr lang="en-PH" smtClean="0"/>
              <a:t>22</a:t>
            </a:fld>
            <a:endParaRPr lang="en-PH"/>
          </a:p>
        </p:txBody>
      </p:sp>
    </p:spTree>
    <p:extLst>
      <p:ext uri="{BB962C8B-B14F-4D97-AF65-F5344CB8AC3E}">
        <p14:creationId xmlns:p14="http://schemas.microsoft.com/office/powerpoint/2010/main" val="18257067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23</a:t>
            </a:fld>
            <a:endParaRPr lang="en-PH"/>
          </a:p>
        </p:txBody>
      </p:sp>
    </p:spTree>
    <p:extLst>
      <p:ext uri="{BB962C8B-B14F-4D97-AF65-F5344CB8AC3E}">
        <p14:creationId xmlns:p14="http://schemas.microsoft.com/office/powerpoint/2010/main" val="27903451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24</a:t>
            </a:fld>
            <a:endParaRPr lang="en-PH"/>
          </a:p>
        </p:txBody>
      </p:sp>
    </p:spTree>
    <p:extLst>
      <p:ext uri="{BB962C8B-B14F-4D97-AF65-F5344CB8AC3E}">
        <p14:creationId xmlns:p14="http://schemas.microsoft.com/office/powerpoint/2010/main" val="36142217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err="1" smtClean="0">
                <a:solidFill>
                  <a:schemeClr val="tx1"/>
                </a:solidFill>
                <a:effectLst/>
                <a:latin typeface="+mn-lt"/>
                <a:ea typeface="+mn-ea"/>
                <a:cs typeface="+mn-cs"/>
              </a:rPr>
              <a:t>AlexNet</a:t>
            </a:r>
            <a:r>
              <a:rPr lang="en-US" sz="1200" b="0" i="0" kern="1200" dirty="0" smtClean="0">
                <a:solidFill>
                  <a:schemeClr val="tx1"/>
                </a:solidFill>
                <a:effectLst/>
                <a:latin typeface="+mn-lt"/>
                <a:ea typeface="+mn-ea"/>
                <a:cs typeface="+mn-cs"/>
              </a:rPr>
              <a:t> là </a:t>
            </a:r>
            <a:r>
              <a:rPr lang="en-US" sz="1200" b="0" i="0" kern="1200" dirty="0" err="1" smtClean="0">
                <a:solidFill>
                  <a:schemeClr val="tx1"/>
                </a:solidFill>
                <a:effectLst/>
                <a:latin typeface="+mn-lt"/>
                <a:ea typeface="+mn-ea"/>
                <a:cs typeface="+mn-cs"/>
              </a:rPr>
              <a:t>một</a:t>
            </a:r>
            <a:r>
              <a:rPr lang="en-US" sz="1200" b="0" i="0" kern="1200" dirty="0" smtClean="0">
                <a:solidFill>
                  <a:schemeClr val="tx1"/>
                </a:solidFill>
                <a:effectLst/>
                <a:latin typeface="+mn-lt"/>
                <a:ea typeface="+mn-ea"/>
                <a:cs typeface="+mn-cs"/>
              </a:rPr>
              <a:t> trong </a:t>
            </a:r>
            <a:r>
              <a:rPr lang="en-US" sz="1200" b="0" i="0" kern="1200" dirty="0" err="1" smtClean="0">
                <a:solidFill>
                  <a:schemeClr val="tx1"/>
                </a:solidFill>
                <a:effectLst/>
                <a:latin typeface="+mn-lt"/>
                <a:ea typeface="+mn-ea"/>
                <a:cs typeface="+mn-cs"/>
              </a:rPr>
              <a:t>những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Mô</a:t>
            </a:r>
            <a:r>
              <a:rPr lang="en-US" sz="1200" b="0" i="0" kern="1200" dirty="0" smtClean="0">
                <a:solidFill>
                  <a:schemeClr val="tx1"/>
                </a:solidFill>
                <a:effectLst/>
                <a:latin typeface="+mn-lt"/>
                <a:ea typeface="+mn-ea"/>
                <a:cs typeface="+mn-cs"/>
              </a:rPr>
              <a:t> hình </a:t>
            </a:r>
            <a:r>
              <a:rPr lang="en-US" sz="1200" b="0" i="0" kern="1200" dirty="0" err="1" smtClean="0">
                <a:solidFill>
                  <a:schemeClr val="tx1"/>
                </a:solidFill>
                <a:effectLst/>
                <a:latin typeface="+mn-lt"/>
                <a:ea typeface="+mn-ea"/>
                <a:cs typeface="+mn-cs"/>
              </a:rPr>
              <a:t>đầu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tiên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giải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quyết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bài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toán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phân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lớp</a:t>
            </a:r>
            <a:r>
              <a:rPr lang="en-US" sz="1200" b="0" i="0" kern="1200" dirty="0" smtClean="0">
                <a:solidFill>
                  <a:schemeClr val="tx1"/>
                </a:solidFill>
                <a:effectLst/>
                <a:latin typeface="+mn-lt"/>
                <a:ea typeface="+mn-ea"/>
                <a:cs typeface="+mn-cs"/>
              </a:rPr>
              <a:t> (classification)</a:t>
            </a:r>
            <a:r>
              <a:rPr lang="en-US" sz="1200" b="0" i="0" kern="1200" dirty="0" err="1" smtClean="0">
                <a:solidFill>
                  <a:schemeClr val="tx1"/>
                </a:solidFill>
                <a:effectLst/>
                <a:latin typeface="+mn-lt"/>
                <a:ea typeface="+mn-ea"/>
                <a:cs typeface="+mn-cs"/>
              </a:rPr>
              <a:t>một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bức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ảnh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vào</a:t>
            </a:r>
            <a:r>
              <a:rPr lang="en-US" sz="1200" b="0" i="0" kern="1200" dirty="0" smtClean="0">
                <a:solidFill>
                  <a:schemeClr val="tx1"/>
                </a:solidFill>
                <a:effectLst/>
                <a:latin typeface="+mn-lt"/>
                <a:ea typeface="+mn-ea"/>
                <a:cs typeface="+mn-cs"/>
              </a:rPr>
              <a:t> 1 </a:t>
            </a:r>
            <a:r>
              <a:rPr lang="en-US" sz="1200" b="0" i="0" kern="1200" dirty="0" err="1" smtClean="0">
                <a:solidFill>
                  <a:schemeClr val="tx1"/>
                </a:solidFill>
                <a:effectLst/>
                <a:latin typeface="+mn-lt"/>
                <a:ea typeface="+mn-ea"/>
                <a:cs typeface="+mn-cs"/>
              </a:rPr>
              <a:t>lớp</a:t>
            </a:r>
            <a:r>
              <a:rPr lang="en-US" sz="1200" b="0" i="0" kern="1200" dirty="0" smtClean="0">
                <a:solidFill>
                  <a:schemeClr val="tx1"/>
                </a:solidFill>
                <a:effectLst/>
                <a:latin typeface="+mn-lt"/>
                <a:ea typeface="+mn-ea"/>
                <a:cs typeface="+mn-cs"/>
              </a:rPr>
              <a:t> trong 1000 </a:t>
            </a:r>
            <a:r>
              <a:rPr lang="en-US" sz="1200" b="0" i="0" kern="1200" dirty="0" err="1" smtClean="0">
                <a:solidFill>
                  <a:schemeClr val="tx1"/>
                </a:solidFill>
                <a:effectLst/>
                <a:latin typeface="+mn-lt"/>
                <a:ea typeface="+mn-ea"/>
                <a:cs typeface="+mn-cs"/>
              </a:rPr>
              <a:t>lớp</a:t>
            </a:r>
            <a:r>
              <a:rPr lang="en-US" sz="1200" b="0" i="0" kern="1200" dirty="0" smtClean="0">
                <a:solidFill>
                  <a:schemeClr val="tx1"/>
                </a:solidFill>
                <a:effectLst/>
                <a:latin typeface="+mn-lt"/>
                <a:ea typeface="+mn-ea"/>
                <a:cs typeface="+mn-cs"/>
              </a:rPr>
              <a:t> khác nhau (</a:t>
            </a:r>
            <a:r>
              <a:rPr lang="en-US" sz="1200" b="0" i="0" kern="1200" dirty="0" err="1" smtClean="0">
                <a:solidFill>
                  <a:schemeClr val="tx1"/>
                </a:solidFill>
                <a:effectLst/>
                <a:latin typeface="+mn-lt"/>
                <a:ea typeface="+mn-ea"/>
                <a:cs typeface="+mn-cs"/>
              </a:rPr>
              <a:t>vd</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chó</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mèo</a:t>
            </a:r>
            <a:r>
              <a:rPr lang="en-US" sz="1200" b="0" i="0" kern="1200" dirty="0" smtClean="0">
                <a:solidFill>
                  <a:schemeClr val="tx1"/>
                </a:solidFill>
                <a:effectLst/>
                <a:latin typeface="+mn-lt"/>
                <a:ea typeface="+mn-ea"/>
                <a:cs typeface="+mn-cs"/>
              </a:rPr>
              <a:t> … ). </a:t>
            </a:r>
            <a:r>
              <a:rPr lang="en-US" sz="1200" b="0" i="0" kern="1200" dirty="0" err="1" smtClean="0">
                <a:solidFill>
                  <a:schemeClr val="tx1"/>
                </a:solidFill>
                <a:effectLst/>
                <a:latin typeface="+mn-lt"/>
                <a:ea typeface="+mn-ea"/>
                <a:cs typeface="+mn-cs"/>
              </a:rPr>
              <a:t>Đầu</a:t>
            </a:r>
            <a:r>
              <a:rPr lang="en-US" sz="1200" b="0" i="0" kern="1200" dirty="0" smtClean="0">
                <a:solidFill>
                  <a:schemeClr val="tx1"/>
                </a:solidFill>
                <a:effectLst/>
                <a:latin typeface="+mn-lt"/>
                <a:ea typeface="+mn-ea"/>
                <a:cs typeface="+mn-cs"/>
              </a:rPr>
              <a:t> ra của </a:t>
            </a:r>
            <a:r>
              <a:rPr lang="en-US" sz="1200" b="0" i="0" kern="1200" dirty="0" err="1" smtClean="0">
                <a:solidFill>
                  <a:schemeClr val="tx1"/>
                </a:solidFill>
                <a:effectLst/>
                <a:latin typeface="+mn-lt"/>
                <a:ea typeface="+mn-ea"/>
                <a:cs typeface="+mn-cs"/>
              </a:rPr>
              <a:t>mô</a:t>
            </a:r>
            <a:r>
              <a:rPr lang="en-US" sz="1200" b="0" i="0" kern="1200" dirty="0" smtClean="0">
                <a:solidFill>
                  <a:schemeClr val="tx1"/>
                </a:solidFill>
                <a:effectLst/>
                <a:latin typeface="+mn-lt"/>
                <a:ea typeface="+mn-ea"/>
                <a:cs typeface="+mn-cs"/>
              </a:rPr>
              <a:t> hình là </a:t>
            </a:r>
            <a:r>
              <a:rPr lang="en-US" sz="1200" b="0" i="0" kern="1200" dirty="0" err="1" smtClean="0">
                <a:solidFill>
                  <a:schemeClr val="tx1"/>
                </a:solidFill>
                <a:effectLst/>
                <a:latin typeface="+mn-lt"/>
                <a:ea typeface="+mn-ea"/>
                <a:cs typeface="+mn-cs"/>
              </a:rPr>
              <a:t>một</a:t>
            </a:r>
            <a:r>
              <a:rPr lang="en-US" sz="1200" b="0" i="0" kern="1200" dirty="0" smtClean="0">
                <a:solidFill>
                  <a:schemeClr val="tx1"/>
                </a:solidFill>
                <a:effectLst/>
                <a:latin typeface="+mn-lt"/>
                <a:ea typeface="+mn-ea"/>
                <a:cs typeface="+mn-cs"/>
              </a:rPr>
              <a:t> vector có 1000 </a:t>
            </a:r>
            <a:r>
              <a:rPr lang="en-US" sz="1200" b="0" i="0" kern="1200" dirty="0" err="1" smtClean="0">
                <a:solidFill>
                  <a:schemeClr val="tx1"/>
                </a:solidFill>
                <a:effectLst/>
                <a:latin typeface="+mn-lt"/>
                <a:ea typeface="+mn-ea"/>
                <a:cs typeface="+mn-cs"/>
              </a:rPr>
              <a:t>phần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tử</a:t>
            </a:r>
            <a:r>
              <a:rPr lang="en-US" sz="1200" b="0" i="0" kern="1200" dirty="0" smtClean="0">
                <a:solidFill>
                  <a:schemeClr val="tx1"/>
                </a:solidFill>
                <a:effectLst/>
                <a:latin typeface="+mn-lt"/>
                <a:ea typeface="+mn-ea"/>
                <a:cs typeface="+mn-cs"/>
              </a:rPr>
              <a:t>.</a:t>
            </a:r>
            <a:r>
              <a:rPr lang="en-US" dirty="0" smtClean="0"/>
              <a:t/>
            </a:r>
            <a:br>
              <a:rPr lang="en-US" dirty="0" smtClean="0"/>
            </a:br>
            <a:r>
              <a:rPr lang="en-US" sz="1200" b="0" i="0" kern="1200" dirty="0" err="1" smtClean="0">
                <a:solidFill>
                  <a:schemeClr val="tx1"/>
                </a:solidFill>
                <a:effectLst/>
                <a:latin typeface="+mn-lt"/>
                <a:ea typeface="+mn-ea"/>
                <a:cs typeface="+mn-cs"/>
              </a:rPr>
              <a:t>Mạng</a:t>
            </a:r>
            <a:r>
              <a:rPr lang="en-US" sz="1200" b="0" i="0" kern="1200" dirty="0" smtClean="0">
                <a:solidFill>
                  <a:schemeClr val="tx1"/>
                </a:solidFill>
                <a:effectLst/>
                <a:latin typeface="+mn-lt"/>
                <a:ea typeface="+mn-ea"/>
                <a:cs typeface="+mn-cs"/>
              </a:rPr>
              <a:t> CNN này đã </a:t>
            </a:r>
            <a:r>
              <a:rPr lang="en-US" sz="1200" b="0" i="0" kern="1200" dirty="0" err="1" smtClean="0">
                <a:solidFill>
                  <a:schemeClr val="tx1"/>
                </a:solidFill>
                <a:effectLst/>
                <a:latin typeface="+mn-lt"/>
                <a:ea typeface="+mn-ea"/>
                <a:cs typeface="+mn-cs"/>
              </a:rPr>
              <a:t>thắng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hạng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nhất</a:t>
            </a:r>
            <a:r>
              <a:rPr lang="en-US" sz="1200" b="0" i="0" kern="1200" dirty="0" smtClean="0">
                <a:solidFill>
                  <a:schemeClr val="tx1"/>
                </a:solidFill>
                <a:effectLst/>
                <a:latin typeface="+mn-lt"/>
                <a:ea typeface="+mn-ea"/>
                <a:cs typeface="+mn-cs"/>
              </a:rPr>
              <a:t> trong </a:t>
            </a:r>
            <a:r>
              <a:rPr lang="en-US" sz="1200" b="0" i="0" kern="1200" dirty="0" err="1" smtClean="0">
                <a:solidFill>
                  <a:schemeClr val="tx1"/>
                </a:solidFill>
                <a:effectLst/>
                <a:latin typeface="+mn-lt"/>
                <a:ea typeface="+mn-ea"/>
                <a:cs typeface="+mn-cs"/>
              </a:rPr>
              <a:t>cuộc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thi</a:t>
            </a:r>
            <a:r>
              <a:rPr lang="en-US" sz="1200" b="0" i="0" kern="1200" dirty="0" smtClean="0">
                <a:solidFill>
                  <a:schemeClr val="tx1"/>
                </a:solidFill>
                <a:effectLst/>
                <a:latin typeface="+mn-lt"/>
                <a:ea typeface="+mn-ea"/>
                <a:cs typeface="+mn-cs"/>
              </a:rPr>
              <a:t> ILSVRC </a:t>
            </a:r>
            <a:r>
              <a:rPr lang="en-US" sz="1200" b="0" i="0" kern="1200" dirty="0" err="1" smtClean="0">
                <a:solidFill>
                  <a:schemeClr val="tx1"/>
                </a:solidFill>
                <a:effectLst/>
                <a:latin typeface="+mn-lt"/>
                <a:ea typeface="+mn-ea"/>
                <a:cs typeface="+mn-cs"/>
              </a:rPr>
              <a:t>năm</a:t>
            </a:r>
            <a:r>
              <a:rPr lang="en-US" sz="1200" b="0" i="0" kern="1200" dirty="0" smtClean="0">
                <a:solidFill>
                  <a:schemeClr val="tx1"/>
                </a:solidFill>
                <a:effectLst/>
                <a:latin typeface="+mn-lt"/>
                <a:ea typeface="+mn-ea"/>
                <a:cs typeface="+mn-cs"/>
              </a:rPr>
              <a:t> 201</a:t>
            </a:r>
          </a:p>
          <a:p>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Đầu vào của AlexNet là một bức ảnh RGB 3x256x256 ở cả tập train và tập test. Đây là kích thước chuẩn bắt buộc sử dụng trong mạng.</a:t>
            </a:r>
          </a:p>
          <a:p>
            <a:r>
              <a:rPr lang="vi-VN" sz="1200" b="0" i="0" kern="1200" dirty="0" smtClean="0">
                <a:solidFill>
                  <a:schemeClr val="tx1"/>
                </a:solidFill>
                <a:effectLst/>
                <a:latin typeface="+mn-lt"/>
                <a:ea typeface="+mn-ea"/>
                <a:cs typeface="+mn-cs"/>
              </a:rPr>
              <a:t>Sau khi chuẩn hóa, kích thước đầu vào được sử dụng là 227x227 và cắt ngẫu nhiên trên hình gốc 256x256.</a:t>
            </a:r>
          </a:p>
          <a:p>
            <a:r>
              <a:rPr lang="vi-VN" sz="1200" b="0" i="0" kern="1200" dirty="0" smtClean="0">
                <a:solidFill>
                  <a:schemeClr val="tx1"/>
                </a:solidFill>
                <a:effectLst/>
                <a:latin typeface="+mn-lt"/>
                <a:ea typeface="+mn-ea"/>
                <a:cs typeface="+mn-cs"/>
              </a:rPr>
              <a:t>Kiến trúc AlexNet bao gồm 5 convolutional Layer và 3 fully connected layer. Nó có tổng cộng 60 triệu tham số và 650 nghìn neural.</a:t>
            </a:r>
          </a:p>
          <a:p>
            <a:r>
              <a:rPr lang="vi-VN" sz="1200" b="0" i="0" kern="1200" dirty="0" smtClean="0">
                <a:solidFill>
                  <a:schemeClr val="tx1"/>
                </a:solidFill>
                <a:effectLst/>
                <a:latin typeface="+mn-lt"/>
                <a:ea typeface="+mn-ea"/>
                <a:cs typeface="+mn-cs"/>
              </a:rPr>
              <a:t>Các convolutional Layer (filter) đầu tiên có chức năng trích xuất các đặc trưng cơ bản của tấm ảnh:</a:t>
            </a:r>
          </a:p>
          <a:p>
            <a:pPr lvl="1"/>
            <a:r>
              <a:rPr lang="vi-VN" sz="1200" b="0" i="0" kern="1200" dirty="0" smtClean="0">
                <a:solidFill>
                  <a:schemeClr val="tx1"/>
                </a:solidFill>
                <a:effectLst/>
                <a:latin typeface="+mn-lt"/>
                <a:ea typeface="+mn-ea"/>
                <a:cs typeface="+mn-cs"/>
              </a:rPr>
              <a:t>Filter đầu tiên chứa 96 kernel có kích thước 3x11x11, stride=4</a:t>
            </a:r>
          </a:p>
          <a:p>
            <a:pPr lvl="1"/>
            <a:r>
              <a:rPr lang="vi-VN" sz="1200" b="0" i="0" kern="1200" dirty="0" smtClean="0">
                <a:solidFill>
                  <a:schemeClr val="tx1"/>
                </a:solidFill>
                <a:effectLst/>
                <a:latin typeface="+mn-lt"/>
                <a:ea typeface="+mn-ea"/>
                <a:cs typeface="+mn-cs"/>
              </a:rPr>
              <a:t>Các layer sau kết nối với layer trước đó qua một Overlapping Max Pooling ở layer thứ 1,2 và 5. Max Pooling layer thường được sử dụng để giảm chiều rộng và chiều dài của một tensor nhưng vẫn giữ nguyên chiều sâu</a:t>
            </a:r>
          </a:p>
          <a:p>
            <a:pPr lvl="1"/>
            <a:r>
              <a:rPr lang="vi-VN" sz="1200" b="0" i="0" kern="1200" dirty="0" smtClean="0">
                <a:solidFill>
                  <a:schemeClr val="tx1"/>
                </a:solidFill>
                <a:effectLst/>
                <a:latin typeface="+mn-lt"/>
                <a:ea typeface="+mn-ea"/>
                <a:cs typeface="+mn-cs"/>
              </a:rPr>
              <a:t>ReLU nonlinerity được sử dụng sau tất các các convolution và fully connected layer. Theo tác giả, ReLU giúp cho mạng</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huấn luyện nhanh hơn và cải thiện độ lỗi gấp nhiều lần so với khi dùng hàm Tanh hay Sigmoid.</a:t>
            </a:r>
          </a:p>
          <a:p>
            <a:pPr lvl="1"/>
            <a:r>
              <a:rPr lang="vi-VN" sz="1200" b="0" i="0" kern="1200" dirty="0" smtClean="0">
                <a:solidFill>
                  <a:schemeClr val="tx1"/>
                </a:solidFill>
                <a:effectLst/>
                <a:latin typeface="+mn-lt"/>
                <a:ea typeface="+mn-ea"/>
                <a:cs typeface="+mn-cs"/>
              </a:rPr>
              <a:t>Cho đến cuối cùng, layer thứ 7 là fully connected kết nối với layer 8 là một bộ phân lớp softmax với 1000 vector đầu ra, với tổng giá trị bằng 1.</a:t>
            </a:r>
          </a:p>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25</a:t>
            </a:fld>
            <a:endParaRPr lang="en-PH"/>
          </a:p>
        </p:txBody>
      </p:sp>
    </p:spTree>
    <p:extLst>
      <p:ext uri="{BB962C8B-B14F-4D97-AF65-F5344CB8AC3E}">
        <p14:creationId xmlns:p14="http://schemas.microsoft.com/office/powerpoint/2010/main" val="8835961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26</a:t>
            </a:fld>
            <a:endParaRPr lang="en-PH"/>
          </a:p>
        </p:txBody>
      </p:sp>
    </p:spTree>
    <p:extLst>
      <p:ext uri="{BB962C8B-B14F-4D97-AF65-F5344CB8AC3E}">
        <p14:creationId xmlns:p14="http://schemas.microsoft.com/office/powerpoint/2010/main" val="10516188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Mô hình mới lấy ý tưởng từ cả mô hình OverFeat và Vehicle Detection như đã trình bày ở phần trên cho bài toán Traffic Sign Detection</a:t>
            </a:r>
          </a:p>
          <a:p>
            <a:r>
              <a:rPr lang="vi-VN" dirty="0" smtClean="0"/>
              <a:t/>
            </a:r>
            <a:br>
              <a:rPr lang="vi-VN" dirty="0" smtClean="0"/>
            </a:br>
            <a:r>
              <a:rPr lang="vi-VN" sz="1200" b="0" i="0" kern="1200" dirty="0" smtClean="0">
                <a:solidFill>
                  <a:schemeClr val="tx1"/>
                </a:solidFill>
                <a:effectLst/>
                <a:latin typeface="+mn-lt"/>
                <a:ea typeface="+mn-ea"/>
                <a:cs typeface="+mn-cs"/>
              </a:rPr>
              <a:t>Các thay đổi, điều chỉnh so với mô hình gốc như sau:</a:t>
            </a:r>
          </a:p>
          <a:p>
            <a:pPr lvl="1"/>
            <a:r>
              <a:rPr lang="vi-VN" sz="1200" b="0" i="0" kern="1200" dirty="0" smtClean="0">
                <a:solidFill>
                  <a:schemeClr val="tx1"/>
                </a:solidFill>
                <a:effectLst/>
                <a:latin typeface="+mn-lt"/>
                <a:ea typeface="+mn-ea"/>
                <a:cs typeface="+mn-cs"/>
              </a:rPr>
              <a:t>Các tác giả đã thử nghiệm việc chạy song song truoc khi xong layer thu 7, và nhận thấy tách nhánh để chạy song song từ sau layer 6 là giải pháp cân bằng giữa</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thời gian tính toán và độ chính xác cần thiết (tách càng sớm thì performance càng nhanh nhưng tốn nhiều tài nguyên, tách quá trễ sẽ tính toán lâu hơn)</a:t>
            </a:r>
          </a:p>
          <a:p>
            <a:pPr lvl="1"/>
            <a:r>
              <a:rPr lang="vi-VN" sz="1200" b="0" i="0" kern="1200" dirty="0" smtClean="0">
                <a:solidFill>
                  <a:schemeClr val="tx1"/>
                </a:solidFill>
                <a:effectLst/>
                <a:latin typeface="+mn-lt"/>
                <a:ea typeface="+mn-ea"/>
                <a:cs typeface="+mn-cs"/>
              </a:rPr>
              <a:t>So với bài toán Vehicle Detection, thì layer cuối cùng có thêm 1 nhánh chạy song song giúp phân loại luôn loại biển báo.</a:t>
            </a:r>
          </a:p>
          <a:p>
            <a:r>
              <a:rPr lang="vi-VN" dirty="0" smtClean="0"/>
              <a:t/>
            </a:r>
            <a:br>
              <a:rPr lang="vi-VN" dirty="0" smtClean="0"/>
            </a:br>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27</a:t>
            </a:fld>
            <a:endParaRPr lang="en-PH"/>
          </a:p>
        </p:txBody>
      </p:sp>
    </p:spTree>
    <p:extLst>
      <p:ext uri="{BB962C8B-B14F-4D97-AF65-F5344CB8AC3E}">
        <p14:creationId xmlns:p14="http://schemas.microsoft.com/office/powerpoint/2010/main" val="34162464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Mô hình mới lấy ý tưởng từ cả mô hình OverFeat và Vehicle Detection như đã trình bày ở phần trên cho bài toán Traffic Sign Detection</a:t>
            </a:r>
          </a:p>
          <a:p>
            <a:r>
              <a:rPr lang="vi-VN" dirty="0" smtClean="0"/>
              <a:t/>
            </a:r>
            <a:br>
              <a:rPr lang="vi-VN" dirty="0" smtClean="0"/>
            </a:br>
            <a:r>
              <a:rPr lang="vi-VN" sz="1200" b="0" i="0" kern="1200" dirty="0" smtClean="0">
                <a:solidFill>
                  <a:schemeClr val="tx1"/>
                </a:solidFill>
                <a:effectLst/>
                <a:latin typeface="+mn-lt"/>
                <a:ea typeface="+mn-ea"/>
                <a:cs typeface="+mn-cs"/>
              </a:rPr>
              <a:t>Các thay đổi, điều chỉnh so với mô hình gốc như sau:</a:t>
            </a:r>
          </a:p>
          <a:p>
            <a:pPr lvl="1"/>
            <a:r>
              <a:rPr lang="vi-VN" sz="1200" b="0" i="0" kern="1200" dirty="0" smtClean="0">
                <a:solidFill>
                  <a:schemeClr val="tx1"/>
                </a:solidFill>
                <a:effectLst/>
                <a:latin typeface="+mn-lt"/>
                <a:ea typeface="+mn-ea"/>
                <a:cs typeface="+mn-cs"/>
              </a:rPr>
              <a:t>Các tác giả đã thử nghiệm việc chạy song song truoc khi xong layer thu 7, và nhận thấy tách nhánh để chạy song song từ sau layer 6 là giải pháp cân bằng giữa</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thời gian tính toán và độ chính xác cần thiết (tách càng sớm thì performance càng nhanh nhưng tốn nhiều tài nguyên, tách quá trễ sẽ tính toán lâu hơn)</a:t>
            </a:r>
          </a:p>
          <a:p>
            <a:pPr lvl="1"/>
            <a:r>
              <a:rPr lang="vi-VN" sz="1200" b="0" i="0" kern="1200" dirty="0" smtClean="0">
                <a:solidFill>
                  <a:schemeClr val="tx1"/>
                </a:solidFill>
                <a:effectLst/>
                <a:latin typeface="+mn-lt"/>
                <a:ea typeface="+mn-ea"/>
                <a:cs typeface="+mn-cs"/>
              </a:rPr>
              <a:t>So với bài toán Vehicle Detection, thì layer cuối cùng có thêm 1 nhánh chạy song song giúp phân loại luôn loại biển báo.</a:t>
            </a:r>
          </a:p>
          <a:p>
            <a:r>
              <a:rPr lang="vi-VN" dirty="0" smtClean="0"/>
              <a:t/>
            </a:r>
            <a:br>
              <a:rPr lang="vi-VN" dirty="0" smtClean="0"/>
            </a:br>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28</a:t>
            </a:fld>
            <a:endParaRPr lang="en-PH"/>
          </a:p>
        </p:txBody>
      </p:sp>
    </p:spTree>
    <p:extLst>
      <p:ext uri="{BB962C8B-B14F-4D97-AF65-F5344CB8AC3E}">
        <p14:creationId xmlns:p14="http://schemas.microsoft.com/office/powerpoint/2010/main" val="7600281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29</a:t>
            </a:fld>
            <a:endParaRPr lang="en-PH"/>
          </a:p>
        </p:txBody>
      </p:sp>
    </p:spTree>
    <p:extLst>
      <p:ext uri="{BB962C8B-B14F-4D97-AF65-F5344CB8AC3E}">
        <p14:creationId xmlns:p14="http://schemas.microsoft.com/office/powerpoint/2010/main" val="24823575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30</a:t>
            </a:fld>
            <a:endParaRPr lang="en-PH"/>
          </a:p>
        </p:txBody>
      </p:sp>
    </p:spTree>
    <p:extLst>
      <p:ext uri="{BB962C8B-B14F-4D97-AF65-F5344CB8AC3E}">
        <p14:creationId xmlns:p14="http://schemas.microsoft.com/office/powerpoint/2010/main" val="1380319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dirty="0">
                <a:solidFill>
                  <a:schemeClr val="bg1"/>
                </a:solidFill>
                <a:latin typeface="Times New Roman" panose="02020603050405020304" pitchFamily="18" charset="0"/>
                <a:cs typeface="Times New Roman" panose="02020603050405020304" pitchFamily="18" charset="0"/>
              </a:rPr>
              <a:t>Data</a:t>
            </a:r>
            <a:r>
              <a:rPr lang="en-US" sz="1200" i="1" baseline="0" dirty="0">
                <a:solidFill>
                  <a:schemeClr val="bg1"/>
                </a:solidFill>
                <a:latin typeface="Times New Roman" panose="02020603050405020304" pitchFamily="18" charset="0"/>
                <a:cs typeface="Times New Roman" panose="02020603050405020304" pitchFamily="18" charset="0"/>
              </a:rPr>
              <a:t>set image</a:t>
            </a:r>
            <a:r>
              <a:rPr lang="en-US" sz="1200" i="1" dirty="0">
                <a:solidFill>
                  <a:schemeClr val="bg1"/>
                </a:solidFill>
                <a:latin typeface="Times New Roman" panose="02020603050405020304" pitchFamily="18" charset="0"/>
                <a:cs typeface="Times New Roman" panose="02020603050405020304" pitchFamily="18" charset="0"/>
              </a:rPr>
              <a:t> come from </a:t>
            </a:r>
            <a:r>
              <a:rPr lang="en-US" sz="1200" i="1" dirty="0" err="1">
                <a:solidFill>
                  <a:schemeClr val="bg1"/>
                </a:solidFill>
                <a:latin typeface="Times New Roman" panose="02020603050405020304" pitchFamily="18" charset="0"/>
                <a:cs typeface="Times New Roman" panose="02020603050405020304" pitchFamily="18" charset="0"/>
              </a:rPr>
              <a:t>Tencent</a:t>
            </a:r>
            <a:r>
              <a:rPr lang="en-US" sz="1200" i="1" dirty="0">
                <a:solidFill>
                  <a:schemeClr val="bg1"/>
                </a:solidFill>
                <a:latin typeface="Times New Roman" panose="02020603050405020304" pitchFamily="18" charset="0"/>
                <a:cs typeface="Times New Roman" panose="02020603050405020304" pitchFamily="18" charset="0"/>
              </a:rPr>
              <a:t> Street View panoramas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Most previous CNN image processing solutions target objects that occupy a large proportion of an image, and</a:t>
            </a:r>
            <a:r>
              <a:rPr lang="en-US" sz="1200" i="0" kern="1200" dirty="0">
                <a:solidFill>
                  <a:schemeClr val="tx1"/>
                </a:solidFill>
                <a:effectLst/>
                <a:latin typeface="+mn-lt"/>
                <a:ea typeface="+mn-ea"/>
                <a:cs typeface="+mn-cs"/>
              </a:rPr>
              <a:t/>
            </a:r>
            <a:br>
              <a:rPr lang="en-US" sz="1200" i="0" kern="1200" dirty="0">
                <a:solidFill>
                  <a:schemeClr val="tx1"/>
                </a:solidFill>
                <a:effectLst/>
                <a:latin typeface="+mn-lt"/>
                <a:ea typeface="+mn-ea"/>
                <a:cs typeface="+mn-cs"/>
              </a:rPr>
            </a:br>
            <a:r>
              <a:rPr lang="en-US" sz="1200" i="1" kern="1200" dirty="0">
                <a:solidFill>
                  <a:schemeClr val="tx1"/>
                </a:solidFill>
                <a:effectLst/>
                <a:latin typeface="+mn-lt"/>
                <a:ea typeface="+mn-ea"/>
                <a:cs typeface="+mn-cs"/>
              </a:rPr>
              <a:t>such networks do not work well for target objects occupying only a small fraction of an image like the traffic-signs</a:t>
            </a:r>
            <a:r>
              <a:rPr lang="en-US" sz="1200" i="0" kern="1200" dirty="0">
                <a:solidFill>
                  <a:schemeClr val="tx1"/>
                </a:solidFill>
                <a:effectLst/>
                <a:latin typeface="+mn-lt"/>
                <a:ea typeface="+mn-ea"/>
                <a:cs typeface="+mn-cs"/>
              </a:rPr>
              <a:t/>
            </a:r>
            <a:br>
              <a:rPr lang="en-US" sz="1200" i="0" kern="1200" dirty="0">
                <a:solidFill>
                  <a:schemeClr val="tx1"/>
                </a:solidFill>
                <a:effectLst/>
                <a:latin typeface="+mn-lt"/>
                <a:ea typeface="+mn-ea"/>
                <a:cs typeface="+mn-cs"/>
              </a:rPr>
            </a:br>
            <a:r>
              <a:rPr lang="en-US" sz="1200" i="1" kern="1200" dirty="0">
                <a:solidFill>
                  <a:schemeClr val="tx1"/>
                </a:solidFill>
                <a:effectLst/>
                <a:latin typeface="+mn-lt"/>
                <a:ea typeface="+mn-ea"/>
                <a:cs typeface="+mn-cs"/>
              </a:rPr>
              <a:t>here.</a:t>
            </a:r>
            <a:r>
              <a:rPr lang="en-US" sz="1200" i="0" kern="1200" dirty="0">
                <a:solidFill>
                  <a:schemeClr val="tx1"/>
                </a:solidFill>
                <a:effectLst/>
                <a:latin typeface="+mn-lt"/>
                <a:ea typeface="+mn-ea"/>
                <a:cs typeface="+mn-cs"/>
              </a:rPr>
              <a:t/>
            </a:r>
            <a:br>
              <a:rPr lang="en-US" sz="1200" i="0" kern="1200" dirty="0">
                <a:solidFill>
                  <a:schemeClr val="tx1"/>
                </a:solidFill>
                <a:effectLst/>
                <a:latin typeface="+mn-lt"/>
                <a:ea typeface="+mn-ea"/>
                <a:cs typeface="+mn-cs"/>
              </a:rPr>
            </a:br>
            <a:endParaRPr lang="en-US" sz="1200" i="1" dirty="0">
              <a:solidFill>
                <a:schemeClr val="bg1"/>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bg1"/>
              </a:solidFill>
              <a:latin typeface="+mn-lt"/>
              <a:ea typeface="+mn-ea"/>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0DB96F3-AB3B-4A44-870F-2FBB5484A874}" type="slidenum">
              <a:rPr lang="en-PH" smtClean="0"/>
              <a:t>4</a:t>
            </a:fld>
            <a:endParaRPr lang="en-PH"/>
          </a:p>
        </p:txBody>
      </p:sp>
    </p:spTree>
    <p:extLst>
      <p:ext uri="{BB962C8B-B14F-4D97-AF65-F5344CB8AC3E}">
        <p14:creationId xmlns:p14="http://schemas.microsoft.com/office/powerpoint/2010/main" val="2870529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31</a:t>
            </a:fld>
            <a:endParaRPr lang="en-PH"/>
          </a:p>
        </p:txBody>
      </p:sp>
    </p:spTree>
    <p:extLst>
      <p:ext uri="{BB962C8B-B14F-4D97-AF65-F5344CB8AC3E}">
        <p14:creationId xmlns:p14="http://schemas.microsoft.com/office/powerpoint/2010/main" val="16340377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32</a:t>
            </a:fld>
            <a:endParaRPr lang="en-PH"/>
          </a:p>
        </p:txBody>
      </p:sp>
    </p:spTree>
    <p:extLst>
      <p:ext uri="{BB962C8B-B14F-4D97-AF65-F5344CB8AC3E}">
        <p14:creationId xmlns:p14="http://schemas.microsoft.com/office/powerpoint/2010/main" val="3934669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dirty="0">
                <a:solidFill>
                  <a:schemeClr val="bg1"/>
                </a:solidFill>
                <a:latin typeface="Times New Roman" panose="02020603050405020304" pitchFamily="18" charset="0"/>
                <a:cs typeface="Times New Roman" panose="02020603050405020304" pitchFamily="18" charset="0"/>
              </a:rPr>
              <a:t>Data</a:t>
            </a:r>
            <a:r>
              <a:rPr lang="en-US" sz="1200" i="1" baseline="0" dirty="0">
                <a:solidFill>
                  <a:schemeClr val="bg1"/>
                </a:solidFill>
                <a:latin typeface="Times New Roman" panose="02020603050405020304" pitchFamily="18" charset="0"/>
                <a:cs typeface="Times New Roman" panose="02020603050405020304" pitchFamily="18" charset="0"/>
              </a:rPr>
              <a:t>set image</a:t>
            </a:r>
            <a:r>
              <a:rPr lang="en-US" sz="1200" i="1" dirty="0">
                <a:solidFill>
                  <a:schemeClr val="bg1"/>
                </a:solidFill>
                <a:latin typeface="Times New Roman" panose="02020603050405020304" pitchFamily="18" charset="0"/>
                <a:cs typeface="Times New Roman" panose="02020603050405020304" pitchFamily="18" charset="0"/>
              </a:rPr>
              <a:t> come from </a:t>
            </a:r>
            <a:r>
              <a:rPr lang="en-US" sz="1200" i="1" dirty="0" err="1">
                <a:solidFill>
                  <a:schemeClr val="bg1"/>
                </a:solidFill>
                <a:latin typeface="Times New Roman" panose="02020603050405020304" pitchFamily="18" charset="0"/>
                <a:cs typeface="Times New Roman" panose="02020603050405020304" pitchFamily="18" charset="0"/>
              </a:rPr>
              <a:t>Tencent</a:t>
            </a:r>
            <a:r>
              <a:rPr lang="en-US" sz="1200" i="1" dirty="0">
                <a:solidFill>
                  <a:schemeClr val="bg1"/>
                </a:solidFill>
                <a:latin typeface="Times New Roman" panose="02020603050405020304" pitchFamily="18" charset="0"/>
                <a:cs typeface="Times New Roman" panose="02020603050405020304" pitchFamily="18" charset="0"/>
              </a:rPr>
              <a:t> Street View panoramas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Most previous CNN image processing solutions target objects that occupy a large proportion of an image, and</a:t>
            </a:r>
            <a:r>
              <a:rPr lang="en-US" sz="1200" i="0" kern="1200" dirty="0">
                <a:solidFill>
                  <a:schemeClr val="tx1"/>
                </a:solidFill>
                <a:effectLst/>
                <a:latin typeface="+mn-lt"/>
                <a:ea typeface="+mn-ea"/>
                <a:cs typeface="+mn-cs"/>
              </a:rPr>
              <a:t/>
            </a:r>
            <a:br>
              <a:rPr lang="en-US" sz="1200" i="0" kern="1200" dirty="0">
                <a:solidFill>
                  <a:schemeClr val="tx1"/>
                </a:solidFill>
                <a:effectLst/>
                <a:latin typeface="+mn-lt"/>
                <a:ea typeface="+mn-ea"/>
                <a:cs typeface="+mn-cs"/>
              </a:rPr>
            </a:br>
            <a:r>
              <a:rPr lang="en-US" sz="1200" i="1" kern="1200" dirty="0">
                <a:solidFill>
                  <a:schemeClr val="tx1"/>
                </a:solidFill>
                <a:effectLst/>
                <a:latin typeface="+mn-lt"/>
                <a:ea typeface="+mn-ea"/>
                <a:cs typeface="+mn-cs"/>
              </a:rPr>
              <a:t>such networks do not work well for target objects occupying only a small fraction of an image like the traffic-signs</a:t>
            </a:r>
            <a:r>
              <a:rPr lang="en-US" sz="1200" i="0" kern="1200" dirty="0">
                <a:solidFill>
                  <a:schemeClr val="tx1"/>
                </a:solidFill>
                <a:effectLst/>
                <a:latin typeface="+mn-lt"/>
                <a:ea typeface="+mn-ea"/>
                <a:cs typeface="+mn-cs"/>
              </a:rPr>
              <a:t/>
            </a:r>
            <a:br>
              <a:rPr lang="en-US" sz="1200" i="0" kern="1200" dirty="0">
                <a:solidFill>
                  <a:schemeClr val="tx1"/>
                </a:solidFill>
                <a:effectLst/>
                <a:latin typeface="+mn-lt"/>
                <a:ea typeface="+mn-ea"/>
                <a:cs typeface="+mn-cs"/>
              </a:rPr>
            </a:br>
            <a:r>
              <a:rPr lang="en-US" sz="1200" i="1" kern="1200" dirty="0">
                <a:solidFill>
                  <a:schemeClr val="tx1"/>
                </a:solidFill>
                <a:effectLst/>
                <a:latin typeface="+mn-lt"/>
                <a:ea typeface="+mn-ea"/>
                <a:cs typeface="+mn-cs"/>
              </a:rPr>
              <a:t>here.</a:t>
            </a:r>
            <a:r>
              <a:rPr lang="en-US" sz="1200" i="0" kern="1200" dirty="0">
                <a:solidFill>
                  <a:schemeClr val="tx1"/>
                </a:solidFill>
                <a:effectLst/>
                <a:latin typeface="+mn-lt"/>
                <a:ea typeface="+mn-ea"/>
                <a:cs typeface="+mn-cs"/>
              </a:rPr>
              <a:t/>
            </a:r>
            <a:br>
              <a:rPr lang="en-US" sz="1200" i="0" kern="1200" dirty="0">
                <a:solidFill>
                  <a:schemeClr val="tx1"/>
                </a:solidFill>
                <a:effectLst/>
                <a:latin typeface="+mn-lt"/>
                <a:ea typeface="+mn-ea"/>
                <a:cs typeface="+mn-cs"/>
              </a:rPr>
            </a:br>
            <a:endParaRPr lang="en-US" sz="1200" i="1" dirty="0">
              <a:solidFill>
                <a:schemeClr val="bg1"/>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bg1"/>
              </a:solidFill>
              <a:latin typeface="+mn-lt"/>
              <a:ea typeface="+mn-ea"/>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0DB96F3-AB3B-4A44-870F-2FBB5484A874}" type="slidenum">
              <a:rPr lang="en-PH" smtClean="0"/>
              <a:t>5</a:t>
            </a:fld>
            <a:endParaRPr lang="en-PH"/>
          </a:p>
        </p:txBody>
      </p:sp>
    </p:spTree>
    <p:extLst>
      <p:ext uri="{BB962C8B-B14F-4D97-AF65-F5344CB8AC3E}">
        <p14:creationId xmlns:p14="http://schemas.microsoft.com/office/powerpoint/2010/main" val="9542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dirty="0">
                <a:solidFill>
                  <a:schemeClr val="bg1"/>
                </a:solidFill>
                <a:latin typeface="Times New Roman" panose="02020603050405020304" pitchFamily="18" charset="0"/>
                <a:cs typeface="Times New Roman" panose="02020603050405020304" pitchFamily="18" charset="0"/>
              </a:rPr>
              <a:t>Data</a:t>
            </a:r>
            <a:r>
              <a:rPr lang="en-US" sz="1200" i="1" baseline="0" dirty="0">
                <a:solidFill>
                  <a:schemeClr val="bg1"/>
                </a:solidFill>
                <a:latin typeface="Times New Roman" panose="02020603050405020304" pitchFamily="18" charset="0"/>
                <a:cs typeface="Times New Roman" panose="02020603050405020304" pitchFamily="18" charset="0"/>
              </a:rPr>
              <a:t>set image</a:t>
            </a:r>
            <a:r>
              <a:rPr lang="en-US" sz="1200" i="1" dirty="0">
                <a:solidFill>
                  <a:schemeClr val="bg1"/>
                </a:solidFill>
                <a:latin typeface="Times New Roman" panose="02020603050405020304" pitchFamily="18" charset="0"/>
                <a:cs typeface="Times New Roman" panose="02020603050405020304" pitchFamily="18" charset="0"/>
              </a:rPr>
              <a:t> come from </a:t>
            </a:r>
            <a:r>
              <a:rPr lang="en-US" sz="1200" i="1" dirty="0" err="1">
                <a:solidFill>
                  <a:schemeClr val="bg1"/>
                </a:solidFill>
                <a:latin typeface="Times New Roman" panose="02020603050405020304" pitchFamily="18" charset="0"/>
                <a:cs typeface="Times New Roman" panose="02020603050405020304" pitchFamily="18" charset="0"/>
              </a:rPr>
              <a:t>Tencent</a:t>
            </a:r>
            <a:r>
              <a:rPr lang="en-US" sz="1200" i="1" dirty="0">
                <a:solidFill>
                  <a:schemeClr val="bg1"/>
                </a:solidFill>
                <a:latin typeface="Times New Roman" panose="02020603050405020304" pitchFamily="18" charset="0"/>
                <a:cs typeface="Times New Roman" panose="02020603050405020304" pitchFamily="18" charset="0"/>
              </a:rPr>
              <a:t> Street View panoramas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Most previous CNN image processing solutions target objects that occupy a large proportion of an image, and</a:t>
            </a:r>
            <a:r>
              <a:rPr lang="en-US" sz="1200" i="0" kern="1200" dirty="0">
                <a:solidFill>
                  <a:schemeClr val="tx1"/>
                </a:solidFill>
                <a:effectLst/>
                <a:latin typeface="+mn-lt"/>
                <a:ea typeface="+mn-ea"/>
                <a:cs typeface="+mn-cs"/>
              </a:rPr>
              <a:t/>
            </a:r>
            <a:br>
              <a:rPr lang="en-US" sz="1200" i="0" kern="1200" dirty="0">
                <a:solidFill>
                  <a:schemeClr val="tx1"/>
                </a:solidFill>
                <a:effectLst/>
                <a:latin typeface="+mn-lt"/>
                <a:ea typeface="+mn-ea"/>
                <a:cs typeface="+mn-cs"/>
              </a:rPr>
            </a:br>
            <a:r>
              <a:rPr lang="en-US" sz="1200" i="1" kern="1200" dirty="0">
                <a:solidFill>
                  <a:schemeClr val="tx1"/>
                </a:solidFill>
                <a:effectLst/>
                <a:latin typeface="+mn-lt"/>
                <a:ea typeface="+mn-ea"/>
                <a:cs typeface="+mn-cs"/>
              </a:rPr>
              <a:t>such networks do not work well for target objects occupying only a small fraction of an image like the traffic-signs</a:t>
            </a:r>
            <a:r>
              <a:rPr lang="en-US" sz="1200" i="0" kern="1200" dirty="0">
                <a:solidFill>
                  <a:schemeClr val="tx1"/>
                </a:solidFill>
                <a:effectLst/>
                <a:latin typeface="+mn-lt"/>
                <a:ea typeface="+mn-ea"/>
                <a:cs typeface="+mn-cs"/>
              </a:rPr>
              <a:t/>
            </a:r>
            <a:br>
              <a:rPr lang="en-US" sz="1200" i="0" kern="1200" dirty="0">
                <a:solidFill>
                  <a:schemeClr val="tx1"/>
                </a:solidFill>
                <a:effectLst/>
                <a:latin typeface="+mn-lt"/>
                <a:ea typeface="+mn-ea"/>
                <a:cs typeface="+mn-cs"/>
              </a:rPr>
            </a:br>
            <a:r>
              <a:rPr lang="en-US" sz="1200" i="1" kern="1200" dirty="0">
                <a:solidFill>
                  <a:schemeClr val="tx1"/>
                </a:solidFill>
                <a:effectLst/>
                <a:latin typeface="+mn-lt"/>
                <a:ea typeface="+mn-ea"/>
                <a:cs typeface="+mn-cs"/>
              </a:rPr>
              <a:t>here.</a:t>
            </a:r>
            <a:r>
              <a:rPr lang="en-US" sz="1200" i="0" kern="1200" dirty="0">
                <a:solidFill>
                  <a:schemeClr val="tx1"/>
                </a:solidFill>
                <a:effectLst/>
                <a:latin typeface="+mn-lt"/>
                <a:ea typeface="+mn-ea"/>
                <a:cs typeface="+mn-cs"/>
              </a:rPr>
              <a:t/>
            </a:r>
            <a:br>
              <a:rPr lang="en-US" sz="1200" i="0" kern="1200" dirty="0">
                <a:solidFill>
                  <a:schemeClr val="tx1"/>
                </a:solidFill>
                <a:effectLst/>
                <a:latin typeface="+mn-lt"/>
                <a:ea typeface="+mn-ea"/>
                <a:cs typeface="+mn-cs"/>
              </a:rPr>
            </a:br>
            <a:endParaRPr lang="en-US" sz="1200" i="1" dirty="0">
              <a:solidFill>
                <a:schemeClr val="bg1"/>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bg1"/>
              </a:solidFill>
              <a:latin typeface="+mn-lt"/>
              <a:ea typeface="+mn-ea"/>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0DB96F3-AB3B-4A44-870F-2FBB5484A874}" type="slidenum">
              <a:rPr lang="en-PH" smtClean="0"/>
              <a:t>6</a:t>
            </a:fld>
            <a:endParaRPr lang="en-PH"/>
          </a:p>
        </p:txBody>
      </p:sp>
    </p:spTree>
    <p:extLst>
      <p:ext uri="{BB962C8B-B14F-4D97-AF65-F5344CB8AC3E}">
        <p14:creationId xmlns:p14="http://schemas.microsoft.com/office/powerpoint/2010/main" val="3145545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a:solidFill>
                  <a:schemeClr val="tx1"/>
                </a:solidFill>
                <a:effectLst/>
                <a:latin typeface="+mn-lt"/>
                <a:ea typeface="+mn-ea"/>
                <a:cs typeface="+mn-cs"/>
              </a:rPr>
              <a:t>PASCAL VOC [7] and ImageNet ILSVRC [20]. In these datasets, target objects typically occupy a</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large proportion of each image (the bounding box of each</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object of interest fills on average about 20% of the image).</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However, for some tasks, objects of interest may only occupy a small fraction of an image, such as traffic-signs in</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images captured while driving. A typical traffic-sign might</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be say 80 × 80 pixels, in a 2000 × 2000 pixel image, or</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just 0.2% of the </a:t>
            </a:r>
            <a:r>
              <a:rPr lang="en-US" sz="1200" i="0" kern="1200" dirty="0" err="1">
                <a:solidFill>
                  <a:schemeClr val="tx1"/>
                </a:solidFill>
                <a:effectLst/>
                <a:latin typeface="+mn-lt"/>
                <a:ea typeface="+mn-ea"/>
                <a:cs typeface="+mn-cs"/>
              </a:rPr>
              <a:t>imag</a:t>
            </a:r>
            <a:r>
              <a:rPr lang="en-US" sz="1200" i="0" kern="1200" dirty="0">
                <a:solidFill>
                  <a:schemeClr val="tx1"/>
                </a:solidFill>
                <a:effectLst/>
                <a:latin typeface="+mn-lt"/>
                <a:ea typeface="+mn-ea"/>
                <a:cs typeface="+mn-cs"/>
              </a:rPr>
              <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In the GTSDB detection</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benchmark task, the algorithms must only detect </a:t>
            </a:r>
            <a:r>
              <a:rPr lang="en-US" sz="1200" i="0" kern="1200" dirty="0" err="1">
                <a:solidFill>
                  <a:schemeClr val="tx1"/>
                </a:solidFill>
                <a:effectLst/>
                <a:latin typeface="+mn-lt"/>
                <a:ea typeface="+mn-ea"/>
                <a:cs typeface="+mn-cs"/>
              </a:rPr>
              <a:t>trafficsigns</a:t>
            </a:r>
            <a:r>
              <a:rPr lang="en-US" sz="1200" i="0" kern="1200" dirty="0">
                <a:solidFill>
                  <a:schemeClr val="tx1"/>
                </a:solidFill>
                <a:effectLst/>
                <a:latin typeface="+mn-lt"/>
                <a:ea typeface="+mn-ea"/>
                <a:cs typeface="+mn-cs"/>
              </a:rPr>
              <a:t> in one of 4 major categories. In the GTSRB classification benchmark, the traffic-sign occupies most of the</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image</a:t>
            </a:r>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7</a:t>
            </a:fld>
            <a:endParaRPr lang="en-PH"/>
          </a:p>
        </p:txBody>
      </p:sp>
    </p:spTree>
    <p:extLst>
      <p:ext uri="{BB962C8B-B14F-4D97-AF65-F5344CB8AC3E}">
        <p14:creationId xmlns:p14="http://schemas.microsoft.com/office/powerpoint/2010/main" val="25122575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a:solidFill>
                  <a:schemeClr val="tx1"/>
                </a:solidFill>
                <a:effectLst/>
                <a:latin typeface="+mn-lt"/>
                <a:ea typeface="+mn-ea"/>
                <a:cs typeface="+mn-cs"/>
              </a:rPr>
              <a:t>PASCAL VOC [7] and ImageNet ILSVRC [20]. In these datasets, target objects typically occupy a</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large proportion of each image (the bounding box of each</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object of interest fills on average about 20% of the image).</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However, for some tasks, objects of interest may only occupy a small fraction of an image, such as traffic-signs in</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images captured while driving. A typical traffic-sign might</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be say 80 × 80 pixels, in a 2000 × 2000 pixel image, or</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just 0.2% of the </a:t>
            </a:r>
            <a:r>
              <a:rPr lang="en-US" sz="1200" i="0" kern="1200" dirty="0" err="1">
                <a:solidFill>
                  <a:schemeClr val="tx1"/>
                </a:solidFill>
                <a:effectLst/>
                <a:latin typeface="+mn-lt"/>
                <a:ea typeface="+mn-ea"/>
                <a:cs typeface="+mn-cs"/>
              </a:rPr>
              <a:t>imag</a:t>
            </a:r>
            <a:r>
              <a:rPr lang="en-US" sz="1200" i="0" kern="1200" dirty="0">
                <a:solidFill>
                  <a:schemeClr val="tx1"/>
                </a:solidFill>
                <a:effectLst/>
                <a:latin typeface="+mn-lt"/>
                <a:ea typeface="+mn-ea"/>
                <a:cs typeface="+mn-cs"/>
              </a:rPr>
              <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In the GTSDB detection</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benchmark task, the algorithms must only detect </a:t>
            </a:r>
            <a:r>
              <a:rPr lang="en-US" sz="1200" i="0" kern="1200" dirty="0" err="1">
                <a:solidFill>
                  <a:schemeClr val="tx1"/>
                </a:solidFill>
                <a:effectLst/>
                <a:latin typeface="+mn-lt"/>
                <a:ea typeface="+mn-ea"/>
                <a:cs typeface="+mn-cs"/>
              </a:rPr>
              <a:t>trafficsigns</a:t>
            </a:r>
            <a:r>
              <a:rPr lang="en-US" sz="1200" i="0" kern="1200" dirty="0">
                <a:solidFill>
                  <a:schemeClr val="tx1"/>
                </a:solidFill>
                <a:effectLst/>
                <a:latin typeface="+mn-lt"/>
                <a:ea typeface="+mn-ea"/>
                <a:cs typeface="+mn-cs"/>
              </a:rPr>
              <a:t> in one of 4 major categories. In the GTSRB classification benchmark, the traffic-sign occupies most of the</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image</a:t>
            </a:r>
            <a:endParaRPr lang="en-US" dirty="0"/>
          </a:p>
        </p:txBody>
      </p:sp>
      <p:sp>
        <p:nvSpPr>
          <p:cNvPr id="4" name="Slide Number Placeholder 3"/>
          <p:cNvSpPr>
            <a:spLocks noGrp="1"/>
          </p:cNvSpPr>
          <p:nvPr>
            <p:ph type="sldNum" sz="quarter" idx="10"/>
          </p:nvPr>
        </p:nvSpPr>
        <p:spPr/>
        <p:txBody>
          <a:bodyPr/>
          <a:lstStyle/>
          <a:p>
            <a:fld id="{60DB96F3-AB3B-4A44-870F-2FBB5484A874}" type="slidenum">
              <a:rPr lang="en-PH" smtClean="0"/>
              <a:t>8</a:t>
            </a:fld>
            <a:endParaRPr lang="en-PH"/>
          </a:p>
        </p:txBody>
      </p:sp>
    </p:spTree>
    <p:extLst>
      <p:ext uri="{BB962C8B-B14F-4D97-AF65-F5344CB8AC3E}">
        <p14:creationId xmlns:p14="http://schemas.microsoft.com/office/powerpoint/2010/main" val="680394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a:solidFill>
                  <a:schemeClr val="tx1"/>
                </a:solidFill>
                <a:effectLst/>
                <a:latin typeface="Times New Roman" panose="02020603050405020304" pitchFamily="18" charset="0"/>
                <a:ea typeface="+mn-ea"/>
                <a:cs typeface="Times New Roman" panose="02020603050405020304" pitchFamily="18" charset="0"/>
              </a:rPr>
              <a:t>R-CNN  -&gt; too slow because</a:t>
            </a:r>
            <a:r>
              <a:rPr lang="en-US" sz="1200" i="0" kern="1200" baseline="0" dirty="0">
                <a:solidFill>
                  <a:schemeClr val="tx1"/>
                </a:solidFill>
                <a:effectLst/>
                <a:latin typeface="Times New Roman" panose="02020603050405020304" pitchFamily="18" charset="0"/>
                <a:ea typeface="+mn-ea"/>
                <a:cs typeface="Times New Roman" panose="02020603050405020304" pitchFamily="18" charset="0"/>
              </a:rPr>
              <a:t> </a:t>
            </a:r>
          </a:p>
          <a:p>
            <a:r>
              <a:rPr lang="en-US" sz="1200" i="0" kern="1200" dirty="0">
                <a:solidFill>
                  <a:schemeClr val="tx1"/>
                </a:solidFill>
                <a:effectLst/>
                <a:latin typeface="Times New Roman" panose="02020603050405020304" pitchFamily="18" charset="0"/>
                <a:ea typeface="+mn-ea"/>
                <a:cs typeface="Times New Roman" panose="02020603050405020304" pitchFamily="18" charset="0"/>
              </a:rPr>
              <a:t>Firstly, generating category-independent object proposals is costly. </a:t>
            </a:r>
            <a:r>
              <a:rPr lang="en-US" sz="1200" i="1" kern="1200" dirty="0">
                <a:solidFill>
                  <a:schemeClr val="tx1"/>
                </a:solidFill>
                <a:effectLst/>
                <a:latin typeface="Times New Roman" panose="02020603050405020304" pitchFamily="18" charset="0"/>
                <a:ea typeface="+mn-ea"/>
                <a:cs typeface="Times New Roman" panose="02020603050405020304" pitchFamily="18" charset="0"/>
              </a:rPr>
              <a:t>Selective search </a:t>
            </a:r>
            <a:r>
              <a:rPr lang="en-US" sz="1200" i="0" kern="1200" dirty="0">
                <a:solidFill>
                  <a:schemeClr val="tx1"/>
                </a:solidFill>
                <a:effectLst/>
                <a:latin typeface="Times New Roman" panose="02020603050405020304" pitchFamily="18" charset="0"/>
                <a:ea typeface="+mn-ea"/>
                <a:cs typeface="Times New Roman" panose="02020603050405020304" pitchFamily="18" charset="0"/>
              </a:rPr>
              <a:t>[29] takes about 3</a:t>
            </a:r>
            <a:br>
              <a:rPr lang="en-US" sz="1200" i="0" kern="1200" dirty="0">
                <a:solidFill>
                  <a:schemeClr val="tx1"/>
                </a:solidFill>
                <a:effectLst/>
                <a:latin typeface="Times New Roman" panose="02020603050405020304" pitchFamily="18" charset="0"/>
                <a:ea typeface="+mn-ea"/>
                <a:cs typeface="Times New Roman" panose="02020603050405020304" pitchFamily="18" charset="0"/>
              </a:rPr>
            </a:br>
            <a:r>
              <a:rPr lang="en-US" sz="1200" i="0" kern="1200" dirty="0">
                <a:solidFill>
                  <a:schemeClr val="tx1"/>
                </a:solidFill>
                <a:effectLst/>
                <a:latin typeface="Times New Roman" panose="02020603050405020304" pitchFamily="18" charset="0"/>
                <a:ea typeface="+mn-ea"/>
                <a:cs typeface="Times New Roman" panose="02020603050405020304" pitchFamily="18" charset="0"/>
              </a:rPr>
              <a:t>s to generate 1000 proposals for the Pascal VOC 2007 images; the more efficient </a:t>
            </a:r>
            <a:r>
              <a:rPr lang="en-US" sz="1200" i="1" kern="1200" dirty="0" err="1">
                <a:solidFill>
                  <a:schemeClr val="tx1"/>
                </a:solidFill>
                <a:effectLst/>
                <a:latin typeface="Times New Roman" panose="02020603050405020304" pitchFamily="18" charset="0"/>
                <a:ea typeface="+mn-ea"/>
                <a:cs typeface="Times New Roman" panose="02020603050405020304" pitchFamily="18" charset="0"/>
              </a:rPr>
              <a:t>EdgeBoxes</a:t>
            </a:r>
            <a:r>
              <a:rPr lang="en-US" sz="1200" i="1"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i="0" kern="1200" dirty="0">
                <a:solidFill>
                  <a:schemeClr val="tx1"/>
                </a:solidFill>
                <a:effectLst/>
                <a:latin typeface="Times New Roman" panose="02020603050405020304" pitchFamily="18" charset="0"/>
                <a:ea typeface="+mn-ea"/>
                <a:cs typeface="Times New Roman" panose="02020603050405020304" pitchFamily="18" charset="0"/>
              </a:rPr>
              <a:t>approach [30] still takes</a:t>
            </a:r>
            <a:br>
              <a:rPr lang="en-US" sz="1200" i="0" kern="1200" dirty="0">
                <a:solidFill>
                  <a:schemeClr val="tx1"/>
                </a:solidFill>
                <a:effectLst/>
                <a:latin typeface="Times New Roman" panose="02020603050405020304" pitchFamily="18" charset="0"/>
                <a:ea typeface="+mn-ea"/>
                <a:cs typeface="Times New Roman" panose="02020603050405020304" pitchFamily="18" charset="0"/>
              </a:rPr>
            </a:br>
            <a:r>
              <a:rPr lang="en-US" sz="1200" i="0" kern="1200" dirty="0">
                <a:solidFill>
                  <a:schemeClr val="tx1"/>
                </a:solidFill>
                <a:effectLst/>
                <a:latin typeface="Times New Roman" panose="02020603050405020304" pitchFamily="18" charset="0"/>
                <a:ea typeface="+mn-ea"/>
                <a:cs typeface="Times New Roman" panose="02020603050405020304" pitchFamily="18" charset="0"/>
              </a:rPr>
              <a:t>about 0.3 s.</a:t>
            </a:r>
            <a:br>
              <a:rPr lang="en-US" sz="1200" i="0" kern="1200" dirty="0">
                <a:solidFill>
                  <a:schemeClr val="tx1"/>
                </a:solidFill>
                <a:effectLst/>
                <a:latin typeface="Times New Roman" panose="02020603050405020304" pitchFamily="18" charset="0"/>
                <a:ea typeface="+mn-ea"/>
                <a:cs typeface="Times New Roman" panose="02020603050405020304" pitchFamily="18" charset="0"/>
              </a:rPr>
            </a:br>
            <a:r>
              <a:rPr lang="en-US" sz="1200" i="0" kern="1200" dirty="0">
                <a:solidFill>
                  <a:schemeClr val="tx1"/>
                </a:solidFill>
                <a:effectLst/>
                <a:latin typeface="+mn-lt"/>
                <a:ea typeface="+mn-ea"/>
                <a:cs typeface="+mn-cs"/>
              </a:rPr>
              <a:t>Secondly, it applies a deep convolutional network to every candidate proposal</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
            </a:r>
            <a:br>
              <a:rPr lang="en-US" sz="1200" i="0" kern="1200" dirty="0">
                <a:solidFill>
                  <a:schemeClr val="tx1"/>
                </a:solidFill>
                <a:effectLst/>
                <a:latin typeface="+mn-lt"/>
                <a:ea typeface="+mn-ea"/>
                <a:cs typeface="+mn-cs"/>
              </a:rPr>
            </a:br>
            <a:r>
              <a:rPr lang="en-US" sz="1200" i="0" kern="1200" dirty="0">
                <a:solidFill>
                  <a:schemeClr val="tx1"/>
                </a:solidFill>
                <a:effectLst/>
                <a:latin typeface="Times New Roman" panose="02020603050405020304" pitchFamily="18" charset="0"/>
                <a:ea typeface="+mn-ea"/>
                <a:cs typeface="Times New Roman" panose="02020603050405020304" pitchFamily="18" charset="0"/>
              </a:rPr>
              <a:t/>
            </a:r>
            <a:br>
              <a:rPr lang="en-US" sz="1200" i="0" kern="1200" dirty="0">
                <a:solidFill>
                  <a:schemeClr val="tx1"/>
                </a:solidFill>
                <a:effectLst/>
                <a:latin typeface="Times New Roman" panose="02020603050405020304" pitchFamily="18" charset="0"/>
                <a:ea typeface="+mn-ea"/>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0DB96F3-AB3B-4A44-870F-2FBB5484A874}" type="slidenum">
              <a:rPr lang="en-PH" smtClean="0"/>
              <a:t>9</a:t>
            </a:fld>
            <a:endParaRPr lang="en-PH"/>
          </a:p>
        </p:txBody>
      </p:sp>
    </p:spTree>
    <p:extLst>
      <p:ext uri="{BB962C8B-B14F-4D97-AF65-F5344CB8AC3E}">
        <p14:creationId xmlns:p14="http://schemas.microsoft.com/office/powerpoint/2010/main" val="2196640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a:solidFill>
                  <a:schemeClr val="tx1"/>
                </a:solidFill>
                <a:effectLst/>
                <a:latin typeface="Times New Roman" panose="02020603050405020304" pitchFamily="18" charset="0"/>
                <a:ea typeface="+mn-ea"/>
                <a:cs typeface="Times New Roman" panose="02020603050405020304" pitchFamily="18" charset="0"/>
              </a:rPr>
              <a:t>R-CNN  -&gt; too slow because</a:t>
            </a:r>
            <a:r>
              <a:rPr lang="en-US" sz="1200" i="0" kern="1200" baseline="0" dirty="0">
                <a:solidFill>
                  <a:schemeClr val="tx1"/>
                </a:solidFill>
                <a:effectLst/>
                <a:latin typeface="Times New Roman" panose="02020603050405020304" pitchFamily="18" charset="0"/>
                <a:ea typeface="+mn-ea"/>
                <a:cs typeface="Times New Roman" panose="02020603050405020304" pitchFamily="18" charset="0"/>
              </a:rPr>
              <a:t> </a:t>
            </a:r>
          </a:p>
          <a:p>
            <a:r>
              <a:rPr lang="en-US" sz="1200" i="0" kern="1200" dirty="0">
                <a:solidFill>
                  <a:schemeClr val="tx1"/>
                </a:solidFill>
                <a:effectLst/>
                <a:latin typeface="Times New Roman" panose="02020603050405020304" pitchFamily="18" charset="0"/>
                <a:ea typeface="+mn-ea"/>
                <a:cs typeface="Times New Roman" panose="02020603050405020304" pitchFamily="18" charset="0"/>
              </a:rPr>
              <a:t>Firstly, generating category-independent object proposals is costly. </a:t>
            </a:r>
            <a:r>
              <a:rPr lang="en-US" sz="1200" i="1" kern="1200" dirty="0">
                <a:solidFill>
                  <a:schemeClr val="tx1"/>
                </a:solidFill>
                <a:effectLst/>
                <a:latin typeface="Times New Roman" panose="02020603050405020304" pitchFamily="18" charset="0"/>
                <a:ea typeface="+mn-ea"/>
                <a:cs typeface="Times New Roman" panose="02020603050405020304" pitchFamily="18" charset="0"/>
              </a:rPr>
              <a:t>Selective search </a:t>
            </a:r>
            <a:r>
              <a:rPr lang="en-US" sz="1200" i="0" kern="1200" dirty="0">
                <a:solidFill>
                  <a:schemeClr val="tx1"/>
                </a:solidFill>
                <a:effectLst/>
                <a:latin typeface="Times New Roman" panose="02020603050405020304" pitchFamily="18" charset="0"/>
                <a:ea typeface="+mn-ea"/>
                <a:cs typeface="Times New Roman" panose="02020603050405020304" pitchFamily="18" charset="0"/>
              </a:rPr>
              <a:t>[29] takes about 3</a:t>
            </a:r>
            <a:br>
              <a:rPr lang="en-US" sz="1200" i="0" kern="1200" dirty="0">
                <a:solidFill>
                  <a:schemeClr val="tx1"/>
                </a:solidFill>
                <a:effectLst/>
                <a:latin typeface="Times New Roman" panose="02020603050405020304" pitchFamily="18" charset="0"/>
                <a:ea typeface="+mn-ea"/>
                <a:cs typeface="Times New Roman" panose="02020603050405020304" pitchFamily="18" charset="0"/>
              </a:rPr>
            </a:br>
            <a:r>
              <a:rPr lang="en-US" sz="1200" i="0" kern="1200" dirty="0">
                <a:solidFill>
                  <a:schemeClr val="tx1"/>
                </a:solidFill>
                <a:effectLst/>
                <a:latin typeface="Times New Roman" panose="02020603050405020304" pitchFamily="18" charset="0"/>
                <a:ea typeface="+mn-ea"/>
                <a:cs typeface="Times New Roman" panose="02020603050405020304" pitchFamily="18" charset="0"/>
              </a:rPr>
              <a:t>s to generate 1000 proposals for the Pascal VOC 2007 images; the more efficient </a:t>
            </a:r>
            <a:r>
              <a:rPr lang="en-US" sz="1200" i="1" kern="1200" dirty="0" err="1">
                <a:solidFill>
                  <a:schemeClr val="tx1"/>
                </a:solidFill>
                <a:effectLst/>
                <a:latin typeface="Times New Roman" panose="02020603050405020304" pitchFamily="18" charset="0"/>
                <a:ea typeface="+mn-ea"/>
                <a:cs typeface="Times New Roman" panose="02020603050405020304" pitchFamily="18" charset="0"/>
              </a:rPr>
              <a:t>EdgeBoxes</a:t>
            </a:r>
            <a:r>
              <a:rPr lang="en-US" sz="1200" i="1"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i="0" kern="1200" dirty="0">
                <a:solidFill>
                  <a:schemeClr val="tx1"/>
                </a:solidFill>
                <a:effectLst/>
                <a:latin typeface="Times New Roman" panose="02020603050405020304" pitchFamily="18" charset="0"/>
                <a:ea typeface="+mn-ea"/>
                <a:cs typeface="Times New Roman" panose="02020603050405020304" pitchFamily="18" charset="0"/>
              </a:rPr>
              <a:t>approach [30] still takes</a:t>
            </a:r>
            <a:br>
              <a:rPr lang="en-US" sz="1200" i="0" kern="1200" dirty="0">
                <a:solidFill>
                  <a:schemeClr val="tx1"/>
                </a:solidFill>
                <a:effectLst/>
                <a:latin typeface="Times New Roman" panose="02020603050405020304" pitchFamily="18" charset="0"/>
                <a:ea typeface="+mn-ea"/>
                <a:cs typeface="Times New Roman" panose="02020603050405020304" pitchFamily="18" charset="0"/>
              </a:rPr>
            </a:br>
            <a:r>
              <a:rPr lang="en-US" sz="1200" i="0" kern="1200" dirty="0">
                <a:solidFill>
                  <a:schemeClr val="tx1"/>
                </a:solidFill>
                <a:effectLst/>
                <a:latin typeface="Times New Roman" panose="02020603050405020304" pitchFamily="18" charset="0"/>
                <a:ea typeface="+mn-ea"/>
                <a:cs typeface="Times New Roman" panose="02020603050405020304" pitchFamily="18" charset="0"/>
              </a:rPr>
              <a:t>about 0.3 s.</a:t>
            </a:r>
            <a:br>
              <a:rPr lang="en-US" sz="1200" i="0" kern="1200" dirty="0">
                <a:solidFill>
                  <a:schemeClr val="tx1"/>
                </a:solidFill>
                <a:effectLst/>
                <a:latin typeface="Times New Roman" panose="02020603050405020304" pitchFamily="18" charset="0"/>
                <a:ea typeface="+mn-ea"/>
                <a:cs typeface="Times New Roman" panose="02020603050405020304" pitchFamily="18" charset="0"/>
              </a:rPr>
            </a:br>
            <a:r>
              <a:rPr lang="en-US" sz="1200" i="0" kern="1200" dirty="0">
                <a:solidFill>
                  <a:schemeClr val="tx1"/>
                </a:solidFill>
                <a:effectLst/>
                <a:latin typeface="+mn-lt"/>
                <a:ea typeface="+mn-ea"/>
                <a:cs typeface="+mn-cs"/>
              </a:rPr>
              <a:t>Secondly, it applies a deep convolutional network to every candidate proposal</a:t>
            </a:r>
            <a:br>
              <a:rPr lang="en-US" sz="1200" i="0" kern="1200" dirty="0">
                <a:solidFill>
                  <a:schemeClr val="tx1"/>
                </a:solidFill>
                <a:effectLst/>
                <a:latin typeface="+mn-lt"/>
                <a:ea typeface="+mn-ea"/>
                <a:cs typeface="+mn-cs"/>
              </a:rPr>
            </a:br>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Fast R-CNN [9], which uses a </a:t>
            </a:r>
            <a:r>
              <a:rPr lang="en-US" sz="1200" i="1" kern="1200" dirty="0" err="1">
                <a:solidFill>
                  <a:schemeClr val="tx1"/>
                </a:solidFill>
                <a:effectLst/>
                <a:latin typeface="+mn-lt"/>
                <a:ea typeface="+mn-ea"/>
                <a:cs typeface="+mn-cs"/>
              </a:rPr>
              <a:t>softmax</a:t>
            </a:r>
            <a:r>
              <a:rPr lang="en-US" sz="1200" i="1" kern="1200" dirty="0">
                <a:solidFill>
                  <a:schemeClr val="tx1"/>
                </a:solidFill>
                <a:effectLst/>
                <a:latin typeface="+mn-lt"/>
                <a:ea typeface="+mn-ea"/>
                <a:cs typeface="+mn-cs"/>
              </a:rPr>
              <a:t> </a:t>
            </a:r>
            <a:r>
              <a:rPr lang="en-US" sz="1200" i="0" kern="1200" dirty="0">
                <a:solidFill>
                  <a:schemeClr val="tx1"/>
                </a:solidFill>
                <a:effectLst/>
                <a:latin typeface="+mn-lt"/>
                <a:ea typeface="+mn-ea"/>
                <a:cs typeface="+mn-cs"/>
              </a:rPr>
              <a:t>layer above the network instead of the SVM</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classifier used in R-CNN. Ignoring object proposal time, it</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takes 0.3 s for Fast R-CNN to process each image. To overcome the bottleneck in the object proposal step, in Faster</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R-CNN [19], Ren et al. proposed </a:t>
            </a:r>
            <a:r>
              <a:rPr lang="en-US" sz="1200" i="1" kern="1200" dirty="0">
                <a:solidFill>
                  <a:schemeClr val="tx1"/>
                </a:solidFill>
                <a:effectLst/>
                <a:latin typeface="+mn-lt"/>
                <a:ea typeface="+mn-ea"/>
                <a:cs typeface="+mn-cs"/>
              </a:rPr>
              <a:t>region proposal networks</a:t>
            </a:r>
            <a:r>
              <a:rPr lang="en-US" sz="1200" i="0" kern="1200" dirty="0">
                <a:solidFill>
                  <a:schemeClr val="tx1"/>
                </a:solidFill>
                <a:effectLst/>
                <a:latin typeface="+mn-lt"/>
                <a:ea typeface="+mn-ea"/>
                <a:cs typeface="+mn-cs"/>
              </a:rPr>
              <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(RPNs) which use convolutional feature maps to generate</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object proposals. This allows the object proposal generator</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to share full-image convolutional features with the detection</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network, allowing their detection system to achieve a frame</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rate of 5 fps on a powerful GPU.</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
            </a:r>
            <a:br>
              <a:rPr lang="en-US" sz="1200" i="0" kern="1200" dirty="0">
                <a:solidFill>
                  <a:schemeClr val="tx1"/>
                </a:solidFill>
                <a:effectLst/>
                <a:latin typeface="+mn-lt"/>
                <a:ea typeface="+mn-ea"/>
                <a:cs typeface="+mn-cs"/>
              </a:rPr>
            </a:b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0DB96F3-AB3B-4A44-870F-2FBB5484A874}" type="slidenum">
              <a:rPr lang="en-PH" smtClean="0"/>
              <a:t>10</a:t>
            </a:fld>
            <a:endParaRPr lang="en-PH"/>
          </a:p>
        </p:txBody>
      </p:sp>
    </p:spTree>
    <p:extLst>
      <p:ext uri="{BB962C8B-B14F-4D97-AF65-F5344CB8AC3E}">
        <p14:creationId xmlns:p14="http://schemas.microsoft.com/office/powerpoint/2010/main" val="25552750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11624" y="2362201"/>
            <a:ext cx="9968752" cy="1470025"/>
          </a:xfrm>
        </p:spPr>
        <p:txBody>
          <a:bodyPr>
            <a:normAutofit/>
          </a:bodyPr>
          <a:lstStyle>
            <a:lvl1pPr>
              <a:defRPr sz="5400"/>
            </a:lvl1pPr>
          </a:lstStyle>
          <a:p>
            <a:r>
              <a:rPr lang="en-US" dirty="0"/>
              <a:t>Click to edit title</a:t>
            </a:r>
          </a:p>
        </p:txBody>
      </p:sp>
      <p:sp>
        <p:nvSpPr>
          <p:cNvPr id="3" name="Subtitle 2"/>
          <p:cNvSpPr>
            <a:spLocks noGrp="1"/>
          </p:cNvSpPr>
          <p:nvPr>
            <p:ph type="subTitle" idx="1"/>
          </p:nvPr>
        </p:nvSpPr>
        <p:spPr>
          <a:xfrm>
            <a:off x="3200400" y="3886200"/>
            <a:ext cx="5791200" cy="990600"/>
          </a:xfrm>
        </p:spPr>
        <p:txBody>
          <a:bodyPr>
            <a:normAutofit/>
          </a:bodyPr>
          <a:lstStyle>
            <a:lvl1pPr marL="0" indent="0" algn="ctr">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1"/>
            <a:ext cx="25400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609601"/>
            <a:ext cx="7823200" cy="55165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solidFill>
                  <a:schemeClr val="bg1"/>
                </a:solidFill>
                <a:effectLst/>
              </a:defRPr>
            </a:lvl1pPr>
          </a:lstStyle>
          <a:p>
            <a:r>
              <a:rPr lang="en-US" dirty="0"/>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 style</a:t>
            </a:r>
          </a:p>
        </p:txBody>
      </p:sp>
      <p:sp>
        <p:nvSpPr>
          <p:cNvPr id="3" name="Content Placeholder 2"/>
          <p:cNvSpPr>
            <a:spLocks noGrp="1"/>
          </p:cNvSpPr>
          <p:nvPr>
            <p:ph sz="half" idx="1"/>
          </p:nvPr>
        </p:nvSpPr>
        <p:spPr>
          <a:xfrm>
            <a:off x="812800" y="1600201"/>
            <a:ext cx="5181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181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title style</a:t>
            </a:r>
          </a:p>
        </p:txBody>
      </p:sp>
      <p:sp>
        <p:nvSpPr>
          <p:cNvPr id="3" name="Text Placeholder 2"/>
          <p:cNvSpPr>
            <a:spLocks noGrp="1"/>
          </p:cNvSpPr>
          <p:nvPr>
            <p:ph type="body" idx="1"/>
          </p:nvPr>
        </p:nvSpPr>
        <p:spPr>
          <a:xfrm>
            <a:off x="812800" y="1535113"/>
            <a:ext cx="5183717"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12800" y="2174875"/>
            <a:ext cx="51837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185833"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93368" y="2174875"/>
            <a:ext cx="51858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1" y="685800"/>
            <a:ext cx="38078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685801"/>
            <a:ext cx="6612467" cy="54403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12801" y="1981201"/>
            <a:ext cx="3807884" cy="4144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solidFill>
                  <a:schemeClr val="bg1"/>
                </a:solidFill>
                <a:effectLst/>
              </a:defRPr>
            </a:lvl1pPr>
          </a:lstStyle>
          <a:p>
            <a:r>
              <a:rPr lang="en-US" dirty="0"/>
              <a:t>Click to edit Master title style</a:t>
            </a:r>
          </a:p>
        </p:txBody>
      </p:sp>
      <p:sp>
        <p:nvSpPr>
          <p:cNvPr id="3" name="Picture Placeholder 2"/>
          <p:cNvSpPr>
            <a:spLocks noGrp="1"/>
          </p:cNvSpPr>
          <p:nvPr>
            <p:ph type="pic" idx="1"/>
          </p:nvPr>
        </p:nvSpPr>
        <p:spPr>
          <a:xfrm>
            <a:off x="2389717" y="838201"/>
            <a:ext cx="7315200" cy="38893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88895" y="609600"/>
            <a:ext cx="10614211" cy="838200"/>
          </a:xfrm>
          <a:prstGeom prst="rect">
            <a:avLst/>
          </a:prstGeom>
        </p:spPr>
        <p:txBody>
          <a:bodyPr vert="horz" lIns="91440" tIns="45720" rIns="91440" bIns="45720" rtlCol="0" anchor="ctr">
            <a:normAutofit/>
          </a:bodyPr>
          <a:lstStyle/>
          <a:p>
            <a:r>
              <a:rPr lang="en-US" dirty="0"/>
              <a:t>Click to edit title style</a:t>
            </a:r>
          </a:p>
        </p:txBody>
      </p:sp>
      <p:sp>
        <p:nvSpPr>
          <p:cNvPr id="3" name="Text Placeholder 2"/>
          <p:cNvSpPr>
            <a:spLocks noGrp="1"/>
          </p:cNvSpPr>
          <p:nvPr>
            <p:ph type="body" idx="1"/>
          </p:nvPr>
        </p:nvSpPr>
        <p:spPr>
          <a:xfrm>
            <a:off x="806824" y="1524001"/>
            <a:ext cx="10578352" cy="46021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3/13/2021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000" kern="1200">
          <a:solidFill>
            <a:schemeClr val="bg1"/>
          </a:solidFill>
          <a:effectLst>
            <a:outerShdw blurRad="38100" dist="38100" dir="2700000" algn="tl">
              <a:srgbClr val="000000">
                <a:alpha val="43137"/>
              </a:srgbClr>
            </a:outerShdw>
          </a:effectLst>
          <a:latin typeface="Arial Black"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10" Type="http://schemas.openxmlformats.org/officeDocument/2006/relationships/image" Target="../media/image4.png"/><Relationship Id="rId4" Type="http://schemas.openxmlformats.org/officeDocument/2006/relationships/diagramLayout" Target="../diagrams/layout2.xml"/><Relationship Id="rId9"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457200" y="304801"/>
            <a:ext cx="11277600" cy="2362199"/>
          </a:xfrm>
          <a:prstGeom prst="roundRect">
            <a:avLst/>
          </a:prstGeom>
          <a:solidFill>
            <a:srgbClr val="6E8D9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04800" y="1524000"/>
            <a:ext cx="11582400" cy="761999"/>
          </a:xfrm>
        </p:spPr>
        <p:txBody>
          <a:bodyPr>
            <a:noAutofit/>
          </a:bodyPr>
          <a:lstStyle/>
          <a:p>
            <a:r>
              <a:rPr lang="en-PH" sz="4400" b="1" dirty="0">
                <a:latin typeface="Times New Roman" panose="02020603050405020304" pitchFamily="18" charset="0"/>
                <a:cs typeface="Times New Roman" panose="02020603050405020304" pitchFamily="18" charset="0"/>
              </a:rPr>
              <a:t>ADVANCED ARTIFICIAL INTELLIGENCE</a:t>
            </a:r>
            <a:r>
              <a:rPr lang="en-PH" sz="4800" b="1" dirty="0">
                <a:latin typeface="Times New Roman" panose="02020603050405020304" pitchFamily="18" charset="0"/>
                <a:cs typeface="Times New Roman" panose="02020603050405020304" pitchFamily="18" charset="0"/>
              </a:rPr>
              <a:t> </a:t>
            </a:r>
          </a:p>
        </p:txBody>
      </p:sp>
      <p:sp>
        <p:nvSpPr>
          <p:cNvPr id="3" name="Subtitle 2"/>
          <p:cNvSpPr>
            <a:spLocks noGrp="1"/>
          </p:cNvSpPr>
          <p:nvPr>
            <p:ph type="subTitle" idx="1"/>
          </p:nvPr>
        </p:nvSpPr>
        <p:spPr>
          <a:xfrm>
            <a:off x="533400" y="3151907"/>
            <a:ext cx="11353800" cy="990600"/>
          </a:xfrm>
        </p:spPr>
        <p:txBody>
          <a:bodyPr>
            <a:noAutofit/>
          </a:bodyPr>
          <a:lstStyle/>
          <a:p>
            <a:pPr algn="l"/>
            <a:r>
              <a:rPr lang="en-PH" sz="4000" b="1" dirty="0" smtClean="0">
                <a:latin typeface="Times New Roman" panose="02020603050405020304" pitchFamily="18" charset="0"/>
                <a:cs typeface="Times New Roman" panose="02020603050405020304" pitchFamily="18" charset="0"/>
              </a:rPr>
              <a:t>TRAFFIC </a:t>
            </a:r>
            <a:r>
              <a:rPr lang="en-PH" sz="4000" b="1" dirty="0">
                <a:latin typeface="Times New Roman" panose="02020603050405020304" pitchFamily="18" charset="0"/>
                <a:cs typeface="Times New Roman" panose="02020603050405020304" pitchFamily="18" charset="0"/>
              </a:rPr>
              <a:t>SIGN DETECTION </a:t>
            </a:r>
          </a:p>
          <a:p>
            <a:pPr algn="l"/>
            <a:r>
              <a:rPr lang="en-PH" sz="4000" b="1" dirty="0">
                <a:latin typeface="Times New Roman" panose="02020603050405020304" pitchFamily="18" charset="0"/>
                <a:cs typeface="Times New Roman" panose="02020603050405020304" pitchFamily="18" charset="0"/>
              </a:rPr>
              <a:t>AND CLASSIFICATION IN THE WILD</a:t>
            </a:r>
          </a:p>
        </p:txBody>
      </p:sp>
      <p:sp>
        <p:nvSpPr>
          <p:cNvPr id="4" name="Title 1"/>
          <p:cNvSpPr txBox="1">
            <a:spLocks/>
          </p:cNvSpPr>
          <p:nvPr/>
        </p:nvSpPr>
        <p:spPr>
          <a:xfrm>
            <a:off x="304800" y="304801"/>
            <a:ext cx="11582400" cy="68579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5400" kern="1200">
                <a:solidFill>
                  <a:schemeClr val="bg1"/>
                </a:solidFill>
                <a:effectLst>
                  <a:outerShdw blurRad="38100" dist="38100" dir="2700000" algn="tl">
                    <a:srgbClr val="000000">
                      <a:alpha val="43137"/>
                    </a:srgbClr>
                  </a:outerShdw>
                </a:effectLst>
                <a:latin typeface="Arial Black" pitchFamily="34" charset="0"/>
                <a:ea typeface="+mj-ea"/>
                <a:cs typeface="+mj-cs"/>
              </a:defRPr>
            </a:lvl1pPr>
          </a:lstStyle>
          <a:p>
            <a:r>
              <a:rPr lang="en-PH" sz="2800" b="1" dirty="0">
                <a:latin typeface="Times New Roman" panose="02020603050405020304" pitchFamily="18" charset="0"/>
                <a:cs typeface="Times New Roman" panose="02020603050405020304" pitchFamily="18" charset="0"/>
              </a:rPr>
              <a:t>UNIVERSITY OF SCIENCE</a:t>
            </a:r>
          </a:p>
        </p:txBody>
      </p:sp>
      <p:sp>
        <p:nvSpPr>
          <p:cNvPr id="6" name="Title 1"/>
          <p:cNvSpPr txBox="1">
            <a:spLocks/>
          </p:cNvSpPr>
          <p:nvPr/>
        </p:nvSpPr>
        <p:spPr>
          <a:xfrm>
            <a:off x="304800" y="838201"/>
            <a:ext cx="11582400" cy="5334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5400" kern="1200">
                <a:solidFill>
                  <a:schemeClr val="bg1"/>
                </a:solidFill>
                <a:effectLst>
                  <a:outerShdw blurRad="38100" dist="38100" dir="2700000" algn="tl">
                    <a:srgbClr val="000000">
                      <a:alpha val="43137"/>
                    </a:srgbClr>
                  </a:outerShdw>
                </a:effectLst>
                <a:latin typeface="Arial Black" pitchFamily="34" charset="0"/>
                <a:ea typeface="+mj-ea"/>
                <a:cs typeface="+mj-cs"/>
              </a:defRPr>
            </a:lvl1pPr>
          </a:lstStyle>
          <a:p>
            <a:r>
              <a:rPr lang="en-PH" sz="2400" b="1" dirty="0">
                <a:latin typeface="Times New Roman" panose="02020603050405020304" pitchFamily="18" charset="0"/>
                <a:cs typeface="Times New Roman" panose="02020603050405020304" pitchFamily="18" charset="0"/>
              </a:rPr>
              <a:t>FACULTY INFORMATION TECHNOLOGY</a:t>
            </a:r>
          </a:p>
        </p:txBody>
      </p:sp>
      <p:sp>
        <p:nvSpPr>
          <p:cNvPr id="8" name="Subtitle 2"/>
          <p:cNvSpPr txBox="1">
            <a:spLocks/>
          </p:cNvSpPr>
          <p:nvPr/>
        </p:nvSpPr>
        <p:spPr>
          <a:xfrm>
            <a:off x="8915400" y="4655123"/>
            <a:ext cx="2971800" cy="16002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000" kern="1200">
                <a:solidFill>
                  <a:schemeClr val="bg1"/>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PH" b="1" u="sng" dirty="0">
                <a:latin typeface="Times New Roman" panose="02020603050405020304" pitchFamily="18" charset="0"/>
                <a:cs typeface="Times New Roman" panose="02020603050405020304" pitchFamily="18" charset="0"/>
              </a:rPr>
              <a:t>Member:</a:t>
            </a:r>
          </a:p>
          <a:p>
            <a:pPr algn="l"/>
            <a:r>
              <a:rPr lang="en-PH" b="1" dirty="0">
                <a:latin typeface="Times New Roman" panose="02020603050405020304" pitchFamily="18" charset="0"/>
                <a:cs typeface="Times New Roman" panose="02020603050405020304" pitchFamily="18" charset="0"/>
              </a:rPr>
              <a:t>          </a:t>
            </a:r>
            <a:r>
              <a:rPr lang="en-PH" b="1" dirty="0" err="1">
                <a:latin typeface="Times New Roman" panose="02020603050405020304" pitchFamily="18" charset="0"/>
                <a:cs typeface="Times New Roman" panose="02020603050405020304" pitchFamily="18" charset="0"/>
              </a:rPr>
              <a:t>Trần</a:t>
            </a:r>
            <a:r>
              <a:rPr lang="en-PH" b="1" dirty="0">
                <a:latin typeface="Times New Roman" panose="02020603050405020304" pitchFamily="18" charset="0"/>
                <a:cs typeface="Times New Roman" panose="02020603050405020304" pitchFamily="18" charset="0"/>
              </a:rPr>
              <a:t> </a:t>
            </a:r>
            <a:r>
              <a:rPr lang="en-PH" b="1" dirty="0" err="1">
                <a:latin typeface="Times New Roman" panose="02020603050405020304" pitchFamily="18" charset="0"/>
                <a:cs typeface="Times New Roman" panose="02020603050405020304" pitchFamily="18" charset="0"/>
              </a:rPr>
              <a:t>Đình</a:t>
            </a:r>
            <a:r>
              <a:rPr lang="en-PH" b="1" dirty="0">
                <a:latin typeface="Times New Roman" panose="02020603050405020304" pitchFamily="18" charset="0"/>
                <a:cs typeface="Times New Roman" panose="02020603050405020304" pitchFamily="18" charset="0"/>
              </a:rPr>
              <a:t> </a:t>
            </a:r>
            <a:r>
              <a:rPr lang="en-PH" b="1" dirty="0" err="1">
                <a:latin typeface="Times New Roman" panose="02020603050405020304" pitchFamily="18" charset="0"/>
                <a:cs typeface="Times New Roman" panose="02020603050405020304" pitchFamily="18" charset="0"/>
              </a:rPr>
              <a:t>Lâm</a:t>
            </a:r>
            <a:endParaRPr lang="en-PH" b="1" dirty="0">
              <a:latin typeface="Times New Roman" panose="02020603050405020304" pitchFamily="18" charset="0"/>
              <a:cs typeface="Times New Roman" panose="02020603050405020304" pitchFamily="18" charset="0"/>
            </a:endParaRPr>
          </a:p>
          <a:p>
            <a:pPr algn="l"/>
            <a:r>
              <a:rPr lang="en-PH" b="1" dirty="0">
                <a:latin typeface="Times New Roman" panose="02020603050405020304" pitchFamily="18" charset="0"/>
                <a:cs typeface="Times New Roman" panose="02020603050405020304" pitchFamily="18" charset="0"/>
              </a:rPr>
              <a:t>          </a:t>
            </a:r>
            <a:r>
              <a:rPr lang="en-PH" b="1" dirty="0" err="1">
                <a:latin typeface="Times New Roman" panose="02020603050405020304" pitchFamily="18" charset="0"/>
                <a:cs typeface="Times New Roman" panose="02020603050405020304" pitchFamily="18" charset="0"/>
              </a:rPr>
              <a:t>Đặng</a:t>
            </a:r>
            <a:r>
              <a:rPr lang="en-PH" b="1" dirty="0">
                <a:latin typeface="Times New Roman" panose="02020603050405020304" pitchFamily="18" charset="0"/>
                <a:cs typeface="Times New Roman" panose="02020603050405020304" pitchFamily="18" charset="0"/>
              </a:rPr>
              <a:t> </a:t>
            </a:r>
            <a:r>
              <a:rPr lang="en-PH" b="1" dirty="0" err="1">
                <a:latin typeface="Times New Roman" panose="02020603050405020304" pitchFamily="18" charset="0"/>
                <a:cs typeface="Times New Roman" panose="02020603050405020304" pitchFamily="18" charset="0"/>
              </a:rPr>
              <a:t>Nhật</a:t>
            </a:r>
            <a:r>
              <a:rPr lang="en-PH" b="1" dirty="0">
                <a:latin typeface="Times New Roman" panose="02020603050405020304" pitchFamily="18" charset="0"/>
                <a:cs typeface="Times New Roman" panose="02020603050405020304" pitchFamily="18" charset="0"/>
              </a:rPr>
              <a:t> Minh</a:t>
            </a:r>
          </a:p>
          <a:p>
            <a:pPr algn="l"/>
            <a:r>
              <a:rPr lang="en-PH" b="1" dirty="0">
                <a:latin typeface="Times New Roman" panose="02020603050405020304" pitchFamily="18" charset="0"/>
                <a:cs typeface="Times New Roman" panose="02020603050405020304" pitchFamily="18" charset="0"/>
              </a:rPr>
              <a:t>          </a:t>
            </a:r>
            <a:r>
              <a:rPr lang="en-PH" b="1" dirty="0" err="1">
                <a:latin typeface="Times New Roman" panose="02020603050405020304" pitchFamily="18" charset="0"/>
                <a:cs typeface="Times New Roman" panose="02020603050405020304" pitchFamily="18" charset="0"/>
              </a:rPr>
              <a:t>Nguyễn</a:t>
            </a:r>
            <a:r>
              <a:rPr lang="en-PH" b="1" dirty="0">
                <a:latin typeface="Times New Roman" panose="02020603050405020304" pitchFamily="18" charset="0"/>
                <a:cs typeface="Times New Roman" panose="02020603050405020304" pitchFamily="18" charset="0"/>
              </a:rPr>
              <a:t> </a:t>
            </a:r>
            <a:r>
              <a:rPr lang="en-PH" b="1" dirty="0" err="1">
                <a:latin typeface="Times New Roman" panose="02020603050405020304" pitchFamily="18" charset="0"/>
                <a:cs typeface="Times New Roman" panose="02020603050405020304" pitchFamily="18" charset="0"/>
              </a:rPr>
              <a:t>Trung</a:t>
            </a:r>
            <a:r>
              <a:rPr lang="en-PH" b="1" dirty="0">
                <a:latin typeface="Times New Roman" panose="02020603050405020304" pitchFamily="18" charset="0"/>
                <a:cs typeface="Times New Roman" panose="02020603050405020304" pitchFamily="18" charset="0"/>
              </a:rPr>
              <a:t> </a:t>
            </a:r>
            <a:r>
              <a:rPr lang="en-PH" b="1" dirty="0" err="1">
                <a:latin typeface="Times New Roman" panose="02020603050405020304" pitchFamily="18" charset="0"/>
                <a:cs typeface="Times New Roman" panose="02020603050405020304" pitchFamily="18" charset="0"/>
              </a:rPr>
              <a:t>Kiên</a:t>
            </a:r>
            <a:r>
              <a:rPr lang="en-PH" b="1" dirty="0">
                <a:latin typeface="Times New Roman" panose="02020603050405020304" pitchFamily="18" charset="0"/>
                <a:cs typeface="Times New Roman" panose="02020603050405020304" pitchFamily="18" charset="0"/>
              </a:rPr>
              <a:t> </a:t>
            </a:r>
          </a:p>
          <a:p>
            <a:pPr algn="l"/>
            <a:r>
              <a:rPr lang="en-PH" b="1" dirty="0">
                <a:latin typeface="Times New Roman" panose="02020603050405020304" pitchFamily="18" charset="0"/>
                <a:cs typeface="Times New Roman" panose="02020603050405020304" pitchFamily="18" charset="0"/>
              </a:rPr>
              <a:t>          </a:t>
            </a:r>
            <a:r>
              <a:rPr lang="en-PH" b="1" dirty="0" err="1">
                <a:latin typeface="Times New Roman" panose="02020603050405020304" pitchFamily="18" charset="0"/>
                <a:cs typeface="Times New Roman" panose="02020603050405020304" pitchFamily="18" charset="0"/>
              </a:rPr>
              <a:t>Trương</a:t>
            </a:r>
            <a:r>
              <a:rPr lang="en-PH" b="1" dirty="0">
                <a:latin typeface="Times New Roman" panose="02020603050405020304" pitchFamily="18" charset="0"/>
                <a:cs typeface="Times New Roman" panose="02020603050405020304" pitchFamily="18" charset="0"/>
              </a:rPr>
              <a:t> </a:t>
            </a:r>
            <a:r>
              <a:rPr lang="en-PH" b="1" dirty="0" err="1">
                <a:latin typeface="Times New Roman" panose="02020603050405020304" pitchFamily="18" charset="0"/>
                <a:cs typeface="Times New Roman" panose="02020603050405020304" pitchFamily="18" charset="0"/>
              </a:rPr>
              <a:t>Thế</a:t>
            </a:r>
            <a:r>
              <a:rPr lang="en-PH" b="1" dirty="0">
                <a:latin typeface="Times New Roman" panose="02020603050405020304" pitchFamily="18" charset="0"/>
                <a:cs typeface="Times New Roman" panose="02020603050405020304" pitchFamily="18" charset="0"/>
              </a:rPr>
              <a:t> </a:t>
            </a:r>
            <a:r>
              <a:rPr lang="en-PH" b="1" dirty="0" err="1">
                <a:latin typeface="Times New Roman" panose="02020603050405020304" pitchFamily="18" charset="0"/>
                <a:cs typeface="Times New Roman" panose="02020603050405020304" pitchFamily="18" charset="0"/>
              </a:rPr>
              <a:t>Kiệt</a:t>
            </a:r>
            <a:r>
              <a:rPr lang="en-PH"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473445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09600" y="1300080"/>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Objects detection</a:t>
            </a:r>
          </a:p>
        </p:txBody>
      </p:sp>
      <p:grpSp>
        <p:nvGrpSpPr>
          <p:cNvPr id="10" name="Group 9"/>
          <p:cNvGrpSpPr/>
          <p:nvPr/>
        </p:nvGrpSpPr>
        <p:grpSpPr>
          <a:xfrm>
            <a:off x="1600200" y="381000"/>
            <a:ext cx="9296400" cy="657154"/>
            <a:chOff x="0" y="866067"/>
            <a:chExt cx="9296400" cy="852641"/>
          </a:xfrm>
        </p:grpSpPr>
        <p:sp>
          <p:nvSpPr>
            <p:cNvPr id="11" name="Rounded Rectangle 10"/>
            <p:cNvSpPr/>
            <p:nvPr/>
          </p:nvSpPr>
          <p:spPr>
            <a:xfrm>
              <a:off x="0" y="866067"/>
              <a:ext cx="9296400" cy="852641"/>
            </a:xfrm>
            <a:prstGeom prst="roundRect">
              <a:avLst/>
            </a:prstGeom>
          </p:spPr>
          <p:style>
            <a:lnRef idx="3">
              <a:schemeClr val="lt1">
                <a:hueOff val="0"/>
                <a:satOff val="0"/>
                <a:lumOff val="0"/>
                <a:alphaOff val="0"/>
              </a:schemeClr>
            </a:lnRef>
            <a:fillRef idx="1">
              <a:schemeClr val="accent3">
                <a:hueOff val="0"/>
                <a:satOff val="0"/>
                <a:lumOff val="0"/>
                <a:alphaOff val="0"/>
              </a:schemeClr>
            </a:fillRef>
            <a:effectRef idx="1">
              <a:schemeClr val="accent3">
                <a:hueOff val="0"/>
                <a:satOff val="0"/>
                <a:lumOff val="0"/>
                <a:alphaOff val="0"/>
              </a:schemeClr>
            </a:effectRef>
            <a:fontRef idx="minor">
              <a:schemeClr val="lt1"/>
            </a:fontRef>
          </p:style>
        </p:sp>
        <p:sp>
          <p:nvSpPr>
            <p:cNvPr id="12" name="Rounded Rectangle 4"/>
            <p:cNvSpPr txBox="1"/>
            <p:nvPr/>
          </p:nvSpPr>
          <p:spPr>
            <a:xfrm>
              <a:off x="41623" y="907690"/>
              <a:ext cx="9213154" cy="7693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2800" b="1" kern="1200" dirty="0">
                  <a:latin typeface="Times New Roman" panose="02020603050405020304" pitchFamily="18" charset="0"/>
                  <a:cs typeface="Times New Roman" panose="02020603050405020304" pitchFamily="18" charset="0"/>
                </a:rPr>
                <a:t>Section 2: </a:t>
              </a:r>
              <a:r>
                <a:rPr lang="en-US" sz="2800" b="1" i="0" kern="1200" dirty="0">
                  <a:latin typeface="Times New Roman" panose="02020603050405020304" pitchFamily="18" charset="0"/>
                  <a:cs typeface="Times New Roman" panose="02020603050405020304" pitchFamily="18" charset="0"/>
                </a:rPr>
                <a:t>Lookback</a:t>
              </a:r>
              <a:endParaRPr lang="en-US" sz="2800" b="1" kern="1200" dirty="0">
                <a:latin typeface="Times New Roman" panose="02020603050405020304" pitchFamily="18" charset="0"/>
                <a:cs typeface="Times New Roman" panose="02020603050405020304" pitchFamily="18" charset="0"/>
              </a:endParaRPr>
            </a:p>
          </p:txBody>
        </p:sp>
      </p:grpSp>
      <p:sp>
        <p:nvSpPr>
          <p:cNvPr id="2" name="Rectangle 1"/>
          <p:cNvSpPr/>
          <p:nvPr/>
        </p:nvSpPr>
        <p:spPr>
          <a:xfrm>
            <a:off x="762000" y="2014894"/>
            <a:ext cx="9144000" cy="1477328"/>
          </a:xfrm>
          <a:prstGeom prst="rect">
            <a:avLst/>
          </a:prstGeom>
        </p:spPr>
        <p:txBody>
          <a:bodyPr wrap="square">
            <a:spAutoFit/>
          </a:bodyPr>
          <a:lstStyle/>
          <a:p>
            <a:pPr marL="285750" indent="-285750">
              <a:buFont typeface="Arial" panose="020B0604020202020204" pitchFamily="34" charset="0"/>
              <a:buChar char="•"/>
            </a:pPr>
            <a:r>
              <a:rPr lang="en-US" sz="2400" i="1" dirty="0">
                <a:solidFill>
                  <a:schemeClr val="bg1"/>
                </a:solidFill>
                <a:latin typeface="Times New Roman" panose="02020603050405020304" pitchFamily="18" charset="0"/>
                <a:cs typeface="Times New Roman" panose="02020603050405020304" pitchFamily="18" charset="0"/>
              </a:rPr>
              <a:t>SPP-Net: </a:t>
            </a:r>
          </a:p>
          <a:p>
            <a:pPr marL="742950" lvl="1" indent="-285750">
              <a:buFontTx/>
              <a:buChar char="-"/>
            </a:pPr>
            <a:r>
              <a:rPr lang="en-US" sz="2200" i="1" dirty="0">
                <a:solidFill>
                  <a:schemeClr val="bg1"/>
                </a:solidFill>
                <a:latin typeface="Times New Roman" panose="02020603050405020304" pitchFamily="18" charset="0"/>
                <a:cs typeface="Times New Roman" panose="02020603050405020304" pitchFamily="18" charset="0"/>
              </a:rPr>
              <a:t>Calculates a convolutional feature map for the entire image and extracts feature vectors from the shared feature map for each proposal.</a:t>
            </a:r>
          </a:p>
          <a:p>
            <a:pPr lvl="1"/>
            <a:r>
              <a:rPr lang="en-US" sz="2200" i="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Improve 100 time than R-CNN</a:t>
            </a:r>
            <a:endParaRPr lang="en-US" sz="2200" i="1" dirty="0">
              <a:solidFill>
                <a:schemeClr val="bg1"/>
              </a:solidFill>
              <a:latin typeface="Times New Roman" panose="02020603050405020304" pitchFamily="18" charset="0"/>
              <a:cs typeface="Times New Roman" panose="02020603050405020304" pitchFamily="18" charset="0"/>
            </a:endParaRPr>
          </a:p>
        </p:txBody>
      </p:sp>
      <p:sp>
        <p:nvSpPr>
          <p:cNvPr id="8" name="Rectangle 7"/>
          <p:cNvSpPr/>
          <p:nvPr/>
        </p:nvSpPr>
        <p:spPr>
          <a:xfrm>
            <a:off x="4817165" y="3492222"/>
            <a:ext cx="6096000" cy="1815882"/>
          </a:xfrm>
          <a:prstGeom prst="rect">
            <a:avLst/>
          </a:prstGeom>
        </p:spPr>
        <p:txBody>
          <a:bodyPr>
            <a:spAutoFit/>
          </a:bodyPr>
          <a:lstStyle/>
          <a:p>
            <a:pPr marL="285750" indent="-285750">
              <a:buFont typeface="Arial" panose="020B0604020202020204" pitchFamily="34" charset="0"/>
              <a:buChar char="•"/>
            </a:pPr>
            <a:r>
              <a:rPr lang="en-US" sz="2400" i="1" dirty="0">
                <a:solidFill>
                  <a:schemeClr val="bg1"/>
                </a:solidFill>
                <a:latin typeface="Times New Roman" panose="02020603050405020304" pitchFamily="18" charset="0"/>
                <a:cs typeface="Times New Roman" panose="02020603050405020304" pitchFamily="18" charset="0"/>
              </a:rPr>
              <a:t>Fast R-CNN:  </a:t>
            </a:r>
          </a:p>
          <a:p>
            <a:pPr marL="800100" lvl="1" indent="-342900">
              <a:buFontTx/>
              <a:buChar char="-"/>
            </a:pPr>
            <a:r>
              <a:rPr lang="en-US" sz="2200" i="1" dirty="0">
                <a:solidFill>
                  <a:schemeClr val="bg1"/>
                </a:solidFill>
                <a:latin typeface="Times New Roman" panose="02020603050405020304" pitchFamily="18" charset="0"/>
                <a:cs typeface="Times New Roman" panose="02020603050405020304" pitchFamily="18" charset="0"/>
              </a:rPr>
              <a:t>Uses a </a:t>
            </a:r>
            <a:r>
              <a:rPr lang="en-US" sz="2200" i="1" dirty="0" err="1">
                <a:solidFill>
                  <a:schemeClr val="bg1"/>
                </a:solidFill>
                <a:latin typeface="Times New Roman" panose="02020603050405020304" pitchFamily="18" charset="0"/>
                <a:cs typeface="Times New Roman" panose="02020603050405020304" pitchFamily="18" charset="0"/>
              </a:rPr>
              <a:t>softmax</a:t>
            </a:r>
            <a:r>
              <a:rPr lang="en-US" sz="2200" i="1" dirty="0">
                <a:solidFill>
                  <a:schemeClr val="bg1"/>
                </a:solidFill>
                <a:latin typeface="Times New Roman" panose="02020603050405020304" pitchFamily="18" charset="0"/>
                <a:cs typeface="Times New Roman" panose="02020603050405020304" pitchFamily="18" charset="0"/>
              </a:rPr>
              <a:t> layer above the network instead of the SVM</a:t>
            </a:r>
          </a:p>
          <a:p>
            <a:pPr marL="800100" lvl="1" indent="-342900">
              <a:buFontTx/>
              <a:buChar char="-"/>
            </a:pPr>
            <a:r>
              <a:rPr lang="en-US" sz="2200" i="1" dirty="0">
                <a:solidFill>
                  <a:schemeClr val="bg1"/>
                </a:solidFill>
                <a:latin typeface="Times New Roman" panose="02020603050405020304" pitchFamily="18" charset="0"/>
                <a:cs typeface="Times New Roman" panose="02020603050405020304" pitchFamily="18" charset="0"/>
              </a:rPr>
              <a:t>Use convolutional feature maps to generate</a:t>
            </a:r>
            <a:br>
              <a:rPr lang="en-US" sz="2200" i="1" dirty="0">
                <a:solidFill>
                  <a:schemeClr val="bg1"/>
                </a:solidFill>
                <a:latin typeface="Times New Roman" panose="02020603050405020304" pitchFamily="18" charset="0"/>
                <a:cs typeface="Times New Roman" panose="02020603050405020304" pitchFamily="18" charset="0"/>
              </a:rPr>
            </a:br>
            <a:r>
              <a:rPr lang="en-US" sz="2200" i="1" dirty="0">
                <a:solidFill>
                  <a:schemeClr val="bg1"/>
                </a:solidFill>
                <a:latin typeface="Times New Roman" panose="02020603050405020304" pitchFamily="18" charset="0"/>
                <a:cs typeface="Times New Roman" panose="02020603050405020304" pitchFamily="18" charset="0"/>
              </a:rPr>
              <a:t>object proposals</a:t>
            </a:r>
            <a:endParaRPr lang="en-US" sz="2200" i="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3" name="Rectangle 2"/>
          <p:cNvSpPr/>
          <p:nvPr/>
        </p:nvSpPr>
        <p:spPr>
          <a:xfrm>
            <a:off x="1981200" y="5344547"/>
            <a:ext cx="9525001" cy="954107"/>
          </a:xfrm>
          <a:prstGeom prst="rect">
            <a:avLst/>
          </a:prstGeom>
        </p:spPr>
        <p:txBody>
          <a:bodyPr wrap="square">
            <a:spAutoFit/>
          </a:bodyPr>
          <a:lstStyle/>
          <a:p>
            <a:pPr marL="457200" indent="-457200">
              <a:buFont typeface="Wingdings" panose="05000000000000000000" pitchFamily="2" charset="2"/>
              <a:buChar char="è"/>
            </a:pPr>
            <a:r>
              <a:rPr lang="en-US" sz="2800"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All of theme </a:t>
            </a:r>
            <a:r>
              <a:rPr lang="en-US" sz="2800" b="1" dirty="0">
                <a:solidFill>
                  <a:schemeClr val="bg1"/>
                </a:solidFill>
                <a:latin typeface="Times New Roman" panose="02020603050405020304" pitchFamily="18" charset="0"/>
                <a:cs typeface="Times New Roman" panose="02020603050405020304" pitchFamily="18" charset="0"/>
              </a:rPr>
              <a:t>perform on PASCAL VOC and ILSVRC,</a:t>
            </a:r>
          </a:p>
          <a:p>
            <a:r>
              <a:rPr lang="en-US" sz="2800" b="1" dirty="0">
                <a:solidFill>
                  <a:schemeClr val="bg1"/>
                </a:solidFill>
                <a:latin typeface="Times New Roman" panose="02020603050405020304" pitchFamily="18" charset="0"/>
                <a:cs typeface="Times New Roman" panose="02020603050405020304" pitchFamily="18" charset="0"/>
              </a:rPr>
              <a:t>where target objects occupy a large proportion of the image</a:t>
            </a:r>
          </a:p>
        </p:txBody>
      </p:sp>
    </p:spTree>
    <p:extLst>
      <p:ext uri="{BB962C8B-B14F-4D97-AF65-F5344CB8AC3E}">
        <p14:creationId xmlns:p14="http://schemas.microsoft.com/office/powerpoint/2010/main" val="1253900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676400" y="1447800"/>
            <a:ext cx="9296400" cy="2133600"/>
            <a:chOff x="0" y="866067"/>
            <a:chExt cx="9296400" cy="852641"/>
          </a:xfrm>
        </p:grpSpPr>
        <p:sp>
          <p:nvSpPr>
            <p:cNvPr id="11" name="Rounded Rectangle 10"/>
            <p:cNvSpPr/>
            <p:nvPr/>
          </p:nvSpPr>
          <p:spPr>
            <a:xfrm>
              <a:off x="0" y="866067"/>
              <a:ext cx="9296400" cy="852641"/>
            </a:xfrm>
            <a:prstGeom prst="roundRect">
              <a:avLst/>
            </a:prstGeom>
          </p:spPr>
          <p:style>
            <a:lnRef idx="3">
              <a:schemeClr val="lt1">
                <a:hueOff val="0"/>
                <a:satOff val="0"/>
                <a:lumOff val="0"/>
                <a:alphaOff val="0"/>
              </a:schemeClr>
            </a:lnRef>
            <a:fillRef idx="1">
              <a:schemeClr val="accent3">
                <a:hueOff val="0"/>
                <a:satOff val="0"/>
                <a:lumOff val="0"/>
                <a:alphaOff val="0"/>
              </a:schemeClr>
            </a:fillRef>
            <a:effectRef idx="1">
              <a:schemeClr val="accent3">
                <a:hueOff val="0"/>
                <a:satOff val="0"/>
                <a:lumOff val="0"/>
                <a:alphaOff val="0"/>
              </a:schemeClr>
            </a:effectRef>
            <a:fontRef idx="minor">
              <a:schemeClr val="lt1"/>
            </a:fontRef>
          </p:style>
        </p:sp>
        <p:sp>
          <p:nvSpPr>
            <p:cNvPr id="12" name="Rounded Rectangle 4"/>
            <p:cNvSpPr txBox="1"/>
            <p:nvPr/>
          </p:nvSpPr>
          <p:spPr>
            <a:xfrm>
              <a:off x="41623" y="907690"/>
              <a:ext cx="9213154" cy="7693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3600" b="1" kern="1200" dirty="0">
                  <a:latin typeface="Times New Roman" panose="02020603050405020304" pitchFamily="18" charset="0"/>
                  <a:cs typeface="Times New Roman" panose="02020603050405020304" pitchFamily="18" charset="0"/>
                </a:rPr>
                <a:t>Section 2: </a:t>
              </a:r>
              <a:r>
                <a:rPr lang="en-US" sz="3600" b="1" i="0" kern="1200" dirty="0">
                  <a:latin typeface="Times New Roman" panose="02020603050405020304" pitchFamily="18" charset="0"/>
                  <a:cs typeface="Times New Roman" panose="02020603050405020304" pitchFamily="18" charset="0"/>
                </a:rPr>
                <a:t>Lookback</a:t>
              </a:r>
              <a:endParaRPr lang="en-US" sz="3600" b="1" kern="12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06142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26165" y="1264028"/>
            <a:ext cx="10515600" cy="584775"/>
          </a:xfrm>
          <a:prstGeom prst="rect">
            <a:avLst/>
          </a:prstGeom>
          <a:noFill/>
        </p:spPr>
        <p:txBody>
          <a:bodyPr wrap="square" rtlCol="0">
            <a:spAutoFit/>
          </a:bodyPr>
          <a:lstStyle/>
          <a:p>
            <a:r>
              <a:rPr lang="en-US" sz="3200" b="1" dirty="0">
                <a:solidFill>
                  <a:schemeClr val="bg1"/>
                </a:solidFill>
                <a:latin typeface="Times New Roman" panose="02020603050405020304" pitchFamily="18" charset="0"/>
                <a:cs typeface="Times New Roman" panose="02020603050405020304" pitchFamily="18" charset="0"/>
              </a:rPr>
              <a:t>What do we have before this research?</a:t>
            </a:r>
          </a:p>
        </p:txBody>
      </p:sp>
      <p:grpSp>
        <p:nvGrpSpPr>
          <p:cNvPr id="8" name="Group 7"/>
          <p:cNvGrpSpPr/>
          <p:nvPr/>
        </p:nvGrpSpPr>
        <p:grpSpPr>
          <a:xfrm>
            <a:off x="1600200" y="354930"/>
            <a:ext cx="9296400" cy="731121"/>
            <a:chOff x="0" y="1731675"/>
            <a:chExt cx="9296400" cy="852641"/>
          </a:xfrm>
        </p:grpSpPr>
        <p:sp>
          <p:nvSpPr>
            <p:cNvPr id="9" name="Rounded Rectangle 8"/>
            <p:cNvSpPr/>
            <p:nvPr/>
          </p:nvSpPr>
          <p:spPr>
            <a:xfrm>
              <a:off x="0" y="1731675"/>
              <a:ext cx="9296400" cy="852641"/>
            </a:xfrm>
            <a:prstGeom prst="roundRect">
              <a:avLst/>
            </a:prstGeom>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10" name="Rounded Rectangle 4"/>
            <p:cNvSpPr txBox="1"/>
            <p:nvPr/>
          </p:nvSpPr>
          <p:spPr>
            <a:xfrm>
              <a:off x="41623" y="1773298"/>
              <a:ext cx="9213154" cy="7693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2800" b="1" i="0" kern="1200" dirty="0">
                  <a:latin typeface="Times New Roman" panose="02020603050405020304" pitchFamily="18" charset="0"/>
                  <a:cs typeface="Times New Roman" panose="02020603050405020304" pitchFamily="18" charset="0"/>
                </a:rPr>
                <a:t>Section 3:How they build the dataset?</a:t>
              </a:r>
              <a:endParaRPr lang="en-US" sz="2800" b="1" kern="1200" dirty="0">
                <a:latin typeface="Times New Roman" panose="02020603050405020304" pitchFamily="18" charset="0"/>
                <a:cs typeface="Times New Roman" panose="02020603050405020304" pitchFamily="18" charset="0"/>
              </a:endParaRPr>
            </a:p>
          </p:txBody>
        </p:sp>
      </p:grpSp>
      <p:graphicFrame>
        <p:nvGraphicFramePr>
          <p:cNvPr id="3" name="Diagram 2">
            <a:extLst>
              <a:ext uri="{FF2B5EF4-FFF2-40B4-BE49-F238E27FC236}">
                <a16:creationId xmlns:a16="http://schemas.microsoft.com/office/drawing/2014/main" id="{04724C06-6CF4-4246-83A2-CE6EC2F03E53}"/>
              </a:ext>
            </a:extLst>
          </p:cNvPr>
          <p:cNvGraphicFramePr/>
          <p:nvPr>
            <p:extLst>
              <p:ext uri="{D42A27DB-BD31-4B8C-83A1-F6EECF244321}">
                <p14:modId xmlns:p14="http://schemas.microsoft.com/office/powerpoint/2010/main" val="723059647"/>
              </p:ext>
            </p:extLst>
          </p:nvPr>
        </p:nvGraphicFramePr>
        <p:xfrm>
          <a:off x="2669182" y="1989416"/>
          <a:ext cx="5680529" cy="27109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descr="A picture containing text, clipart&#10;&#10;Description automatically generated">
            <a:extLst>
              <a:ext uri="{FF2B5EF4-FFF2-40B4-BE49-F238E27FC236}">
                <a16:creationId xmlns:a16="http://schemas.microsoft.com/office/drawing/2014/main" id="{7779E20D-CB1F-43A6-92E3-A0AA90A6B13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24800" y="2030655"/>
            <a:ext cx="3950984" cy="691606"/>
          </a:xfrm>
          <a:prstGeom prst="rect">
            <a:avLst/>
          </a:prstGeom>
        </p:spPr>
      </p:pic>
      <p:pic>
        <p:nvPicPr>
          <p:cNvPr id="11" name="Picture 10" descr="A screenshot of a video game&#10;&#10;Description automatically generated with medium confidence">
            <a:extLst>
              <a:ext uri="{FF2B5EF4-FFF2-40B4-BE49-F238E27FC236}">
                <a16:creationId xmlns:a16="http://schemas.microsoft.com/office/drawing/2014/main" id="{651FF0A9-9613-42AB-8816-AC1BAB01E73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68360" y="3207690"/>
            <a:ext cx="4801643" cy="1687434"/>
          </a:xfrm>
          <a:prstGeom prst="rect">
            <a:avLst/>
          </a:prstGeom>
        </p:spPr>
      </p:pic>
      <p:pic>
        <p:nvPicPr>
          <p:cNvPr id="13" name="Picture 12" descr="A picture containing text, outdoor object&#10;&#10;Description automatically generated">
            <a:extLst>
              <a:ext uri="{FF2B5EF4-FFF2-40B4-BE49-F238E27FC236}">
                <a16:creationId xmlns:a16="http://schemas.microsoft.com/office/drawing/2014/main" id="{4A691A45-38A7-4687-BE9E-AC67032C240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38400" y="5020822"/>
            <a:ext cx="9295638" cy="1316882"/>
          </a:xfrm>
          <a:prstGeom prst="rect">
            <a:avLst/>
          </a:prstGeom>
        </p:spPr>
      </p:pic>
    </p:spTree>
    <p:extLst>
      <p:ext uri="{BB962C8B-B14F-4D97-AF65-F5344CB8AC3E}">
        <p14:creationId xmlns:p14="http://schemas.microsoft.com/office/powerpoint/2010/main" val="3998995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26165" y="1264028"/>
            <a:ext cx="10515600" cy="1569660"/>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Data collection</a:t>
            </a:r>
          </a:p>
          <a:p>
            <a:pPr marL="914400" lvl="1"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Where is the data come from?</a:t>
            </a:r>
          </a:p>
          <a:p>
            <a:pPr marL="914400" lvl="1" indent="-457200">
              <a:buFont typeface="Wingdings" panose="05000000000000000000" pitchFamily="2" charset="2"/>
              <a:buChar char="q"/>
            </a:pPr>
            <a:endParaRPr lang="en-US" sz="3200" b="1" dirty="0">
              <a:solidFill>
                <a:schemeClr val="bg1"/>
              </a:solidFill>
              <a:latin typeface="Times New Roman" panose="02020603050405020304" pitchFamily="18" charset="0"/>
              <a:cs typeface="Times New Roman" panose="02020603050405020304" pitchFamily="18" charset="0"/>
            </a:endParaRPr>
          </a:p>
        </p:txBody>
      </p:sp>
      <p:grpSp>
        <p:nvGrpSpPr>
          <p:cNvPr id="8" name="Group 7"/>
          <p:cNvGrpSpPr/>
          <p:nvPr/>
        </p:nvGrpSpPr>
        <p:grpSpPr>
          <a:xfrm>
            <a:off x="1600200" y="354930"/>
            <a:ext cx="9296400" cy="731121"/>
            <a:chOff x="0" y="1731675"/>
            <a:chExt cx="9296400" cy="852641"/>
          </a:xfrm>
        </p:grpSpPr>
        <p:sp>
          <p:nvSpPr>
            <p:cNvPr id="9" name="Rounded Rectangle 8"/>
            <p:cNvSpPr/>
            <p:nvPr/>
          </p:nvSpPr>
          <p:spPr>
            <a:xfrm>
              <a:off x="0" y="1731675"/>
              <a:ext cx="9296400" cy="852641"/>
            </a:xfrm>
            <a:prstGeom prst="roundRect">
              <a:avLst/>
            </a:prstGeom>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10" name="Rounded Rectangle 4"/>
            <p:cNvSpPr txBox="1"/>
            <p:nvPr/>
          </p:nvSpPr>
          <p:spPr>
            <a:xfrm>
              <a:off x="41623" y="1773298"/>
              <a:ext cx="9213154" cy="7693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2800" b="1" i="0" kern="1200" dirty="0">
                  <a:latin typeface="Times New Roman" panose="02020603050405020304" pitchFamily="18" charset="0"/>
                  <a:cs typeface="Times New Roman" panose="02020603050405020304" pitchFamily="18" charset="0"/>
                </a:rPr>
                <a:t>Section 3:How they build the dataset?</a:t>
              </a:r>
              <a:endParaRPr lang="en-US" sz="2800" b="1" kern="1200" dirty="0">
                <a:latin typeface="Times New Roman" panose="02020603050405020304" pitchFamily="18" charset="0"/>
                <a:cs typeface="Times New Roman" panose="02020603050405020304" pitchFamily="18" charset="0"/>
              </a:endParaRPr>
            </a:p>
          </p:txBody>
        </p:sp>
      </p:grpSp>
      <p:pic>
        <p:nvPicPr>
          <p:cNvPr id="11" name="Picture 10" descr="Map&#10;&#10;Description automatically generated">
            <a:extLst>
              <a:ext uri="{FF2B5EF4-FFF2-40B4-BE49-F238E27FC236}">
                <a16:creationId xmlns:a16="http://schemas.microsoft.com/office/drawing/2014/main" id="{E3B3EF97-40A3-40C7-8373-03BBF8393E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800" y="1169499"/>
            <a:ext cx="6541032" cy="5333571"/>
          </a:xfrm>
          <a:prstGeom prst="rect">
            <a:avLst/>
          </a:prstGeom>
        </p:spPr>
      </p:pic>
      <p:pic>
        <p:nvPicPr>
          <p:cNvPr id="13" name="Picture 12" descr="Icon&#10;&#10;Description automatically generated">
            <a:extLst>
              <a:ext uri="{FF2B5EF4-FFF2-40B4-BE49-F238E27FC236}">
                <a16:creationId xmlns:a16="http://schemas.microsoft.com/office/drawing/2014/main" id="{1CB0B491-0F65-4D84-9F28-DDC614F5B4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5524" y="2562701"/>
            <a:ext cx="1732597" cy="1732597"/>
          </a:xfrm>
          <a:prstGeom prst="rect">
            <a:avLst/>
          </a:prstGeom>
        </p:spPr>
      </p:pic>
    </p:spTree>
    <p:extLst>
      <p:ext uri="{BB962C8B-B14F-4D97-AF65-F5344CB8AC3E}">
        <p14:creationId xmlns:p14="http://schemas.microsoft.com/office/powerpoint/2010/main" val="2572290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26165" y="1264028"/>
            <a:ext cx="10515600" cy="1569660"/>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Captured method</a:t>
            </a:r>
          </a:p>
          <a:p>
            <a:pPr marL="914400" lvl="1"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Camera attached in car, put in the shoulder</a:t>
            </a:r>
          </a:p>
          <a:p>
            <a:pPr marL="914400" lvl="1"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Get the picture each 10 minutes</a:t>
            </a:r>
          </a:p>
        </p:txBody>
      </p:sp>
      <p:grpSp>
        <p:nvGrpSpPr>
          <p:cNvPr id="8" name="Group 7"/>
          <p:cNvGrpSpPr/>
          <p:nvPr/>
        </p:nvGrpSpPr>
        <p:grpSpPr>
          <a:xfrm>
            <a:off x="1600200" y="354930"/>
            <a:ext cx="9296400" cy="731121"/>
            <a:chOff x="0" y="1731675"/>
            <a:chExt cx="9296400" cy="852641"/>
          </a:xfrm>
        </p:grpSpPr>
        <p:sp>
          <p:nvSpPr>
            <p:cNvPr id="9" name="Rounded Rectangle 8"/>
            <p:cNvSpPr/>
            <p:nvPr/>
          </p:nvSpPr>
          <p:spPr>
            <a:xfrm>
              <a:off x="0" y="1731675"/>
              <a:ext cx="9296400" cy="852641"/>
            </a:xfrm>
            <a:prstGeom prst="roundRect">
              <a:avLst/>
            </a:prstGeom>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10" name="Rounded Rectangle 4"/>
            <p:cNvSpPr txBox="1"/>
            <p:nvPr/>
          </p:nvSpPr>
          <p:spPr>
            <a:xfrm>
              <a:off x="41623" y="1773298"/>
              <a:ext cx="9213154" cy="7693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2800" b="1" i="0" kern="1200" dirty="0">
                  <a:latin typeface="Times New Roman" panose="02020603050405020304" pitchFamily="18" charset="0"/>
                  <a:cs typeface="Times New Roman" panose="02020603050405020304" pitchFamily="18" charset="0"/>
                </a:rPr>
                <a:t>Section 3:How they build the dataset?</a:t>
              </a:r>
              <a:endParaRPr lang="en-US" sz="2800" b="1" kern="1200" dirty="0">
                <a:latin typeface="Times New Roman" panose="02020603050405020304" pitchFamily="18" charset="0"/>
                <a:cs typeface="Times New Roman" panose="02020603050405020304" pitchFamily="18" charset="0"/>
              </a:endParaRPr>
            </a:p>
          </p:txBody>
        </p:sp>
      </p:grpSp>
      <p:pic>
        <p:nvPicPr>
          <p:cNvPr id="3" name="Picture 2" descr="A picture containing car, outdoor, road, red&#10;&#10;Description automatically generated">
            <a:extLst>
              <a:ext uri="{FF2B5EF4-FFF2-40B4-BE49-F238E27FC236}">
                <a16:creationId xmlns:a16="http://schemas.microsoft.com/office/drawing/2014/main" id="{C7B6182C-4025-4B4E-8E08-250BD899B5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165" y="2855339"/>
            <a:ext cx="5850835" cy="3656772"/>
          </a:xfrm>
          <a:prstGeom prst="rect">
            <a:avLst/>
          </a:prstGeom>
        </p:spPr>
      </p:pic>
      <p:pic>
        <p:nvPicPr>
          <p:cNvPr id="5" name="Picture 4" descr="A picture containing outdoor, sky, ground, beach&#10;&#10;Description automatically generated">
            <a:extLst>
              <a:ext uri="{FF2B5EF4-FFF2-40B4-BE49-F238E27FC236}">
                <a16:creationId xmlns:a16="http://schemas.microsoft.com/office/drawing/2014/main" id="{5BAD1588-8D55-4190-8209-7966DE04ED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6200" y="1231428"/>
            <a:ext cx="4063277" cy="5189913"/>
          </a:xfrm>
          <a:prstGeom prst="rect">
            <a:avLst/>
          </a:prstGeom>
        </p:spPr>
      </p:pic>
    </p:spTree>
    <p:extLst>
      <p:ext uri="{BB962C8B-B14F-4D97-AF65-F5344CB8AC3E}">
        <p14:creationId xmlns:p14="http://schemas.microsoft.com/office/powerpoint/2010/main" val="4106619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09600" y="2278255"/>
            <a:ext cx="10515600" cy="3539430"/>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The advantages</a:t>
            </a:r>
          </a:p>
          <a:p>
            <a:pPr marL="914400" lvl="1"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Captured in different kinds of weather</a:t>
            </a:r>
          </a:p>
          <a:p>
            <a:pPr marL="914400" lvl="1"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The need-to-detect object comes with vary sizes and vary position in the picture with vary angles</a:t>
            </a:r>
          </a:p>
          <a:p>
            <a:pPr marL="914400" lvl="1"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30K type of traffic sign in 100K picture</a:t>
            </a:r>
          </a:p>
          <a:p>
            <a:pPr marL="914400" lvl="1"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Come with complex background</a:t>
            </a:r>
          </a:p>
          <a:p>
            <a:pPr marL="914400" lvl="1" indent="-457200">
              <a:buFont typeface="Wingdings" panose="05000000000000000000" pitchFamily="2" charset="2"/>
              <a:buChar char="q"/>
            </a:pPr>
            <a:endParaRPr lang="en-US" sz="3200" b="1" dirty="0">
              <a:solidFill>
                <a:schemeClr val="bg1"/>
              </a:solidFill>
              <a:latin typeface="Times New Roman" panose="02020603050405020304" pitchFamily="18" charset="0"/>
              <a:cs typeface="Times New Roman" panose="02020603050405020304" pitchFamily="18" charset="0"/>
            </a:endParaRPr>
          </a:p>
        </p:txBody>
      </p:sp>
      <p:grpSp>
        <p:nvGrpSpPr>
          <p:cNvPr id="8" name="Group 7"/>
          <p:cNvGrpSpPr/>
          <p:nvPr/>
        </p:nvGrpSpPr>
        <p:grpSpPr>
          <a:xfrm>
            <a:off x="1600200" y="354930"/>
            <a:ext cx="9296400" cy="731121"/>
            <a:chOff x="0" y="1731675"/>
            <a:chExt cx="9296400" cy="852641"/>
          </a:xfrm>
        </p:grpSpPr>
        <p:sp>
          <p:nvSpPr>
            <p:cNvPr id="9" name="Rounded Rectangle 8"/>
            <p:cNvSpPr/>
            <p:nvPr/>
          </p:nvSpPr>
          <p:spPr>
            <a:xfrm>
              <a:off x="0" y="1731675"/>
              <a:ext cx="9296400" cy="852641"/>
            </a:xfrm>
            <a:prstGeom prst="roundRect">
              <a:avLst/>
            </a:prstGeom>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10" name="Rounded Rectangle 4"/>
            <p:cNvSpPr txBox="1"/>
            <p:nvPr/>
          </p:nvSpPr>
          <p:spPr>
            <a:xfrm>
              <a:off x="41623" y="1773298"/>
              <a:ext cx="9213154" cy="7693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2800" b="1" i="0" kern="1200" dirty="0">
                  <a:latin typeface="Times New Roman" panose="02020603050405020304" pitchFamily="18" charset="0"/>
                  <a:cs typeface="Times New Roman" panose="02020603050405020304" pitchFamily="18" charset="0"/>
                </a:rPr>
                <a:t>Section 3:How they build the dataset?</a:t>
              </a:r>
              <a:endParaRPr lang="en-US" sz="2800" b="1" kern="1200" dirty="0">
                <a:latin typeface="Times New Roman" panose="02020603050405020304" pitchFamily="18" charset="0"/>
                <a:cs typeface="Times New Roman" panose="02020603050405020304" pitchFamily="18" charset="0"/>
              </a:endParaRPr>
            </a:p>
          </p:txBody>
        </p:sp>
      </p:grpSp>
      <p:sp>
        <p:nvSpPr>
          <p:cNvPr id="2" name="Rectangle: Rounded Corners 1">
            <a:extLst>
              <a:ext uri="{FF2B5EF4-FFF2-40B4-BE49-F238E27FC236}">
                <a16:creationId xmlns:a16="http://schemas.microsoft.com/office/drawing/2014/main" id="{0C582B39-0AEB-4E3D-8F88-C81663188C6F}"/>
              </a:ext>
            </a:extLst>
          </p:cNvPr>
          <p:cNvSpPr/>
          <p:nvPr/>
        </p:nvSpPr>
        <p:spPr>
          <a:xfrm>
            <a:off x="3505200" y="1326279"/>
            <a:ext cx="5181600" cy="7311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dirty="0"/>
              <a:t>Tsinghua-Tencent 100K</a:t>
            </a:r>
            <a:endParaRPr lang="en-US" sz="3200" dirty="0"/>
          </a:p>
        </p:txBody>
      </p:sp>
    </p:spTree>
    <p:extLst>
      <p:ext uri="{BB962C8B-B14F-4D97-AF65-F5344CB8AC3E}">
        <p14:creationId xmlns:p14="http://schemas.microsoft.com/office/powerpoint/2010/main" val="3935679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600200" y="354930"/>
            <a:ext cx="9296400" cy="731121"/>
            <a:chOff x="0" y="1731675"/>
            <a:chExt cx="9296400" cy="852641"/>
          </a:xfrm>
        </p:grpSpPr>
        <p:sp>
          <p:nvSpPr>
            <p:cNvPr id="9" name="Rounded Rectangle 8"/>
            <p:cNvSpPr/>
            <p:nvPr/>
          </p:nvSpPr>
          <p:spPr>
            <a:xfrm>
              <a:off x="0" y="1731675"/>
              <a:ext cx="9296400" cy="852641"/>
            </a:xfrm>
            <a:prstGeom prst="roundRect">
              <a:avLst/>
            </a:prstGeom>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10" name="Rounded Rectangle 4"/>
            <p:cNvSpPr txBox="1"/>
            <p:nvPr/>
          </p:nvSpPr>
          <p:spPr>
            <a:xfrm>
              <a:off x="41623" y="1773298"/>
              <a:ext cx="9213154" cy="7693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2800" b="1" i="0" kern="1200" dirty="0">
                  <a:latin typeface="Times New Roman" panose="02020603050405020304" pitchFamily="18" charset="0"/>
                  <a:cs typeface="Times New Roman" panose="02020603050405020304" pitchFamily="18" charset="0"/>
                </a:rPr>
                <a:t>Section 3:How they build the dataset?</a:t>
              </a:r>
              <a:endParaRPr lang="en-US" sz="2800" b="1" kern="1200" dirty="0">
                <a:latin typeface="Times New Roman" panose="02020603050405020304" pitchFamily="18" charset="0"/>
                <a:cs typeface="Times New Roman" panose="02020603050405020304" pitchFamily="18" charset="0"/>
              </a:endParaRPr>
            </a:p>
          </p:txBody>
        </p:sp>
      </p:grpSp>
      <p:pic>
        <p:nvPicPr>
          <p:cNvPr id="3" name="Picture 2" descr="A picture containing text, road, sky, way&#10;&#10;Description automatically generated">
            <a:extLst>
              <a:ext uri="{FF2B5EF4-FFF2-40B4-BE49-F238E27FC236}">
                <a16:creationId xmlns:a16="http://schemas.microsoft.com/office/drawing/2014/main" id="{AD9AA405-EF26-479A-8815-876D6C06A49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19499" y="1173878"/>
            <a:ext cx="5329191" cy="5329191"/>
          </a:xfrm>
          <a:prstGeom prst="rect">
            <a:avLst/>
          </a:prstGeom>
        </p:spPr>
      </p:pic>
    </p:spTree>
    <p:extLst>
      <p:ext uri="{BB962C8B-B14F-4D97-AF65-F5344CB8AC3E}">
        <p14:creationId xmlns:p14="http://schemas.microsoft.com/office/powerpoint/2010/main" val="3224587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26165" y="1264028"/>
            <a:ext cx="10515600" cy="2062103"/>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Data Annotation</a:t>
            </a:r>
          </a:p>
          <a:p>
            <a:pPr marL="914400" lvl="1"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By hand</a:t>
            </a:r>
          </a:p>
          <a:p>
            <a:pPr marL="914400" lvl="1"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Classified into 3 categories: warning, prohibition and mandatory</a:t>
            </a:r>
          </a:p>
        </p:txBody>
      </p:sp>
      <p:grpSp>
        <p:nvGrpSpPr>
          <p:cNvPr id="8" name="Group 7"/>
          <p:cNvGrpSpPr/>
          <p:nvPr/>
        </p:nvGrpSpPr>
        <p:grpSpPr>
          <a:xfrm>
            <a:off x="1600200" y="354930"/>
            <a:ext cx="9296400" cy="731121"/>
            <a:chOff x="0" y="1731675"/>
            <a:chExt cx="9296400" cy="852641"/>
          </a:xfrm>
        </p:grpSpPr>
        <p:sp>
          <p:nvSpPr>
            <p:cNvPr id="9" name="Rounded Rectangle 8"/>
            <p:cNvSpPr/>
            <p:nvPr/>
          </p:nvSpPr>
          <p:spPr>
            <a:xfrm>
              <a:off x="0" y="1731675"/>
              <a:ext cx="9296400" cy="852641"/>
            </a:xfrm>
            <a:prstGeom prst="roundRect">
              <a:avLst/>
            </a:prstGeom>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10" name="Rounded Rectangle 4"/>
            <p:cNvSpPr txBox="1"/>
            <p:nvPr/>
          </p:nvSpPr>
          <p:spPr>
            <a:xfrm>
              <a:off x="41623" y="1773298"/>
              <a:ext cx="9213154" cy="7693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2800" b="1" i="0" kern="1200" dirty="0">
                  <a:latin typeface="Times New Roman" panose="02020603050405020304" pitchFamily="18" charset="0"/>
                  <a:cs typeface="Times New Roman" panose="02020603050405020304" pitchFamily="18" charset="0"/>
                </a:rPr>
                <a:t>Section 3:How they build the dataset?</a:t>
              </a:r>
              <a:endParaRPr lang="en-US" sz="2800" b="1" kern="12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7507615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26165" y="1264028"/>
            <a:ext cx="10515600" cy="1077218"/>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Data Annotation</a:t>
            </a:r>
          </a:p>
          <a:p>
            <a:pPr marL="914400" lvl="1"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With bounding box, label and pixel mask</a:t>
            </a:r>
          </a:p>
        </p:txBody>
      </p:sp>
      <p:grpSp>
        <p:nvGrpSpPr>
          <p:cNvPr id="8" name="Group 7"/>
          <p:cNvGrpSpPr/>
          <p:nvPr/>
        </p:nvGrpSpPr>
        <p:grpSpPr>
          <a:xfrm>
            <a:off x="1600200" y="354930"/>
            <a:ext cx="9296400" cy="731121"/>
            <a:chOff x="0" y="1731675"/>
            <a:chExt cx="9296400" cy="852641"/>
          </a:xfrm>
        </p:grpSpPr>
        <p:sp>
          <p:nvSpPr>
            <p:cNvPr id="9" name="Rounded Rectangle 8"/>
            <p:cNvSpPr/>
            <p:nvPr/>
          </p:nvSpPr>
          <p:spPr>
            <a:xfrm>
              <a:off x="0" y="1731675"/>
              <a:ext cx="9296400" cy="852641"/>
            </a:xfrm>
            <a:prstGeom prst="roundRect">
              <a:avLst/>
            </a:prstGeom>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10" name="Rounded Rectangle 4"/>
            <p:cNvSpPr txBox="1"/>
            <p:nvPr/>
          </p:nvSpPr>
          <p:spPr>
            <a:xfrm>
              <a:off x="41623" y="1773298"/>
              <a:ext cx="9213154" cy="7693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2800" b="1" i="0" kern="1200" dirty="0">
                  <a:latin typeface="Times New Roman" panose="02020603050405020304" pitchFamily="18" charset="0"/>
                  <a:cs typeface="Times New Roman" panose="02020603050405020304" pitchFamily="18" charset="0"/>
                </a:rPr>
                <a:t>Section 3:How they build the dataset?</a:t>
              </a:r>
              <a:endParaRPr lang="en-US" sz="2800" b="1" kern="1200" dirty="0">
                <a:latin typeface="Times New Roman" panose="02020603050405020304" pitchFamily="18" charset="0"/>
                <a:cs typeface="Times New Roman" panose="02020603050405020304" pitchFamily="18" charset="0"/>
              </a:endParaRPr>
            </a:p>
          </p:txBody>
        </p:sp>
      </p:grpSp>
      <p:pic>
        <p:nvPicPr>
          <p:cNvPr id="3" name="Picture 2" descr="Timeline&#10;&#10;Description automatically generated with medium confidence">
            <a:extLst>
              <a:ext uri="{FF2B5EF4-FFF2-40B4-BE49-F238E27FC236}">
                <a16:creationId xmlns:a16="http://schemas.microsoft.com/office/drawing/2014/main" id="{6509BF85-EDB9-426D-8CA8-4E435C4B9B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2519223"/>
            <a:ext cx="7897327" cy="3839111"/>
          </a:xfrm>
          <a:prstGeom prst="rect">
            <a:avLst/>
          </a:prstGeom>
        </p:spPr>
      </p:pic>
    </p:spTree>
    <p:extLst>
      <p:ext uri="{BB962C8B-B14F-4D97-AF65-F5344CB8AC3E}">
        <p14:creationId xmlns:p14="http://schemas.microsoft.com/office/powerpoint/2010/main" val="2506745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26165" y="1264028"/>
            <a:ext cx="10515600" cy="1077218"/>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Data Annotation</a:t>
            </a:r>
          </a:p>
          <a:p>
            <a:pPr marL="914400" lvl="1"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Handle </a:t>
            </a:r>
            <a:r>
              <a:rPr lang="en-US" sz="3200" b="1" dirty="0" smtClean="0">
                <a:solidFill>
                  <a:schemeClr val="bg1"/>
                </a:solidFill>
                <a:latin typeface="Times New Roman" panose="02020603050405020304" pitchFamily="18" charset="0"/>
                <a:cs typeface="Times New Roman" panose="02020603050405020304" pitchFamily="18" charset="0"/>
              </a:rPr>
              <a:t>occluded signs</a:t>
            </a:r>
            <a:endParaRPr lang="en-US" sz="3200" b="1" dirty="0">
              <a:solidFill>
                <a:schemeClr val="bg1"/>
              </a:solidFill>
              <a:latin typeface="Times New Roman" panose="02020603050405020304" pitchFamily="18" charset="0"/>
              <a:cs typeface="Times New Roman" panose="02020603050405020304" pitchFamily="18" charset="0"/>
            </a:endParaRPr>
          </a:p>
        </p:txBody>
      </p:sp>
      <p:grpSp>
        <p:nvGrpSpPr>
          <p:cNvPr id="8" name="Group 7"/>
          <p:cNvGrpSpPr/>
          <p:nvPr/>
        </p:nvGrpSpPr>
        <p:grpSpPr>
          <a:xfrm>
            <a:off x="1600200" y="354930"/>
            <a:ext cx="9296400" cy="731121"/>
            <a:chOff x="0" y="1731675"/>
            <a:chExt cx="9296400" cy="852641"/>
          </a:xfrm>
        </p:grpSpPr>
        <p:sp>
          <p:nvSpPr>
            <p:cNvPr id="9" name="Rounded Rectangle 8"/>
            <p:cNvSpPr/>
            <p:nvPr/>
          </p:nvSpPr>
          <p:spPr>
            <a:xfrm>
              <a:off x="0" y="1731675"/>
              <a:ext cx="9296400" cy="852641"/>
            </a:xfrm>
            <a:prstGeom prst="roundRect">
              <a:avLst/>
            </a:prstGeom>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10" name="Rounded Rectangle 4"/>
            <p:cNvSpPr txBox="1"/>
            <p:nvPr/>
          </p:nvSpPr>
          <p:spPr>
            <a:xfrm>
              <a:off x="41623" y="1773298"/>
              <a:ext cx="9213154" cy="7693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2800" b="1" i="0" kern="1200" dirty="0">
                  <a:latin typeface="Times New Roman" panose="02020603050405020304" pitchFamily="18" charset="0"/>
                  <a:cs typeface="Times New Roman" panose="02020603050405020304" pitchFamily="18" charset="0"/>
                </a:rPr>
                <a:t>Section 3:How they build the dataset?</a:t>
              </a:r>
              <a:endParaRPr lang="en-US" sz="2800" b="1" kern="1200" dirty="0">
                <a:latin typeface="Times New Roman" panose="02020603050405020304" pitchFamily="18" charset="0"/>
                <a:cs typeface="Times New Roman" panose="02020603050405020304" pitchFamily="18" charset="0"/>
              </a:endParaRPr>
            </a:p>
          </p:txBody>
        </p:sp>
      </p:grpSp>
      <p:pic>
        <p:nvPicPr>
          <p:cNvPr id="3" name="Picture 2" descr="Graphical user interface&#10;&#10;Description automatically generated">
            <a:extLst>
              <a:ext uri="{FF2B5EF4-FFF2-40B4-BE49-F238E27FC236}">
                <a16:creationId xmlns:a16="http://schemas.microsoft.com/office/drawing/2014/main" id="{8FC8A06B-4D10-4DD6-A988-AEE26AED5D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2341246"/>
            <a:ext cx="7802064" cy="3801005"/>
          </a:xfrm>
          <a:prstGeom prst="rect">
            <a:avLst/>
          </a:prstGeom>
        </p:spPr>
      </p:pic>
    </p:spTree>
    <p:extLst>
      <p:ext uri="{BB962C8B-B14F-4D97-AF65-F5344CB8AC3E}">
        <p14:creationId xmlns:p14="http://schemas.microsoft.com/office/powerpoint/2010/main" val="2735772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p:cNvGraphicFramePr/>
          <p:nvPr>
            <p:extLst>
              <p:ext uri="{D42A27DB-BD31-4B8C-83A1-F6EECF244321}">
                <p14:modId xmlns:p14="http://schemas.microsoft.com/office/powerpoint/2010/main" val="4035860703"/>
              </p:ext>
            </p:extLst>
          </p:nvPr>
        </p:nvGraphicFramePr>
        <p:xfrm>
          <a:off x="1676400" y="457200"/>
          <a:ext cx="9296400"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1658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600200" y="354930"/>
            <a:ext cx="9296400" cy="731121"/>
            <a:chOff x="0" y="1731675"/>
            <a:chExt cx="9296400" cy="852641"/>
          </a:xfrm>
        </p:grpSpPr>
        <p:sp>
          <p:nvSpPr>
            <p:cNvPr id="9" name="Rounded Rectangle 8"/>
            <p:cNvSpPr/>
            <p:nvPr/>
          </p:nvSpPr>
          <p:spPr>
            <a:xfrm>
              <a:off x="0" y="1731675"/>
              <a:ext cx="9296400" cy="852641"/>
            </a:xfrm>
            <a:prstGeom prst="roundRect">
              <a:avLst/>
            </a:prstGeom>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10" name="Rounded Rectangle 4"/>
            <p:cNvSpPr txBox="1"/>
            <p:nvPr/>
          </p:nvSpPr>
          <p:spPr>
            <a:xfrm>
              <a:off x="41623" y="1773298"/>
              <a:ext cx="9213154" cy="7693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2800" b="1" i="0" kern="1200" dirty="0">
                  <a:latin typeface="Times New Roman" panose="02020603050405020304" pitchFamily="18" charset="0"/>
                  <a:cs typeface="Times New Roman" panose="02020603050405020304" pitchFamily="18" charset="0"/>
                </a:rPr>
                <a:t>Section 3:How they build the dataset?</a:t>
              </a:r>
              <a:endParaRPr lang="en-US" sz="2800" b="1" kern="1200" dirty="0">
                <a:latin typeface="Times New Roman" panose="02020603050405020304" pitchFamily="18" charset="0"/>
                <a:cs typeface="Times New Roman" panose="02020603050405020304" pitchFamily="18" charset="0"/>
              </a:endParaRPr>
            </a:p>
          </p:txBody>
        </p:sp>
      </p:grpSp>
      <p:pic>
        <p:nvPicPr>
          <p:cNvPr id="3" name="Picture 2" descr="A picture containing outdoor, sky, way, road&#10;&#10;Description automatically generated">
            <a:extLst>
              <a:ext uri="{FF2B5EF4-FFF2-40B4-BE49-F238E27FC236}">
                <a16:creationId xmlns:a16="http://schemas.microsoft.com/office/drawing/2014/main" id="{B111C24B-EDFF-4BF8-9A53-8B1F5AF652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1220492"/>
            <a:ext cx="5410200" cy="5410200"/>
          </a:xfrm>
          <a:prstGeom prst="rect">
            <a:avLst/>
          </a:prstGeom>
        </p:spPr>
      </p:pic>
      <p:pic>
        <p:nvPicPr>
          <p:cNvPr id="12" name="Picture 11" descr="A picture containing text, road, tree, sky&#10;&#10;Description automatically generated">
            <a:extLst>
              <a:ext uri="{FF2B5EF4-FFF2-40B4-BE49-F238E27FC236}">
                <a16:creationId xmlns:a16="http://schemas.microsoft.com/office/drawing/2014/main" id="{2CD35B6C-1DC9-47F3-BEB8-61106F80D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8400" y="1243739"/>
            <a:ext cx="5410200" cy="5410200"/>
          </a:xfrm>
          <a:prstGeom prst="rect">
            <a:avLst/>
          </a:prstGeom>
        </p:spPr>
      </p:pic>
    </p:spTree>
    <p:extLst>
      <p:ext uri="{BB962C8B-B14F-4D97-AF65-F5344CB8AC3E}">
        <p14:creationId xmlns:p14="http://schemas.microsoft.com/office/powerpoint/2010/main" val="40743036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600200" y="354930"/>
            <a:ext cx="9296400" cy="731121"/>
            <a:chOff x="0" y="1731675"/>
            <a:chExt cx="9296400" cy="852641"/>
          </a:xfrm>
        </p:grpSpPr>
        <p:sp>
          <p:nvSpPr>
            <p:cNvPr id="9" name="Rounded Rectangle 8"/>
            <p:cNvSpPr/>
            <p:nvPr/>
          </p:nvSpPr>
          <p:spPr>
            <a:xfrm>
              <a:off x="0" y="1731675"/>
              <a:ext cx="9296400" cy="852641"/>
            </a:xfrm>
            <a:prstGeom prst="roundRect">
              <a:avLst/>
            </a:prstGeom>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10" name="Rounded Rectangle 4"/>
            <p:cNvSpPr txBox="1"/>
            <p:nvPr/>
          </p:nvSpPr>
          <p:spPr>
            <a:xfrm>
              <a:off x="41623" y="1773298"/>
              <a:ext cx="9213154" cy="7693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2800" b="1" i="0" kern="1200" dirty="0">
                  <a:latin typeface="Times New Roman" panose="02020603050405020304" pitchFamily="18" charset="0"/>
                  <a:cs typeface="Times New Roman" panose="02020603050405020304" pitchFamily="18" charset="0"/>
                </a:rPr>
                <a:t>Section 3:How they build the dataset?</a:t>
              </a:r>
              <a:endParaRPr lang="en-US" sz="2800" b="1" kern="1200" dirty="0">
                <a:latin typeface="Times New Roman" panose="02020603050405020304" pitchFamily="18" charset="0"/>
                <a:cs typeface="Times New Roman" panose="02020603050405020304" pitchFamily="18" charset="0"/>
              </a:endParaRPr>
            </a:p>
          </p:txBody>
        </p:sp>
      </p:grpSp>
      <p:sp>
        <p:nvSpPr>
          <p:cNvPr id="11" name="TextBox 10">
            <a:extLst>
              <a:ext uri="{FF2B5EF4-FFF2-40B4-BE49-F238E27FC236}">
                <a16:creationId xmlns:a16="http://schemas.microsoft.com/office/drawing/2014/main" id="{33E7699B-9CB6-4D28-AAEF-05D88BCBD38B}"/>
              </a:ext>
            </a:extLst>
          </p:cNvPr>
          <p:cNvSpPr txBox="1"/>
          <p:nvPr/>
        </p:nvSpPr>
        <p:spPr>
          <a:xfrm>
            <a:off x="626165" y="1264028"/>
            <a:ext cx="10515600" cy="1569660"/>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Noise in the dataset</a:t>
            </a:r>
          </a:p>
          <a:p>
            <a:pPr marL="914400" lvl="1"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Add lots of picture without traffic sign</a:t>
            </a:r>
          </a:p>
          <a:p>
            <a:pPr marL="914400" lvl="1"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Rotate, scale, distort the picture</a:t>
            </a:r>
          </a:p>
        </p:txBody>
      </p:sp>
    </p:spTree>
    <p:extLst>
      <p:ext uri="{BB962C8B-B14F-4D97-AF65-F5344CB8AC3E}">
        <p14:creationId xmlns:p14="http://schemas.microsoft.com/office/powerpoint/2010/main" val="6253850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26165" y="1264028"/>
            <a:ext cx="10515600" cy="4031873"/>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Data Statistics</a:t>
            </a:r>
          </a:p>
          <a:p>
            <a:pPr marL="914400" lvl="1"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An imbalance still exists between different classes of traffic-sign</a:t>
            </a:r>
          </a:p>
          <a:p>
            <a:pPr marL="1371600" lvl="2"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Most instances appear in relatively few classes</a:t>
            </a:r>
          </a:p>
          <a:p>
            <a:pPr marL="914400" lvl="1"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The distribution of image sizes (in pixels) of the traffic-signs</a:t>
            </a:r>
          </a:p>
          <a:p>
            <a:pPr marL="1371600" lvl="2" indent="-457200">
              <a:buFont typeface="Wingdings" panose="05000000000000000000" pitchFamily="2" charset="2"/>
              <a:buChar char="q"/>
            </a:pPr>
            <a:endParaRPr lang="en-US" sz="3200" b="1" dirty="0">
              <a:solidFill>
                <a:schemeClr val="bg1"/>
              </a:solidFill>
              <a:latin typeface="Times New Roman" panose="02020603050405020304" pitchFamily="18" charset="0"/>
              <a:cs typeface="Times New Roman" panose="02020603050405020304" pitchFamily="18" charset="0"/>
            </a:endParaRPr>
          </a:p>
          <a:p>
            <a:pPr marL="914400" lvl="1" indent="-457200">
              <a:buFont typeface="Wingdings" panose="05000000000000000000" pitchFamily="2" charset="2"/>
              <a:buChar char="q"/>
            </a:pPr>
            <a:endParaRPr lang="en-US" sz="3200" b="1" dirty="0">
              <a:solidFill>
                <a:schemeClr val="bg1"/>
              </a:solidFill>
              <a:latin typeface="Times New Roman" panose="02020603050405020304" pitchFamily="18" charset="0"/>
              <a:cs typeface="Times New Roman" panose="02020603050405020304" pitchFamily="18" charset="0"/>
            </a:endParaRPr>
          </a:p>
        </p:txBody>
      </p:sp>
      <p:grpSp>
        <p:nvGrpSpPr>
          <p:cNvPr id="8" name="Group 7"/>
          <p:cNvGrpSpPr/>
          <p:nvPr/>
        </p:nvGrpSpPr>
        <p:grpSpPr>
          <a:xfrm>
            <a:off x="1600200" y="354930"/>
            <a:ext cx="9296400" cy="731121"/>
            <a:chOff x="0" y="1731675"/>
            <a:chExt cx="9296400" cy="852641"/>
          </a:xfrm>
        </p:grpSpPr>
        <p:sp>
          <p:nvSpPr>
            <p:cNvPr id="9" name="Rounded Rectangle 8"/>
            <p:cNvSpPr/>
            <p:nvPr/>
          </p:nvSpPr>
          <p:spPr>
            <a:xfrm>
              <a:off x="0" y="1731675"/>
              <a:ext cx="9296400" cy="852641"/>
            </a:xfrm>
            <a:prstGeom prst="roundRect">
              <a:avLst/>
            </a:prstGeom>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10" name="Rounded Rectangle 4"/>
            <p:cNvSpPr txBox="1"/>
            <p:nvPr/>
          </p:nvSpPr>
          <p:spPr>
            <a:xfrm>
              <a:off x="41623" y="1773298"/>
              <a:ext cx="9213154" cy="7693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2800" b="1" i="0" kern="1200" dirty="0">
                  <a:latin typeface="Times New Roman" panose="02020603050405020304" pitchFamily="18" charset="0"/>
                  <a:cs typeface="Times New Roman" panose="02020603050405020304" pitchFamily="18" charset="0"/>
                </a:rPr>
                <a:t>Section 3:How they build the dataset?</a:t>
              </a:r>
              <a:endParaRPr lang="en-US" sz="2800" b="1" kern="12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4898927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600200" y="354930"/>
            <a:ext cx="9296400" cy="731121"/>
            <a:chOff x="0" y="1731675"/>
            <a:chExt cx="9296400" cy="852641"/>
          </a:xfrm>
        </p:grpSpPr>
        <p:sp>
          <p:nvSpPr>
            <p:cNvPr id="9" name="Rounded Rectangle 8"/>
            <p:cNvSpPr/>
            <p:nvPr/>
          </p:nvSpPr>
          <p:spPr>
            <a:xfrm>
              <a:off x="0" y="1731675"/>
              <a:ext cx="9296400" cy="852641"/>
            </a:xfrm>
            <a:prstGeom prst="roundRect">
              <a:avLst/>
            </a:prstGeom>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10" name="Rounded Rectangle 4"/>
            <p:cNvSpPr txBox="1"/>
            <p:nvPr/>
          </p:nvSpPr>
          <p:spPr>
            <a:xfrm>
              <a:off x="41623" y="1773298"/>
              <a:ext cx="9213154" cy="7693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2800" b="1" i="0" kern="1200" dirty="0">
                  <a:latin typeface="Times New Roman" panose="02020603050405020304" pitchFamily="18" charset="0"/>
                  <a:cs typeface="Times New Roman" panose="02020603050405020304" pitchFamily="18" charset="0"/>
                </a:rPr>
                <a:t>Section 3:How they build the dataset?</a:t>
              </a:r>
              <a:endParaRPr lang="en-US" sz="2800" b="1" kern="1200" dirty="0">
                <a:latin typeface="Times New Roman" panose="02020603050405020304" pitchFamily="18" charset="0"/>
                <a:cs typeface="Times New Roman" panose="02020603050405020304" pitchFamily="18" charset="0"/>
              </a:endParaRPr>
            </a:p>
          </p:txBody>
        </p:sp>
      </p:grpSp>
      <p:pic>
        <p:nvPicPr>
          <p:cNvPr id="3" name="Picture 2" descr="Chart, histogram&#10;&#10;Description automatically generated">
            <a:extLst>
              <a:ext uri="{FF2B5EF4-FFF2-40B4-BE49-F238E27FC236}">
                <a16:creationId xmlns:a16="http://schemas.microsoft.com/office/drawing/2014/main" id="{5D3426AB-7AB7-4FB0-B3F7-E289CBCD28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1129491"/>
            <a:ext cx="10049703" cy="5621704"/>
          </a:xfrm>
          <a:prstGeom prst="rect">
            <a:avLst/>
          </a:prstGeom>
        </p:spPr>
      </p:pic>
    </p:spTree>
    <p:extLst>
      <p:ext uri="{BB962C8B-B14F-4D97-AF65-F5344CB8AC3E}">
        <p14:creationId xmlns:p14="http://schemas.microsoft.com/office/powerpoint/2010/main" val="2809368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676400" y="1447800"/>
            <a:ext cx="9296400" cy="1981200"/>
            <a:chOff x="0" y="1731675"/>
            <a:chExt cx="9296400" cy="852641"/>
          </a:xfrm>
        </p:grpSpPr>
        <p:sp>
          <p:nvSpPr>
            <p:cNvPr id="9" name="Rounded Rectangle 8"/>
            <p:cNvSpPr/>
            <p:nvPr/>
          </p:nvSpPr>
          <p:spPr>
            <a:xfrm>
              <a:off x="0" y="1731675"/>
              <a:ext cx="9296400" cy="852641"/>
            </a:xfrm>
            <a:prstGeom prst="roundRect">
              <a:avLst/>
            </a:prstGeom>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10" name="Rounded Rectangle 4"/>
            <p:cNvSpPr txBox="1"/>
            <p:nvPr/>
          </p:nvSpPr>
          <p:spPr>
            <a:xfrm>
              <a:off x="41623" y="1773298"/>
              <a:ext cx="9213154" cy="7693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3600" b="1" i="0" kern="1200" dirty="0">
                  <a:latin typeface="Times New Roman" panose="02020603050405020304" pitchFamily="18" charset="0"/>
                  <a:cs typeface="Times New Roman" panose="02020603050405020304" pitchFamily="18" charset="0"/>
                </a:rPr>
                <a:t>Section 3:How they build the dataset?</a:t>
              </a:r>
              <a:endParaRPr lang="en-US" sz="3600" b="1" kern="12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3656976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26165" y="1264028"/>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smtClean="0">
                <a:solidFill>
                  <a:schemeClr val="bg1"/>
                </a:solidFill>
                <a:latin typeface="Times New Roman" panose="02020603050405020304" pitchFamily="18" charset="0"/>
                <a:cs typeface="Times New Roman" panose="02020603050405020304" pitchFamily="18" charset="0"/>
              </a:rPr>
              <a:t>Architecture of last model</a:t>
            </a:r>
          </a:p>
        </p:txBody>
      </p:sp>
      <p:grpSp>
        <p:nvGrpSpPr>
          <p:cNvPr id="7" name="Group 6"/>
          <p:cNvGrpSpPr/>
          <p:nvPr/>
        </p:nvGrpSpPr>
        <p:grpSpPr>
          <a:xfrm>
            <a:off x="1600200" y="411387"/>
            <a:ext cx="9296400" cy="579213"/>
            <a:chOff x="0" y="2597282"/>
            <a:chExt cx="9296400" cy="852641"/>
          </a:xfrm>
        </p:grpSpPr>
        <p:sp>
          <p:nvSpPr>
            <p:cNvPr id="11" name="Rounded Rectangle 10"/>
            <p:cNvSpPr/>
            <p:nvPr/>
          </p:nvSpPr>
          <p:spPr>
            <a:xfrm>
              <a:off x="0" y="2597282"/>
              <a:ext cx="9296400" cy="852641"/>
            </a:xfrm>
            <a:prstGeom prst="roundRect">
              <a:avLst/>
            </a:prstGeom>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sp>
        <p:sp>
          <p:nvSpPr>
            <p:cNvPr id="12" name="Rounded Rectangle 4"/>
            <p:cNvSpPr txBox="1"/>
            <p:nvPr/>
          </p:nvSpPr>
          <p:spPr>
            <a:xfrm>
              <a:off x="41623" y="2638905"/>
              <a:ext cx="9213154" cy="7693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2400" b="1" kern="1200" dirty="0">
                  <a:latin typeface="Times New Roman" panose="02020603050405020304" pitchFamily="18" charset="0"/>
                  <a:cs typeface="Times New Roman" panose="02020603050405020304" pitchFamily="18" charset="0"/>
                </a:rPr>
                <a:t>Section 4: Advantage of new model</a:t>
              </a:r>
            </a:p>
          </p:txBody>
        </p:sp>
      </p:grpSp>
      <p:sp>
        <p:nvSpPr>
          <p:cNvPr id="2" name="Rectangle 1"/>
          <p:cNvSpPr/>
          <p:nvPr/>
        </p:nvSpPr>
        <p:spPr>
          <a:xfrm>
            <a:off x="1219200" y="1860621"/>
            <a:ext cx="1510350" cy="523220"/>
          </a:xfrm>
          <a:prstGeom prst="rect">
            <a:avLst/>
          </a:prstGeom>
        </p:spPr>
        <p:txBody>
          <a:bodyPr wrap="none">
            <a:spAutoFit/>
          </a:bodyPr>
          <a:lstStyle/>
          <a:p>
            <a:r>
              <a:rPr lang="en-US" sz="2800" dirty="0" err="1">
                <a:solidFill>
                  <a:schemeClr val="bg1"/>
                </a:solidFill>
                <a:latin typeface="Times New Roman" panose="02020603050405020304" pitchFamily="18" charset="0"/>
                <a:cs typeface="Times New Roman" panose="02020603050405020304" pitchFamily="18" charset="0"/>
              </a:rPr>
              <a:t>AlexNet</a:t>
            </a:r>
            <a:r>
              <a:rPr lang="en-US" sz="2800" dirty="0">
                <a:solidFill>
                  <a:schemeClr val="bg1"/>
                </a:solidFill>
                <a:latin typeface="Times New Roman" panose="02020603050405020304" pitchFamily="18" charset="0"/>
                <a:cs typeface="Times New Roman" panose="02020603050405020304" pitchFamily="18" charset="0"/>
              </a:rPr>
              <a:t>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5515" y="1898721"/>
            <a:ext cx="8077200" cy="4543425"/>
          </a:xfrm>
          <a:prstGeom prst="rect">
            <a:avLst/>
          </a:prstGeom>
        </p:spPr>
      </p:pic>
    </p:spTree>
    <p:extLst>
      <p:ext uri="{BB962C8B-B14F-4D97-AF65-F5344CB8AC3E}">
        <p14:creationId xmlns:p14="http://schemas.microsoft.com/office/powerpoint/2010/main" val="2027744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26165" y="1264028"/>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smtClean="0">
                <a:solidFill>
                  <a:schemeClr val="bg1"/>
                </a:solidFill>
                <a:latin typeface="Times New Roman" panose="02020603050405020304" pitchFamily="18" charset="0"/>
                <a:cs typeface="Times New Roman" panose="02020603050405020304" pitchFamily="18" charset="0"/>
              </a:rPr>
              <a:t>Architecture of last model</a:t>
            </a:r>
          </a:p>
        </p:txBody>
      </p:sp>
      <p:grpSp>
        <p:nvGrpSpPr>
          <p:cNvPr id="7" name="Group 6"/>
          <p:cNvGrpSpPr/>
          <p:nvPr/>
        </p:nvGrpSpPr>
        <p:grpSpPr>
          <a:xfrm>
            <a:off x="1600200" y="411387"/>
            <a:ext cx="9296400" cy="579213"/>
            <a:chOff x="0" y="2597282"/>
            <a:chExt cx="9296400" cy="852641"/>
          </a:xfrm>
        </p:grpSpPr>
        <p:sp>
          <p:nvSpPr>
            <p:cNvPr id="11" name="Rounded Rectangle 10"/>
            <p:cNvSpPr/>
            <p:nvPr/>
          </p:nvSpPr>
          <p:spPr>
            <a:xfrm>
              <a:off x="0" y="2597282"/>
              <a:ext cx="9296400" cy="852641"/>
            </a:xfrm>
            <a:prstGeom prst="roundRect">
              <a:avLst/>
            </a:prstGeom>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sp>
        <p:sp>
          <p:nvSpPr>
            <p:cNvPr id="12" name="Rounded Rectangle 4"/>
            <p:cNvSpPr txBox="1"/>
            <p:nvPr/>
          </p:nvSpPr>
          <p:spPr>
            <a:xfrm>
              <a:off x="41623" y="2638905"/>
              <a:ext cx="9213154" cy="7693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2400" b="1" kern="1200" dirty="0">
                  <a:latin typeface="Times New Roman" panose="02020603050405020304" pitchFamily="18" charset="0"/>
                  <a:cs typeface="Times New Roman" panose="02020603050405020304" pitchFamily="18" charset="0"/>
                </a:rPr>
                <a:t>Section 4: Advantage of new model</a:t>
              </a:r>
            </a:p>
          </p:txBody>
        </p:sp>
      </p:grpSp>
      <p:sp>
        <p:nvSpPr>
          <p:cNvPr id="2" name="Rectangle 1"/>
          <p:cNvSpPr/>
          <p:nvPr/>
        </p:nvSpPr>
        <p:spPr>
          <a:xfrm>
            <a:off x="1219200" y="1860621"/>
            <a:ext cx="1609736" cy="523220"/>
          </a:xfrm>
          <a:prstGeom prst="rect">
            <a:avLst/>
          </a:prstGeom>
        </p:spPr>
        <p:txBody>
          <a:bodyPr wrap="none">
            <a:spAutoFit/>
          </a:bodyPr>
          <a:lstStyle/>
          <a:p>
            <a:r>
              <a:rPr lang="en-US" sz="2800" dirty="0" err="1" smtClean="0">
                <a:solidFill>
                  <a:schemeClr val="bg1"/>
                </a:solidFill>
                <a:latin typeface="Times New Roman" panose="02020603050405020304" pitchFamily="18" charset="0"/>
                <a:cs typeface="Times New Roman" panose="02020603050405020304" pitchFamily="18" charset="0"/>
              </a:rPr>
              <a:t>OverFeat</a:t>
            </a:r>
            <a:r>
              <a:rPr lang="en-US" sz="2800" dirty="0">
                <a:solidFill>
                  <a:schemeClr val="bg1"/>
                </a:solidFill>
                <a:latin typeface="Times New Roman" panose="02020603050405020304" pitchFamily="18" charset="0"/>
                <a:cs typeface="Times New Roman" panose="02020603050405020304" pitchFamily="18" charset="0"/>
              </a:rPr>
              <a:t> </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217" y="2590800"/>
            <a:ext cx="10120548" cy="244981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3515" y="2345741"/>
            <a:ext cx="7200900" cy="4067175"/>
          </a:xfrm>
          <a:prstGeom prst="rect">
            <a:avLst/>
          </a:prstGeom>
        </p:spPr>
      </p:pic>
    </p:spTree>
    <p:extLst>
      <p:ext uri="{BB962C8B-B14F-4D97-AF65-F5344CB8AC3E}">
        <p14:creationId xmlns:p14="http://schemas.microsoft.com/office/powerpoint/2010/main" val="3349886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300" fill="hold"/>
                                        <p:tgtEl>
                                          <p:spTgt spid="5"/>
                                        </p:tgtEl>
                                        <p:attrNameLst>
                                          <p:attrName>ppt_x</p:attrName>
                                        </p:attrNameLst>
                                      </p:cBhvr>
                                      <p:tavLst>
                                        <p:tav tm="0">
                                          <p:val>
                                            <p:strVal val="#ppt_x"/>
                                          </p:val>
                                        </p:tav>
                                        <p:tav tm="100000">
                                          <p:val>
                                            <p:strVal val="#ppt_x"/>
                                          </p:val>
                                        </p:tav>
                                      </p:tavLst>
                                    </p:anim>
                                    <p:anim calcmode="lin" valueType="num">
                                      <p:cBhvr additive="base">
                                        <p:cTn id="12" dur="3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26165" y="1264028"/>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smtClean="0">
                <a:solidFill>
                  <a:schemeClr val="bg1"/>
                </a:solidFill>
                <a:latin typeface="Times New Roman" panose="02020603050405020304" pitchFamily="18" charset="0"/>
                <a:cs typeface="Times New Roman" panose="02020603050405020304" pitchFamily="18" charset="0"/>
              </a:rPr>
              <a:t>Architecture new model</a:t>
            </a:r>
          </a:p>
        </p:txBody>
      </p:sp>
      <p:grpSp>
        <p:nvGrpSpPr>
          <p:cNvPr id="7" name="Group 6"/>
          <p:cNvGrpSpPr/>
          <p:nvPr/>
        </p:nvGrpSpPr>
        <p:grpSpPr>
          <a:xfrm>
            <a:off x="1600200" y="411387"/>
            <a:ext cx="9296400" cy="579213"/>
            <a:chOff x="0" y="2597282"/>
            <a:chExt cx="9296400" cy="852641"/>
          </a:xfrm>
        </p:grpSpPr>
        <p:sp>
          <p:nvSpPr>
            <p:cNvPr id="11" name="Rounded Rectangle 10"/>
            <p:cNvSpPr/>
            <p:nvPr/>
          </p:nvSpPr>
          <p:spPr>
            <a:xfrm>
              <a:off x="0" y="2597282"/>
              <a:ext cx="9296400" cy="852641"/>
            </a:xfrm>
            <a:prstGeom prst="roundRect">
              <a:avLst/>
            </a:prstGeom>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sp>
        <p:sp>
          <p:nvSpPr>
            <p:cNvPr id="12" name="Rounded Rectangle 4"/>
            <p:cNvSpPr txBox="1"/>
            <p:nvPr/>
          </p:nvSpPr>
          <p:spPr>
            <a:xfrm>
              <a:off x="41623" y="2638905"/>
              <a:ext cx="9213154" cy="7693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2400" b="1" kern="1200" dirty="0">
                  <a:latin typeface="Times New Roman" panose="02020603050405020304" pitchFamily="18" charset="0"/>
                  <a:cs typeface="Times New Roman" panose="02020603050405020304" pitchFamily="18" charset="0"/>
                </a:rPr>
                <a:t>Section 4: Advantage of new model</a:t>
              </a:r>
            </a:p>
          </p:txBody>
        </p:sp>
      </p:gr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1848803"/>
            <a:ext cx="7454086" cy="4670307"/>
          </a:xfrm>
          <a:prstGeom prst="rect">
            <a:avLst/>
          </a:prstGeom>
        </p:spPr>
      </p:pic>
    </p:spTree>
    <p:extLst>
      <p:ext uri="{BB962C8B-B14F-4D97-AF65-F5344CB8AC3E}">
        <p14:creationId xmlns:p14="http://schemas.microsoft.com/office/powerpoint/2010/main" val="463974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676400" y="914400"/>
            <a:ext cx="9296400" cy="2133600"/>
            <a:chOff x="0" y="2597282"/>
            <a:chExt cx="9296400" cy="852641"/>
          </a:xfrm>
        </p:grpSpPr>
        <p:sp>
          <p:nvSpPr>
            <p:cNvPr id="11" name="Rounded Rectangle 10"/>
            <p:cNvSpPr/>
            <p:nvPr/>
          </p:nvSpPr>
          <p:spPr>
            <a:xfrm>
              <a:off x="0" y="2597282"/>
              <a:ext cx="9296400" cy="852641"/>
            </a:xfrm>
            <a:prstGeom prst="roundRect">
              <a:avLst/>
            </a:prstGeom>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sp>
        <p:sp>
          <p:nvSpPr>
            <p:cNvPr id="12" name="Rounded Rectangle 4"/>
            <p:cNvSpPr txBox="1"/>
            <p:nvPr/>
          </p:nvSpPr>
          <p:spPr>
            <a:xfrm>
              <a:off x="41623" y="2638905"/>
              <a:ext cx="9213154" cy="76939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3600" b="1" kern="1200" dirty="0">
                  <a:latin typeface="Times New Roman" panose="02020603050405020304" pitchFamily="18" charset="0"/>
                  <a:cs typeface="Times New Roman" panose="02020603050405020304" pitchFamily="18" charset="0"/>
                </a:rPr>
                <a:t>Section 4: Advantage of new model</a:t>
              </a:r>
            </a:p>
          </p:txBody>
        </p:sp>
      </p:grpSp>
    </p:spTree>
    <p:extLst>
      <p:ext uri="{BB962C8B-B14F-4D97-AF65-F5344CB8AC3E}">
        <p14:creationId xmlns:p14="http://schemas.microsoft.com/office/powerpoint/2010/main" val="12890236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26165" y="1264028"/>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smtClean="0">
                <a:solidFill>
                  <a:schemeClr val="bg1"/>
                </a:solidFill>
                <a:latin typeface="Times New Roman" panose="02020603050405020304" pitchFamily="18" charset="0"/>
                <a:cs typeface="Times New Roman" panose="02020603050405020304" pitchFamily="18" charset="0"/>
              </a:rPr>
              <a:t>Detection</a:t>
            </a:r>
            <a:endParaRPr lang="en-US" sz="3200" b="1" dirty="0">
              <a:solidFill>
                <a:schemeClr val="bg1"/>
              </a:solidFill>
              <a:latin typeface="Times New Roman" panose="02020603050405020304" pitchFamily="18" charset="0"/>
              <a:cs typeface="Times New Roman" panose="02020603050405020304" pitchFamily="18" charset="0"/>
            </a:endParaRPr>
          </a:p>
        </p:txBody>
      </p:sp>
      <p:grpSp>
        <p:nvGrpSpPr>
          <p:cNvPr id="8" name="Group 7"/>
          <p:cNvGrpSpPr/>
          <p:nvPr/>
        </p:nvGrpSpPr>
        <p:grpSpPr>
          <a:xfrm>
            <a:off x="1524000" y="457200"/>
            <a:ext cx="9296400" cy="502520"/>
            <a:chOff x="0" y="3462890"/>
            <a:chExt cx="9296400" cy="852641"/>
          </a:xfrm>
        </p:grpSpPr>
        <p:sp>
          <p:nvSpPr>
            <p:cNvPr id="9" name="Rounded Rectangle 8"/>
            <p:cNvSpPr/>
            <p:nvPr/>
          </p:nvSpPr>
          <p:spPr>
            <a:xfrm>
              <a:off x="0" y="3462890"/>
              <a:ext cx="9296400" cy="852641"/>
            </a:xfrm>
            <a:prstGeom prst="roundRect">
              <a:avLst/>
            </a:prstGeom>
          </p:spPr>
          <p:style>
            <a:lnRef idx="3">
              <a:schemeClr val="lt1">
                <a:hueOff val="0"/>
                <a:satOff val="0"/>
                <a:lumOff val="0"/>
                <a:alphaOff val="0"/>
              </a:schemeClr>
            </a:lnRef>
            <a:fillRef idx="1">
              <a:schemeClr val="accent6">
                <a:hueOff val="0"/>
                <a:satOff val="0"/>
                <a:lumOff val="0"/>
                <a:alphaOff val="0"/>
              </a:schemeClr>
            </a:fillRef>
            <a:effectRef idx="1">
              <a:schemeClr val="accent6">
                <a:hueOff val="0"/>
                <a:satOff val="0"/>
                <a:lumOff val="0"/>
                <a:alphaOff val="0"/>
              </a:schemeClr>
            </a:effectRef>
            <a:fontRef idx="minor">
              <a:schemeClr val="lt1"/>
            </a:fontRef>
          </p:style>
        </p:sp>
        <p:sp>
          <p:nvSpPr>
            <p:cNvPr id="10" name="Rounded Rectangle 4"/>
            <p:cNvSpPr txBox="1"/>
            <p:nvPr/>
          </p:nvSpPr>
          <p:spPr>
            <a:xfrm>
              <a:off x="41623" y="3504513"/>
              <a:ext cx="9213154" cy="7693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2400" b="1" kern="1200" dirty="0">
                  <a:latin typeface="Times New Roman" panose="02020603050405020304" pitchFamily="18" charset="0"/>
                  <a:cs typeface="Times New Roman" panose="02020603050405020304" pitchFamily="18" charset="0"/>
                </a:rPr>
                <a:t>Section 5:Result</a:t>
              </a: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2057400"/>
            <a:ext cx="11410950" cy="3200400"/>
          </a:xfrm>
          <a:prstGeom prst="rect">
            <a:avLst/>
          </a:prstGeom>
        </p:spPr>
      </p:pic>
    </p:spTree>
    <p:extLst>
      <p:ext uri="{BB962C8B-B14F-4D97-AF65-F5344CB8AC3E}">
        <p14:creationId xmlns:p14="http://schemas.microsoft.com/office/powerpoint/2010/main" val="6416482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51543"/>
            <a:chExt cx="9296400" cy="1298700"/>
          </a:xfrm>
          <a:solidFill>
            <a:schemeClr val="accent2"/>
          </a:solidFill>
        </p:grpSpPr>
        <p:sp>
          <p:nvSpPr>
            <p:cNvPr id="4" name="Rounded Rectangle 3"/>
            <p:cNvSpPr/>
            <p:nvPr/>
          </p:nvSpPr>
          <p:spPr>
            <a:xfrm>
              <a:off x="0" y="51543"/>
              <a:ext cx="9296400" cy="1298700"/>
            </a:xfrm>
            <a:prstGeom prst="roundRect">
              <a:avLst/>
            </a:prstGeom>
            <a:grpFill/>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sp>
        <p:sp>
          <p:nvSpPr>
            <p:cNvPr id="5" name="Rounded Rectangle 4"/>
            <p:cNvSpPr txBox="1"/>
            <p:nvPr/>
          </p:nvSpPr>
          <p:spPr>
            <a:xfrm>
              <a:off x="63397" y="114940"/>
              <a:ext cx="9169606" cy="117190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en-US" sz="2800" b="1" kern="1200" dirty="0">
                  <a:latin typeface="Times New Roman" panose="02020603050405020304" pitchFamily="18" charset="0"/>
                  <a:cs typeface="Times New Roman" panose="02020603050405020304" pitchFamily="18" charset="0"/>
                </a:rPr>
                <a:t>Section 1:Overview</a:t>
              </a:r>
            </a:p>
          </p:txBody>
        </p:sp>
      </p:grpSp>
      <p:sp>
        <p:nvSpPr>
          <p:cNvPr id="6" name="TextBox 5"/>
          <p:cNvSpPr txBox="1"/>
          <p:nvPr/>
        </p:nvSpPr>
        <p:spPr>
          <a:xfrm>
            <a:off x="685800" y="1371600"/>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Introduction</a:t>
            </a:r>
          </a:p>
        </p:txBody>
      </p:sp>
      <p:sp>
        <p:nvSpPr>
          <p:cNvPr id="7" name="TextBox 6"/>
          <p:cNvSpPr txBox="1"/>
          <p:nvPr/>
        </p:nvSpPr>
        <p:spPr>
          <a:xfrm>
            <a:off x="1219200" y="1956375"/>
            <a:ext cx="10515600" cy="2246769"/>
          </a:xfrm>
          <a:prstGeom prst="rect">
            <a:avLst/>
          </a:prstGeom>
          <a:noFill/>
        </p:spPr>
        <p:txBody>
          <a:bodyPr wrap="squar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Author: </a:t>
            </a:r>
            <a:r>
              <a:rPr lang="en-US" sz="2800" i="1" dirty="0" err="1">
                <a:solidFill>
                  <a:schemeClr val="bg1"/>
                </a:solidFill>
                <a:latin typeface="Times New Roman" panose="02020603050405020304" pitchFamily="18" charset="0"/>
                <a:cs typeface="Times New Roman" panose="02020603050405020304" pitchFamily="18" charset="0"/>
              </a:rPr>
              <a:t>Zhe</a:t>
            </a:r>
            <a:r>
              <a:rPr lang="en-US" sz="2800" i="1" dirty="0">
                <a:solidFill>
                  <a:schemeClr val="bg1"/>
                </a:solidFill>
                <a:latin typeface="Times New Roman" panose="02020603050405020304" pitchFamily="18" charset="0"/>
                <a:cs typeface="Times New Roman" panose="02020603050405020304" pitchFamily="18" charset="0"/>
              </a:rPr>
              <a:t> Zhu, Dun Liang, Song-Hai Zhang, </a:t>
            </a:r>
            <a:r>
              <a:rPr lang="en-US" sz="2800" i="1" dirty="0" err="1">
                <a:solidFill>
                  <a:schemeClr val="bg1"/>
                </a:solidFill>
                <a:latin typeface="Times New Roman" panose="02020603050405020304" pitchFamily="18" charset="0"/>
                <a:cs typeface="Times New Roman" panose="02020603050405020304" pitchFamily="18" charset="0"/>
              </a:rPr>
              <a:t>Xiaolei</a:t>
            </a:r>
            <a:r>
              <a:rPr lang="en-US" sz="2800" i="1" dirty="0">
                <a:solidFill>
                  <a:schemeClr val="bg1"/>
                </a:solidFill>
                <a:latin typeface="Times New Roman" panose="02020603050405020304" pitchFamily="18" charset="0"/>
                <a:cs typeface="Times New Roman" panose="02020603050405020304" pitchFamily="18" charset="0"/>
              </a:rPr>
              <a:t> Huang, </a:t>
            </a:r>
            <a:r>
              <a:rPr lang="en-US" sz="2800" i="1" dirty="0" err="1">
                <a:solidFill>
                  <a:schemeClr val="bg1"/>
                </a:solidFill>
                <a:latin typeface="Times New Roman" panose="02020603050405020304" pitchFamily="18" charset="0"/>
                <a:cs typeface="Times New Roman" panose="02020603050405020304" pitchFamily="18" charset="0"/>
              </a:rPr>
              <a:t>Baoli</a:t>
            </a:r>
            <a:r>
              <a:rPr lang="en-US" sz="2800" i="1" dirty="0">
                <a:solidFill>
                  <a:schemeClr val="bg1"/>
                </a:solidFill>
                <a:latin typeface="Times New Roman" panose="02020603050405020304" pitchFamily="18" charset="0"/>
                <a:cs typeface="Times New Roman" panose="02020603050405020304" pitchFamily="18" charset="0"/>
              </a:rPr>
              <a:t> Li and Shi-Min Hu</a:t>
            </a:r>
          </a:p>
          <a:p>
            <a:r>
              <a:rPr lang="en-US" sz="2800" b="1" dirty="0">
                <a:solidFill>
                  <a:schemeClr val="bg1"/>
                </a:solidFill>
                <a:latin typeface="Times New Roman" panose="02020603050405020304" pitchFamily="18" charset="0"/>
                <a:cs typeface="Times New Roman" panose="02020603050405020304" pitchFamily="18" charset="0"/>
              </a:rPr>
              <a:t>Public: </a:t>
            </a:r>
            <a:r>
              <a:rPr lang="en-US" sz="2800" i="1" dirty="0">
                <a:solidFill>
                  <a:schemeClr val="bg1"/>
                </a:solidFill>
                <a:latin typeface="Times New Roman" panose="02020603050405020304" pitchFamily="18" charset="0"/>
                <a:cs typeface="Times New Roman" panose="02020603050405020304" pitchFamily="18" charset="0"/>
              </a:rPr>
              <a:t>IEEE CVPR, 2016</a:t>
            </a:r>
            <a:r>
              <a:rPr lang="en-US" sz="2800" b="1" dirty="0">
                <a:solidFill>
                  <a:schemeClr val="bg1"/>
                </a:solidFill>
                <a:latin typeface="Times New Roman" panose="02020603050405020304" pitchFamily="18" charset="0"/>
                <a:cs typeface="Times New Roman" panose="02020603050405020304" pitchFamily="18" charset="0"/>
              </a:rPr>
              <a:t> </a:t>
            </a:r>
          </a:p>
          <a:p>
            <a:r>
              <a:rPr lang="en-US" sz="2800" b="1" dirty="0">
                <a:solidFill>
                  <a:schemeClr val="bg1"/>
                </a:solidFill>
                <a:latin typeface="Times New Roman" panose="02020603050405020304" pitchFamily="18" charset="0"/>
                <a:cs typeface="Times New Roman" panose="02020603050405020304" pitchFamily="18" charset="0"/>
              </a:rPr>
              <a:t>Subject: </a:t>
            </a:r>
            <a:r>
              <a:rPr lang="en-US" sz="2800" i="1" dirty="0">
                <a:solidFill>
                  <a:schemeClr val="bg1"/>
                </a:solidFill>
                <a:latin typeface="Times New Roman" panose="02020603050405020304" pitchFamily="18" charset="0"/>
                <a:cs typeface="Times New Roman" panose="02020603050405020304" pitchFamily="18" charset="0"/>
              </a:rPr>
              <a:t>Object Detection, Benchmark Recognition. CNN, Image Processing</a:t>
            </a:r>
          </a:p>
        </p:txBody>
      </p:sp>
    </p:spTree>
    <p:extLst>
      <p:ext uri="{BB962C8B-B14F-4D97-AF65-F5344CB8AC3E}">
        <p14:creationId xmlns:p14="http://schemas.microsoft.com/office/powerpoint/2010/main" val="267654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26165" y="1264028"/>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Simultaneous detection and classification</a:t>
            </a:r>
          </a:p>
        </p:txBody>
      </p:sp>
      <p:grpSp>
        <p:nvGrpSpPr>
          <p:cNvPr id="8" name="Group 7"/>
          <p:cNvGrpSpPr/>
          <p:nvPr/>
        </p:nvGrpSpPr>
        <p:grpSpPr>
          <a:xfrm>
            <a:off x="1524000" y="457200"/>
            <a:ext cx="9296400" cy="502520"/>
            <a:chOff x="0" y="3462890"/>
            <a:chExt cx="9296400" cy="852641"/>
          </a:xfrm>
        </p:grpSpPr>
        <p:sp>
          <p:nvSpPr>
            <p:cNvPr id="9" name="Rounded Rectangle 8"/>
            <p:cNvSpPr/>
            <p:nvPr/>
          </p:nvSpPr>
          <p:spPr>
            <a:xfrm>
              <a:off x="0" y="3462890"/>
              <a:ext cx="9296400" cy="852641"/>
            </a:xfrm>
            <a:prstGeom prst="roundRect">
              <a:avLst/>
            </a:prstGeom>
          </p:spPr>
          <p:style>
            <a:lnRef idx="3">
              <a:schemeClr val="lt1">
                <a:hueOff val="0"/>
                <a:satOff val="0"/>
                <a:lumOff val="0"/>
                <a:alphaOff val="0"/>
              </a:schemeClr>
            </a:lnRef>
            <a:fillRef idx="1">
              <a:schemeClr val="accent6">
                <a:hueOff val="0"/>
                <a:satOff val="0"/>
                <a:lumOff val="0"/>
                <a:alphaOff val="0"/>
              </a:schemeClr>
            </a:fillRef>
            <a:effectRef idx="1">
              <a:schemeClr val="accent6">
                <a:hueOff val="0"/>
                <a:satOff val="0"/>
                <a:lumOff val="0"/>
                <a:alphaOff val="0"/>
              </a:schemeClr>
            </a:effectRef>
            <a:fontRef idx="minor">
              <a:schemeClr val="lt1"/>
            </a:fontRef>
          </p:style>
        </p:sp>
        <p:sp>
          <p:nvSpPr>
            <p:cNvPr id="10" name="Rounded Rectangle 4"/>
            <p:cNvSpPr txBox="1"/>
            <p:nvPr/>
          </p:nvSpPr>
          <p:spPr>
            <a:xfrm>
              <a:off x="41623" y="3504513"/>
              <a:ext cx="9213154" cy="7693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2400" b="1" kern="1200" dirty="0">
                  <a:latin typeface="Times New Roman" panose="02020603050405020304" pitchFamily="18" charset="0"/>
                  <a:cs typeface="Times New Roman" panose="02020603050405020304" pitchFamily="18" charset="0"/>
                </a:rPr>
                <a:t>Section 5:Result</a:t>
              </a: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165" y="2153111"/>
            <a:ext cx="10839450" cy="3390900"/>
          </a:xfrm>
          <a:prstGeom prst="rect">
            <a:avLst/>
          </a:prstGeom>
        </p:spPr>
      </p:pic>
    </p:spTree>
    <p:extLst>
      <p:ext uri="{BB962C8B-B14F-4D97-AF65-F5344CB8AC3E}">
        <p14:creationId xmlns:p14="http://schemas.microsoft.com/office/powerpoint/2010/main" val="12449230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447800" y="990600"/>
            <a:ext cx="9296400" cy="1828800"/>
            <a:chOff x="0" y="3462890"/>
            <a:chExt cx="9296400" cy="852641"/>
          </a:xfrm>
        </p:grpSpPr>
        <p:sp>
          <p:nvSpPr>
            <p:cNvPr id="9" name="Rounded Rectangle 8"/>
            <p:cNvSpPr/>
            <p:nvPr/>
          </p:nvSpPr>
          <p:spPr>
            <a:xfrm>
              <a:off x="0" y="3462890"/>
              <a:ext cx="9296400" cy="852641"/>
            </a:xfrm>
            <a:prstGeom prst="roundRect">
              <a:avLst/>
            </a:prstGeom>
          </p:spPr>
          <p:style>
            <a:lnRef idx="3">
              <a:schemeClr val="lt1">
                <a:hueOff val="0"/>
                <a:satOff val="0"/>
                <a:lumOff val="0"/>
                <a:alphaOff val="0"/>
              </a:schemeClr>
            </a:lnRef>
            <a:fillRef idx="1">
              <a:schemeClr val="accent6">
                <a:hueOff val="0"/>
                <a:satOff val="0"/>
                <a:lumOff val="0"/>
                <a:alphaOff val="0"/>
              </a:schemeClr>
            </a:fillRef>
            <a:effectRef idx="1">
              <a:schemeClr val="accent6">
                <a:hueOff val="0"/>
                <a:satOff val="0"/>
                <a:lumOff val="0"/>
                <a:alphaOff val="0"/>
              </a:schemeClr>
            </a:effectRef>
            <a:fontRef idx="minor">
              <a:schemeClr val="lt1"/>
            </a:fontRef>
          </p:style>
        </p:sp>
        <p:sp>
          <p:nvSpPr>
            <p:cNvPr id="10" name="Rounded Rectangle 4"/>
            <p:cNvSpPr txBox="1"/>
            <p:nvPr/>
          </p:nvSpPr>
          <p:spPr>
            <a:xfrm>
              <a:off x="41623" y="3504513"/>
              <a:ext cx="9213154" cy="7693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3600" b="1" kern="1200" dirty="0">
                  <a:latin typeface="Times New Roman" panose="02020603050405020304" pitchFamily="18" charset="0"/>
                  <a:cs typeface="Times New Roman" panose="02020603050405020304" pitchFamily="18" charset="0"/>
                </a:rPr>
                <a:t>Section 5:Result</a:t>
              </a:r>
            </a:p>
          </p:txBody>
        </p:sp>
      </p:grpSp>
    </p:spTree>
    <p:extLst>
      <p:ext uri="{BB962C8B-B14F-4D97-AF65-F5344CB8AC3E}">
        <p14:creationId xmlns:p14="http://schemas.microsoft.com/office/powerpoint/2010/main" val="38141251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235765" y="533400"/>
            <a:ext cx="9296400" cy="578720"/>
            <a:chOff x="0" y="4328497"/>
            <a:chExt cx="9296400" cy="852641"/>
          </a:xfrm>
          <a:solidFill>
            <a:schemeClr val="accent1">
              <a:lumMod val="75000"/>
            </a:schemeClr>
          </a:solidFill>
        </p:grpSpPr>
        <p:sp>
          <p:nvSpPr>
            <p:cNvPr id="11" name="Rounded Rectangle 10"/>
            <p:cNvSpPr/>
            <p:nvPr/>
          </p:nvSpPr>
          <p:spPr>
            <a:xfrm>
              <a:off x="0" y="4328497"/>
              <a:ext cx="9296400" cy="852641"/>
            </a:xfrm>
            <a:prstGeom prst="roundRect">
              <a:avLst/>
            </a:prstGeom>
            <a:grpFill/>
          </p:spPr>
          <p:style>
            <a:lnRef idx="3">
              <a:schemeClr val="lt1">
                <a:hueOff val="0"/>
                <a:satOff val="0"/>
                <a:lumOff val="0"/>
                <a:alphaOff val="0"/>
              </a:schemeClr>
            </a:lnRef>
            <a:fillRef idx="1">
              <a:scrgbClr r="0" g="0" b="0"/>
            </a:fillRef>
            <a:effectRef idx="1">
              <a:schemeClr val="accent2">
                <a:hueOff val="0"/>
                <a:satOff val="0"/>
                <a:lumOff val="0"/>
                <a:alphaOff val="0"/>
              </a:schemeClr>
            </a:effectRef>
            <a:fontRef idx="minor">
              <a:schemeClr val="lt1"/>
            </a:fontRef>
          </p:style>
        </p:sp>
        <p:sp>
          <p:nvSpPr>
            <p:cNvPr id="12" name="Rounded Rectangle 4"/>
            <p:cNvSpPr txBox="1"/>
            <p:nvPr/>
          </p:nvSpPr>
          <p:spPr>
            <a:xfrm>
              <a:off x="41623" y="4370120"/>
              <a:ext cx="9213154" cy="76939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2400" b="1" kern="1200" dirty="0">
                  <a:latin typeface="Times New Roman" panose="02020603050405020304" pitchFamily="18" charset="0"/>
                  <a:cs typeface="Times New Roman" panose="02020603050405020304" pitchFamily="18" charset="0"/>
                </a:rPr>
                <a:t>Section 6:Demo</a:t>
              </a:r>
            </a:p>
          </p:txBody>
        </p:sp>
      </p:grpSp>
    </p:spTree>
    <p:extLst>
      <p:ext uri="{BB962C8B-B14F-4D97-AF65-F5344CB8AC3E}">
        <p14:creationId xmlns:p14="http://schemas.microsoft.com/office/powerpoint/2010/main" val="2960364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7800" y="2133600"/>
            <a:ext cx="9525000" cy="1569660"/>
          </a:xfrm>
          <a:prstGeom prst="rect">
            <a:avLst/>
          </a:prstGeom>
          <a:noFill/>
        </p:spPr>
        <p:txBody>
          <a:bodyPr wrap="square" rtlCol="0">
            <a:spAutoFit/>
          </a:bodyPr>
          <a:lstStyle/>
          <a:p>
            <a:pPr algn="ctr"/>
            <a:r>
              <a:rPr lang="en-US" sz="9600" b="1" dirty="0">
                <a:solidFill>
                  <a:schemeClr val="bg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910947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51543"/>
            <a:chExt cx="9296400" cy="1298700"/>
          </a:xfrm>
        </p:grpSpPr>
        <p:sp>
          <p:nvSpPr>
            <p:cNvPr id="4" name="Rounded Rectangle 3"/>
            <p:cNvSpPr/>
            <p:nvPr/>
          </p:nvSpPr>
          <p:spPr>
            <a:xfrm>
              <a:off x="0" y="51543"/>
              <a:ext cx="9296400" cy="1298700"/>
            </a:xfrm>
            <a:prstGeom prst="roundRect">
              <a:avLst/>
            </a:prstGeom>
            <a:solidFill>
              <a:schemeClr val="accent1">
                <a:lumMod val="75000"/>
              </a:schemeClr>
            </a:solidFill>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sp>
        <p:sp>
          <p:nvSpPr>
            <p:cNvPr id="5" name="Rounded Rectangle 4"/>
            <p:cNvSpPr txBox="1"/>
            <p:nvPr/>
          </p:nvSpPr>
          <p:spPr>
            <a:xfrm>
              <a:off x="63397" y="114940"/>
              <a:ext cx="9169606" cy="1171906"/>
            </a:xfrm>
            <a:prstGeom prst="rect">
              <a:avLst/>
            </a:prstGeom>
            <a:solidFill>
              <a:schemeClr val="accent2"/>
            </a:solidFill>
          </p:spPr>
          <p:style>
            <a:lnRef idx="0">
              <a:scrgbClr r="0" g="0" b="0"/>
            </a:lnRef>
            <a:fillRef idx="0">
              <a:scrgbClr r="0" g="0" b="0"/>
            </a:fillRef>
            <a:effectRef idx="0">
              <a:scrgbClr r="0" g="0" b="0"/>
            </a:effectRef>
            <a:fontRef idx="minor">
              <a:schemeClr val="lt1"/>
            </a:fontRef>
          </p:style>
          <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en-US" sz="2800" b="1" kern="1200" dirty="0">
                  <a:latin typeface="Times New Roman" panose="02020603050405020304" pitchFamily="18" charset="0"/>
                  <a:cs typeface="Times New Roman" panose="02020603050405020304" pitchFamily="18" charset="0"/>
                </a:rPr>
                <a:t>Section 1:Overview</a:t>
              </a:r>
            </a:p>
          </p:txBody>
        </p:sp>
      </p:grpSp>
      <p:sp>
        <p:nvSpPr>
          <p:cNvPr id="6" name="TextBox 5"/>
          <p:cNvSpPr txBox="1"/>
          <p:nvPr/>
        </p:nvSpPr>
        <p:spPr>
          <a:xfrm>
            <a:off x="685800" y="1371600"/>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Target</a:t>
            </a:r>
          </a:p>
        </p:txBody>
      </p:sp>
      <p:sp>
        <p:nvSpPr>
          <p:cNvPr id="7" name="TextBox 6"/>
          <p:cNvSpPr txBox="1"/>
          <p:nvPr/>
        </p:nvSpPr>
        <p:spPr>
          <a:xfrm>
            <a:off x="762000" y="1956375"/>
            <a:ext cx="10972800" cy="1384995"/>
          </a:xfrm>
          <a:prstGeom prst="rect">
            <a:avLst/>
          </a:prstGeom>
          <a:noFill/>
        </p:spPr>
        <p:txBody>
          <a:bodyPr wrap="square" rtlCol="0">
            <a:spAutoFit/>
          </a:bodyPr>
          <a:lstStyle/>
          <a:p>
            <a:pPr marL="457200" indent="-457200">
              <a:buFontTx/>
              <a:buChar char="-"/>
            </a:pPr>
            <a:r>
              <a:rPr lang="en-US" sz="2800" i="1" dirty="0">
                <a:solidFill>
                  <a:schemeClr val="bg1"/>
                </a:solidFill>
                <a:latin typeface="Times New Roman" panose="02020603050405020304" pitchFamily="18" charset="0"/>
                <a:cs typeface="Times New Roman" panose="02020603050405020304" pitchFamily="18" charset="0"/>
              </a:rPr>
              <a:t>Provide dataset with 100K images.</a:t>
            </a:r>
          </a:p>
          <a:p>
            <a:pPr marL="457200" indent="-457200">
              <a:buFontTx/>
              <a:buChar char="-"/>
            </a:pPr>
            <a:r>
              <a:rPr lang="en-US" sz="2800" i="1" dirty="0">
                <a:solidFill>
                  <a:schemeClr val="bg1"/>
                </a:solidFill>
                <a:latin typeface="Times New Roman" panose="02020603050405020304" pitchFamily="18" charset="0"/>
                <a:cs typeface="Times New Roman" panose="02020603050405020304" pitchFamily="18" charset="0"/>
              </a:rPr>
              <a:t>Promote new CNN model can simultaneously detect and classify traffic-signs.</a:t>
            </a:r>
          </a:p>
        </p:txBody>
      </p:sp>
    </p:spTree>
    <p:extLst>
      <p:ext uri="{BB962C8B-B14F-4D97-AF65-F5344CB8AC3E}">
        <p14:creationId xmlns:p14="http://schemas.microsoft.com/office/powerpoint/2010/main" val="3257312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00200" y="304800"/>
            <a:ext cx="9296400" cy="609600"/>
            <a:chOff x="0" y="51543"/>
            <a:chExt cx="9296400" cy="1298700"/>
          </a:xfrm>
          <a:solidFill>
            <a:schemeClr val="accent2"/>
          </a:solidFill>
        </p:grpSpPr>
        <p:sp>
          <p:nvSpPr>
            <p:cNvPr id="4" name="Rounded Rectangle 3"/>
            <p:cNvSpPr/>
            <p:nvPr/>
          </p:nvSpPr>
          <p:spPr>
            <a:xfrm>
              <a:off x="0" y="51543"/>
              <a:ext cx="9296400" cy="1298700"/>
            </a:xfrm>
            <a:prstGeom prst="roundRect">
              <a:avLst/>
            </a:prstGeom>
            <a:grpFill/>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sp>
        <p:sp>
          <p:nvSpPr>
            <p:cNvPr id="5" name="Rounded Rectangle 4"/>
            <p:cNvSpPr txBox="1"/>
            <p:nvPr/>
          </p:nvSpPr>
          <p:spPr>
            <a:xfrm>
              <a:off x="63397" y="114940"/>
              <a:ext cx="9169606" cy="117190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en-US" sz="2800" b="1" kern="1200" dirty="0">
                  <a:latin typeface="Times New Roman" panose="02020603050405020304" pitchFamily="18" charset="0"/>
                  <a:cs typeface="Times New Roman" panose="02020603050405020304" pitchFamily="18" charset="0"/>
                </a:rPr>
                <a:t>Section 1:Overview</a:t>
              </a:r>
            </a:p>
          </p:txBody>
        </p:sp>
      </p:grpSp>
      <p:sp>
        <p:nvSpPr>
          <p:cNvPr id="6" name="TextBox 5"/>
          <p:cNvSpPr txBox="1"/>
          <p:nvPr/>
        </p:nvSpPr>
        <p:spPr>
          <a:xfrm>
            <a:off x="685800" y="1371600"/>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Document of this paper</a:t>
            </a:r>
          </a:p>
        </p:txBody>
      </p:sp>
      <p:sp>
        <p:nvSpPr>
          <p:cNvPr id="7" name="TextBox 6"/>
          <p:cNvSpPr txBox="1"/>
          <p:nvPr/>
        </p:nvSpPr>
        <p:spPr>
          <a:xfrm>
            <a:off x="762000" y="1956375"/>
            <a:ext cx="10972800" cy="2246769"/>
          </a:xfrm>
          <a:prstGeom prst="rect">
            <a:avLst/>
          </a:prstGeom>
          <a:noFill/>
        </p:spPr>
        <p:txBody>
          <a:bodyPr wrap="square" rtlCol="0">
            <a:spAutoFit/>
          </a:bodyPr>
          <a:lstStyle/>
          <a:p>
            <a:pPr marL="457200" indent="-457200">
              <a:buFontTx/>
              <a:buChar char="-"/>
            </a:pPr>
            <a:r>
              <a:rPr lang="en-US" sz="2800" i="1" dirty="0">
                <a:solidFill>
                  <a:schemeClr val="bg1"/>
                </a:solidFill>
                <a:latin typeface="Times New Roman" panose="02020603050405020304" pitchFamily="18" charset="0"/>
                <a:cs typeface="Times New Roman" panose="02020603050405020304" pitchFamily="18" charset="0"/>
              </a:rPr>
              <a:t>Provide dataset with 100K images.</a:t>
            </a:r>
          </a:p>
          <a:p>
            <a:pPr marL="457200" indent="-457200">
              <a:buFontTx/>
              <a:buChar char="-"/>
            </a:pPr>
            <a:r>
              <a:rPr lang="en-US" sz="2800" i="1" dirty="0">
                <a:solidFill>
                  <a:schemeClr val="bg1"/>
                </a:solidFill>
                <a:latin typeface="Times New Roman" panose="02020603050405020304" pitchFamily="18" charset="0"/>
                <a:cs typeface="Times New Roman" panose="02020603050405020304" pitchFamily="18" charset="0"/>
              </a:rPr>
              <a:t>Provide an actual result when apply new model with new dataset</a:t>
            </a:r>
          </a:p>
          <a:p>
            <a:pPr marL="457200" indent="-457200">
              <a:buFontTx/>
              <a:buChar char="-"/>
            </a:pPr>
            <a:r>
              <a:rPr lang="en-US" sz="2800" i="1" dirty="0">
                <a:solidFill>
                  <a:schemeClr val="bg1"/>
                </a:solidFill>
                <a:latin typeface="Times New Roman" panose="02020603050405020304" pitchFamily="18" charset="0"/>
                <a:cs typeface="Times New Roman" panose="02020603050405020304" pitchFamily="18" charset="0"/>
              </a:rPr>
              <a:t>Provide 1 file </a:t>
            </a:r>
            <a:r>
              <a:rPr lang="en-US" sz="2800" i="1" dirty="0" err="1" smtClean="0">
                <a:solidFill>
                  <a:schemeClr val="bg1"/>
                </a:solidFill>
                <a:latin typeface="Times New Roman" panose="02020603050405020304" pitchFamily="18" charset="0"/>
                <a:cs typeface="Times New Roman" panose="02020603050405020304" pitchFamily="18" charset="0"/>
              </a:rPr>
              <a:t>caffe</a:t>
            </a:r>
            <a:r>
              <a:rPr lang="en-US" sz="2800" i="1" dirty="0" smtClean="0">
                <a:solidFill>
                  <a:schemeClr val="bg1"/>
                </a:solidFill>
                <a:latin typeface="Times New Roman" panose="02020603050405020304" pitchFamily="18" charset="0"/>
                <a:cs typeface="Times New Roman" panose="02020603050405020304" pitchFamily="18" charset="0"/>
              </a:rPr>
              <a:t> model </a:t>
            </a:r>
            <a:r>
              <a:rPr lang="en-US" sz="2800" i="1" dirty="0">
                <a:solidFill>
                  <a:schemeClr val="bg1"/>
                </a:solidFill>
                <a:latin typeface="Times New Roman" panose="02020603050405020304" pitchFamily="18" charset="0"/>
                <a:cs typeface="Times New Roman" panose="02020603050405020304" pitchFamily="18" charset="0"/>
              </a:rPr>
              <a:t>and  file </a:t>
            </a:r>
            <a:r>
              <a:rPr lang="en-US" sz="2800" i="1" dirty="0" smtClean="0">
                <a:solidFill>
                  <a:schemeClr val="bg1"/>
                </a:solidFill>
                <a:latin typeface="Times New Roman" panose="02020603050405020304" pitchFamily="18" charset="0"/>
                <a:cs typeface="Times New Roman" panose="02020603050405020304" pitchFamily="18" charset="0"/>
              </a:rPr>
              <a:t>proto.txt </a:t>
            </a:r>
            <a:r>
              <a:rPr lang="en-US" sz="2800" i="1" dirty="0">
                <a:solidFill>
                  <a:schemeClr val="bg1"/>
                </a:solidFill>
                <a:latin typeface="Times New Roman" panose="02020603050405020304" pitchFamily="18" charset="0"/>
                <a:cs typeface="Times New Roman" panose="02020603050405020304" pitchFamily="18" charset="0"/>
              </a:rPr>
              <a:t>for </a:t>
            </a:r>
            <a:r>
              <a:rPr lang="en-US" sz="2800" i="1" dirty="0" err="1" smtClean="0">
                <a:solidFill>
                  <a:schemeClr val="bg1"/>
                </a:solidFill>
                <a:latin typeface="Times New Roman" panose="02020603050405020304" pitchFamily="18" charset="0"/>
                <a:cs typeface="Times New Roman" panose="02020603050405020304" pitchFamily="18" charset="0"/>
              </a:rPr>
              <a:t>tranning</a:t>
            </a:r>
            <a:r>
              <a:rPr lang="en-US" sz="2800" i="1" dirty="0" smtClean="0">
                <a:solidFill>
                  <a:schemeClr val="bg1"/>
                </a:solidFill>
                <a:latin typeface="Times New Roman" panose="02020603050405020304" pitchFamily="18" charset="0"/>
                <a:cs typeface="Times New Roman" panose="02020603050405020304" pitchFamily="18" charset="0"/>
              </a:rPr>
              <a:t> </a:t>
            </a:r>
            <a:r>
              <a:rPr lang="en-US" sz="2800" i="1" dirty="0" err="1">
                <a:solidFill>
                  <a:schemeClr val="bg1"/>
                </a:solidFill>
                <a:latin typeface="Times New Roman" panose="02020603050405020304" pitchFamily="18" charset="0"/>
                <a:cs typeface="Times New Roman" panose="02020603050405020304" pitchFamily="18" charset="0"/>
              </a:rPr>
              <a:t>Fasr</a:t>
            </a:r>
            <a:r>
              <a:rPr lang="en-US" sz="2800" i="1" dirty="0">
                <a:solidFill>
                  <a:schemeClr val="bg1"/>
                </a:solidFill>
                <a:latin typeface="Times New Roman" panose="02020603050405020304" pitchFamily="18" charset="0"/>
                <a:cs typeface="Times New Roman" panose="02020603050405020304" pitchFamily="18" charset="0"/>
              </a:rPr>
              <a:t>-RNN</a:t>
            </a:r>
          </a:p>
          <a:p>
            <a:pPr marL="457200" indent="-457200">
              <a:buFontTx/>
              <a:buChar char="-"/>
            </a:pPr>
            <a:r>
              <a:rPr lang="en-US" sz="2800" i="1" dirty="0">
                <a:solidFill>
                  <a:schemeClr val="bg1"/>
                </a:solidFill>
                <a:latin typeface="Times New Roman" panose="02020603050405020304" pitchFamily="18" charset="0"/>
                <a:cs typeface="Times New Roman" panose="02020603050405020304" pitchFamily="18" charset="0"/>
              </a:rPr>
              <a:t>Source code</a:t>
            </a:r>
          </a:p>
          <a:p>
            <a:pPr marL="457200" indent="-457200">
              <a:buFontTx/>
              <a:buChar char="-"/>
            </a:pPr>
            <a:r>
              <a:rPr lang="en-US" sz="2800" i="1" dirty="0">
                <a:solidFill>
                  <a:schemeClr val="bg1"/>
                </a:solidFill>
                <a:latin typeface="Times New Roman" panose="02020603050405020304" pitchFamily="18" charset="0"/>
                <a:cs typeface="Times New Roman" panose="02020603050405020304" pitchFamily="18" charset="0"/>
              </a:rPr>
              <a:t>Tutorial for running</a:t>
            </a:r>
          </a:p>
        </p:txBody>
      </p:sp>
    </p:spTree>
    <p:extLst>
      <p:ext uri="{BB962C8B-B14F-4D97-AF65-F5344CB8AC3E}">
        <p14:creationId xmlns:p14="http://schemas.microsoft.com/office/powerpoint/2010/main" val="2066613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524000" y="1143000"/>
            <a:ext cx="9296400" cy="1905000"/>
            <a:chOff x="0" y="51543"/>
            <a:chExt cx="9296400" cy="1298700"/>
          </a:xfrm>
          <a:solidFill>
            <a:schemeClr val="accent2"/>
          </a:solidFill>
        </p:grpSpPr>
        <p:sp>
          <p:nvSpPr>
            <p:cNvPr id="4" name="Rounded Rectangle 3"/>
            <p:cNvSpPr/>
            <p:nvPr/>
          </p:nvSpPr>
          <p:spPr>
            <a:xfrm>
              <a:off x="0" y="51543"/>
              <a:ext cx="9296400" cy="1298700"/>
            </a:xfrm>
            <a:prstGeom prst="roundRect">
              <a:avLst/>
            </a:prstGeom>
            <a:grpFill/>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sp>
        <p:sp>
          <p:nvSpPr>
            <p:cNvPr id="5" name="Rounded Rectangle 4"/>
            <p:cNvSpPr txBox="1"/>
            <p:nvPr/>
          </p:nvSpPr>
          <p:spPr>
            <a:xfrm>
              <a:off x="63397" y="114940"/>
              <a:ext cx="9169606" cy="117190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en-US" sz="3600" b="1" kern="1200" dirty="0">
                  <a:latin typeface="Times New Roman" panose="02020603050405020304" pitchFamily="18" charset="0"/>
                  <a:cs typeface="Times New Roman" panose="02020603050405020304" pitchFamily="18" charset="0"/>
                </a:rPr>
                <a:t>Section 1:Overview</a:t>
              </a:r>
            </a:p>
          </p:txBody>
        </p:sp>
      </p:grpSp>
    </p:spTree>
    <p:extLst>
      <p:ext uri="{BB962C8B-B14F-4D97-AF65-F5344CB8AC3E}">
        <p14:creationId xmlns:p14="http://schemas.microsoft.com/office/powerpoint/2010/main" val="19416299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09600" y="1300080"/>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Dataset before</a:t>
            </a:r>
          </a:p>
        </p:txBody>
      </p:sp>
      <p:grpSp>
        <p:nvGrpSpPr>
          <p:cNvPr id="10" name="Group 9"/>
          <p:cNvGrpSpPr/>
          <p:nvPr/>
        </p:nvGrpSpPr>
        <p:grpSpPr>
          <a:xfrm>
            <a:off x="1600200" y="381000"/>
            <a:ext cx="9296400" cy="657154"/>
            <a:chOff x="0" y="866067"/>
            <a:chExt cx="9296400" cy="852641"/>
          </a:xfrm>
        </p:grpSpPr>
        <p:sp>
          <p:nvSpPr>
            <p:cNvPr id="11" name="Rounded Rectangle 10"/>
            <p:cNvSpPr/>
            <p:nvPr/>
          </p:nvSpPr>
          <p:spPr>
            <a:xfrm>
              <a:off x="0" y="866067"/>
              <a:ext cx="9296400" cy="852641"/>
            </a:xfrm>
            <a:prstGeom prst="roundRect">
              <a:avLst/>
            </a:prstGeom>
          </p:spPr>
          <p:style>
            <a:lnRef idx="3">
              <a:schemeClr val="lt1">
                <a:hueOff val="0"/>
                <a:satOff val="0"/>
                <a:lumOff val="0"/>
                <a:alphaOff val="0"/>
              </a:schemeClr>
            </a:lnRef>
            <a:fillRef idx="1">
              <a:schemeClr val="accent3">
                <a:hueOff val="0"/>
                <a:satOff val="0"/>
                <a:lumOff val="0"/>
                <a:alphaOff val="0"/>
              </a:schemeClr>
            </a:fillRef>
            <a:effectRef idx="1">
              <a:schemeClr val="accent3">
                <a:hueOff val="0"/>
                <a:satOff val="0"/>
                <a:lumOff val="0"/>
                <a:alphaOff val="0"/>
              </a:schemeClr>
            </a:effectRef>
            <a:fontRef idx="minor">
              <a:schemeClr val="lt1"/>
            </a:fontRef>
          </p:style>
        </p:sp>
        <p:sp>
          <p:nvSpPr>
            <p:cNvPr id="12" name="Rounded Rectangle 4"/>
            <p:cNvSpPr txBox="1"/>
            <p:nvPr/>
          </p:nvSpPr>
          <p:spPr>
            <a:xfrm>
              <a:off x="41623" y="907690"/>
              <a:ext cx="9213154" cy="7693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2800" b="1" kern="1200" dirty="0">
                  <a:latin typeface="Times New Roman" panose="02020603050405020304" pitchFamily="18" charset="0"/>
                  <a:cs typeface="Times New Roman" panose="02020603050405020304" pitchFamily="18" charset="0"/>
                </a:rPr>
                <a:t>Section 2: </a:t>
              </a:r>
              <a:r>
                <a:rPr lang="en-US" sz="2800" b="1" i="0" kern="1200" dirty="0">
                  <a:latin typeface="Times New Roman" panose="02020603050405020304" pitchFamily="18" charset="0"/>
                  <a:cs typeface="Times New Roman" panose="02020603050405020304" pitchFamily="18" charset="0"/>
                </a:rPr>
                <a:t>Lookback</a:t>
              </a:r>
              <a:endParaRPr lang="en-US" sz="2800" b="1" kern="1200" dirty="0">
                <a:latin typeface="Times New Roman" panose="02020603050405020304" pitchFamily="18" charset="0"/>
                <a:cs typeface="Times New Roman" panose="02020603050405020304" pitchFamily="18" charset="0"/>
              </a:endParaRPr>
            </a:p>
          </p:txBody>
        </p:sp>
      </p:grpSp>
      <p:sp>
        <p:nvSpPr>
          <p:cNvPr id="6" name="Rectangle 5"/>
          <p:cNvSpPr/>
          <p:nvPr/>
        </p:nvSpPr>
        <p:spPr>
          <a:xfrm>
            <a:off x="914400" y="2057400"/>
            <a:ext cx="9677400" cy="861774"/>
          </a:xfrm>
          <a:prstGeom prst="rect">
            <a:avLst/>
          </a:prstGeom>
        </p:spPr>
        <p:txBody>
          <a:bodyPr wrap="square">
            <a:spAutoFit/>
          </a:bodyPr>
          <a:lstStyle/>
          <a:p>
            <a:r>
              <a:rPr lang="en-US" dirty="0">
                <a:solidFill>
                  <a:schemeClr val="bg1"/>
                </a:solidFill>
                <a:latin typeface="Times New Roman" panose="02020603050405020304" pitchFamily="18" charset="0"/>
                <a:cs typeface="Times New Roman" panose="02020603050405020304" pitchFamily="18" charset="0"/>
              </a:rPr>
              <a:t>- </a:t>
            </a:r>
            <a:r>
              <a:rPr lang="en-US" sz="2600" dirty="0">
                <a:solidFill>
                  <a:schemeClr val="bg1"/>
                </a:solidFill>
                <a:latin typeface="Times New Roman" panose="02020603050405020304" pitchFamily="18" charset="0"/>
                <a:cs typeface="Times New Roman" panose="02020603050405020304" pitchFamily="18" charset="0"/>
              </a:rPr>
              <a:t>PASCAL VOC  and ImageNet ILSVRC</a:t>
            </a:r>
            <a:endParaRPr lang="en-US" sz="2600" dirty="0">
              <a:latin typeface="Times New Roman" panose="02020603050405020304" pitchFamily="18" charset="0"/>
              <a:cs typeface="Times New Roman" panose="02020603050405020304" pitchFamily="18" charset="0"/>
              <a:sym typeface="Wingdings" panose="05000000000000000000" pitchFamily="2" charset="2"/>
            </a:endParaRPr>
          </a:p>
          <a:p>
            <a:pPr marL="742950" lvl="1" indent="-285750">
              <a:buFont typeface="Wingdings" panose="05000000000000000000" pitchFamily="2" charset="2"/>
              <a:buChar char="è"/>
            </a:pPr>
            <a:r>
              <a:rPr lang="en-US" sz="24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T</a:t>
            </a:r>
            <a:r>
              <a:rPr lang="en-US" sz="2400" dirty="0">
                <a:solidFill>
                  <a:schemeClr val="bg1"/>
                </a:solidFill>
                <a:latin typeface="Times New Roman" panose="02020603050405020304" pitchFamily="18" charset="0"/>
                <a:cs typeface="Times New Roman" panose="02020603050405020304" pitchFamily="18" charset="0"/>
              </a:rPr>
              <a:t>arget objects typically occupy a large proportion of each image</a:t>
            </a:r>
          </a:p>
        </p:txBody>
      </p:sp>
      <p:sp>
        <p:nvSpPr>
          <p:cNvPr id="13" name="Rectangle 12"/>
          <p:cNvSpPr/>
          <p:nvPr/>
        </p:nvSpPr>
        <p:spPr>
          <a:xfrm>
            <a:off x="914400" y="3050946"/>
            <a:ext cx="9448800" cy="892552"/>
          </a:xfrm>
          <a:prstGeom prst="rect">
            <a:avLst/>
          </a:prstGeom>
        </p:spPr>
        <p:txBody>
          <a:bodyPr wrap="square">
            <a:spAutoFit/>
          </a:bodyPr>
          <a:lstStyle/>
          <a:p>
            <a:pPr marL="285750" indent="-285750">
              <a:buFontTx/>
              <a:buChar char="-"/>
            </a:pPr>
            <a:r>
              <a:rPr lang="en-US" sz="2600" dirty="0">
                <a:solidFill>
                  <a:schemeClr val="bg1"/>
                </a:solidFill>
                <a:latin typeface="Times New Roman" panose="02020603050405020304" pitchFamily="18" charset="0"/>
                <a:cs typeface="Times New Roman" panose="02020603050405020304" pitchFamily="18" charset="0"/>
              </a:rPr>
              <a:t>Data for GTSDB and GTSRB of the German</a:t>
            </a:r>
          </a:p>
          <a:p>
            <a:r>
              <a:rPr lang="en-US" sz="2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T</a:t>
            </a:r>
            <a:r>
              <a:rPr lang="en-US" sz="2400" dirty="0">
                <a:solidFill>
                  <a:schemeClr val="bg1"/>
                </a:solidFill>
                <a:latin typeface="Times New Roman" panose="02020603050405020304" pitchFamily="18" charset="0"/>
                <a:cs typeface="Times New Roman" panose="02020603050405020304" pitchFamily="18" charset="0"/>
              </a:rPr>
              <a:t>arget objects typically occupy a large proportion of each image</a:t>
            </a:r>
          </a:p>
        </p:txBody>
      </p:sp>
    </p:spTree>
    <p:extLst>
      <p:ext uri="{BB962C8B-B14F-4D97-AF65-F5344CB8AC3E}">
        <p14:creationId xmlns:p14="http://schemas.microsoft.com/office/powerpoint/2010/main" val="3095794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09600" y="1300080"/>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smtClean="0">
                <a:solidFill>
                  <a:schemeClr val="bg1"/>
                </a:solidFill>
                <a:latin typeface="Times New Roman" panose="02020603050405020304" pitchFamily="18" charset="0"/>
                <a:cs typeface="Times New Roman" panose="02020603050405020304" pitchFamily="18" charset="0"/>
              </a:rPr>
              <a:t>Traffic </a:t>
            </a:r>
            <a:r>
              <a:rPr lang="en-US" sz="3200" b="1" dirty="0">
                <a:solidFill>
                  <a:schemeClr val="bg1"/>
                </a:solidFill>
                <a:latin typeface="Times New Roman" panose="02020603050405020304" pitchFamily="18" charset="0"/>
                <a:cs typeface="Times New Roman" panose="02020603050405020304" pitchFamily="18" charset="0"/>
              </a:rPr>
              <a:t>Sign Classification</a:t>
            </a:r>
          </a:p>
        </p:txBody>
      </p:sp>
      <p:grpSp>
        <p:nvGrpSpPr>
          <p:cNvPr id="10" name="Group 9"/>
          <p:cNvGrpSpPr/>
          <p:nvPr/>
        </p:nvGrpSpPr>
        <p:grpSpPr>
          <a:xfrm>
            <a:off x="1600200" y="381000"/>
            <a:ext cx="9296400" cy="657154"/>
            <a:chOff x="0" y="866067"/>
            <a:chExt cx="9296400" cy="852641"/>
          </a:xfrm>
        </p:grpSpPr>
        <p:sp>
          <p:nvSpPr>
            <p:cNvPr id="11" name="Rounded Rectangle 10"/>
            <p:cNvSpPr/>
            <p:nvPr/>
          </p:nvSpPr>
          <p:spPr>
            <a:xfrm>
              <a:off x="0" y="866067"/>
              <a:ext cx="9296400" cy="852641"/>
            </a:xfrm>
            <a:prstGeom prst="roundRect">
              <a:avLst/>
            </a:prstGeom>
          </p:spPr>
          <p:style>
            <a:lnRef idx="3">
              <a:schemeClr val="lt1">
                <a:hueOff val="0"/>
                <a:satOff val="0"/>
                <a:lumOff val="0"/>
                <a:alphaOff val="0"/>
              </a:schemeClr>
            </a:lnRef>
            <a:fillRef idx="1">
              <a:schemeClr val="accent3">
                <a:hueOff val="0"/>
                <a:satOff val="0"/>
                <a:lumOff val="0"/>
                <a:alphaOff val="0"/>
              </a:schemeClr>
            </a:fillRef>
            <a:effectRef idx="1">
              <a:schemeClr val="accent3">
                <a:hueOff val="0"/>
                <a:satOff val="0"/>
                <a:lumOff val="0"/>
                <a:alphaOff val="0"/>
              </a:schemeClr>
            </a:effectRef>
            <a:fontRef idx="minor">
              <a:schemeClr val="lt1"/>
            </a:fontRef>
          </p:style>
        </p:sp>
        <p:sp>
          <p:nvSpPr>
            <p:cNvPr id="12" name="Rounded Rectangle 4"/>
            <p:cNvSpPr txBox="1"/>
            <p:nvPr/>
          </p:nvSpPr>
          <p:spPr>
            <a:xfrm>
              <a:off x="41623" y="907690"/>
              <a:ext cx="9213154" cy="7693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2800" b="1" kern="1200" dirty="0">
                  <a:latin typeface="Times New Roman" panose="02020603050405020304" pitchFamily="18" charset="0"/>
                  <a:cs typeface="Times New Roman" panose="02020603050405020304" pitchFamily="18" charset="0"/>
                </a:rPr>
                <a:t>Section 2: </a:t>
              </a:r>
              <a:r>
                <a:rPr lang="en-US" sz="2800" b="1" i="0" kern="1200" dirty="0">
                  <a:latin typeface="Times New Roman" panose="02020603050405020304" pitchFamily="18" charset="0"/>
                  <a:cs typeface="Times New Roman" panose="02020603050405020304" pitchFamily="18" charset="0"/>
                </a:rPr>
                <a:t>Lookback</a:t>
              </a:r>
              <a:endParaRPr lang="en-US" sz="2800" b="1" kern="1200" dirty="0">
                <a:latin typeface="Times New Roman" panose="02020603050405020304" pitchFamily="18" charset="0"/>
                <a:cs typeface="Times New Roman" panose="02020603050405020304" pitchFamily="18" charset="0"/>
              </a:endParaRPr>
            </a:p>
          </p:txBody>
        </p:sp>
      </p:grpSp>
      <p:sp>
        <p:nvSpPr>
          <p:cNvPr id="6" name="Rectangle 5"/>
          <p:cNvSpPr/>
          <p:nvPr/>
        </p:nvSpPr>
        <p:spPr>
          <a:xfrm>
            <a:off x="914400" y="2057400"/>
            <a:ext cx="9677400" cy="492443"/>
          </a:xfrm>
          <a:prstGeom prst="rect">
            <a:avLst/>
          </a:prstGeom>
        </p:spPr>
        <p:txBody>
          <a:bodyPr wrap="square">
            <a:spAutoFit/>
          </a:bodyPr>
          <a:lstStyle/>
          <a:p>
            <a:r>
              <a:rPr lang="en-US" dirty="0">
                <a:solidFill>
                  <a:schemeClr val="bg1"/>
                </a:solidFill>
                <a:latin typeface="Times New Roman" panose="02020603050405020304" pitchFamily="18" charset="0"/>
                <a:cs typeface="Times New Roman" panose="02020603050405020304" pitchFamily="18" charset="0"/>
              </a:rPr>
              <a:t>- </a:t>
            </a:r>
            <a:r>
              <a:rPr lang="en-US" sz="2600" dirty="0">
                <a:solidFill>
                  <a:schemeClr val="bg1"/>
                </a:solidFill>
                <a:latin typeface="Times New Roman" panose="02020603050405020304" pitchFamily="18" charset="0"/>
                <a:cs typeface="Times New Roman" panose="02020603050405020304" pitchFamily="18" charset="0"/>
              </a:rPr>
              <a:t>Before CNN, use SVMs and sparse representation</a:t>
            </a: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4732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09600" y="1300080"/>
            <a:ext cx="1051560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dirty="0">
                <a:solidFill>
                  <a:schemeClr val="bg1"/>
                </a:solidFill>
                <a:latin typeface="Times New Roman" panose="02020603050405020304" pitchFamily="18" charset="0"/>
                <a:cs typeface="Times New Roman" panose="02020603050405020304" pitchFamily="18" charset="0"/>
              </a:rPr>
              <a:t>Objects detection</a:t>
            </a:r>
          </a:p>
        </p:txBody>
      </p:sp>
      <p:grpSp>
        <p:nvGrpSpPr>
          <p:cNvPr id="10" name="Group 9"/>
          <p:cNvGrpSpPr/>
          <p:nvPr/>
        </p:nvGrpSpPr>
        <p:grpSpPr>
          <a:xfrm>
            <a:off x="1600200" y="381000"/>
            <a:ext cx="9296400" cy="657154"/>
            <a:chOff x="0" y="866067"/>
            <a:chExt cx="9296400" cy="852641"/>
          </a:xfrm>
        </p:grpSpPr>
        <p:sp>
          <p:nvSpPr>
            <p:cNvPr id="11" name="Rounded Rectangle 10"/>
            <p:cNvSpPr/>
            <p:nvPr/>
          </p:nvSpPr>
          <p:spPr>
            <a:xfrm>
              <a:off x="0" y="866067"/>
              <a:ext cx="9296400" cy="852641"/>
            </a:xfrm>
            <a:prstGeom prst="roundRect">
              <a:avLst/>
            </a:prstGeom>
          </p:spPr>
          <p:style>
            <a:lnRef idx="3">
              <a:schemeClr val="lt1">
                <a:hueOff val="0"/>
                <a:satOff val="0"/>
                <a:lumOff val="0"/>
                <a:alphaOff val="0"/>
              </a:schemeClr>
            </a:lnRef>
            <a:fillRef idx="1">
              <a:schemeClr val="accent3">
                <a:hueOff val="0"/>
                <a:satOff val="0"/>
                <a:lumOff val="0"/>
                <a:alphaOff val="0"/>
              </a:schemeClr>
            </a:fillRef>
            <a:effectRef idx="1">
              <a:schemeClr val="accent3">
                <a:hueOff val="0"/>
                <a:satOff val="0"/>
                <a:lumOff val="0"/>
                <a:alphaOff val="0"/>
              </a:schemeClr>
            </a:effectRef>
            <a:fontRef idx="minor">
              <a:schemeClr val="lt1"/>
            </a:fontRef>
          </p:style>
        </p:sp>
        <p:sp>
          <p:nvSpPr>
            <p:cNvPr id="12" name="Rounded Rectangle 4"/>
            <p:cNvSpPr txBox="1"/>
            <p:nvPr/>
          </p:nvSpPr>
          <p:spPr>
            <a:xfrm>
              <a:off x="41623" y="907690"/>
              <a:ext cx="9213154" cy="7693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2800" b="1" kern="1200" dirty="0">
                  <a:latin typeface="Times New Roman" panose="02020603050405020304" pitchFamily="18" charset="0"/>
                  <a:cs typeface="Times New Roman" panose="02020603050405020304" pitchFamily="18" charset="0"/>
                </a:rPr>
                <a:t>Section 2: </a:t>
              </a:r>
              <a:r>
                <a:rPr lang="en-US" sz="2800" b="1" i="0" kern="1200" dirty="0">
                  <a:latin typeface="Times New Roman" panose="02020603050405020304" pitchFamily="18" charset="0"/>
                  <a:cs typeface="Times New Roman" panose="02020603050405020304" pitchFamily="18" charset="0"/>
                </a:rPr>
                <a:t>Lookback</a:t>
              </a:r>
              <a:endParaRPr lang="en-US" sz="2800" b="1" kern="1200" dirty="0">
                <a:latin typeface="Times New Roman" panose="02020603050405020304" pitchFamily="18" charset="0"/>
                <a:cs typeface="Times New Roman" panose="02020603050405020304" pitchFamily="18" charset="0"/>
              </a:endParaRPr>
            </a:p>
          </p:txBody>
        </p:sp>
      </p:grpSp>
      <p:sp>
        <p:nvSpPr>
          <p:cNvPr id="6" name="Rectangle 5"/>
          <p:cNvSpPr/>
          <p:nvPr/>
        </p:nvSpPr>
        <p:spPr>
          <a:xfrm>
            <a:off x="838200" y="1884855"/>
            <a:ext cx="9677400" cy="461665"/>
          </a:xfrm>
          <a:prstGeom prst="rect">
            <a:avLst/>
          </a:prstGeom>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 Outperform in classification </a:t>
            </a:r>
            <a:r>
              <a:rPr lang="en-US" sz="24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quickly adapt to object detection</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2" name="Rectangle 1"/>
          <p:cNvSpPr/>
          <p:nvPr/>
        </p:nvSpPr>
        <p:spPr>
          <a:xfrm>
            <a:off x="838200" y="2469630"/>
            <a:ext cx="6096000" cy="2185214"/>
          </a:xfrm>
          <a:prstGeom prst="rect">
            <a:avLst/>
          </a:prstGeom>
        </p:spPr>
        <p:txBody>
          <a:bodyPr>
            <a:spAutoFit/>
          </a:bodyPr>
          <a:lstStyle/>
          <a:p>
            <a:pPr marL="285750" indent="-285750">
              <a:buFont typeface="Arial" panose="020B0604020202020204" pitchFamily="34" charset="0"/>
              <a:buChar char="•"/>
            </a:pPr>
            <a:r>
              <a:rPr lang="en-US" sz="2400" i="1" dirty="0" err="1">
                <a:solidFill>
                  <a:schemeClr val="bg1"/>
                </a:solidFill>
                <a:latin typeface="Times New Roman" panose="02020603050405020304" pitchFamily="18" charset="0"/>
                <a:cs typeface="Times New Roman" panose="02020603050405020304" pitchFamily="18" charset="0"/>
              </a:rPr>
              <a:t>OverFeat</a:t>
            </a:r>
            <a:r>
              <a:rPr lang="en-US" sz="2400" i="1" dirty="0">
                <a:solidFill>
                  <a:schemeClr val="bg1"/>
                </a:solidFill>
                <a:latin typeface="Times New Roman" panose="02020603050405020304" pitchFamily="18" charset="0"/>
                <a:cs typeface="Times New Roman" panose="02020603050405020304" pitchFamily="18" charset="0"/>
              </a:rPr>
              <a:t>: </a:t>
            </a:r>
          </a:p>
          <a:p>
            <a:pPr marL="742950" lvl="1" indent="-285750">
              <a:buFontTx/>
              <a:buChar char="-"/>
            </a:pPr>
            <a:r>
              <a:rPr lang="en-US" sz="2200" i="1" dirty="0">
                <a:solidFill>
                  <a:schemeClr val="bg1"/>
                </a:solidFill>
                <a:latin typeface="Times New Roman" panose="02020603050405020304" pitchFamily="18" charset="0"/>
                <a:cs typeface="Times New Roman" panose="02020603050405020304" pitchFamily="18" charset="0"/>
              </a:rPr>
              <a:t>Observed that convolutional networks are inherently efficient when used in a sliding window fashion</a:t>
            </a:r>
          </a:p>
          <a:p>
            <a:pPr marL="742950" lvl="1" indent="-285750">
              <a:buFontTx/>
              <a:buChar char="-"/>
            </a:pPr>
            <a:r>
              <a:rPr lang="en-US" sz="2200" i="1" dirty="0">
                <a:solidFill>
                  <a:schemeClr val="bg1"/>
                </a:solidFill>
                <a:latin typeface="Times New Roman" panose="02020603050405020304" pitchFamily="18" charset="0"/>
                <a:cs typeface="Times New Roman" panose="02020603050405020304" pitchFamily="18" charset="0"/>
              </a:rPr>
              <a:t>Can determine an object’s bounding box together with its class label.</a:t>
            </a:r>
          </a:p>
        </p:txBody>
      </p:sp>
      <p:sp>
        <p:nvSpPr>
          <p:cNvPr id="8" name="Rectangle 7"/>
          <p:cNvSpPr/>
          <p:nvPr/>
        </p:nvSpPr>
        <p:spPr>
          <a:xfrm>
            <a:off x="5257800" y="4343400"/>
            <a:ext cx="6096000" cy="1815882"/>
          </a:xfrm>
          <a:prstGeom prst="rect">
            <a:avLst/>
          </a:prstGeom>
        </p:spPr>
        <p:txBody>
          <a:bodyPr>
            <a:spAutoFit/>
          </a:bodyPr>
          <a:lstStyle/>
          <a:p>
            <a:pPr marL="285750" indent="-285750">
              <a:buFont typeface="Arial" panose="020B0604020202020204" pitchFamily="34" charset="0"/>
              <a:buChar char="•"/>
            </a:pPr>
            <a:r>
              <a:rPr lang="en-US" sz="2400" i="1" dirty="0">
                <a:solidFill>
                  <a:schemeClr val="bg1"/>
                </a:solidFill>
                <a:latin typeface="Times New Roman" panose="02020603050405020304" pitchFamily="18" charset="0"/>
                <a:cs typeface="Times New Roman" panose="02020603050405020304" pitchFamily="18" charset="0"/>
              </a:rPr>
              <a:t>R-CNN:  </a:t>
            </a:r>
          </a:p>
          <a:p>
            <a:pPr marL="800100" lvl="1" indent="-342900">
              <a:buFontTx/>
              <a:buChar char="-"/>
            </a:pPr>
            <a:r>
              <a:rPr lang="en-US" sz="2200" i="1" dirty="0">
                <a:solidFill>
                  <a:schemeClr val="bg1"/>
                </a:solidFill>
                <a:latin typeface="Times New Roman" panose="02020603050405020304" pitchFamily="18" charset="0"/>
                <a:cs typeface="Times New Roman" panose="02020603050405020304" pitchFamily="18" charset="0"/>
              </a:rPr>
              <a:t>Calculate some generic object proposals and</a:t>
            </a:r>
            <a:br>
              <a:rPr lang="en-US" sz="2200" i="1" dirty="0">
                <a:solidFill>
                  <a:schemeClr val="bg1"/>
                </a:solidFill>
                <a:latin typeface="Times New Roman" panose="02020603050405020304" pitchFamily="18" charset="0"/>
                <a:cs typeface="Times New Roman" panose="02020603050405020304" pitchFamily="18" charset="0"/>
              </a:rPr>
            </a:br>
            <a:r>
              <a:rPr lang="en-US" sz="2200" i="1" dirty="0">
                <a:solidFill>
                  <a:schemeClr val="bg1"/>
                </a:solidFill>
                <a:latin typeface="Times New Roman" panose="02020603050405020304" pitchFamily="18" charset="0"/>
                <a:cs typeface="Times New Roman" panose="02020603050405020304" pitchFamily="18" charset="0"/>
              </a:rPr>
              <a:t>perform classification only on these candidates</a:t>
            </a:r>
          </a:p>
          <a:p>
            <a:pPr lvl="1"/>
            <a:r>
              <a:rPr lang="en-US" sz="2200" i="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Too slow</a:t>
            </a:r>
          </a:p>
        </p:txBody>
      </p:sp>
    </p:spTree>
    <p:extLst>
      <p:ext uri="{BB962C8B-B14F-4D97-AF65-F5344CB8AC3E}">
        <p14:creationId xmlns:p14="http://schemas.microsoft.com/office/powerpoint/2010/main" val="14246209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3787</TotalTime>
  <Words>3210</Words>
  <Application>Microsoft Office PowerPoint</Application>
  <PresentationFormat>Widescreen</PresentationFormat>
  <Paragraphs>227</Paragraphs>
  <Slides>33</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Arial Black</vt:lpstr>
      <vt:lpstr>Calibri</vt:lpstr>
      <vt:lpstr>Courier New</vt:lpstr>
      <vt:lpstr>Times New Roman</vt:lpstr>
      <vt:lpstr>Wingdings</vt:lpstr>
      <vt:lpstr>Office Theme</vt:lpstr>
      <vt:lpstr>ADVANCED ARTIFICIAL INTELLIGENCE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Truong The Kiet</cp:lastModifiedBy>
  <cp:revision>277</cp:revision>
  <dcterms:created xsi:type="dcterms:W3CDTF">2006-08-16T00:00:00Z</dcterms:created>
  <dcterms:modified xsi:type="dcterms:W3CDTF">2021-03-13T14:37:18Z</dcterms:modified>
</cp:coreProperties>
</file>