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6" r:id="rId5"/>
    <p:sldId id="277" r:id="rId6"/>
    <p:sldId id="264" r:id="rId7"/>
    <p:sldId id="278" r:id="rId8"/>
    <p:sldId id="279" r:id="rId9"/>
    <p:sldId id="280" r:id="rId10"/>
    <p:sldId id="288" r:id="rId11"/>
    <p:sldId id="275" r:id="rId12"/>
    <p:sldId id="293" r:id="rId13"/>
    <p:sldId id="281" r:id="rId14"/>
    <p:sldId id="289" r:id="rId15"/>
    <p:sldId id="290" r:id="rId16"/>
    <p:sldId id="296" r:id="rId17"/>
    <p:sldId id="295" r:id="rId18"/>
    <p:sldId id="294" r:id="rId19"/>
    <p:sldId id="292" r:id="rId20"/>
    <p:sldId id="291" r:id="rId21"/>
    <p:sldId id="297" r:id="rId22"/>
    <p:sldId id="283" r:id="rId23"/>
    <p:sldId id="298" r:id="rId24"/>
    <p:sldId id="299" r:id="rId25"/>
    <p:sldId id="285" r:id="rId26"/>
    <p:sldId id="286" r:id="rId27"/>
    <p:sldId id="287"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69100" autoAdjust="0"/>
  </p:normalViewPr>
  <p:slideViewPr>
    <p:cSldViewPr>
      <p:cViewPr varScale="1">
        <p:scale>
          <a:sx n="51" d="100"/>
          <a:sy n="51" d="100"/>
        </p:scale>
        <p:origin x="1200"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79DE623-2DF7-4243-B639-4C6C471378C7}">
      <dgm:prSet phldrT="[Text]" custT="1"/>
      <dgm:spPr/>
      <dgm:t>
        <a:bodyPr/>
        <a:lstStyle/>
        <a:p>
          <a:r>
            <a:rPr lang="en-US" sz="4000" b="1" dirty="0">
              <a:latin typeface="Times New Roman" panose="02020603050405020304" pitchFamily="18" charset="0"/>
              <a:cs typeface="Times New Roman" panose="02020603050405020304" pitchFamily="18" charset="0"/>
            </a:rPr>
            <a:t>Section 1:Overview</a:t>
          </a: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dgm:t>
        <a:bodyPr/>
        <a:lstStyle/>
        <a:p>
          <a:r>
            <a:rPr lang="en-US" sz="4000" b="1" dirty="0">
              <a:latin typeface="Times New Roman" panose="02020603050405020304" pitchFamily="18" charset="0"/>
              <a:cs typeface="Times New Roman" panose="02020603050405020304" pitchFamily="18" charset="0"/>
            </a:rPr>
            <a:t>Section 2: </a:t>
          </a:r>
          <a:r>
            <a:rPr lang="en-US" sz="4000" b="1" i="0" dirty="0">
              <a:latin typeface="Times New Roman" panose="02020603050405020304" pitchFamily="18" charset="0"/>
              <a:cs typeface="Times New Roman" panose="02020603050405020304" pitchFamily="18" charset="0"/>
            </a:rPr>
            <a:t>Lookback</a:t>
          </a:r>
          <a:endParaRPr lang="en-US" sz="4000" b="1"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dgm:t>
        <a:bodyPr/>
        <a:lstStyle/>
        <a:p>
          <a:r>
            <a:rPr lang="en-US" sz="4000" b="1" i="0" dirty="0">
              <a:latin typeface="Times New Roman" panose="02020603050405020304" pitchFamily="18" charset="0"/>
              <a:cs typeface="Times New Roman" panose="02020603050405020304" pitchFamily="18" charset="0"/>
            </a:rPr>
            <a:t>Section 3:How they build the dataset?</a:t>
          </a:r>
          <a:endParaRPr lang="en-US" sz="4000" b="1"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95801185-A32C-4391-8AC2-3FA4061E9EF3}">
      <dgm:prSet phldrT="[Text]" custT="1"/>
      <dgm:spPr/>
      <dgm:t>
        <a:bodyPr/>
        <a:lstStyle/>
        <a:p>
          <a:r>
            <a:rPr lang="en-US" sz="4000" b="1" dirty="0">
              <a:latin typeface="Times New Roman" panose="02020603050405020304" pitchFamily="18" charset="0"/>
              <a:cs typeface="Times New Roman" panose="02020603050405020304" pitchFamily="18" charset="0"/>
            </a:rPr>
            <a:t>Section 5:Result</a:t>
          </a:r>
        </a:p>
      </dgm:t>
    </dgm:pt>
    <dgm:pt modelId="{1AACB10B-2033-4687-80EE-2081CF728F42}" type="parTrans" cxnId="{2E30E005-F0D5-426A-B613-D0583B61309C}">
      <dgm:prSet/>
      <dgm:spPr/>
      <dgm:t>
        <a:bodyPr/>
        <a:lstStyle/>
        <a:p>
          <a:endParaRPr lang="en-US"/>
        </a:p>
      </dgm:t>
    </dgm:pt>
    <dgm:pt modelId="{7ADABF86-25B4-4F65-A008-0769FF9AA74A}" type="sibTrans" cxnId="{2E30E005-F0D5-426A-B613-D0583B61309C}">
      <dgm:prSet/>
      <dgm:spPr/>
      <dgm:t>
        <a:bodyPr/>
        <a:lstStyle/>
        <a:p>
          <a:endParaRPr lang="en-US"/>
        </a:p>
      </dgm:t>
    </dgm:pt>
    <dgm:pt modelId="{A1B9B704-37BA-4A21-AE6B-5F9947CFE2A4}">
      <dgm:prSet phldrT="[Text]" custT="1"/>
      <dgm:spPr>
        <a:solidFill>
          <a:schemeClr val="accent1">
            <a:lumMod val="75000"/>
          </a:schemeClr>
        </a:solidFill>
      </dgm:spPr>
      <dgm:t>
        <a:bodyPr/>
        <a:lstStyle/>
        <a:p>
          <a:r>
            <a:rPr lang="en-US" sz="4000" b="1" dirty="0">
              <a:latin typeface="Times New Roman" panose="02020603050405020304" pitchFamily="18" charset="0"/>
              <a:cs typeface="Times New Roman" panose="02020603050405020304" pitchFamily="18" charset="0"/>
            </a:rPr>
            <a:t>Section 6:Demo</a:t>
          </a:r>
        </a:p>
      </dgm:t>
    </dgm:pt>
    <dgm:pt modelId="{18DCE097-6B39-4526-B537-55758D61C95A}" type="parTrans" cxnId="{02B519EE-E980-4A77-A3A4-7BB6F267D693}">
      <dgm:prSet/>
      <dgm:spPr/>
      <dgm:t>
        <a:bodyPr/>
        <a:lstStyle/>
        <a:p>
          <a:endParaRPr lang="en-US"/>
        </a:p>
      </dgm:t>
    </dgm:pt>
    <dgm:pt modelId="{A476D3E0-3311-4945-9D79-EB22980DB0E6}" type="sibTrans" cxnId="{02B519EE-E980-4A77-A3A4-7BB6F267D693}">
      <dgm:prSet/>
      <dgm:spPr/>
      <dgm:t>
        <a:bodyPr/>
        <a:lstStyle/>
        <a:p>
          <a:endParaRPr lang="en-US"/>
        </a:p>
      </dgm:t>
    </dgm:pt>
    <dgm:pt modelId="{9CC66A01-3875-4532-BFEA-D42ED9A50BEC}">
      <dgm:prSet phldrT="[Text]" custT="1"/>
      <dgm:spPr/>
      <dgm:t>
        <a:bodyPr/>
        <a:lstStyle/>
        <a:p>
          <a:r>
            <a:rPr lang="en-US" sz="4000" b="1" dirty="0">
              <a:latin typeface="Times New Roman" panose="02020603050405020304" pitchFamily="18" charset="0"/>
              <a:cs typeface="Times New Roman" panose="02020603050405020304" pitchFamily="18" charset="0"/>
            </a:rPr>
            <a:t>Section 4: Advantage of new model</a:t>
          </a:r>
        </a:p>
      </dgm:t>
    </dgm:pt>
    <dgm:pt modelId="{6C452C3A-B980-4971-8D83-2C0603A8D514}" type="parTrans" cxnId="{35533BD5-3E96-4262-AB1E-4D6A87E237D4}">
      <dgm:prSet/>
      <dgm:spPr/>
      <dgm:t>
        <a:bodyPr/>
        <a:lstStyle/>
        <a:p>
          <a:endParaRPr lang="en-US"/>
        </a:p>
      </dgm:t>
    </dgm:pt>
    <dgm:pt modelId="{1DA16861-22A3-4489-B3D3-3326CB300FE5}" type="sibTrans" cxnId="{35533BD5-3E96-4262-AB1E-4D6A87E237D4}">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6">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6">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6">
        <dgm:presLayoutVars>
          <dgm:chMax val="0"/>
          <dgm:bulletEnabled val="1"/>
        </dgm:presLayoutVars>
      </dgm:prSet>
      <dgm:spPr/>
      <dgm:t>
        <a:bodyPr/>
        <a:lstStyle/>
        <a:p>
          <a:endParaRPr lang="en-US"/>
        </a:p>
      </dgm:t>
    </dgm:pt>
    <dgm:pt modelId="{346956EB-DAFD-4105-B297-9B79D8D0D6EC}" type="pres">
      <dgm:prSet presAssocID="{8BF41E44-03D2-4DB8-837A-DFEDC750EA84}" presName="spacer" presStyleCnt="0"/>
      <dgm:spPr/>
    </dgm:pt>
    <dgm:pt modelId="{8A53429E-C067-46EC-8557-6BCED9E82F13}" type="pres">
      <dgm:prSet presAssocID="{9CC66A01-3875-4532-BFEA-D42ED9A50BEC}" presName="parentText" presStyleLbl="node1" presStyleIdx="3" presStyleCnt="6">
        <dgm:presLayoutVars>
          <dgm:chMax val="0"/>
          <dgm:bulletEnabled val="1"/>
        </dgm:presLayoutVars>
      </dgm:prSet>
      <dgm:spPr/>
      <dgm:t>
        <a:bodyPr/>
        <a:lstStyle/>
        <a:p>
          <a:endParaRPr lang="en-US"/>
        </a:p>
      </dgm:t>
    </dgm:pt>
    <dgm:pt modelId="{F2BFC20D-E3A6-482D-AC74-CA12751361F9}" type="pres">
      <dgm:prSet presAssocID="{1DA16861-22A3-4489-B3D3-3326CB300FE5}" presName="spacer" presStyleCnt="0"/>
      <dgm:spPr/>
    </dgm:pt>
    <dgm:pt modelId="{F6E9B1F4-2992-4675-92AA-E2AEE6AC9211}" type="pres">
      <dgm:prSet presAssocID="{95801185-A32C-4391-8AC2-3FA4061E9EF3}" presName="parentText" presStyleLbl="node1" presStyleIdx="4" presStyleCnt="6">
        <dgm:presLayoutVars>
          <dgm:chMax val="0"/>
          <dgm:bulletEnabled val="1"/>
        </dgm:presLayoutVars>
      </dgm:prSet>
      <dgm:spPr/>
      <dgm:t>
        <a:bodyPr/>
        <a:lstStyle/>
        <a:p>
          <a:endParaRPr lang="en-US"/>
        </a:p>
      </dgm:t>
    </dgm:pt>
    <dgm:pt modelId="{BBD4782D-1DCB-47A6-A2C6-14297F7B1AF2}" type="pres">
      <dgm:prSet presAssocID="{7ADABF86-25B4-4F65-A008-0769FF9AA74A}" presName="spacer" presStyleCnt="0"/>
      <dgm:spPr/>
    </dgm:pt>
    <dgm:pt modelId="{B5E99E5D-154F-4F61-B40A-662560417B3B}" type="pres">
      <dgm:prSet presAssocID="{A1B9B704-37BA-4A21-AE6B-5F9947CFE2A4}" presName="parentText" presStyleLbl="node1" presStyleIdx="5" presStyleCnt="6">
        <dgm:presLayoutVars>
          <dgm:chMax val="0"/>
          <dgm:bulletEnabled val="1"/>
        </dgm:presLayoutVars>
      </dgm:prSet>
      <dgm:spPr/>
      <dgm:t>
        <a:bodyPr/>
        <a:lstStyle/>
        <a:p>
          <a:endParaRPr lang="en-US"/>
        </a:p>
      </dgm:t>
    </dgm:pt>
  </dgm:ptLst>
  <dgm:cxnLst>
    <dgm:cxn modelId="{0D747358-964C-42A5-AB78-AB2470A76628}" type="presOf" srcId="{C0545705-5A66-47FD-9F7E-B3C74046757D}" destId="{448D9771-D820-422B-8814-4B49E9F0B3E4}" srcOrd="0" destOrd="0" presId="urn:microsoft.com/office/officeart/2005/8/layout/vList2"/>
    <dgm:cxn modelId="{35533BD5-3E96-4262-AB1E-4D6A87E237D4}" srcId="{370738E6-4BD7-4AB8-8B0D-3205B8ECCD3B}" destId="{9CC66A01-3875-4532-BFEA-D42ED9A50BEC}" srcOrd="3" destOrd="0" parTransId="{6C452C3A-B980-4971-8D83-2C0603A8D514}" sibTransId="{1DA16861-22A3-4489-B3D3-3326CB300FE5}"/>
    <dgm:cxn modelId="{2C7D7505-A7E9-40CE-918A-B74B3FA32440}" type="presOf" srcId="{579DE623-2DF7-4243-B639-4C6C471378C7}" destId="{63873F1F-FC88-4DD8-968E-F2AA092439B5}" srcOrd="0" destOrd="0" presId="urn:microsoft.com/office/officeart/2005/8/layout/vList2"/>
    <dgm:cxn modelId="{3D8B3FA4-3148-47CE-BABE-E743EE8F4F6B}" type="presOf" srcId="{9CC66A01-3875-4532-BFEA-D42ED9A50BEC}" destId="{8A53429E-C067-46EC-8557-6BCED9E82F13}" srcOrd="0" destOrd="0" presId="urn:microsoft.com/office/officeart/2005/8/layout/vList2"/>
    <dgm:cxn modelId="{16334227-9D68-4129-9592-9E200DF40EB1}" type="presOf" srcId="{A1B9B704-37BA-4A21-AE6B-5F9947CFE2A4}" destId="{B5E99E5D-154F-4F61-B40A-662560417B3B}"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2E30E005-F0D5-426A-B613-D0583B61309C}" srcId="{370738E6-4BD7-4AB8-8B0D-3205B8ECCD3B}" destId="{95801185-A32C-4391-8AC2-3FA4061E9EF3}" srcOrd="4" destOrd="0" parTransId="{1AACB10B-2033-4687-80EE-2081CF728F42}" sibTransId="{7ADABF86-25B4-4F65-A008-0769FF9AA74A}"/>
    <dgm:cxn modelId="{D4D40979-0EAF-4C98-887C-16A5C398BE70}" srcId="{370738E6-4BD7-4AB8-8B0D-3205B8ECCD3B}" destId="{579DE623-2DF7-4243-B639-4C6C471378C7}" srcOrd="0" destOrd="0" parTransId="{BE7C2772-D163-45BD-99AF-8D4E99C1357E}" sibTransId="{55E825B2-76A9-4760-B3AA-4F41A5B6BC15}"/>
    <dgm:cxn modelId="{A2AF86FE-31B9-4C90-B932-E8F7DA25448A}" type="presOf" srcId="{370738E6-4BD7-4AB8-8B0D-3205B8ECCD3B}" destId="{5C243920-1960-49F6-8B94-BFB30175097D}" srcOrd="0" destOrd="0" presId="urn:microsoft.com/office/officeart/2005/8/layout/vList2"/>
    <dgm:cxn modelId="{672D52F2-A12B-4B6D-856F-7BB8B7B6E9DC}" srcId="{370738E6-4BD7-4AB8-8B0D-3205B8ECCD3B}" destId="{8406E4E1-49C4-47D4-93CE-4068A6100A4D}" srcOrd="2" destOrd="0" parTransId="{15EFCEDF-13DC-4E26-8505-4FA59E4EA122}" sibTransId="{8BF41E44-03D2-4DB8-837A-DFEDC750EA84}"/>
    <dgm:cxn modelId="{02B519EE-E980-4A77-A3A4-7BB6F267D693}" srcId="{370738E6-4BD7-4AB8-8B0D-3205B8ECCD3B}" destId="{A1B9B704-37BA-4A21-AE6B-5F9947CFE2A4}" srcOrd="5" destOrd="0" parTransId="{18DCE097-6B39-4526-B537-55758D61C95A}" sibTransId="{A476D3E0-3311-4945-9D79-EB22980DB0E6}"/>
    <dgm:cxn modelId="{BA09CFBC-45B3-43A9-981A-5102E972A071}" type="presOf" srcId="{8406E4E1-49C4-47D4-93CE-4068A6100A4D}" destId="{D282F9DC-D542-4AD5-958F-1B5DF45D0032}" srcOrd="0" destOrd="0" presId="urn:microsoft.com/office/officeart/2005/8/layout/vList2"/>
    <dgm:cxn modelId="{264A7DD6-7BC2-4314-963A-E4165AF0E53C}" type="presOf" srcId="{95801185-A32C-4391-8AC2-3FA4061E9EF3}" destId="{F6E9B1F4-2992-4675-92AA-E2AEE6AC9211}" srcOrd="0" destOrd="0" presId="urn:microsoft.com/office/officeart/2005/8/layout/vList2"/>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 modelId="{56278842-EB13-47CD-86E3-7D6F649F285C}" type="presParOf" srcId="{5C243920-1960-49F6-8B94-BFB30175097D}" destId="{346956EB-DAFD-4105-B297-9B79D8D0D6EC}" srcOrd="5" destOrd="0" presId="urn:microsoft.com/office/officeart/2005/8/layout/vList2"/>
    <dgm:cxn modelId="{CC7322BE-A2C4-4736-9992-3508442B39F3}" type="presParOf" srcId="{5C243920-1960-49F6-8B94-BFB30175097D}" destId="{8A53429E-C067-46EC-8557-6BCED9E82F13}" srcOrd="6" destOrd="0" presId="urn:microsoft.com/office/officeart/2005/8/layout/vList2"/>
    <dgm:cxn modelId="{ABA2A65F-CCC1-4C2F-9A03-9680DFBA1602}" type="presParOf" srcId="{5C243920-1960-49F6-8B94-BFB30175097D}" destId="{F2BFC20D-E3A6-482D-AC74-CA12751361F9}" srcOrd="7" destOrd="0" presId="urn:microsoft.com/office/officeart/2005/8/layout/vList2"/>
    <dgm:cxn modelId="{AADA2850-FDB0-4871-A304-7B41D784ED2E}" type="presParOf" srcId="{5C243920-1960-49F6-8B94-BFB30175097D}" destId="{F6E9B1F4-2992-4675-92AA-E2AEE6AC9211}" srcOrd="8" destOrd="0" presId="urn:microsoft.com/office/officeart/2005/8/layout/vList2"/>
    <dgm:cxn modelId="{298C559D-F401-447B-9F18-83C22F180A09}" type="presParOf" srcId="{5C243920-1960-49F6-8B94-BFB30175097D}" destId="{BBD4782D-1DCB-47A6-A2C6-14297F7B1AF2}" srcOrd="9" destOrd="0" presId="urn:microsoft.com/office/officeart/2005/8/layout/vList2"/>
    <dgm:cxn modelId="{EC711DAD-0EA2-487E-A492-00D396434847}" type="presParOf" srcId="{5C243920-1960-49F6-8B94-BFB30175097D}" destId="{B5E99E5D-154F-4F61-B40A-662560417B3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4EB61B-32C9-45B0-B118-0358901353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3168C0-EBF7-4602-8126-1AA3D07F5B77}">
      <dgm:prSet phldrT="[Text]"/>
      <dgm:spPr/>
      <dgm:t>
        <a:bodyPr/>
        <a:lstStyle/>
        <a:p>
          <a:r>
            <a:rPr lang="en-US" dirty="0"/>
            <a:t>ImageNet ILSVR-C</a:t>
          </a:r>
        </a:p>
      </dgm:t>
    </dgm:pt>
    <dgm:pt modelId="{E96E1789-8805-452B-8246-26B250F03ECF}" type="parTrans" cxnId="{DC940A19-FC34-4EB5-9D80-C2E0236D234C}">
      <dgm:prSet/>
      <dgm:spPr/>
      <dgm:t>
        <a:bodyPr/>
        <a:lstStyle/>
        <a:p>
          <a:endParaRPr lang="en-US"/>
        </a:p>
      </dgm:t>
    </dgm:pt>
    <dgm:pt modelId="{C296EEF8-C472-4796-95BC-5CB7CF9BBECC}" type="sibTrans" cxnId="{DC940A19-FC34-4EB5-9D80-C2E0236D234C}">
      <dgm:prSet/>
      <dgm:spPr/>
      <dgm:t>
        <a:bodyPr/>
        <a:lstStyle/>
        <a:p>
          <a:endParaRPr lang="en-US"/>
        </a:p>
      </dgm:t>
    </dgm:pt>
    <dgm:pt modelId="{E70528FF-B07F-4291-94A0-F95BD52B18FB}">
      <dgm:prSet phldrT="[Text]"/>
      <dgm:spPr/>
      <dgm:t>
        <a:bodyPr/>
        <a:lstStyle/>
        <a:p>
          <a:r>
            <a:rPr lang="en-US" dirty="0"/>
            <a:t>GTSRB</a:t>
          </a:r>
        </a:p>
      </dgm:t>
    </dgm:pt>
    <dgm:pt modelId="{37F51D7E-54D5-407D-A4BD-D02D81F1C83F}" type="parTrans" cxnId="{831B0A3C-0101-4E2B-A3BC-53A0E8E4E296}">
      <dgm:prSet/>
      <dgm:spPr/>
      <dgm:t>
        <a:bodyPr/>
        <a:lstStyle/>
        <a:p>
          <a:endParaRPr lang="en-US"/>
        </a:p>
      </dgm:t>
    </dgm:pt>
    <dgm:pt modelId="{E847C8AA-60AA-4D0F-A1E3-69F9C891C96C}" type="sibTrans" cxnId="{831B0A3C-0101-4E2B-A3BC-53A0E8E4E296}">
      <dgm:prSet/>
      <dgm:spPr/>
      <dgm:t>
        <a:bodyPr/>
        <a:lstStyle/>
        <a:p>
          <a:endParaRPr lang="en-US"/>
        </a:p>
      </dgm:t>
    </dgm:pt>
    <dgm:pt modelId="{17091DF7-1C0B-4D69-8972-9D84DF2D38FC}">
      <dgm:prSet phldrT="[Text]"/>
      <dgm:spPr/>
      <dgm:t>
        <a:bodyPr/>
        <a:lstStyle/>
        <a:p>
          <a:r>
            <a:rPr lang="en-US" dirty="0"/>
            <a:t>PASCAL VOC</a:t>
          </a:r>
        </a:p>
      </dgm:t>
    </dgm:pt>
    <dgm:pt modelId="{60459FAB-10BA-415A-A6D6-019E0EAF22EA}" type="sibTrans" cxnId="{A69A7C50-DD62-4890-BA26-13E6604A4AC3}">
      <dgm:prSet/>
      <dgm:spPr/>
      <dgm:t>
        <a:bodyPr/>
        <a:lstStyle/>
        <a:p>
          <a:endParaRPr lang="en-US"/>
        </a:p>
      </dgm:t>
    </dgm:pt>
    <dgm:pt modelId="{C652D495-0B57-486B-B94D-244A09CD236C}" type="parTrans" cxnId="{A69A7C50-DD62-4890-BA26-13E6604A4AC3}">
      <dgm:prSet/>
      <dgm:spPr/>
      <dgm:t>
        <a:bodyPr/>
        <a:lstStyle/>
        <a:p>
          <a:endParaRPr lang="en-US"/>
        </a:p>
      </dgm:t>
    </dgm:pt>
    <dgm:pt modelId="{679A24E1-D378-4275-ADCF-DF2302C8FE9E}" type="pres">
      <dgm:prSet presAssocID="{E34EB61B-32C9-45B0-B118-0358901353A3}" presName="diagram" presStyleCnt="0">
        <dgm:presLayoutVars>
          <dgm:dir/>
          <dgm:resizeHandles val="exact"/>
        </dgm:presLayoutVars>
      </dgm:prSet>
      <dgm:spPr/>
      <dgm:t>
        <a:bodyPr/>
        <a:lstStyle/>
        <a:p>
          <a:endParaRPr lang="en-US"/>
        </a:p>
      </dgm:t>
    </dgm:pt>
    <dgm:pt modelId="{97F231D8-EE3C-4107-9C4C-12F5083E154F}" type="pres">
      <dgm:prSet presAssocID="{17091DF7-1C0B-4D69-8972-9D84DF2D38FC}" presName="node" presStyleLbl="node1" presStyleIdx="0" presStyleCnt="3">
        <dgm:presLayoutVars>
          <dgm:bulletEnabled val="1"/>
        </dgm:presLayoutVars>
      </dgm:prSet>
      <dgm:spPr/>
      <dgm:t>
        <a:bodyPr/>
        <a:lstStyle/>
        <a:p>
          <a:endParaRPr lang="en-US"/>
        </a:p>
      </dgm:t>
    </dgm:pt>
    <dgm:pt modelId="{4CDCCC5C-0F13-4673-A495-6ABCA7F084E6}" type="pres">
      <dgm:prSet presAssocID="{60459FAB-10BA-415A-A6D6-019E0EAF22EA}" presName="sibTrans" presStyleCnt="0"/>
      <dgm:spPr/>
    </dgm:pt>
    <dgm:pt modelId="{1EC35573-E55B-47C3-9D63-1A97D56B8698}" type="pres">
      <dgm:prSet presAssocID="{3D3168C0-EBF7-4602-8126-1AA3D07F5B77}" presName="node" presStyleLbl="node1" presStyleIdx="1" presStyleCnt="3">
        <dgm:presLayoutVars>
          <dgm:bulletEnabled val="1"/>
        </dgm:presLayoutVars>
      </dgm:prSet>
      <dgm:spPr/>
      <dgm:t>
        <a:bodyPr/>
        <a:lstStyle/>
        <a:p>
          <a:endParaRPr lang="en-US"/>
        </a:p>
      </dgm:t>
    </dgm:pt>
    <dgm:pt modelId="{5B7B159F-9A7F-486F-BD6E-BF045278CCAE}" type="pres">
      <dgm:prSet presAssocID="{C296EEF8-C472-4796-95BC-5CB7CF9BBECC}" presName="sibTrans" presStyleCnt="0"/>
      <dgm:spPr/>
    </dgm:pt>
    <dgm:pt modelId="{C394CE5A-8C47-4285-BBBF-A204B98590ED}" type="pres">
      <dgm:prSet presAssocID="{E70528FF-B07F-4291-94A0-F95BD52B18FB}" presName="node" presStyleLbl="node1" presStyleIdx="2" presStyleCnt="3">
        <dgm:presLayoutVars>
          <dgm:bulletEnabled val="1"/>
        </dgm:presLayoutVars>
      </dgm:prSet>
      <dgm:spPr/>
      <dgm:t>
        <a:bodyPr/>
        <a:lstStyle/>
        <a:p>
          <a:endParaRPr lang="en-US"/>
        </a:p>
      </dgm:t>
    </dgm:pt>
  </dgm:ptLst>
  <dgm:cxnLst>
    <dgm:cxn modelId="{90570F68-F608-4663-A885-9714AB7530D8}" type="presOf" srcId="{3D3168C0-EBF7-4602-8126-1AA3D07F5B77}" destId="{1EC35573-E55B-47C3-9D63-1A97D56B8698}" srcOrd="0" destOrd="0" presId="urn:microsoft.com/office/officeart/2005/8/layout/default"/>
    <dgm:cxn modelId="{DC940A19-FC34-4EB5-9D80-C2E0236D234C}" srcId="{E34EB61B-32C9-45B0-B118-0358901353A3}" destId="{3D3168C0-EBF7-4602-8126-1AA3D07F5B77}" srcOrd="1" destOrd="0" parTransId="{E96E1789-8805-452B-8246-26B250F03ECF}" sibTransId="{C296EEF8-C472-4796-95BC-5CB7CF9BBECC}"/>
    <dgm:cxn modelId="{A69A7C50-DD62-4890-BA26-13E6604A4AC3}" srcId="{E34EB61B-32C9-45B0-B118-0358901353A3}" destId="{17091DF7-1C0B-4D69-8972-9D84DF2D38FC}" srcOrd="0" destOrd="0" parTransId="{C652D495-0B57-486B-B94D-244A09CD236C}" sibTransId="{60459FAB-10BA-415A-A6D6-019E0EAF22EA}"/>
    <dgm:cxn modelId="{914ED9C6-140E-466A-BBDA-6B09843545CD}" type="presOf" srcId="{17091DF7-1C0B-4D69-8972-9D84DF2D38FC}" destId="{97F231D8-EE3C-4107-9C4C-12F5083E154F}" srcOrd="0" destOrd="0" presId="urn:microsoft.com/office/officeart/2005/8/layout/default"/>
    <dgm:cxn modelId="{EF52F8E9-DB6C-423D-9CA5-7C76043CC4D1}" type="presOf" srcId="{E34EB61B-32C9-45B0-B118-0358901353A3}" destId="{679A24E1-D378-4275-ADCF-DF2302C8FE9E}" srcOrd="0" destOrd="0" presId="urn:microsoft.com/office/officeart/2005/8/layout/default"/>
    <dgm:cxn modelId="{48598839-CB27-455B-A995-D8B7802829C7}" type="presOf" srcId="{E70528FF-B07F-4291-94A0-F95BD52B18FB}" destId="{C394CE5A-8C47-4285-BBBF-A204B98590ED}" srcOrd="0" destOrd="0" presId="urn:microsoft.com/office/officeart/2005/8/layout/default"/>
    <dgm:cxn modelId="{831B0A3C-0101-4E2B-A3BC-53A0E8E4E296}" srcId="{E34EB61B-32C9-45B0-B118-0358901353A3}" destId="{E70528FF-B07F-4291-94A0-F95BD52B18FB}" srcOrd="2" destOrd="0" parTransId="{37F51D7E-54D5-407D-A4BD-D02D81F1C83F}" sibTransId="{E847C8AA-60AA-4D0F-A1E3-69F9C891C96C}"/>
    <dgm:cxn modelId="{FA94FE5A-5049-498E-AA6E-7EDE1CB7009A}" type="presParOf" srcId="{679A24E1-D378-4275-ADCF-DF2302C8FE9E}" destId="{97F231D8-EE3C-4107-9C4C-12F5083E154F}" srcOrd="0" destOrd="0" presId="urn:microsoft.com/office/officeart/2005/8/layout/default"/>
    <dgm:cxn modelId="{86E75AD0-6A88-4935-B400-543DC0D7497E}" type="presParOf" srcId="{679A24E1-D378-4275-ADCF-DF2302C8FE9E}" destId="{4CDCCC5C-0F13-4673-A495-6ABCA7F084E6}" srcOrd="1" destOrd="0" presId="urn:microsoft.com/office/officeart/2005/8/layout/default"/>
    <dgm:cxn modelId="{CCF0491C-D691-4323-BB3C-117D91BC7CE4}" type="presParOf" srcId="{679A24E1-D378-4275-ADCF-DF2302C8FE9E}" destId="{1EC35573-E55B-47C3-9D63-1A97D56B8698}" srcOrd="2" destOrd="0" presId="urn:microsoft.com/office/officeart/2005/8/layout/default"/>
    <dgm:cxn modelId="{B5584BD9-EC01-4E7B-B5AB-53C8547B9147}" type="presParOf" srcId="{679A24E1-D378-4275-ADCF-DF2302C8FE9E}" destId="{5B7B159F-9A7F-486F-BD6E-BF045278CCAE}" srcOrd="3" destOrd="0" presId="urn:microsoft.com/office/officeart/2005/8/layout/default"/>
    <dgm:cxn modelId="{54CB7168-DD5F-4DE2-80F9-AF93A2AD7698}" type="presParOf" srcId="{679A24E1-D378-4275-ADCF-DF2302C8FE9E}" destId="{C394CE5A-8C47-4285-BBBF-A204B98590E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460"/>
          <a:ext cx="9296400" cy="852641"/>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1:Overview</a:t>
          </a:r>
        </a:p>
      </dsp:txBody>
      <dsp:txXfrm>
        <a:off x="41623" y="42083"/>
        <a:ext cx="9213154" cy="769395"/>
      </dsp:txXfrm>
    </dsp:sp>
    <dsp:sp modelId="{448D9771-D820-422B-8814-4B49E9F0B3E4}">
      <dsp:nvSpPr>
        <dsp:cNvPr id="0" name=""/>
        <dsp:cNvSpPr/>
      </dsp:nvSpPr>
      <dsp:spPr>
        <a:xfrm>
          <a:off x="0" y="866067"/>
          <a:ext cx="9296400" cy="852641"/>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2: </a:t>
          </a:r>
          <a:r>
            <a:rPr lang="en-US" sz="4000" b="1" i="0" kern="1200" dirty="0">
              <a:latin typeface="Times New Roman" panose="02020603050405020304" pitchFamily="18" charset="0"/>
              <a:cs typeface="Times New Roman" panose="02020603050405020304" pitchFamily="18" charset="0"/>
            </a:rPr>
            <a:t>Lookback</a:t>
          </a:r>
          <a:endParaRPr lang="en-US" sz="4000" b="1" kern="1200" dirty="0">
            <a:latin typeface="Times New Roman" panose="02020603050405020304" pitchFamily="18" charset="0"/>
            <a:cs typeface="Times New Roman" panose="02020603050405020304" pitchFamily="18" charset="0"/>
          </a:endParaRPr>
        </a:p>
      </dsp:txBody>
      <dsp:txXfrm>
        <a:off x="41623" y="907690"/>
        <a:ext cx="9213154" cy="769395"/>
      </dsp:txXfrm>
    </dsp:sp>
    <dsp:sp modelId="{D282F9DC-D542-4AD5-958F-1B5DF45D0032}">
      <dsp:nvSpPr>
        <dsp:cNvPr id="0" name=""/>
        <dsp:cNvSpPr/>
      </dsp:nvSpPr>
      <dsp:spPr>
        <a:xfrm>
          <a:off x="0" y="1731675"/>
          <a:ext cx="9296400" cy="852641"/>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i="0" kern="1200" dirty="0">
              <a:latin typeface="Times New Roman" panose="02020603050405020304" pitchFamily="18" charset="0"/>
              <a:cs typeface="Times New Roman" panose="02020603050405020304" pitchFamily="18" charset="0"/>
            </a:rPr>
            <a:t>Section 3:How they build the dataset?</a:t>
          </a:r>
          <a:endParaRPr lang="en-US" sz="4000" b="1" kern="1200" dirty="0">
            <a:latin typeface="Times New Roman" panose="02020603050405020304" pitchFamily="18" charset="0"/>
            <a:cs typeface="Times New Roman" panose="02020603050405020304" pitchFamily="18" charset="0"/>
          </a:endParaRPr>
        </a:p>
      </dsp:txBody>
      <dsp:txXfrm>
        <a:off x="41623" y="1773298"/>
        <a:ext cx="9213154" cy="769395"/>
      </dsp:txXfrm>
    </dsp:sp>
    <dsp:sp modelId="{8A53429E-C067-46EC-8557-6BCED9E82F13}">
      <dsp:nvSpPr>
        <dsp:cNvPr id="0" name=""/>
        <dsp:cNvSpPr/>
      </dsp:nvSpPr>
      <dsp:spPr>
        <a:xfrm>
          <a:off x="0" y="2597282"/>
          <a:ext cx="9296400" cy="852641"/>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4: Advantage of new model</a:t>
          </a:r>
        </a:p>
      </dsp:txBody>
      <dsp:txXfrm>
        <a:off x="41623" y="2638905"/>
        <a:ext cx="9213154" cy="769395"/>
      </dsp:txXfrm>
    </dsp:sp>
    <dsp:sp modelId="{F6E9B1F4-2992-4675-92AA-E2AEE6AC9211}">
      <dsp:nvSpPr>
        <dsp:cNvPr id="0" name=""/>
        <dsp:cNvSpPr/>
      </dsp:nvSpPr>
      <dsp:spPr>
        <a:xfrm>
          <a:off x="0" y="3462890"/>
          <a:ext cx="9296400" cy="852641"/>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5:Result</a:t>
          </a:r>
        </a:p>
      </dsp:txBody>
      <dsp:txXfrm>
        <a:off x="41623" y="3504513"/>
        <a:ext cx="9213154" cy="769395"/>
      </dsp:txXfrm>
    </dsp:sp>
    <dsp:sp modelId="{B5E99E5D-154F-4F61-B40A-662560417B3B}">
      <dsp:nvSpPr>
        <dsp:cNvPr id="0" name=""/>
        <dsp:cNvSpPr/>
      </dsp:nvSpPr>
      <dsp:spPr>
        <a:xfrm>
          <a:off x="0" y="4328497"/>
          <a:ext cx="9296400" cy="852641"/>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6:Demo</a:t>
          </a:r>
        </a:p>
      </dsp:txBody>
      <dsp:txXfrm>
        <a:off x="41623" y="4370120"/>
        <a:ext cx="9213154" cy="76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231D8-EE3C-4107-9C4C-12F5083E154F}">
      <dsp:nvSpPr>
        <dsp:cNvPr id="0" name=""/>
        <dsp:cNvSpPr/>
      </dsp:nvSpPr>
      <dsp:spPr>
        <a:xfrm>
          <a:off x="65306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PASCAL VOC</a:t>
          </a:r>
        </a:p>
      </dsp:txBody>
      <dsp:txXfrm>
        <a:off x="653066" y="1512"/>
        <a:ext cx="2083045" cy="1249827"/>
      </dsp:txXfrm>
    </dsp:sp>
    <dsp:sp modelId="{1EC35573-E55B-47C3-9D63-1A97D56B8698}">
      <dsp:nvSpPr>
        <dsp:cNvPr id="0" name=""/>
        <dsp:cNvSpPr/>
      </dsp:nvSpPr>
      <dsp:spPr>
        <a:xfrm>
          <a:off x="294441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ImageNet ILSVR-C</a:t>
          </a:r>
        </a:p>
      </dsp:txBody>
      <dsp:txXfrm>
        <a:off x="2944416" y="1512"/>
        <a:ext cx="2083045" cy="1249827"/>
      </dsp:txXfrm>
    </dsp:sp>
    <dsp:sp modelId="{C394CE5A-8C47-4285-BBBF-A204B98590ED}">
      <dsp:nvSpPr>
        <dsp:cNvPr id="0" name=""/>
        <dsp:cNvSpPr/>
      </dsp:nvSpPr>
      <dsp:spPr>
        <a:xfrm>
          <a:off x="1798741" y="1459644"/>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GTSRB</a:t>
          </a:r>
        </a:p>
      </dsp:txBody>
      <dsp:txXfrm>
        <a:off x="1798741" y="1459644"/>
        <a:ext cx="2083045" cy="12498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13/03/2021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a:t>
            </a:fld>
            <a:endParaRPr lang="en-PH"/>
          </a:p>
        </p:txBody>
      </p:sp>
    </p:spTree>
    <p:extLst>
      <p:ext uri="{BB962C8B-B14F-4D97-AF65-F5344CB8AC3E}">
        <p14:creationId xmlns:p14="http://schemas.microsoft.com/office/powerpoint/2010/main" val="4570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Tencent Street View (t</a:t>
            </a:r>
            <a:r>
              <a:rPr lang="vi-VN" dirty="0">
                <a:effectLst/>
                <a:latin typeface="Courier New" panose="02070309020205020404" pitchFamily="49" charset="0"/>
              </a:rPr>
              <a:t>ừ </a:t>
            </a:r>
            <a:r>
              <a:rPr lang="vi-VN" dirty="0"/>
              <a:t>300 thành ph</a:t>
            </a:r>
            <a:r>
              <a:rPr lang="vi-VN" dirty="0">
                <a:effectLst/>
                <a:latin typeface="Courier New" panose="02070309020205020404" pitchFamily="49" charset="0"/>
              </a:rPr>
              <a:t>ố ở </a:t>
            </a:r>
            <a:r>
              <a:rPr lang="vi-VN" dirty="0"/>
              <a:t>Trung Quóc và các tuy</a:t>
            </a:r>
            <a:r>
              <a:rPr lang="vi-VN" dirty="0">
                <a:effectLst/>
                <a:latin typeface="Courier New" panose="02070309020205020404" pitchFamily="49" charset="0"/>
              </a:rPr>
              <a:t>ế</a:t>
            </a:r>
            <a:r>
              <a:rPr lang="vi-VN" dirty="0"/>
              <a:t>n đ</a:t>
            </a:r>
            <a:r>
              <a:rPr lang="vi-VN" dirty="0">
                <a:effectLst/>
                <a:latin typeface="Courier New" panose="02070309020205020404" pitchFamily="49" charset="0"/>
              </a:rPr>
              <a:t>ườ</a:t>
            </a:r>
            <a:r>
              <a:rPr lang="vi-VN" dirty="0"/>
              <a:t>ng k</a:t>
            </a:r>
            <a:r>
              <a:rPr lang="vi-VN" dirty="0">
                <a:effectLst/>
                <a:latin typeface="Courier New" panose="02070309020205020404" pitchFamily="49" charset="0"/>
              </a:rPr>
              <a:t>ế</a:t>
            </a:r>
            <a:r>
              <a:rPr lang="vi-VN" dirty="0"/>
              <a:t>t n</a:t>
            </a:r>
            <a:r>
              <a:rPr lang="vi-VN" dirty="0">
                <a:effectLst/>
                <a:latin typeface="Courier New" panose="02070309020205020404" pitchFamily="49" charset="0"/>
              </a:rPr>
              <a:t>ố</a:t>
            </a:r>
            <a:r>
              <a:rPr lang="vi-VN" dirty="0"/>
              <a:t>i chúng).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v</a:t>
            </a:r>
            <a:r>
              <a:rPr lang="vi-VN" dirty="0">
                <a:effectLst/>
                <a:latin typeface="Courier New" panose="02070309020205020404" pitchFamily="49" charset="0"/>
              </a:rPr>
              <a:t>ớ</a:t>
            </a:r>
            <a:r>
              <a:rPr lang="vi-VN" dirty="0"/>
              <a:t>i camera 6 SLR và sau đó ghép n</a:t>
            </a:r>
            <a:r>
              <a:rPr lang="vi-VN" dirty="0">
                <a:effectLst/>
                <a:latin typeface="Courier New" panose="02070309020205020404" pitchFamily="49" charset="0"/>
              </a:rPr>
              <a:t>ố</a:t>
            </a:r>
            <a:r>
              <a:rPr lang="vi-VN" dirty="0"/>
              <a:t>i l</a:t>
            </a:r>
            <a:r>
              <a:rPr lang="vi-VN" dirty="0">
                <a:effectLst/>
                <a:latin typeface="Courier New" panose="02070309020205020404" pitchFamily="49" charset="0"/>
              </a:rPr>
              <a:t>ạ</a:t>
            </a:r>
            <a:r>
              <a:rPr lang="vi-VN" dirty="0"/>
              <a:t>i v</a:t>
            </a:r>
            <a:r>
              <a:rPr lang="vi-VN" dirty="0">
                <a:effectLst/>
                <a:latin typeface="Courier New" panose="02070309020205020404" pitchFamily="49" charset="0"/>
              </a:rPr>
              <a:t>ớ</a:t>
            </a:r>
            <a:r>
              <a:rPr lang="vi-VN" dirty="0"/>
              <a:t>i nhau. Các k</a:t>
            </a:r>
            <a:r>
              <a:rPr lang="vi-VN" dirty="0">
                <a:effectLst/>
                <a:latin typeface="Courier New" panose="02070309020205020404" pitchFamily="49" charset="0"/>
              </a:rPr>
              <a:t>ỹ </a:t>
            </a:r>
            <a:r>
              <a:rPr lang="vi-VN" dirty="0"/>
              <a:t>thu</a:t>
            </a:r>
            <a:r>
              <a:rPr lang="vi-VN" dirty="0">
                <a:effectLst/>
                <a:latin typeface="Courier New" panose="02070309020205020404" pitchFamily="49" charset="0"/>
              </a:rPr>
              <a:t>ậ</a:t>
            </a:r>
            <a:r>
              <a:rPr lang="vi-VN" dirty="0"/>
              <a:t>t x</a:t>
            </a:r>
            <a:r>
              <a:rPr lang="vi-VN" dirty="0">
                <a:effectLst/>
                <a:latin typeface="Courier New" panose="02070309020205020404" pitchFamily="49" charset="0"/>
              </a:rPr>
              <a:t>ử </a:t>
            </a:r>
            <a:r>
              <a:rPr lang="vi-VN" dirty="0"/>
              <a:t>lý </a:t>
            </a:r>
            <a:r>
              <a:rPr lang="vi-VN" dirty="0">
                <a:effectLst/>
                <a:latin typeface="Courier New" panose="02070309020205020404" pitchFamily="49" charset="0"/>
              </a:rPr>
              <a:t>ả</a:t>
            </a:r>
            <a:r>
              <a:rPr lang="vi-VN" dirty="0"/>
              <a:t>nh nh</a:t>
            </a:r>
            <a:r>
              <a:rPr lang="vi-VN" dirty="0">
                <a:effectLst/>
                <a:latin typeface="Courier New" panose="02070309020205020404" pitchFamily="49" charset="0"/>
              </a:rPr>
              <a:t>ư </a:t>
            </a:r>
            <a:r>
              <a:rPr lang="vi-VN" dirty="0"/>
              <a:t>đi</a:t>
            </a:r>
            <a:r>
              <a:rPr lang="vi-VN" dirty="0">
                <a:effectLst/>
                <a:latin typeface="Courier New" panose="02070309020205020404" pitchFamily="49" charset="0"/>
              </a:rPr>
              <a:t>ề</a:t>
            </a:r>
            <a:r>
              <a:rPr lang="vi-VN" dirty="0"/>
              <a:t>u ch</a:t>
            </a:r>
            <a:r>
              <a:rPr lang="vi-VN" dirty="0">
                <a:effectLst/>
                <a:latin typeface="Courier New" panose="02070309020205020404" pitchFamily="49" charset="0"/>
              </a:rPr>
              <a:t>ỉ</a:t>
            </a:r>
            <a:r>
              <a:rPr lang="vi-VN" dirty="0"/>
              <a:t>nh đ</a:t>
            </a:r>
            <a:r>
              <a:rPr lang="vi-VN" dirty="0">
                <a:effectLst/>
                <a:latin typeface="Courier New" panose="02070309020205020404" pitchFamily="49" charset="0"/>
              </a:rPr>
              <a:t>ộ </a:t>
            </a:r>
            <a:r>
              <a:rPr lang="vi-VN" dirty="0"/>
              <a:t>ph</a:t>
            </a:r>
            <a:r>
              <a:rPr lang="vi-VN" dirty="0">
                <a:effectLst/>
                <a:latin typeface="Courier New" panose="02070309020205020404" pitchFamily="49" charset="0"/>
              </a:rPr>
              <a:t>ơ</a:t>
            </a:r>
            <a:r>
              <a:rPr lang="vi-VN" dirty="0"/>
              <a:t>i sáng cũng đ</a:t>
            </a:r>
            <a:r>
              <a:rPr lang="vi-VN" dirty="0">
                <a:effectLst/>
                <a:latin typeface="Courier New" panose="02070309020205020404" pitchFamily="49" charset="0"/>
              </a:rPr>
              <a:t>ượ</a:t>
            </a:r>
            <a:r>
              <a:rPr lang="vi-VN" dirty="0"/>
              <a:t>c dùng. </a:t>
            </a:r>
            <a:endParaRPr lang="en-US" dirty="0"/>
          </a:p>
          <a:p>
            <a:endParaRPr lang="en-US" dirty="0"/>
          </a:p>
          <a:p>
            <a:r>
              <a:rPr lang="en-US" dirty="0" err="1"/>
              <a:t>Hình</a:t>
            </a:r>
            <a:r>
              <a:rPr lang="en-US" dirty="0"/>
              <a:t> </a:t>
            </a:r>
            <a:r>
              <a:rPr lang="en-US" dirty="0" err="1"/>
              <a:t>bản</a:t>
            </a:r>
            <a:r>
              <a:rPr lang="en-US" dirty="0"/>
              <a:t> </a:t>
            </a:r>
            <a:r>
              <a:rPr lang="en-US" dirty="0" err="1"/>
              <a:t>đồ</a:t>
            </a:r>
            <a:r>
              <a:rPr lang="en-US" dirty="0"/>
              <a:t> </a:t>
            </a:r>
            <a:r>
              <a:rPr lang="en-US" dirty="0" err="1"/>
              <a:t>độ</a:t>
            </a:r>
            <a:r>
              <a:rPr lang="en-US" dirty="0"/>
              <a:t> </a:t>
            </a:r>
            <a:r>
              <a:rPr lang="en-US" dirty="0" err="1"/>
              <a:t>phủ</a:t>
            </a:r>
            <a:r>
              <a:rPr lang="en-US" dirty="0"/>
              <a:t> </a:t>
            </a:r>
            <a:r>
              <a:rPr lang="en-US" dirty="0" err="1"/>
              <a:t>của</a:t>
            </a:r>
            <a:r>
              <a:rPr lang="en-US" dirty="0"/>
              <a:t> Tencent street view ở </a:t>
            </a:r>
            <a:r>
              <a:rPr lang="en-US" dirty="0" err="1"/>
              <a:t>Trung</a:t>
            </a:r>
            <a:r>
              <a:rPr lang="en-US" dirty="0"/>
              <a:t> </a:t>
            </a:r>
            <a:r>
              <a:rPr lang="en-US" dirty="0" err="1"/>
              <a:t>Quốc</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Bộ</a:t>
            </a:r>
            <a:r>
              <a:rPr lang="en-US" dirty="0"/>
              <a:t> data </a:t>
            </a:r>
            <a:r>
              <a:rPr lang="en-US" dirty="0" err="1"/>
              <a:t>mới</a:t>
            </a:r>
            <a:r>
              <a:rPr lang="en-US" dirty="0"/>
              <a:t> </a:t>
            </a:r>
            <a:r>
              <a:rPr lang="en-US" dirty="0" err="1"/>
              <a:t>được</a:t>
            </a:r>
            <a:r>
              <a:rPr lang="en-US" dirty="0"/>
              <a:t> </a:t>
            </a:r>
            <a:r>
              <a:rPr lang="en-US" dirty="0" err="1"/>
              <a:t>nhóm</a:t>
            </a:r>
            <a:r>
              <a:rPr lang="en-US" dirty="0"/>
              <a:t> </a:t>
            </a:r>
            <a:r>
              <a:rPr lang="en-US" dirty="0" err="1"/>
              <a:t>tác</a:t>
            </a:r>
            <a:r>
              <a:rPr lang="en-US" dirty="0"/>
              <a:t> </a:t>
            </a:r>
            <a:r>
              <a:rPr lang="en-US" dirty="0" err="1"/>
              <a:t>giả</a:t>
            </a:r>
            <a:r>
              <a:rPr lang="en-US" dirty="0"/>
              <a:t> </a:t>
            </a:r>
            <a:r>
              <a:rPr lang="en-US" dirty="0" err="1"/>
              <a:t>gọi</a:t>
            </a:r>
            <a:r>
              <a:rPr lang="en-US" dirty="0"/>
              <a:t> </a:t>
            </a:r>
            <a:r>
              <a:rPr lang="en-US" dirty="0" err="1"/>
              <a:t>là</a:t>
            </a:r>
            <a:r>
              <a:rPr lang="en-US" dirty="0"/>
              <a:t> “</a:t>
            </a:r>
            <a:r>
              <a:rPr lang="vi-VN" sz="1200" dirty="0"/>
              <a:t>Tsinghua-Tencent 100K</a:t>
            </a:r>
            <a:r>
              <a:rPr lang="en-US" dirty="0"/>
              <a:t>”</a:t>
            </a:r>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Các </a:t>
            </a:r>
            <a:r>
              <a:rPr lang="vi-VN" dirty="0">
                <a:effectLst/>
                <a:latin typeface="Courier New" panose="02070309020205020404" pitchFamily="49" charset="0"/>
              </a:rPr>
              <a:t>ả</a:t>
            </a:r>
            <a:r>
              <a:rPr lang="vi-VN" dirty="0"/>
              <a:t>nh này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ph</a:t>
            </a:r>
            <a:r>
              <a:rPr lang="vi-VN" dirty="0">
                <a:effectLst/>
                <a:latin typeface="Courier New" panose="02070309020205020404" pitchFamily="49" charset="0"/>
              </a:rPr>
              <a:t>ươ</a:t>
            </a:r>
            <a:r>
              <a:rPr lang="vi-VN" dirty="0"/>
              <a:t>ng ti</a:t>
            </a:r>
            <a:r>
              <a:rPr lang="vi-VN" dirty="0">
                <a:effectLst/>
                <a:latin typeface="Courier New" panose="02070309020205020404" pitchFamily="49" charset="0"/>
              </a:rPr>
              <a:t>ệ</a:t>
            </a:r>
            <a:r>
              <a:rPr lang="vi-VN" dirty="0"/>
              <a:t>n giao thông và các thi</a:t>
            </a:r>
            <a:r>
              <a:rPr lang="vi-VN" dirty="0">
                <a:effectLst/>
                <a:latin typeface="Courier New" panose="02070309020205020404" pitchFamily="49" charset="0"/>
              </a:rPr>
              <a:t>ế</a:t>
            </a:r>
            <a:r>
              <a:rPr lang="vi-VN" dirty="0"/>
              <a:t>t b</a:t>
            </a:r>
            <a:r>
              <a:rPr lang="vi-VN" dirty="0">
                <a:effectLst/>
                <a:latin typeface="Courier New" panose="02070309020205020404" pitchFamily="49" charset="0"/>
              </a:rPr>
              <a:t>ị </a:t>
            </a:r>
            <a:r>
              <a:rPr lang="vi-VN" dirty="0"/>
              <a:t>g</a:t>
            </a:r>
            <a:r>
              <a:rPr lang="vi-VN" dirty="0">
                <a:effectLst/>
                <a:latin typeface="Courier New" panose="02070309020205020404" pitchFamily="49" charset="0"/>
              </a:rPr>
              <a:t>ắ</a:t>
            </a:r>
            <a:r>
              <a:rPr lang="vi-VN" dirty="0"/>
              <a:t>n trên vai</a:t>
            </a:r>
            <a:r>
              <a:rPr lang="en-US" dirty="0"/>
              <a:t> (</a:t>
            </a:r>
            <a:r>
              <a:rPr lang="en-US" dirty="0" err="1"/>
              <a:t>cho</a:t>
            </a:r>
            <a:r>
              <a:rPr lang="en-US" dirty="0"/>
              <a:t> </a:t>
            </a:r>
            <a:r>
              <a:rPr lang="en-US" dirty="0" err="1"/>
              <a:t>những</a:t>
            </a:r>
            <a:r>
              <a:rPr lang="en-US" dirty="0"/>
              <a:t> </a:t>
            </a:r>
            <a:r>
              <a:rPr lang="en-US" dirty="0" err="1"/>
              <a:t>nơi</a:t>
            </a:r>
            <a:r>
              <a:rPr lang="en-US" dirty="0"/>
              <a:t> </a:t>
            </a:r>
            <a:r>
              <a:rPr lang="en-US" dirty="0" err="1"/>
              <a:t>xe</a:t>
            </a:r>
            <a:r>
              <a:rPr lang="en-US" dirty="0"/>
              <a:t> </a:t>
            </a:r>
            <a:r>
              <a:rPr lang="en-US" dirty="0" err="1"/>
              <a:t>không</a:t>
            </a:r>
            <a:r>
              <a:rPr lang="en-US" dirty="0"/>
              <a:t> </a:t>
            </a:r>
            <a:r>
              <a:rPr lang="en-US" dirty="0" err="1"/>
              <a:t>chạy</a:t>
            </a:r>
            <a:r>
              <a:rPr lang="en-US" dirty="0"/>
              <a:t> </a:t>
            </a:r>
            <a:r>
              <a:rPr lang="en-US" dirty="0" err="1"/>
              <a:t>tới</a:t>
            </a:r>
            <a:r>
              <a:rPr lang="en-US" dirty="0"/>
              <a:t> </a:t>
            </a:r>
            <a:r>
              <a:rPr lang="en-US" dirty="0" err="1"/>
              <a:t>được</a:t>
            </a:r>
            <a:r>
              <a:rPr lang="en-US" dirty="0"/>
              <a:t>)</a:t>
            </a:r>
            <a:r>
              <a:rPr lang="vi-VN" dirty="0"/>
              <a:t> v</a:t>
            </a:r>
            <a:r>
              <a:rPr lang="vi-VN" dirty="0">
                <a:effectLst/>
                <a:latin typeface="Courier New" panose="02070309020205020404" pitchFamily="49" charset="0"/>
              </a:rPr>
              <a:t>ớ</a:t>
            </a:r>
            <a:r>
              <a:rPr lang="vi-VN" dirty="0"/>
              <a:t>i t</a:t>
            </a:r>
            <a:r>
              <a:rPr lang="vi-VN" dirty="0">
                <a:effectLst/>
                <a:latin typeface="Courier New" panose="02070309020205020404" pitchFamily="49" charset="0"/>
              </a:rPr>
              <a:t>ầ</a:t>
            </a:r>
            <a:r>
              <a:rPr lang="vi-VN" dirty="0"/>
              <a:t>n su</a:t>
            </a:r>
            <a:r>
              <a:rPr lang="vi-VN" dirty="0">
                <a:effectLst/>
                <a:latin typeface="Courier New" panose="02070309020205020404" pitchFamily="49" charset="0"/>
              </a:rPr>
              <a:t>ấ</a:t>
            </a:r>
            <a:r>
              <a:rPr lang="vi-VN" dirty="0"/>
              <a:t>t 10 phút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Chụp</a:t>
            </a:r>
            <a:r>
              <a:rPr lang="en-US" dirty="0"/>
              <a:t> </a:t>
            </a:r>
            <a:r>
              <a:rPr lang="en-US" dirty="0" err="1"/>
              <a:t>mỗi</a:t>
            </a:r>
            <a:r>
              <a:rPr lang="en-US" dirty="0"/>
              <a:t> </a:t>
            </a:r>
            <a:r>
              <a:rPr lang="en-US" dirty="0" err="1"/>
              <a:t>tấm</a:t>
            </a:r>
            <a:r>
              <a:rPr lang="en-US" dirty="0"/>
              <a:t> </a:t>
            </a:r>
            <a:r>
              <a:rPr lang="en-US" dirty="0" err="1"/>
              <a:t>ảnh</a:t>
            </a:r>
            <a:r>
              <a:rPr lang="en-US" dirty="0"/>
              <a:t> 10 </a:t>
            </a:r>
            <a:r>
              <a:rPr lang="en-US" dirty="0" err="1"/>
              <a:t>phút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chụp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tiếp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thì</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đồng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với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Không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như</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GTSRB,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trích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phân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đoạn</a:t>
            </a:r>
            <a:r>
              <a:rPr lang="en-US" sz="1800" u="none" strike="noStrike" dirty="0">
                <a:effectLst/>
                <a:latin typeface="Arial" panose="020B0604020202020204" pitchFamily="34" charset="0"/>
                <a:ea typeface="Arial" panose="020B0604020202020204" pitchFamily="34" charset="0"/>
              </a:rPr>
              <a:t> video, </a:t>
            </a:r>
            <a:r>
              <a:rPr lang="en-US" sz="1800" u="none" strike="noStrike" dirty="0" err="1">
                <a:effectLst/>
                <a:latin typeface="Arial" panose="020B0604020202020204" pitchFamily="34" charset="0"/>
                <a:ea typeface="Arial" panose="020B0604020202020204" pitchFamily="34" charset="0"/>
              </a:rPr>
              <a:t>tức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rất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giống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ở </a:t>
            </a:r>
            <a:r>
              <a:rPr lang="en-US" sz="1800" u="none" strike="noStrike" dirty="0" err="1">
                <a:effectLst/>
                <a:latin typeface="Arial" panose="020B0604020202020204" pitchFamily="34" charset="0"/>
                <a:ea typeface="Arial" panose="020B0604020202020204" pitchFamily="34" charset="0"/>
              </a:rPr>
              <a:t>mọi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hai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tục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về</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tăng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độ</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chính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việc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định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ví</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dụ</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che</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mờ</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phần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thể</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nhận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dạng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trước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chuỗi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này</a:t>
            </a:r>
            <a:r>
              <a:rPr lang="en-US" sz="1800" u="none" strike="noStrike" dirty="0">
                <a:effectLst/>
                <a:latin typeface="Arial" panose="020B0604020202020204" pitchFamily="34" charset="0"/>
                <a:ea typeface="Arial" panose="020B0604020202020204" pitchFamily="34" charset="0"/>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tấm</a:t>
            </a:r>
            <a:r>
              <a:rPr lang="en-US" dirty="0"/>
              <a:t> </a:t>
            </a:r>
            <a:r>
              <a:rPr lang="en-US" dirty="0" err="1"/>
              <a:t>ảnh</a:t>
            </a:r>
            <a:r>
              <a:rPr lang="en-US" dirty="0"/>
              <a:t> </a:t>
            </a:r>
            <a:r>
              <a:rPr lang="en-US" dirty="0" err="1"/>
              <a:t>của</a:t>
            </a:r>
            <a:r>
              <a:rPr lang="en-US" dirty="0"/>
              <a:t> Tencent </a:t>
            </a:r>
            <a:r>
              <a:rPr lang="en-US" dirty="0" err="1"/>
              <a:t>được</a:t>
            </a:r>
            <a:r>
              <a:rPr lang="en-US" dirty="0"/>
              <a:t> </a:t>
            </a:r>
            <a:r>
              <a:rPr lang="en-US" dirty="0" err="1"/>
              <a:t>chụp</a:t>
            </a:r>
            <a:r>
              <a:rPr lang="en-US" dirty="0"/>
              <a:t> </a:t>
            </a:r>
            <a:r>
              <a:rPr lang="en-US" dirty="0" err="1"/>
              <a:t>từ</a:t>
            </a:r>
            <a:r>
              <a:rPr lang="en-US" dirty="0"/>
              <a:t> </a:t>
            </a:r>
            <a:r>
              <a:rPr lang="en-US" dirty="0" err="1"/>
              <a:t>hệ</a:t>
            </a:r>
            <a:r>
              <a:rPr lang="en-US" dirty="0"/>
              <a:t> </a:t>
            </a:r>
            <a:r>
              <a:rPr lang="en-US" dirty="0" err="1"/>
              <a:t>thống</a:t>
            </a:r>
            <a:r>
              <a:rPr lang="en-US" dirty="0"/>
              <a:t> 6 camera </a:t>
            </a:r>
            <a:r>
              <a:rPr lang="en-US" dirty="0" err="1"/>
              <a:t>sau</a:t>
            </a:r>
            <a:r>
              <a:rPr lang="en-US" dirty="0"/>
              <a:t> </a:t>
            </a:r>
            <a:r>
              <a:rPr lang="en-US" dirty="0" err="1"/>
              <a:t>đó</a:t>
            </a:r>
            <a:r>
              <a:rPr lang="en-US" dirty="0"/>
              <a:t> </a:t>
            </a:r>
            <a:r>
              <a:rPr lang="en-US" dirty="0" err="1"/>
              <a:t>ghép</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dirty="0" err="1"/>
              <a:t>tạo</a:t>
            </a:r>
            <a:r>
              <a:rPr lang="en-US" dirty="0"/>
              <a:t> </a:t>
            </a:r>
            <a:r>
              <a:rPr lang="en-US" dirty="0" err="1"/>
              <a:t>thành</a:t>
            </a:r>
            <a:r>
              <a:rPr lang="en-US" dirty="0"/>
              <a:t> 1 </a:t>
            </a:r>
            <a:r>
              <a:rPr lang="en-US" dirty="0" err="1"/>
              <a:t>ảnh</a:t>
            </a:r>
            <a:r>
              <a:rPr lang="en-US" dirty="0"/>
              <a:t> panorama -&gt; </a:t>
            </a:r>
            <a:r>
              <a:rPr lang="en-US" dirty="0" err="1"/>
              <a:t>nhóm</a:t>
            </a:r>
            <a:r>
              <a:rPr lang="en-US" dirty="0"/>
              <a:t> </a:t>
            </a:r>
            <a:r>
              <a:rPr lang="en-US" dirty="0" err="1"/>
              <a:t>tác</a:t>
            </a:r>
            <a:r>
              <a:rPr lang="en-US" dirty="0"/>
              <a:t> </a:t>
            </a:r>
            <a:r>
              <a:rPr lang="en-US" dirty="0" err="1"/>
              <a:t>giả</a:t>
            </a:r>
            <a:r>
              <a:rPr lang="en-US" dirty="0"/>
              <a:t> </a:t>
            </a:r>
            <a:r>
              <a:rPr lang="en-US" dirty="0" err="1"/>
              <a:t>sẽ</a:t>
            </a:r>
            <a:r>
              <a:rPr lang="en-US" dirty="0"/>
              <a:t> crop </a:t>
            </a:r>
            <a:r>
              <a:rPr lang="en-US" dirty="0" err="1"/>
              <a:t>từ</a:t>
            </a:r>
            <a:r>
              <a:rPr lang="en-US" dirty="0"/>
              <a:t> </a:t>
            </a:r>
            <a:r>
              <a:rPr lang="en-US" dirty="0" err="1"/>
              <a:t>ảnh</a:t>
            </a:r>
            <a:r>
              <a:rPr lang="en-US" dirty="0"/>
              <a:t> </a:t>
            </a:r>
            <a:r>
              <a:rPr lang="en-US" dirty="0" err="1"/>
              <a:t>đó</a:t>
            </a:r>
            <a:r>
              <a:rPr lang="en-US" dirty="0"/>
              <a:t>, </a:t>
            </a:r>
            <a:r>
              <a:rPr lang="en-US" dirty="0" err="1"/>
              <a:t>sau</a:t>
            </a:r>
            <a:r>
              <a:rPr lang="en-US" dirty="0"/>
              <a:t> </a:t>
            </a:r>
            <a:r>
              <a:rPr lang="en-US" dirty="0" err="1"/>
              <a:t>đó</a:t>
            </a:r>
            <a:r>
              <a:rPr lang="en-US" dirty="0"/>
              <a:t> </a:t>
            </a:r>
            <a:r>
              <a:rPr lang="en-US" dirty="0" err="1"/>
              <a:t>chỉnh</a:t>
            </a:r>
            <a:r>
              <a:rPr lang="en-US" dirty="0"/>
              <a:t> </a:t>
            </a:r>
            <a:r>
              <a:rPr lang="en-US" dirty="0" err="1"/>
              <a:t>độ</a:t>
            </a:r>
            <a:r>
              <a:rPr lang="en-US" dirty="0"/>
              <a:t> </a:t>
            </a:r>
            <a:r>
              <a:rPr lang="en-US" dirty="0" err="1"/>
              <a:t>tương</a:t>
            </a:r>
            <a:r>
              <a:rPr lang="en-US" dirty="0"/>
              <a:t> </a:t>
            </a:r>
            <a:r>
              <a:rPr lang="en-US" dirty="0" err="1"/>
              <a:t>phản</a:t>
            </a:r>
            <a:r>
              <a:rPr lang="en-US" dirty="0"/>
              <a:t> (</a:t>
            </a:r>
            <a:r>
              <a:rPr lang="en-US" dirty="0" err="1"/>
              <a:t>nếu</a:t>
            </a:r>
            <a:r>
              <a:rPr lang="en-US" dirty="0"/>
              <a:t> </a:t>
            </a:r>
            <a:r>
              <a:rPr lang="en-US" dirty="0" err="1"/>
              <a:t>cần</a:t>
            </a:r>
            <a:r>
              <a:rPr lang="en-US" dirty="0"/>
              <a:t>) </a:t>
            </a:r>
            <a:r>
              <a:rPr lang="en-US" dirty="0" err="1"/>
              <a:t>để</a:t>
            </a:r>
            <a:r>
              <a:rPr lang="en-US" dirty="0"/>
              <a:t> ra </a:t>
            </a:r>
            <a:r>
              <a:rPr lang="en-US" dirty="0" err="1"/>
              <a:t>được</a:t>
            </a:r>
            <a:r>
              <a:rPr lang="en-US" dirty="0"/>
              <a:t> </a:t>
            </a:r>
            <a:r>
              <a:rPr lang="en-US" dirty="0" err="1"/>
              <a:t>ảnh</a:t>
            </a:r>
            <a:r>
              <a:rPr lang="en-US" dirty="0"/>
              <a:t> </a:t>
            </a:r>
            <a:r>
              <a:rPr lang="en-US" dirty="0" err="1"/>
              <a:t>trong</a:t>
            </a:r>
            <a:r>
              <a:rPr lang="en-US" dirty="0"/>
              <a:t> </a:t>
            </a:r>
            <a:r>
              <a:rPr lang="en-US" dirty="0" err="1"/>
              <a:t>bộ</a:t>
            </a:r>
            <a:r>
              <a:rPr lang="en-US" dirty="0"/>
              <a:t>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184930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solidFill>
                  <a:srgbClr val="CC7832"/>
                </a:solidFill>
                <a:effectLst/>
              </a:rPr>
              <a:t>+ </a:t>
            </a:r>
            <a:r>
              <a:rPr lang="vi-VN" dirty="0"/>
              <a:t>V</a:t>
            </a:r>
            <a:r>
              <a:rPr lang="vi-VN" dirty="0">
                <a:effectLst/>
                <a:latin typeface="Courier New" panose="02070309020205020404" pitchFamily="49" charset="0"/>
              </a:rPr>
              <a:t>ớ</a:t>
            </a:r>
            <a:r>
              <a:rPr lang="vi-VN" dirty="0"/>
              <a:t>i b</a:t>
            </a:r>
            <a:r>
              <a:rPr lang="vi-VN" dirty="0">
                <a:effectLst/>
                <a:latin typeface="Courier New" panose="02070309020205020404" pitchFamily="49" charset="0"/>
              </a:rPr>
              <a:t>ộ </a:t>
            </a:r>
            <a:r>
              <a:rPr lang="vi-VN" dirty="0"/>
              <a:t>data m</a:t>
            </a:r>
            <a:r>
              <a:rPr lang="vi-VN" dirty="0">
                <a:effectLst/>
                <a:latin typeface="Courier New" panose="02070309020205020404" pitchFamily="49" charset="0"/>
              </a:rPr>
              <a:t>ớ</a:t>
            </a:r>
            <a:r>
              <a:rPr lang="vi-VN" dirty="0"/>
              <a:t>i này (Tsinghua-Tencent 100K), 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các camera trong nh</a:t>
            </a:r>
            <a:r>
              <a:rPr lang="vi-VN" dirty="0">
                <a:effectLst/>
                <a:latin typeface="Courier New" panose="02070309020205020404" pitchFamily="49" charset="0"/>
              </a:rPr>
              <a:t>ữ</a:t>
            </a:r>
            <a:r>
              <a:rPr lang="vi-VN" dirty="0"/>
              <a:t>ng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ánh sáng và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khác nhau, ch</a:t>
            </a:r>
            <a:r>
              <a:rPr lang="vi-VN" dirty="0">
                <a:effectLst/>
                <a:latin typeface="Courier New" panose="02070309020205020404" pitchFamily="49" charset="0"/>
              </a:rPr>
              <a:t>ỉ </a:t>
            </a:r>
            <a:r>
              <a:rPr lang="vi-VN" dirty="0"/>
              <a:t>chi</a:t>
            </a:r>
            <a:r>
              <a:rPr lang="vi-VN" dirty="0">
                <a:effectLst/>
                <a:latin typeface="Courier New" panose="02070309020205020404" pitchFamily="49" charset="0"/>
              </a:rPr>
              <a:t>ế</a:t>
            </a:r>
            <a:r>
              <a:rPr lang="vi-VN" dirty="0"/>
              <a:t>m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 nh</a:t>
            </a:r>
            <a:r>
              <a:rPr lang="vi-VN" dirty="0">
                <a:effectLst/>
                <a:latin typeface="Courier New" panose="02070309020205020404" pitchFamily="49" charset="0"/>
              </a:rPr>
              <a:t>ỏ </a:t>
            </a:r>
            <a:r>
              <a:rPr lang="vi-VN" dirty="0"/>
              <a:t>và có th</a:t>
            </a:r>
            <a:r>
              <a:rPr lang="vi-VN" dirty="0">
                <a:effectLst/>
                <a:latin typeface="Courier New" panose="02070309020205020404" pitchFamily="49" charset="0"/>
              </a:rPr>
              <a:t>ể ở </a:t>
            </a:r>
            <a:r>
              <a:rPr lang="vi-VN" dirty="0"/>
              <a:t>b</a:t>
            </a:r>
            <a:r>
              <a:rPr lang="vi-VN" dirty="0">
                <a:effectLst/>
                <a:latin typeface="Courier New" panose="02070309020205020404" pitchFamily="49" charset="0"/>
              </a:rPr>
              <a:t>ấ</a:t>
            </a:r>
            <a:r>
              <a:rPr lang="vi-VN" dirty="0"/>
              <a:t>t c</a:t>
            </a:r>
            <a:r>
              <a:rPr lang="vi-VN" dirty="0">
                <a:effectLst/>
                <a:latin typeface="Courier New" panose="02070309020205020404" pitchFamily="49" charset="0"/>
              </a:rPr>
              <a:t>ứ </a:t>
            </a:r>
            <a:r>
              <a:rPr lang="vi-VN" dirty="0"/>
              <a:t>v</a:t>
            </a:r>
            <a:r>
              <a:rPr lang="vi-VN" dirty="0">
                <a:effectLst/>
                <a:latin typeface="Courier New" panose="02070309020205020404" pitchFamily="49" charset="0"/>
              </a:rPr>
              <a:t>ị </a:t>
            </a:r>
            <a:r>
              <a:rPr lang="vi-VN" dirty="0"/>
              <a:t>trí nào trong </a:t>
            </a:r>
            <a:r>
              <a:rPr lang="vi-VN" dirty="0">
                <a:effectLst/>
                <a:latin typeface="Courier New" panose="02070309020205020404" pitchFamily="49" charset="0"/>
              </a:rPr>
              <a:t>ả</a:t>
            </a:r>
            <a:r>
              <a:rPr lang="vi-VN" dirty="0"/>
              <a:t>nh nên s</a:t>
            </a:r>
            <a:r>
              <a:rPr lang="vi-VN" dirty="0">
                <a:effectLst/>
                <a:latin typeface="Courier New" panose="02070309020205020404" pitchFamily="49" charset="0"/>
              </a:rPr>
              <a:t>ẽ </a:t>
            </a:r>
            <a:r>
              <a:rPr lang="vi-VN" dirty="0"/>
              <a:t>mô ph</a:t>
            </a:r>
            <a:r>
              <a:rPr lang="vi-VN" dirty="0">
                <a:effectLst/>
                <a:latin typeface="Courier New" panose="02070309020205020404" pitchFamily="49" charset="0"/>
              </a:rPr>
              <a:t>ỏ</a:t>
            </a:r>
            <a:r>
              <a:rPr lang="vi-VN" dirty="0"/>
              <a:t>ng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t</a:t>
            </a:r>
            <a:r>
              <a:rPr lang="vi-VN" dirty="0">
                <a:effectLst/>
                <a:latin typeface="Courier New" panose="02070309020205020404" pitchFamily="49" charset="0"/>
              </a:rPr>
              <a:t>ố</a:t>
            </a:r>
            <a:r>
              <a:rPr lang="vi-VN" dirty="0"/>
              <a:t>t h</a:t>
            </a:r>
            <a:r>
              <a:rPr lang="vi-VN" dirty="0">
                <a:effectLst/>
                <a:latin typeface="Courier New" panose="02070309020205020404" pitchFamily="49" charset="0"/>
              </a:rPr>
              <a:t>ơ</a:t>
            </a:r>
            <a:r>
              <a:rPr lang="vi-VN" dirty="0"/>
              <a:t>n.&lt;br&gt; </a:t>
            </a:r>
            <a:br>
              <a:rPr lang="vi-VN" dirty="0"/>
            </a:br>
            <a:r>
              <a:rPr lang="vi-VN" dirty="0">
                <a:solidFill>
                  <a:srgbClr val="CC7832"/>
                </a:solidFill>
                <a:effectLst/>
              </a:rPr>
              <a:t>+ </a:t>
            </a:r>
            <a:r>
              <a:rPr lang="vi-VN" dirty="0"/>
              <a:t>Nhi</a:t>
            </a:r>
            <a:r>
              <a:rPr lang="vi-VN" dirty="0">
                <a:effectLst/>
                <a:latin typeface="Courier New" panose="02070309020205020404" pitchFamily="49" charset="0"/>
              </a:rPr>
              <a:t>ề</a:t>
            </a:r>
            <a:r>
              <a:rPr lang="vi-VN" dirty="0"/>
              <a:t>u lo</a:t>
            </a:r>
            <a:r>
              <a:rPr lang="vi-VN" dirty="0">
                <a:effectLst/>
                <a:latin typeface="Courier New" panose="02070309020205020404" pitchFamily="49" charset="0"/>
              </a:rPr>
              <a:t>ạ</a:t>
            </a:r>
            <a:r>
              <a:rPr lang="vi-VN" dirty="0"/>
              <a:t>i bi</a:t>
            </a:r>
            <a:r>
              <a:rPr lang="vi-VN" dirty="0">
                <a:effectLst/>
                <a:latin typeface="Courier New" panose="02070309020205020404" pitchFamily="49" charset="0"/>
              </a:rPr>
              <a:t>ể</a:t>
            </a:r>
            <a:r>
              <a:rPr lang="vi-VN" dirty="0"/>
              <a:t>n báo (100K </a:t>
            </a:r>
            <a:r>
              <a:rPr lang="vi-VN" dirty="0">
                <a:effectLst/>
                <a:latin typeface="Courier New" panose="02070309020205020404" pitchFamily="49" charset="0"/>
              </a:rPr>
              <a:t>ả</a:t>
            </a:r>
            <a:r>
              <a:rPr lang="vi-VN" dirty="0"/>
              <a:t>nh v</a:t>
            </a:r>
            <a:r>
              <a:rPr lang="vi-VN" dirty="0">
                <a:effectLst/>
                <a:latin typeface="Courier New" panose="02070309020205020404" pitchFamily="49" charset="0"/>
              </a:rPr>
              <a:t>ớ</a:t>
            </a:r>
            <a:r>
              <a:rPr lang="vi-VN" dirty="0"/>
              <a:t>i 30K bi</a:t>
            </a:r>
            <a:r>
              <a:rPr lang="vi-VN" dirty="0">
                <a:effectLst/>
                <a:latin typeface="Courier New" panose="02070309020205020404" pitchFamily="49" charset="0"/>
              </a:rPr>
              <a:t>ể</a:t>
            </a:r>
            <a:r>
              <a:rPr lang="vi-VN" dirty="0"/>
              <a:t>n báo), góc ch</a:t>
            </a:r>
            <a:r>
              <a:rPr lang="vi-VN" dirty="0">
                <a:effectLst/>
                <a:latin typeface="Courier New" panose="02070309020205020404" pitchFamily="49" charset="0"/>
              </a:rPr>
              <a:t>ụ</a:t>
            </a:r>
            <a:r>
              <a:rPr lang="vi-VN" dirty="0"/>
              <a:t>p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(chính di</a:t>
            </a:r>
            <a:r>
              <a:rPr lang="vi-VN" dirty="0">
                <a:effectLst/>
                <a:latin typeface="Courier New" panose="02070309020205020404" pitchFamily="49" charset="0"/>
              </a:rPr>
              <a:t>ệ</a:t>
            </a:r>
            <a:r>
              <a:rPr lang="vi-VN" dirty="0"/>
              <a:t>n, nghiêng), có các bi</a:t>
            </a:r>
            <a:r>
              <a:rPr lang="vi-VN" dirty="0">
                <a:effectLst/>
                <a:latin typeface="Courier New" panose="02070309020205020404" pitchFamily="49" charset="0"/>
              </a:rPr>
              <a:t>ể</a:t>
            </a:r>
            <a:r>
              <a:rPr lang="vi-VN" dirty="0"/>
              <a:t>n nhìn rõ và c</a:t>
            </a:r>
            <a:r>
              <a:rPr lang="vi-VN" dirty="0">
                <a:effectLst/>
                <a:latin typeface="Courier New" panose="02070309020205020404" pitchFamily="49" charset="0"/>
              </a:rPr>
              <a:t>ả </a:t>
            </a:r>
            <a:r>
              <a:rPr lang="vi-VN" dirty="0"/>
              <a:t>nh</a:t>
            </a:r>
            <a:r>
              <a:rPr lang="vi-VN" dirty="0">
                <a:effectLst/>
                <a:latin typeface="Courier New" panose="02070309020205020404" pitchFamily="49" charset="0"/>
              </a:rPr>
              <a:t>ữ</a:t>
            </a:r>
            <a:r>
              <a:rPr lang="vi-VN" dirty="0"/>
              <a:t>ng bi</a:t>
            </a:r>
            <a:r>
              <a:rPr lang="vi-VN" dirty="0">
                <a:effectLst/>
                <a:latin typeface="Courier New" panose="02070309020205020404" pitchFamily="49" charset="0"/>
              </a:rPr>
              <a:t>ể</a:t>
            </a:r>
            <a:r>
              <a:rPr lang="vi-VN" dirty="0"/>
              <a:t>n b</a:t>
            </a:r>
            <a:r>
              <a:rPr lang="vi-VN" dirty="0">
                <a:effectLst/>
                <a:latin typeface="Courier New" panose="02070309020205020404" pitchFamily="49" charset="0"/>
              </a:rPr>
              <a:t>ị </a:t>
            </a:r>
            <a:r>
              <a:rPr lang="vi-VN" dirty="0"/>
              <a:t>che khu</a:t>
            </a:r>
            <a:r>
              <a:rPr lang="vi-VN" dirty="0">
                <a:effectLst/>
                <a:latin typeface="Courier New" panose="02070309020205020404" pitchFamily="49" charset="0"/>
              </a:rPr>
              <a:t>ấ</a:t>
            </a:r>
            <a:r>
              <a:rPr lang="vi-VN" dirty="0"/>
              <a:t>t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n&lt;br&gt;</a:t>
            </a:r>
            <a:br>
              <a:rPr lang="vi-VN" dirty="0"/>
            </a:br>
            <a:r>
              <a:rPr lang="vi-VN" dirty="0">
                <a:solidFill>
                  <a:srgbClr val="CC7832"/>
                </a:solidFill>
                <a:effectLst/>
              </a:rPr>
              <a:t>+ </a:t>
            </a:r>
            <a:r>
              <a:rPr lang="vi-VN" dirty="0">
                <a:effectLst/>
                <a:latin typeface="Courier New" panose="02070309020205020404" pitchFamily="49" charset="0"/>
              </a:rPr>
              <a:t>Ả</a:t>
            </a:r>
            <a:r>
              <a:rPr lang="vi-VN" dirty="0"/>
              <a:t>nh ch</a:t>
            </a:r>
            <a:r>
              <a:rPr lang="vi-VN" dirty="0">
                <a:effectLst/>
                <a:latin typeface="Courier New" panose="02070309020205020404" pitchFamily="49" charset="0"/>
              </a:rPr>
              <a:t>ụ</a:t>
            </a:r>
            <a:r>
              <a:rPr lang="vi-VN" dirty="0"/>
              <a:t>p trong nhi</a:t>
            </a:r>
            <a:r>
              <a:rPr lang="vi-VN" dirty="0">
                <a:effectLst/>
                <a:latin typeface="Courier New" panose="02070309020205020404" pitchFamily="49" charset="0"/>
              </a:rPr>
              <a:t>ề</a:t>
            </a:r>
            <a:r>
              <a:rPr lang="vi-VN" dirty="0"/>
              <a:t>u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(tr</a:t>
            </a:r>
            <a:r>
              <a:rPr lang="vi-VN" dirty="0">
                <a:effectLst/>
                <a:latin typeface="Courier New" panose="02070309020205020404" pitchFamily="49" charset="0"/>
              </a:rPr>
              <a:t>ờ</a:t>
            </a:r>
            <a:r>
              <a:rPr lang="vi-VN" dirty="0"/>
              <a:t>i n</a:t>
            </a:r>
            <a:r>
              <a:rPr lang="vi-VN" dirty="0">
                <a:effectLst/>
                <a:latin typeface="Courier New" panose="02070309020205020404" pitchFamily="49" charset="0"/>
              </a:rPr>
              <a:t>ắ</a:t>
            </a:r>
            <a:r>
              <a:rPr lang="vi-VN" dirty="0"/>
              <a:t>ng, có mây)&lt;br&gt;</a:t>
            </a:r>
            <a:endParaRPr lang="en-US" dirty="0"/>
          </a:p>
          <a:p>
            <a:r>
              <a:rPr lang="en-US" dirty="0"/>
              <a:t>+ </a:t>
            </a:r>
            <a:r>
              <a:rPr lang="en-US" dirty="0" err="1"/>
              <a:t>Chụp</a:t>
            </a:r>
            <a:r>
              <a:rPr lang="en-US" dirty="0"/>
              <a:t> ở </a:t>
            </a:r>
            <a:r>
              <a:rPr lang="en-US" dirty="0" err="1"/>
              <a:t>nhiều</a:t>
            </a:r>
            <a:r>
              <a:rPr lang="en-US" dirty="0"/>
              <a:t> </a:t>
            </a:r>
            <a:r>
              <a:rPr lang="en-US" dirty="0" err="1"/>
              <a:t>điều</a:t>
            </a:r>
            <a:r>
              <a:rPr lang="en-US" dirty="0"/>
              <a:t> </a:t>
            </a:r>
            <a:r>
              <a:rPr lang="en-US" dirty="0" err="1"/>
              <a:t>kiện</a:t>
            </a:r>
            <a:r>
              <a:rPr lang="en-US" dirty="0"/>
              <a:t> </a:t>
            </a:r>
            <a:r>
              <a:rPr lang="en-US" dirty="0" err="1"/>
              <a:t>ngoại</a:t>
            </a:r>
            <a:r>
              <a:rPr lang="en-US" dirty="0"/>
              <a:t> </a:t>
            </a:r>
            <a:r>
              <a:rPr lang="en-US" dirty="0" err="1"/>
              <a:t>cảnh</a:t>
            </a:r>
            <a:r>
              <a:rPr lang="en-US" dirty="0"/>
              <a:t> (</a:t>
            </a:r>
            <a:r>
              <a:rPr lang="en-US" dirty="0" err="1"/>
              <a:t>đô</a:t>
            </a:r>
            <a:r>
              <a:rPr lang="en-US" dirty="0"/>
              <a:t> </a:t>
            </a:r>
            <a:r>
              <a:rPr lang="en-US" dirty="0" err="1"/>
              <a:t>thị</a:t>
            </a:r>
            <a:r>
              <a:rPr lang="en-US" dirty="0"/>
              <a:t>, </a:t>
            </a:r>
            <a:r>
              <a:rPr lang="en-US" dirty="0" err="1"/>
              <a:t>nông</a:t>
            </a:r>
            <a:r>
              <a:rPr lang="en-US" dirty="0"/>
              <a:t> </a:t>
            </a:r>
            <a:r>
              <a:rPr lang="en-US" dirty="0" err="1"/>
              <a:t>thôn</a:t>
            </a:r>
            <a:r>
              <a:rPr lang="en-US" dirty="0"/>
              <a:t>, </a:t>
            </a:r>
            <a:r>
              <a:rPr lang="en-US" dirty="0" err="1"/>
              <a:t>đường</a:t>
            </a:r>
            <a:r>
              <a:rPr lang="en-US" dirty="0"/>
              <a:t> </a:t>
            </a:r>
            <a:r>
              <a:rPr lang="en-US" dirty="0" err="1"/>
              <a:t>cao</a:t>
            </a:r>
            <a:r>
              <a:rPr lang="en-US" dirty="0"/>
              <a:t> </a:t>
            </a:r>
            <a:r>
              <a:rPr lang="en-US" dirty="0" err="1"/>
              <a:t>tốc</a:t>
            </a:r>
            <a:r>
              <a:rPr lang="en-US" dirty="0"/>
              <a:t>)</a:t>
            </a:r>
            <a:r>
              <a:rPr lang="vi-VN" dirty="0"/>
              <a:t/>
            </a:r>
            <a:br>
              <a:rPr lang="vi-VN" dirty="0"/>
            </a:br>
            <a:r>
              <a:rPr lang="vi-VN" dirty="0">
                <a:solidFill>
                  <a:srgbClr val="CC7832"/>
                </a:solidFill>
                <a:effectLst/>
              </a:rPr>
              <a:t>+ </a:t>
            </a:r>
            <a:r>
              <a:rPr lang="vi-VN" dirty="0"/>
              <a:t>M</a:t>
            </a:r>
            <a:r>
              <a:rPr lang="vi-VN" dirty="0">
                <a:effectLst/>
                <a:latin typeface="Courier New" panose="02070309020205020404" pitchFamily="49" charset="0"/>
              </a:rPr>
              <a:t>ộ</a:t>
            </a:r>
            <a:r>
              <a:rPr lang="vi-VN" dirty="0"/>
              <a:t>t s</a:t>
            </a:r>
            <a:r>
              <a:rPr lang="vi-VN" dirty="0">
                <a:effectLst/>
                <a:latin typeface="Courier New" panose="02070309020205020404" pitchFamily="49" charset="0"/>
              </a:rPr>
              <a:t>ố ả</a:t>
            </a:r>
            <a:r>
              <a:rPr lang="vi-VN" dirty="0"/>
              <a:t>nh ch</a:t>
            </a:r>
            <a:r>
              <a:rPr lang="vi-VN" dirty="0">
                <a:effectLst/>
                <a:latin typeface="Courier New" panose="02070309020205020404" pitchFamily="49" charset="0"/>
              </a:rPr>
              <a:t>ụ</a:t>
            </a:r>
            <a:r>
              <a:rPr lang="vi-VN" dirty="0"/>
              <a:t>p có background ph</a:t>
            </a:r>
            <a:r>
              <a:rPr lang="vi-VN" dirty="0">
                <a:effectLst/>
                <a:latin typeface="Courier New" panose="02070309020205020404" pitchFamily="49" charset="0"/>
              </a:rPr>
              <a:t>ứ</a:t>
            </a:r>
            <a:r>
              <a:rPr lang="vi-VN" dirty="0"/>
              <a:t>c t</a:t>
            </a:r>
            <a:r>
              <a:rPr lang="vi-VN" dirty="0">
                <a:effectLst/>
                <a:latin typeface="Courier New" panose="02070309020205020404" pitchFamily="49" charset="0"/>
              </a:rPr>
              <a:t>ạ</a:t>
            </a:r>
            <a:r>
              <a:rPr lang="vi-VN" dirty="0"/>
              <a:t>p làm tăng đ</a:t>
            </a:r>
            <a:r>
              <a:rPr lang="vi-VN" dirty="0">
                <a:effectLst/>
                <a:latin typeface="Courier New" panose="02070309020205020404" pitchFamily="49" charset="0"/>
              </a:rPr>
              <a:t>ộ </a:t>
            </a:r>
            <a:r>
              <a:rPr lang="vi-VN" dirty="0"/>
              <a:t>khó khi detect bi</a:t>
            </a:r>
            <a:r>
              <a:rPr lang="vi-VN" dirty="0">
                <a:effectLst/>
                <a:latin typeface="Courier New" panose="02070309020205020404" pitchFamily="49" charset="0"/>
              </a:rPr>
              <a:t>ể</a:t>
            </a:r>
            <a:r>
              <a:rPr lang="vi-VN" dirty="0"/>
              <a:t>n báo&lt;br&gt;</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1055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trong</a:t>
            </a:r>
            <a:r>
              <a:rPr lang="en-US" dirty="0"/>
              <a:t> </a:t>
            </a:r>
            <a:r>
              <a:rPr lang="en-US" dirty="0" err="1"/>
              <a:t>bộ</a:t>
            </a:r>
            <a:r>
              <a:rPr lang="en-US" dirty="0"/>
              <a:t> dataset</a:t>
            </a:r>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1183312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ọ</a:t>
            </a:r>
            <a:r>
              <a:rPr lang="vi-VN" dirty="0"/>
              <a:t>n l</a:t>
            </a:r>
            <a:r>
              <a:rPr lang="vi-VN" dirty="0">
                <a:effectLst/>
                <a:latin typeface="Courier New" panose="02070309020205020404" pitchFamily="49" charset="0"/>
              </a:rPr>
              <a:t>ọ</a:t>
            </a:r>
            <a:r>
              <a:rPr lang="vi-VN" dirty="0"/>
              <a:t>c và đánh nhãn b</a:t>
            </a:r>
            <a:r>
              <a:rPr lang="vi-VN" dirty="0">
                <a:effectLst/>
                <a:latin typeface="Courier New" panose="02070309020205020404" pitchFamily="49" charset="0"/>
              </a:rPr>
              <a:t>ằ</a:t>
            </a:r>
            <a:r>
              <a:rPr lang="vi-VN" dirty="0"/>
              <a:t>ng tay. Ghi d</a:t>
            </a:r>
            <a:r>
              <a:rPr lang="vi-VN" dirty="0">
                <a:effectLst/>
                <a:latin typeface="Courier New" panose="02070309020205020404" pitchFamily="49" charset="0"/>
              </a:rPr>
              <a:t>ấ</a:t>
            </a:r>
            <a:r>
              <a:rPr lang="vi-VN" dirty="0"/>
              <a:t>u l</a:t>
            </a:r>
            <a:r>
              <a:rPr lang="vi-VN" dirty="0">
                <a:effectLst/>
                <a:latin typeface="Courier New" panose="02070309020205020404" pitchFamily="49" charset="0"/>
              </a:rPr>
              <a:t>ạ</a:t>
            </a:r>
            <a:r>
              <a:rPr lang="vi-VN" dirty="0"/>
              <a:t>i khung bao, các đ</a:t>
            </a:r>
            <a:r>
              <a:rPr lang="vi-VN" dirty="0">
                <a:effectLst/>
                <a:latin typeface="Courier New" panose="02070309020205020404" pitchFamily="49" charset="0"/>
              </a:rPr>
              <a:t>ỉ</a:t>
            </a:r>
            <a:r>
              <a:rPr lang="vi-VN" dirty="0"/>
              <a:t>nh c</a:t>
            </a:r>
            <a:r>
              <a:rPr lang="vi-VN" dirty="0">
                <a:effectLst/>
                <a:latin typeface="Courier New" panose="02070309020205020404" pitchFamily="49" charset="0"/>
              </a:rPr>
              <a:t>ủ</a:t>
            </a:r>
            <a:r>
              <a:rPr lang="vi-VN" dirty="0"/>
              <a:t>a khung và gán nhãn cho bi</a:t>
            </a:r>
            <a:r>
              <a:rPr lang="vi-VN" dirty="0">
                <a:effectLst/>
                <a:latin typeface="Courier New" panose="02070309020205020404" pitchFamily="49" charset="0"/>
              </a:rPr>
              <a:t>ể</a:t>
            </a:r>
            <a:r>
              <a:rPr lang="vi-VN" dirty="0"/>
              <a:t>n báo trong t</a:t>
            </a:r>
            <a:r>
              <a:rPr lang="vi-VN" dirty="0">
                <a:effectLst/>
                <a:latin typeface="Courier New" panose="02070309020205020404" pitchFamily="49" charset="0"/>
              </a:rPr>
              <a:t>ừ</a:t>
            </a:r>
            <a:r>
              <a:rPr lang="vi-VN" dirty="0"/>
              <a:t>ng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a:t>
            </a:r>
            <a:endParaRPr lang="en-US" dirty="0"/>
          </a:p>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(tam </a:t>
            </a:r>
            <a:r>
              <a:rPr lang="en-US" sz="1800" u="none" strike="noStrike" dirty="0" err="1">
                <a:effectLst/>
                <a:latin typeface="Arial" panose="020B0604020202020204" pitchFamily="34" charset="0"/>
                <a:ea typeface="Arial" panose="020B0604020202020204" pitchFamily="34" charset="0"/>
              </a:rPr>
              <a:t>giác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vàng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d9en)</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đỏ</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hiệu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lệnh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xanh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ít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phổ</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biến</a:t>
            </a:r>
            <a:endParaRPr lang="en-US" sz="1800" u="none" strike="noStrike" dirty="0">
              <a:effectLst/>
              <a:latin typeface="Arial" panose="020B0604020202020204" pitchFamily="34" charset="0"/>
              <a:ea typeface="Arial" panose="020B0604020202020204" pitchFamily="34" charset="0"/>
            </a:endParaRPr>
          </a:p>
          <a:p>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dirty="0" err="1"/>
              <a:t>Occlued</a:t>
            </a:r>
            <a:r>
              <a:rPr lang="en-US" dirty="0"/>
              <a:t> signs: we mark the bounding box, the polygon boundary and ellipse boundary (if appropriate), and intersect them to find the final mask.</a:t>
            </a:r>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260936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định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mặt</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nạ</a:t>
            </a:r>
            <a:r>
              <a:rPr lang="en-US" sz="1800" dirty="0">
                <a:effectLst/>
                <a:latin typeface="Arial" panose="020B0604020202020204" pitchFamily="34" charset="0"/>
                <a:ea typeface="Arial" panose="020B0604020202020204" pitchFamily="34" charset="0"/>
              </a:rPr>
              <a:t> pixel </a:t>
            </a:r>
            <a:r>
              <a:rPr lang="en-US" sz="1800" dirty="0" err="1">
                <a:effectLst/>
                <a:latin typeface="Arial" panose="020B0604020202020204" pitchFamily="34" charset="0"/>
                <a:ea typeface="Arial" panose="020B0604020202020204" pitchFamily="34" charset="0"/>
              </a:rPr>
              <a:t>cho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dùng</a:t>
            </a:r>
            <a:r>
              <a:rPr lang="en-US" sz="1800" dirty="0">
                <a:effectLst/>
                <a:latin typeface="Arial" panose="020B0604020202020204" pitchFamily="34" charset="0"/>
                <a:ea typeface="Arial" panose="020B0604020202020204" pitchFamily="34" charset="0"/>
              </a:rPr>
              <a:t> 2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tượng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ứng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tùy</a:t>
            </a:r>
            <a:r>
              <a:rPr lang="en-US" sz="1800" dirty="0">
                <a:effectLst/>
                <a:latin typeface="Arial" panose="020B0604020202020204" pitchFamily="34" charset="0"/>
                <a:ea typeface="Arial" panose="020B0604020202020204" pitchFamily="34" charset="0"/>
              </a:rPr>
              <a:t> ý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này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dọc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theo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tam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chỉ</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3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a:t>
            </a:r>
            <a:r>
              <a:rPr lang="en-US" sz="1800" dirty="0" err="1">
                <a:effectLst/>
                <a:latin typeface="Arial" panose="020B0604020202020204" pitchFamily="34" charset="0"/>
                <a:ea typeface="Arial" panose="020B0604020202020204" pitchFamily="34" charset="0"/>
              </a:rPr>
              <a:t>cạnh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méo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thêm</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phân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đoạn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bổ</a:t>
            </a:r>
            <a:r>
              <a:rPr lang="en-US" sz="1800" dirty="0">
                <a:effectLst/>
                <a:latin typeface="Arial" panose="020B0604020202020204" pitchFamily="34" charset="0"/>
                <a:ea typeface="Arial" panose="020B0604020202020204" pitchFamily="34" charset="0"/>
              </a:rPr>
              <a:t> sung.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tròn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không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nên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5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trước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hậu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16</a:t>
            </a:fld>
            <a:endParaRPr lang="en-PH"/>
          </a:p>
        </p:txBody>
      </p:sp>
    </p:spTree>
    <p:extLst>
      <p:ext uri="{BB962C8B-B14F-4D97-AF65-F5344CB8AC3E}">
        <p14:creationId xmlns:p14="http://schemas.microsoft.com/office/powerpoint/2010/main" val="3631841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Occlued</a:t>
            </a:r>
            <a:r>
              <a:rPr lang="en-US" dirty="0"/>
              <a:t> signs: we mark the bounding box, the polygon boundary and ellipse boundary (if appropriate), and intersect them to find the final mask.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hợp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phức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tạp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gặp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ở </a:t>
            </a:r>
            <a:r>
              <a:rPr lang="en-US" sz="1800" dirty="0" err="1">
                <a:effectLst/>
                <a:latin typeface="Arial" panose="020B0604020202020204" pitchFamily="34" charset="0"/>
                <a:ea typeface="Arial" panose="020B0604020202020204" pitchFamily="34" charset="0"/>
              </a:rPr>
              <a:t>ví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dụ</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5. Khi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như</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thế</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này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bên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ngoài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nếu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sau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giao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lại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lấy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cuối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cùng</a:t>
            </a:r>
            <a:r>
              <a:rPr lang="en-US" sz="1800" dirty="0">
                <a:effectLst/>
                <a:latin typeface="Arial" panose="020B0604020202020204" pitchFamily="34" charset="0"/>
                <a:ea typeface="Arial" panose="020B0604020202020204" pitchFamily="34" charset="0"/>
              </a:rPr>
              <a:t>. </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195684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Ngoài vi</a:t>
            </a:r>
            <a:r>
              <a:rPr lang="vi-VN" dirty="0">
                <a:effectLst/>
                <a:latin typeface="Courier New" panose="02070309020205020404" pitchFamily="49" charset="0"/>
              </a:rPr>
              <a:t>ệ</a:t>
            </a:r>
            <a:r>
              <a:rPr lang="vi-VN" dirty="0"/>
              <a:t>c c</a:t>
            </a:r>
            <a:r>
              <a:rPr lang="vi-VN" dirty="0">
                <a:effectLst/>
                <a:latin typeface="Courier New" panose="02070309020205020404" pitchFamily="49" charset="0"/>
              </a:rPr>
              <a:t>ả</a:t>
            </a:r>
            <a:r>
              <a:rPr lang="vi-VN" dirty="0"/>
              <a:t>i ti</a:t>
            </a:r>
            <a:r>
              <a:rPr lang="vi-VN" dirty="0">
                <a:effectLst/>
                <a:latin typeface="Courier New" panose="02070309020205020404" pitchFamily="49" charset="0"/>
              </a:rPr>
              <a:t>ế</a:t>
            </a:r>
            <a:r>
              <a:rPr lang="vi-VN" dirty="0"/>
              <a:t>n CNN đ</a:t>
            </a:r>
            <a:r>
              <a:rPr lang="vi-VN" dirty="0">
                <a:effectLst/>
                <a:latin typeface="Courier New" panose="02070309020205020404" pitchFamily="49" charset="0"/>
              </a:rPr>
              <a:t>ể </a:t>
            </a:r>
            <a:r>
              <a:rPr lang="vi-VN" dirty="0"/>
              <a:t>phân lo</a:t>
            </a:r>
            <a:r>
              <a:rPr lang="vi-VN" dirty="0">
                <a:effectLst/>
                <a:latin typeface="Courier New" panose="02070309020205020404" pitchFamily="49" charset="0"/>
              </a:rPr>
              <a:t>ạ</a:t>
            </a:r>
            <a:r>
              <a:rPr lang="vi-VN" dirty="0"/>
              <a:t>i và nh</a:t>
            </a:r>
            <a:r>
              <a:rPr lang="vi-VN" dirty="0">
                <a:effectLst/>
                <a:latin typeface="Courier New" panose="02070309020205020404" pitchFamily="49" charset="0"/>
              </a:rPr>
              <a:t>ậ</a:t>
            </a:r>
            <a:r>
              <a:rPr lang="vi-VN" dirty="0"/>
              <a:t>n d</a:t>
            </a:r>
            <a:r>
              <a:rPr lang="vi-VN" dirty="0">
                <a:effectLst/>
                <a:latin typeface="Courier New" panose="02070309020205020404" pitchFamily="49" charset="0"/>
              </a:rPr>
              <a:t>ạ</a:t>
            </a:r>
            <a:r>
              <a:rPr lang="vi-VN" dirty="0"/>
              <a:t>ng, bài báo còn chú tr</a:t>
            </a:r>
            <a:r>
              <a:rPr lang="vi-VN" dirty="0">
                <a:effectLst/>
                <a:latin typeface="Courier New" panose="02070309020205020404" pitchFamily="49" charset="0"/>
              </a:rPr>
              <a:t>ọ</a:t>
            </a:r>
            <a:r>
              <a:rPr lang="vi-VN" dirty="0"/>
              <a:t>ng vào vi</a:t>
            </a:r>
            <a:r>
              <a:rPr lang="vi-VN" dirty="0">
                <a:effectLst/>
                <a:latin typeface="Courier New" panose="02070309020205020404" pitchFamily="49" charset="0"/>
              </a:rPr>
              <a:t>ệ</a:t>
            </a:r>
            <a:r>
              <a:rPr lang="vi-VN" dirty="0"/>
              <a:t>c t</a:t>
            </a:r>
            <a:r>
              <a:rPr lang="vi-VN" dirty="0">
                <a:effectLst/>
                <a:latin typeface="Courier New" panose="02070309020205020404" pitchFamily="49" charset="0"/>
              </a:rPr>
              <a:t>ạ</a:t>
            </a:r>
            <a:r>
              <a:rPr lang="vi-VN" dirty="0"/>
              <a:t>o ra m</a:t>
            </a:r>
            <a:r>
              <a:rPr lang="vi-VN" dirty="0">
                <a:effectLst/>
                <a:latin typeface="Courier New" panose="02070309020205020404" pitchFamily="49" charset="0"/>
              </a:rPr>
              <a:t>ộ</a:t>
            </a:r>
            <a:r>
              <a:rPr lang="vi-VN" dirty="0"/>
              <a:t>t b</a:t>
            </a:r>
            <a:r>
              <a:rPr lang="vi-VN" dirty="0">
                <a:effectLst/>
                <a:latin typeface="Courier New" panose="02070309020205020404" pitchFamily="49" charset="0"/>
              </a:rPr>
              <a:t>ộ </a:t>
            </a:r>
            <a:r>
              <a:rPr lang="vi-VN" dirty="0"/>
              <a:t>data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và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so v</a:t>
            </a:r>
            <a:r>
              <a:rPr lang="vi-VN" dirty="0">
                <a:effectLst/>
                <a:latin typeface="Courier New" panose="02070309020205020404" pitchFamily="49" charset="0"/>
              </a:rPr>
              <a:t>ớ</a:t>
            </a:r>
            <a:r>
              <a:rPr lang="vi-VN" dirty="0"/>
              <a:t>i các b</a:t>
            </a:r>
            <a:r>
              <a:rPr lang="vi-VN" dirty="0">
                <a:effectLst/>
                <a:latin typeface="Courier New" panose="02070309020205020404" pitchFamily="49" charset="0"/>
              </a:rPr>
              <a:t>ộ </a:t>
            </a:r>
            <a:r>
              <a:rPr lang="vi-VN" dirty="0"/>
              <a:t>data hi</a:t>
            </a:r>
            <a:r>
              <a:rPr lang="vi-VN" dirty="0">
                <a:effectLst/>
                <a:latin typeface="Courier New" panose="02070309020205020404" pitchFamily="49" charset="0"/>
              </a:rPr>
              <a:t>ệ</a:t>
            </a:r>
            <a:r>
              <a:rPr lang="vi-VN" dirty="0"/>
              <a:t>n có cho vi</a:t>
            </a:r>
            <a:r>
              <a:rPr lang="vi-VN" dirty="0">
                <a:effectLst/>
                <a:latin typeface="Courier New" panose="02070309020205020404" pitchFamily="49" charset="0"/>
              </a:rPr>
              <a:t>ệ</a:t>
            </a:r>
            <a:r>
              <a:rPr lang="vi-VN" dirty="0"/>
              <a:t>c training và benchmarking.</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18</a:t>
            </a:fld>
            <a:endParaRPr lang="en-PH"/>
          </a:p>
        </p:txBody>
      </p:sp>
    </p:spTree>
    <p:extLst>
      <p:ext uri="{BB962C8B-B14F-4D97-AF65-F5344CB8AC3E}">
        <p14:creationId xmlns:p14="http://schemas.microsoft.com/office/powerpoint/2010/main" val="3935964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Có s</a:t>
            </a:r>
            <a:r>
              <a:rPr lang="vi-VN" dirty="0">
                <a:effectLst/>
                <a:latin typeface="Courier New" panose="02070309020205020404" pitchFamily="49" charset="0"/>
              </a:rPr>
              <a:t>ử </a:t>
            </a:r>
            <a:r>
              <a:rPr lang="vi-VN" dirty="0"/>
              <a:t>d</a:t>
            </a:r>
            <a:r>
              <a:rPr lang="vi-VN" dirty="0">
                <a:effectLst/>
                <a:latin typeface="Courier New" panose="02070309020205020404" pitchFamily="49" charset="0"/>
              </a:rPr>
              <a:t>ụ</a:t>
            </a:r>
            <a:r>
              <a:rPr lang="vi-VN" dirty="0"/>
              <a:t>ng khá nhi</a:t>
            </a:r>
            <a:r>
              <a:rPr lang="vi-VN" dirty="0">
                <a:effectLst/>
                <a:latin typeface="Courier New" panose="02070309020205020404" pitchFamily="49" charset="0"/>
              </a:rPr>
              <a:t>ề</a:t>
            </a:r>
            <a:r>
              <a:rPr lang="vi-VN" dirty="0"/>
              <a:t>u hình </a:t>
            </a:r>
            <a:r>
              <a:rPr lang="vi-VN" dirty="0">
                <a:effectLst/>
                <a:latin typeface="Courier New" panose="02070309020205020404" pitchFamily="49" charset="0"/>
              </a:rPr>
              <a:t>ả</a:t>
            </a:r>
            <a:r>
              <a:rPr lang="vi-VN" dirty="0"/>
              <a:t>nh không có bi</a:t>
            </a:r>
            <a:r>
              <a:rPr lang="vi-VN" dirty="0">
                <a:effectLst/>
                <a:latin typeface="Courier New" panose="02070309020205020404" pitchFamily="49" charset="0"/>
              </a:rPr>
              <a:t>ể</a:t>
            </a:r>
            <a:r>
              <a:rPr lang="vi-VN" dirty="0"/>
              <a:t>n báo, có add thêm đ</a:t>
            </a:r>
            <a:r>
              <a:rPr lang="vi-VN" dirty="0">
                <a:effectLst/>
                <a:latin typeface="Courier New" panose="02070309020205020404" pitchFamily="49" charset="0"/>
              </a:rPr>
              <a:t>ộ </a:t>
            </a:r>
            <a:r>
              <a:rPr lang="vi-VN" dirty="0"/>
              <a:t>nhi</a:t>
            </a:r>
            <a:r>
              <a:rPr lang="vi-VN" dirty="0">
                <a:effectLst/>
                <a:latin typeface="Courier New" panose="02070309020205020404" pitchFamily="49" charset="0"/>
              </a:rPr>
              <a:t>ễ</a:t>
            </a:r>
            <a:r>
              <a:rPr lang="vi-VN" dirty="0"/>
              <a:t>u ng</a:t>
            </a:r>
            <a:r>
              <a:rPr lang="vi-VN" dirty="0">
                <a:effectLst/>
                <a:latin typeface="Courier New" panose="02070309020205020404" pitchFamily="49" charset="0"/>
              </a:rPr>
              <a:t>ẫ</a:t>
            </a:r>
            <a:r>
              <a:rPr lang="vi-VN" dirty="0"/>
              <a:t>u nhiên trong quá trình train</a:t>
            </a:r>
            <a:br>
              <a:rPr lang="vi-VN" dirty="0"/>
            </a:br>
            <a:r>
              <a:rPr lang="vi-VN" dirty="0"/>
              <a:t>&lt;br&gt;</a:t>
            </a:r>
            <a:br>
              <a:rPr lang="vi-VN" dirty="0"/>
            </a:br>
            <a:r>
              <a:rPr lang="vi-VN" dirty="0"/>
              <a:t>gây nhi</a:t>
            </a:r>
            <a:r>
              <a:rPr lang="vi-VN" dirty="0">
                <a:effectLst/>
                <a:latin typeface="Courier New" panose="02070309020205020404" pitchFamily="49" charset="0"/>
              </a:rPr>
              <a:t>ễ</a:t>
            </a:r>
            <a:r>
              <a:rPr lang="vi-VN" dirty="0"/>
              <a:t>u: xoay hình ngãu nhiên trong kho</a:t>
            </a:r>
            <a:r>
              <a:rPr lang="vi-VN" dirty="0">
                <a:effectLst/>
                <a:latin typeface="Courier New" panose="02070309020205020404" pitchFamily="49" charset="0"/>
              </a:rPr>
              <a:t>ả</a:t>
            </a:r>
            <a:r>
              <a:rPr lang="vi-VN" dirty="0"/>
              <a:t>ng -20 đ</a:t>
            </a:r>
            <a:r>
              <a:rPr lang="vi-VN" dirty="0">
                <a:effectLst/>
                <a:latin typeface="Courier New" panose="02070309020205020404" pitchFamily="49" charset="0"/>
              </a:rPr>
              <a:t>ộ </a:t>
            </a:r>
            <a:r>
              <a:rPr lang="vi-VN" dirty="0"/>
              <a:t>-&gt; +20 đ</a:t>
            </a:r>
            <a:r>
              <a:rPr lang="vi-VN" dirty="0">
                <a:effectLst/>
                <a:latin typeface="Courier New" panose="02070309020205020404" pitchFamily="49" charset="0"/>
              </a:rPr>
              <a:t>ộ</a:t>
            </a:r>
            <a:r>
              <a:rPr lang="vi-VN" dirty="0"/>
              <a:t>, scale hình, làm méo hình</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19</a:t>
            </a:fld>
            <a:endParaRPr lang="en-PH"/>
          </a:p>
        </p:txBody>
      </p:sp>
    </p:spTree>
    <p:extLst>
      <p:ext uri="{BB962C8B-B14F-4D97-AF65-F5344CB8AC3E}">
        <p14:creationId xmlns:p14="http://schemas.microsoft.com/office/powerpoint/2010/main" val="2995081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e.g. traffic sign to warn the driver to be cautious on mountain roads appear rarely</a:t>
            </a:r>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182570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790345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AlexNet</a:t>
            </a:r>
            <a:r>
              <a:rPr lang="en-US" sz="1200" b="0" i="0" kern="1200" dirty="0" smtClean="0">
                <a:solidFill>
                  <a:schemeClr val="tx1"/>
                </a:solidFill>
                <a:effectLst/>
                <a:latin typeface="+mn-lt"/>
                <a:ea typeface="+mn-ea"/>
                <a:cs typeface="+mn-cs"/>
              </a:rPr>
              <a:t> là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trong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a:t>
            </a:r>
            <a:r>
              <a:rPr lang="en-US" sz="1200" b="0" i="0" kern="1200" dirty="0" smtClean="0">
                <a:solidFill>
                  <a:schemeClr val="tx1"/>
                </a:solidFill>
                <a:effectLst/>
                <a:latin typeface="+mn-lt"/>
                <a:ea typeface="+mn-ea"/>
                <a:cs typeface="+mn-cs"/>
              </a:rPr>
              <a:t> hình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(classification)</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trong 1000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khác nhau (</a:t>
            </a:r>
            <a:r>
              <a:rPr lang="en-US" sz="1200" b="0" i="0" kern="1200" dirty="0" err="1" smtClean="0">
                <a:solidFill>
                  <a:schemeClr val="tx1"/>
                </a:solidFill>
                <a:effectLst/>
                <a:latin typeface="+mn-lt"/>
                <a:ea typeface="+mn-ea"/>
                <a:cs typeface="+mn-cs"/>
              </a:rPr>
              <a:t>vd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mèo</a:t>
            </a:r>
            <a:r>
              <a:rPr lang="en-US" sz="1200" b="0" i="0" kern="1200" dirty="0" smtClean="0">
                <a:solidFill>
                  <a:schemeClr val="tx1"/>
                </a:solidFill>
                <a:effectLst/>
                <a:latin typeface="+mn-lt"/>
                <a:ea typeface="+mn-ea"/>
                <a:cs typeface="+mn-cs"/>
              </a:rPr>
              <a:t> … ).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ra của </a:t>
            </a:r>
            <a:r>
              <a:rPr lang="en-US" sz="1200" b="0" i="0" kern="1200" dirty="0" err="1" smtClean="0">
                <a:solidFill>
                  <a:schemeClr val="tx1"/>
                </a:solidFill>
                <a:effectLst/>
                <a:latin typeface="+mn-lt"/>
                <a:ea typeface="+mn-ea"/>
                <a:cs typeface="+mn-cs"/>
              </a:rPr>
              <a:t>mô</a:t>
            </a:r>
            <a:r>
              <a:rPr lang="en-US" sz="1200" b="0" i="0" kern="1200" dirty="0" smtClean="0">
                <a:solidFill>
                  <a:schemeClr val="tx1"/>
                </a:solidFill>
                <a:effectLst/>
                <a:latin typeface="+mn-lt"/>
                <a:ea typeface="+mn-ea"/>
                <a:cs typeface="+mn-cs"/>
              </a:rPr>
              <a:t> hình là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vector có 1000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tử</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CNN này đã </a:t>
            </a:r>
            <a:r>
              <a:rPr lang="en-US" sz="1200" b="0" i="0" kern="1200" dirty="0" err="1" smtClean="0">
                <a:solidFill>
                  <a:schemeClr val="tx1"/>
                </a:solidFill>
                <a:effectLst/>
                <a:latin typeface="+mn-lt"/>
                <a:ea typeface="+mn-ea"/>
                <a:cs typeface="+mn-cs"/>
              </a:rPr>
              <a:t>thắng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r>
              <a:rPr lang="en-US" sz="1200" b="0" i="0" kern="1200" dirty="0" smtClean="0">
                <a:solidFill>
                  <a:schemeClr val="tx1"/>
                </a:solidFill>
                <a:effectLst/>
                <a:latin typeface="+mn-lt"/>
                <a:ea typeface="+mn-ea"/>
                <a:cs typeface="+mn-cs"/>
              </a:rPr>
              <a:t> trong </a:t>
            </a:r>
            <a:r>
              <a:rPr lang="en-US" sz="1200" b="0" i="0" kern="1200" dirty="0" err="1" smtClean="0">
                <a:solidFill>
                  <a:schemeClr val="tx1"/>
                </a:solidFill>
                <a:effectLst/>
                <a:latin typeface="+mn-lt"/>
                <a:ea typeface="+mn-ea"/>
                <a:cs typeface="+mn-cs"/>
              </a:rPr>
              <a:t>cuộc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a:t>
            </a:r>
            <a:r>
              <a:rPr lang="en-US" sz="1200" b="0" i="0" kern="1200" dirty="0" smtClean="0">
                <a:solidFill>
                  <a:schemeClr val="tx1"/>
                </a:solidFill>
                <a:effectLst/>
                <a:latin typeface="+mn-lt"/>
                <a:ea typeface="+mn-ea"/>
                <a:cs typeface="+mn-cs"/>
              </a:rPr>
              <a:t> ILSVRC </a:t>
            </a:r>
            <a:r>
              <a:rPr lang="en-US" sz="1200" b="0" i="0" kern="1200" dirty="0" err="1" smtClean="0">
                <a:solidFill>
                  <a:schemeClr val="tx1"/>
                </a:solidFill>
                <a:effectLst/>
                <a:latin typeface="+mn-lt"/>
                <a:ea typeface="+mn-ea"/>
                <a:cs typeface="+mn-cs"/>
              </a:rPr>
              <a:t>năm</a:t>
            </a:r>
            <a:r>
              <a:rPr lang="en-US" sz="1200" b="0" i="0" kern="1200" dirty="0" smtClean="0">
                <a:solidFill>
                  <a:schemeClr val="tx1"/>
                </a:solidFill>
                <a:effectLst/>
                <a:latin typeface="+mn-lt"/>
                <a:ea typeface="+mn-ea"/>
                <a:cs typeface="+mn-cs"/>
              </a:rPr>
              <a:t> 201</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Đầu vào của AlexNet là một bức ảnh RGB 3x256x256 ở cả tập train và tập test. Đây là kích thước chuẩn bắt buộc sử dụng trong mạng.</a:t>
            </a:r>
          </a:p>
          <a:p>
            <a:r>
              <a:rPr lang="vi-VN" sz="1200" b="0" i="0" kern="1200" dirty="0" smtClean="0">
                <a:solidFill>
                  <a:schemeClr val="tx1"/>
                </a:solidFill>
                <a:effectLst/>
                <a:latin typeface="+mn-lt"/>
                <a:ea typeface="+mn-ea"/>
                <a:cs typeface="+mn-cs"/>
              </a:rPr>
              <a:t>Sau khi chuẩn hóa, kích thước đầu vào được sử dụng là 227x227 và cắt ngẫu nhiên trên hình gốc 256x256.</a:t>
            </a:r>
          </a:p>
          <a:p>
            <a:r>
              <a:rPr lang="vi-VN" sz="1200" b="0" i="0" kern="1200" dirty="0" smtClean="0">
                <a:solidFill>
                  <a:schemeClr val="tx1"/>
                </a:solidFill>
                <a:effectLst/>
                <a:latin typeface="+mn-lt"/>
                <a:ea typeface="+mn-ea"/>
                <a:cs typeface="+mn-cs"/>
              </a:rPr>
              <a:t>Kiến trúc AlexNet bao gồm 5 convolutional Layer và 3 fully connected layer. Nó có tổng cộng 60 triệu tham số và 650 nghìn neural.</a:t>
            </a:r>
          </a:p>
          <a:p>
            <a:r>
              <a:rPr lang="vi-VN" sz="1200" b="0" i="0" kern="1200" dirty="0" smtClean="0">
                <a:solidFill>
                  <a:schemeClr val="tx1"/>
                </a:solidFill>
                <a:effectLst/>
                <a:latin typeface="+mn-lt"/>
                <a:ea typeface="+mn-ea"/>
                <a:cs typeface="+mn-cs"/>
              </a:rPr>
              <a:t>Các convolutional Layer (filter) đầu tiên có chức năng trích xuất các đặc trưng cơ bản của tấm ảnh:</a:t>
            </a:r>
          </a:p>
          <a:p>
            <a:pPr lvl="1"/>
            <a:r>
              <a:rPr lang="vi-VN" sz="1200" b="0" i="0" kern="1200" dirty="0" smtClean="0">
                <a:solidFill>
                  <a:schemeClr val="tx1"/>
                </a:solidFill>
                <a:effectLst/>
                <a:latin typeface="+mn-lt"/>
                <a:ea typeface="+mn-ea"/>
                <a:cs typeface="+mn-cs"/>
              </a:rPr>
              <a:t>Filter đầu tiên chứa 96 kernel có kích thước 3x11x11, stride=4</a:t>
            </a:r>
          </a:p>
          <a:p>
            <a:pPr lvl="1"/>
            <a:r>
              <a:rPr lang="vi-VN" sz="1200" b="0" i="0" kern="1200" dirty="0" smtClean="0">
                <a:solidFill>
                  <a:schemeClr val="tx1"/>
                </a:solidFill>
                <a:effectLst/>
                <a:latin typeface="+mn-lt"/>
                <a:ea typeface="+mn-ea"/>
                <a:cs typeface="+mn-cs"/>
              </a:rPr>
              <a:t>Các layer sau kết nối với layer trước đó qua một Overlapping Max Pooling ở layer thứ 1,2 và 5. Max Pooling layer thường được sử dụng để giảm chiều rộng và chiều dài của một tensor nhưng vẫn giữ nguyên chiều sâu</a:t>
            </a:r>
          </a:p>
          <a:p>
            <a:pPr lvl="1"/>
            <a:r>
              <a:rPr lang="vi-VN" sz="1200" b="0" i="0" kern="1200" dirty="0" smtClean="0">
                <a:solidFill>
                  <a:schemeClr val="tx1"/>
                </a:solidFill>
                <a:effectLst/>
                <a:latin typeface="+mn-lt"/>
                <a:ea typeface="+mn-ea"/>
                <a:cs typeface="+mn-cs"/>
              </a:rPr>
              <a:t>ReLU nonlinerity được sử dụng sau tất các các convolution và fully connected layer. Theo tác giả, ReLU giúp cho mạng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huấn luyện nhanh hơn và cải thiện độ lỗi gấp nhiều lần so với khi dùng hàm Tanh hay Sigmoid.</a:t>
            </a:r>
          </a:p>
          <a:p>
            <a:pPr lvl="1"/>
            <a:r>
              <a:rPr lang="vi-VN" sz="1200" b="0" i="0" kern="1200" dirty="0" smtClean="0">
                <a:solidFill>
                  <a:schemeClr val="tx1"/>
                </a:solidFill>
                <a:effectLst/>
                <a:latin typeface="+mn-lt"/>
                <a:ea typeface="+mn-ea"/>
                <a:cs typeface="+mn-cs"/>
              </a:rPr>
              <a:t>Cho đến cuối cùng, layer thứ 7 là fully connected kết nối với layer 8 là một bộ phân lớp softmax với 1000 vector đầu ra, với tổng giá trị bằng 1.</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883596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23</a:t>
            </a:fld>
            <a:endParaRPr lang="en-PH"/>
          </a:p>
        </p:txBody>
      </p:sp>
    </p:spTree>
    <p:extLst>
      <p:ext uri="{BB962C8B-B14F-4D97-AF65-F5344CB8AC3E}">
        <p14:creationId xmlns:p14="http://schemas.microsoft.com/office/powerpoint/2010/main" val="1051618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Mô hình mới lấy ý tưởng từ cả mô hình OverFeat và Vehicle Detection như đã trình bày ở phần trên cho bài toán Traffic Sign Detection</a:t>
            </a:r>
          </a:p>
          <a:p>
            <a:r>
              <a:rPr lang="vi-VN" dirty="0" smtClean="0"/>
              <a:t/>
            </a:r>
            <a:br>
              <a:rPr lang="vi-VN" dirty="0" smtClean="0"/>
            </a:br>
            <a:r>
              <a:rPr lang="vi-VN" sz="1200" b="0" i="0" kern="1200" dirty="0" smtClean="0">
                <a:solidFill>
                  <a:schemeClr val="tx1"/>
                </a:solidFill>
                <a:effectLst/>
                <a:latin typeface="+mn-lt"/>
                <a:ea typeface="+mn-ea"/>
                <a:cs typeface="+mn-cs"/>
              </a:rPr>
              <a:t>Các thay đổi, điều chỉnh so với mô hình gốc như sau:</a:t>
            </a:r>
          </a:p>
          <a:p>
            <a:pPr lvl="1"/>
            <a:r>
              <a:rPr lang="vi-VN" sz="1200" b="0" i="0" kern="1200" dirty="0" smtClean="0">
                <a:solidFill>
                  <a:schemeClr val="tx1"/>
                </a:solidFill>
                <a:effectLst/>
                <a:latin typeface="+mn-lt"/>
                <a:ea typeface="+mn-ea"/>
                <a:cs typeface="+mn-cs"/>
              </a:rPr>
              <a:t>Các tác giả đã thử nghiệm việc chạy song song truoc khi xong layer thu 7, và nhận thấy tách nhánh để chạy song song từ sau layer 6 là giải pháp cân bằng giữa</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thời gian tính toán và độ chính xác cần thiết (tách càng sớm thì performance càng nhanh nhưng tốn nhiều tài nguyên, tách quá trễ sẽ tính toán lâu hơn)</a:t>
            </a:r>
          </a:p>
          <a:p>
            <a:pPr lvl="1"/>
            <a:r>
              <a:rPr lang="vi-VN" sz="1200" b="0" i="0" kern="1200" dirty="0" smtClean="0">
                <a:solidFill>
                  <a:schemeClr val="tx1"/>
                </a:solidFill>
                <a:effectLst/>
                <a:latin typeface="+mn-lt"/>
                <a:ea typeface="+mn-ea"/>
                <a:cs typeface="+mn-cs"/>
              </a:rPr>
              <a:t>So với bài toán Vehicle Detection, thì layer cuối cùng có thêm 1 nhánh chạy song song giúp phân loại luôn loại biển báo.</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24</a:t>
            </a:fld>
            <a:endParaRPr lang="en-PH"/>
          </a:p>
        </p:txBody>
      </p:sp>
    </p:spTree>
    <p:extLst>
      <p:ext uri="{BB962C8B-B14F-4D97-AF65-F5344CB8AC3E}">
        <p14:creationId xmlns:p14="http://schemas.microsoft.com/office/powerpoint/2010/main" val="3416246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25</a:t>
            </a:fld>
            <a:endParaRPr lang="en-PH"/>
          </a:p>
        </p:txBody>
      </p:sp>
    </p:spTree>
    <p:extLst>
      <p:ext uri="{BB962C8B-B14F-4D97-AF65-F5344CB8AC3E}">
        <p14:creationId xmlns:p14="http://schemas.microsoft.com/office/powerpoint/2010/main" val="2482357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26</a:t>
            </a:fld>
            <a:endParaRPr lang="en-PH"/>
          </a:p>
        </p:txBody>
      </p:sp>
    </p:spTree>
    <p:extLst>
      <p:ext uri="{BB962C8B-B14F-4D97-AF65-F5344CB8AC3E}">
        <p14:creationId xmlns:p14="http://schemas.microsoft.com/office/powerpoint/2010/main" val="1380319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27</a:t>
            </a:fld>
            <a:endParaRPr lang="en-PH"/>
          </a:p>
        </p:txBody>
      </p:sp>
    </p:spTree>
    <p:extLst>
      <p:ext uri="{BB962C8B-B14F-4D97-AF65-F5344CB8AC3E}">
        <p14:creationId xmlns:p14="http://schemas.microsoft.com/office/powerpoint/2010/main" val="393466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287052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954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68039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219664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Fast R-CNN [9], which uses a </a:t>
            </a:r>
            <a:r>
              <a:rPr lang="en-US" sz="1200" i="1" kern="1200" dirty="0" err="1">
                <a:solidFill>
                  <a:schemeClr val="tx1"/>
                </a:solidFill>
                <a:effectLst/>
                <a:latin typeface="+mn-lt"/>
                <a:ea typeface="+mn-ea"/>
                <a:cs typeface="+mn-cs"/>
              </a:rPr>
              <a:t>softmax</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layer above the network instead of the SVM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classifier used in R-CNN. Ignoring object proposal time,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takes 0.3 s for Fast R-CNN to process each image. To overcome the bottleneck in the object proposal step, in Faster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R-CNN [19], Ren et al. proposed </a:t>
            </a:r>
            <a:r>
              <a:rPr lang="en-US" sz="1200" i="1" kern="1200" dirty="0">
                <a:solidFill>
                  <a:schemeClr val="tx1"/>
                </a:solidFill>
                <a:effectLst/>
                <a:latin typeface="+mn-lt"/>
                <a:ea typeface="+mn-ea"/>
                <a:cs typeface="+mn-cs"/>
              </a:rPr>
              <a:t>region proposal networks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(RPNs) which use convolutional feature maps to generate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proposals. This allows the object proposal generator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share full-image convolutional features with the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network, allowing their detection system to achieve a frame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rate of 5 fps on a powerful GPU.</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255527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vi-VN" dirty="0"/>
              <a:t>Thu th</a:t>
            </a:r>
            <a:r>
              <a:rPr lang="vi-VN" dirty="0">
                <a:effectLst/>
                <a:latin typeface="Courier New" panose="02070309020205020404" pitchFamily="49" charset="0"/>
              </a:rPr>
              <a:t>ậ</a:t>
            </a:r>
            <a:r>
              <a:rPr lang="vi-VN" dirty="0"/>
              <a:t>p các hình </a:t>
            </a:r>
            <a:r>
              <a:rPr lang="vi-VN" dirty="0">
                <a:effectLst/>
                <a:latin typeface="Courier New" panose="02070309020205020404" pitchFamily="49" charset="0"/>
              </a:rPr>
              <a:t>ả</a:t>
            </a:r>
            <a:r>
              <a:rPr lang="vi-VN" dirty="0"/>
              <a:t>nh do ng</a:t>
            </a:r>
            <a:r>
              <a:rPr lang="vi-VN" dirty="0">
                <a:effectLst/>
                <a:latin typeface="Courier New" panose="02070309020205020404" pitchFamily="49" charset="0"/>
              </a:rPr>
              <a:t>ườ</a:t>
            </a:r>
            <a:r>
              <a:rPr lang="vi-VN" dirty="0"/>
              <a:t>i dùng ch</a:t>
            </a:r>
            <a:r>
              <a:rPr lang="vi-VN" dirty="0">
                <a:effectLst/>
                <a:latin typeface="Courier New" panose="02070309020205020404" pitchFamily="49" charset="0"/>
              </a:rPr>
              <a:t>ụ</a:t>
            </a:r>
            <a:r>
              <a:rPr lang="vi-VN" dirty="0"/>
              <a:t>p trên Internet b</a:t>
            </a:r>
            <a:r>
              <a:rPr lang="vi-VN" dirty="0">
                <a:effectLst/>
                <a:latin typeface="Courier New" panose="02070309020205020404" pitchFamily="49" charset="0"/>
              </a:rPr>
              <a:t>ở</a:t>
            </a:r>
            <a:r>
              <a:rPr lang="vi-VN" dirty="0"/>
              <a:t>i các search engine, nên s</a:t>
            </a:r>
            <a:r>
              <a:rPr lang="vi-VN" dirty="0">
                <a:effectLst/>
                <a:latin typeface="Courier New" panose="02070309020205020404" pitchFamily="49" charset="0"/>
              </a:rPr>
              <a:t>ẽ </a:t>
            </a:r>
            <a:r>
              <a:rPr lang="vi-VN" dirty="0"/>
              <a:t>không g</a:t>
            </a:r>
            <a:r>
              <a:rPr lang="vi-VN" dirty="0">
                <a:effectLst/>
                <a:latin typeface="Courier New" panose="02070309020205020404" pitchFamily="49" charset="0"/>
              </a:rPr>
              <a:t>ầ</a:t>
            </a:r>
            <a:r>
              <a:rPr lang="vi-VN" dirty="0"/>
              <a:t>n gi</a:t>
            </a:r>
            <a:r>
              <a:rPr lang="vi-VN" dirty="0">
                <a:effectLst/>
                <a:latin typeface="Courier New" panose="02070309020205020404" pitchFamily="49" charset="0"/>
              </a:rPr>
              <a:t>ố</a:t>
            </a:r>
            <a:r>
              <a:rPr lang="vi-VN" dirty="0"/>
              <a:t>ng v</a:t>
            </a:r>
            <a:r>
              <a:rPr lang="vi-VN" dirty="0">
                <a:effectLst/>
                <a:latin typeface="Courier New" panose="02070309020205020404" pitchFamily="49" charset="0"/>
              </a:rPr>
              <a:t>ớ</a:t>
            </a:r>
            <a:r>
              <a:rPr lang="vi-VN" dirty="0"/>
              <a:t>i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a:t>
            </a:r>
            <a:r>
              <a:rPr lang="vi-VN" dirty="0"/>
              <a:t>: ImageNet, Microsoft COCO</a:t>
            </a:r>
            <a:br>
              <a:rPr lang="vi-VN" dirty="0"/>
            </a:br>
            <a:r>
              <a:rPr lang="vi-VN" dirty="0">
                <a:solidFill>
                  <a:srgbClr val="CC7832"/>
                </a:solidFill>
                <a:effectLst/>
              </a:rPr>
              <a:t>+ </a:t>
            </a:r>
            <a:r>
              <a:rPr lang="vi-VN" dirty="0"/>
              <a:t>C</a:t>
            </a:r>
            <a:r>
              <a:rPr lang="vi-VN" dirty="0">
                <a:effectLst/>
                <a:latin typeface="Courier New" panose="02070309020205020404" pitchFamily="49" charset="0"/>
              </a:rPr>
              <a:t>ắ</a:t>
            </a:r>
            <a:r>
              <a:rPr lang="vi-VN" dirty="0"/>
              <a:t>t các hình liên ti</a:t>
            </a:r>
            <a:r>
              <a:rPr lang="vi-VN" dirty="0">
                <a:effectLst/>
                <a:latin typeface="Courier New" panose="02070309020205020404" pitchFamily="49" charset="0"/>
              </a:rPr>
              <a:t>ế</a:t>
            </a:r>
            <a:r>
              <a:rPr lang="vi-VN" dirty="0"/>
              <a:t>p t</a:t>
            </a:r>
            <a:r>
              <a:rPr lang="vi-VN" dirty="0">
                <a:effectLst/>
                <a:latin typeface="Courier New" panose="02070309020205020404" pitchFamily="49" charset="0"/>
              </a:rPr>
              <a:t>ừ </a:t>
            </a:r>
            <a:r>
              <a:rPr lang="vi-VN" dirty="0"/>
              <a:t>video d</a:t>
            </a:r>
            <a:r>
              <a:rPr lang="vi-VN" dirty="0">
                <a:effectLst/>
                <a:latin typeface="Courier New" panose="02070309020205020404" pitchFamily="49" charset="0"/>
              </a:rPr>
              <a:t>ẫ</a:t>
            </a:r>
            <a:r>
              <a:rPr lang="vi-VN" dirty="0"/>
              <a:t>n đ</a:t>
            </a:r>
            <a:r>
              <a:rPr lang="vi-VN" dirty="0">
                <a:effectLst/>
                <a:latin typeface="Courier New" panose="02070309020205020404" pitchFamily="49" charset="0"/>
              </a:rPr>
              <a:t>ế</a:t>
            </a:r>
            <a:r>
              <a:rPr lang="vi-VN" dirty="0"/>
              <a:t>n các bi</a:t>
            </a:r>
            <a:r>
              <a:rPr lang="vi-VN" dirty="0">
                <a:effectLst/>
                <a:latin typeface="Courier New" panose="02070309020205020404" pitchFamily="49" charset="0"/>
              </a:rPr>
              <a:t>ể</a:t>
            </a:r>
            <a:r>
              <a:rPr lang="vi-VN" dirty="0"/>
              <a:t>n báo s</a:t>
            </a:r>
            <a:r>
              <a:rPr lang="vi-VN" dirty="0">
                <a:effectLst/>
                <a:latin typeface="Courier New" panose="02070309020205020404" pitchFamily="49" charset="0"/>
              </a:rPr>
              <a:t>ẽ </a:t>
            </a:r>
            <a:r>
              <a:rPr lang="vi-VN" dirty="0"/>
              <a:t>xu</a:t>
            </a:r>
            <a:r>
              <a:rPr lang="vi-VN" dirty="0">
                <a:effectLst/>
                <a:latin typeface="Courier New" panose="02070309020205020404" pitchFamily="49" charset="0"/>
              </a:rPr>
              <a:t>ấ</a:t>
            </a:r>
            <a:r>
              <a:rPr lang="vi-VN" dirty="0"/>
              <a:t>t hi</a:t>
            </a:r>
            <a:r>
              <a:rPr lang="vi-VN" dirty="0">
                <a:effectLst/>
                <a:latin typeface="Courier New" panose="02070309020205020404" pitchFamily="49" charset="0"/>
              </a:rPr>
              <a:t>ệ</a:t>
            </a:r>
            <a:r>
              <a:rPr lang="vi-VN" dirty="0"/>
              <a:t>n r</a:t>
            </a:r>
            <a:r>
              <a:rPr lang="vi-VN" dirty="0">
                <a:effectLst/>
                <a:latin typeface="Courier New" panose="02070309020205020404" pitchFamily="49" charset="0"/>
              </a:rPr>
              <a:t>ấ</a:t>
            </a:r>
            <a:r>
              <a:rPr lang="vi-VN" dirty="0"/>
              <a:t>t gi</a:t>
            </a:r>
            <a:r>
              <a:rPr lang="vi-VN" dirty="0">
                <a:effectLst/>
                <a:latin typeface="Courier New" panose="02070309020205020404" pitchFamily="49" charset="0"/>
              </a:rPr>
              <a:t>ố</a:t>
            </a:r>
            <a:r>
              <a:rPr lang="vi-VN" dirty="0"/>
              <a:t>ng nhau trong các </a:t>
            </a:r>
            <a:r>
              <a:rPr lang="vi-VN" dirty="0">
                <a:effectLst/>
                <a:latin typeface="Courier New" panose="02070309020205020404" pitchFamily="49" charset="0"/>
              </a:rPr>
              <a:t>ả</a:t>
            </a:r>
            <a:r>
              <a:rPr lang="vi-VN" dirty="0"/>
              <a:t>nh: GTSRB</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2633638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a:t>Click to edit title</a:t>
            </a:r>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a:t>Click to edit Master title style</a:t>
            </a:r>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400" b="1" dirty="0">
                <a:latin typeface="Times New Roman" panose="02020603050405020304" pitchFamily="18" charset="0"/>
                <a:cs typeface="Times New Roman" panose="02020603050405020304" pitchFamily="18" charset="0"/>
              </a:rPr>
              <a:t>ADVANCED ARTIFICIAL INTELLIGENCE</a:t>
            </a:r>
            <a:r>
              <a:rPr lang="en-PH" sz="4800" b="1"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533400" y="3151907"/>
            <a:ext cx="11353800" cy="990600"/>
          </a:xfrm>
        </p:spPr>
        <p:txBody>
          <a:bodyPr>
            <a:noAutofit/>
          </a:bodyPr>
          <a:lstStyle/>
          <a:p>
            <a:pPr algn="l"/>
            <a:r>
              <a:rPr lang="en-PH" sz="4000" b="1" dirty="0">
                <a:latin typeface="Times New Roman" panose="02020603050405020304" pitchFamily="18" charset="0"/>
                <a:cs typeface="Times New Roman" panose="02020603050405020304" pitchFamily="18" charset="0"/>
              </a:rPr>
              <a:t>TRAFIC SIGN DETECTION </a:t>
            </a:r>
          </a:p>
          <a:p>
            <a:pPr algn="l"/>
            <a:r>
              <a:rPr lang="en-PH" sz="4000" b="1" dirty="0">
                <a:latin typeface="Times New Roman" panose="02020603050405020304" pitchFamily="18" charset="0"/>
                <a:cs typeface="Times New Roman" panose="02020603050405020304" pitchFamily="18" charset="0"/>
              </a:rPr>
              <a:t>AND CLASSIFICATION IN THE WILD</a:t>
            </a: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a:latin typeface="Times New Roman" panose="02020603050405020304" pitchFamily="18" charset="0"/>
                <a:cs typeface="Times New Roman" panose="02020603050405020304" pitchFamily="18" charset="0"/>
              </a:rPr>
              <a:t>UNIVERSITY OF SCIENCE</a:t>
            </a: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a:latin typeface="Times New Roman" panose="02020603050405020304" pitchFamily="18" charset="0"/>
                <a:cs typeface="Times New Roman" panose="02020603050405020304" pitchFamily="18" charset="0"/>
              </a:rPr>
              <a:t>FACULTY INFORMATION TECHNOLOGY</a:t>
            </a:r>
          </a:p>
        </p:txBody>
      </p:sp>
      <p:sp>
        <p:nvSpPr>
          <p:cNvPr id="8" name="Subtitle 2"/>
          <p:cNvSpPr txBox="1">
            <a:spLocks/>
          </p:cNvSpPr>
          <p:nvPr/>
        </p:nvSpPr>
        <p:spPr>
          <a:xfrm>
            <a:off x="8915400" y="4655123"/>
            <a:ext cx="29718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a:latin typeface="Times New Roman" panose="02020603050405020304" pitchFamily="18" charset="0"/>
                <a:cs typeface="Times New Roman" panose="02020603050405020304" pitchFamily="18" charset="0"/>
              </a:rPr>
              <a:t>Member:</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Trần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Đình</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Lâm</a:t>
            </a:r>
            <a:endParaRPr lang="en-PH" b="1" dirty="0">
              <a:latin typeface="Times New Roman" panose="02020603050405020304" pitchFamily="18" charset="0"/>
              <a:cs typeface="Times New Roman" panose="02020603050405020304" pitchFamily="18" charset="0"/>
            </a:endParaRP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Đặng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Nhật</a:t>
            </a:r>
            <a:r>
              <a:rPr lang="en-PH" b="1" dirty="0">
                <a:latin typeface="Times New Roman" panose="02020603050405020304" pitchFamily="18" charset="0"/>
                <a:cs typeface="Times New Roman" panose="02020603050405020304" pitchFamily="18" charset="0"/>
              </a:rPr>
              <a:t> Minh</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Nguyễn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Trung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Kiên</a:t>
            </a:r>
            <a:r>
              <a:rPr lang="en-PH" b="1" dirty="0">
                <a:latin typeface="Times New Roman" panose="02020603050405020304" pitchFamily="18" charset="0"/>
                <a:cs typeface="Times New Roman" panose="02020603050405020304" pitchFamily="18" charset="0"/>
              </a:rPr>
              <a:t> </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Trương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Thế</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Kiệt</a:t>
            </a:r>
            <a:r>
              <a:rPr lang="en-PH"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344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What do we have before this research?</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graphicFrame>
        <p:nvGraphicFramePr>
          <p:cNvPr id="3" name="Diagram 2">
            <a:extLst>
              <a:ext uri="{FF2B5EF4-FFF2-40B4-BE49-F238E27FC236}">
                <a16:creationId xmlns:a16="http://schemas.microsoft.com/office/drawing/2014/main" id="{04724C06-6CF4-4246-83A2-CE6EC2F03E53}"/>
              </a:ext>
            </a:extLst>
          </p:cNvPr>
          <p:cNvGraphicFramePr/>
          <p:nvPr>
            <p:extLst>
              <p:ext uri="{D42A27DB-BD31-4B8C-83A1-F6EECF244321}">
                <p14:modId xmlns:p14="http://schemas.microsoft.com/office/powerpoint/2010/main" val="723059647"/>
              </p:ext>
            </p:extLst>
          </p:nvPr>
        </p:nvGraphicFramePr>
        <p:xfrm>
          <a:off x="2669182" y="1989416"/>
          <a:ext cx="5680529" cy="2710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ext, clipart&#10;&#10;Description automatically generated">
            <a:extLst>
              <a:ext uri="{FF2B5EF4-FFF2-40B4-BE49-F238E27FC236}">
                <a16:creationId xmlns:a16="http://schemas.microsoft.com/office/drawing/2014/main" id="{7779E20D-CB1F-43A6-92E3-A0AA90A6B1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4800" y="2030655"/>
            <a:ext cx="3950984" cy="691606"/>
          </a:xfrm>
          <a:prstGeom prst="rect">
            <a:avLst/>
          </a:prstGeom>
        </p:spPr>
      </p:pic>
      <p:pic>
        <p:nvPicPr>
          <p:cNvPr id="11" name="Picture 10" descr="A screenshot of a video game&#10;&#10;Description automatically generated with medium confidence">
            <a:extLst>
              <a:ext uri="{FF2B5EF4-FFF2-40B4-BE49-F238E27FC236}">
                <a16:creationId xmlns:a16="http://schemas.microsoft.com/office/drawing/2014/main" id="{651FF0A9-9613-42AB-8816-AC1BAB01E7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360" y="3207690"/>
            <a:ext cx="4801643" cy="1687434"/>
          </a:xfrm>
          <a:prstGeom prst="rect">
            <a:avLst/>
          </a:prstGeom>
        </p:spPr>
      </p:pic>
      <p:pic>
        <p:nvPicPr>
          <p:cNvPr id="13" name="Picture 12" descr="A picture containing text, outdoor object&#10;&#10;Description automatically generated">
            <a:extLst>
              <a:ext uri="{FF2B5EF4-FFF2-40B4-BE49-F238E27FC236}">
                <a16:creationId xmlns:a16="http://schemas.microsoft.com/office/drawing/2014/main" id="{4A691A45-38A7-4687-BE9E-AC67032C24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8400" y="5020822"/>
            <a:ext cx="9295638" cy="1316882"/>
          </a:xfrm>
          <a:prstGeom prst="rect">
            <a:avLst/>
          </a:prstGeom>
        </p:spPr>
      </p:pic>
    </p:spTree>
    <p:extLst>
      <p:ext uri="{BB962C8B-B14F-4D97-AF65-F5344CB8AC3E}">
        <p14:creationId xmlns:p14="http://schemas.microsoft.com/office/powerpoint/2010/main" val="39989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collection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Where is the data come from?</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11" name="Picture 10" descr="Map&#10;&#10;Description automatically generated">
            <a:extLst>
              <a:ext uri="{FF2B5EF4-FFF2-40B4-BE49-F238E27FC236}">
                <a16:creationId xmlns:a16="http://schemas.microsoft.com/office/drawing/2014/main" id="{E3B3EF97-40A3-40C7-8373-03BBF8393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169499"/>
            <a:ext cx="6541032" cy="5333571"/>
          </a:xfrm>
          <a:prstGeom prst="rect">
            <a:avLst/>
          </a:prstGeom>
        </p:spPr>
      </p:pic>
      <p:pic>
        <p:nvPicPr>
          <p:cNvPr id="13" name="Picture 12" descr="Icon&#10;&#10;Description automatically generated">
            <a:extLst>
              <a:ext uri="{FF2B5EF4-FFF2-40B4-BE49-F238E27FC236}">
                <a16:creationId xmlns:a16="http://schemas.microsoft.com/office/drawing/2014/main" id="{1CB0B491-0F65-4D84-9F28-DDC614F5B4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524" y="2562701"/>
            <a:ext cx="1732597" cy="1732597"/>
          </a:xfrm>
          <a:prstGeom prst="rect">
            <a:avLst/>
          </a:prstGeom>
        </p:spPr>
      </p:pic>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method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Camera attached in car, put in the shoulder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Get the picture each 10 minutes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car, outdoor, road, red&#10;&#10;Description automatically generated">
            <a:extLst>
              <a:ext uri="{FF2B5EF4-FFF2-40B4-BE49-F238E27FC236}">
                <a16:creationId xmlns:a16="http://schemas.microsoft.com/office/drawing/2014/main" id="{C7B6182C-4025-4B4E-8E08-250BD899B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855339"/>
            <a:ext cx="5850835" cy="3656772"/>
          </a:xfrm>
          <a:prstGeom prst="rect">
            <a:avLst/>
          </a:prstGeom>
        </p:spPr>
      </p:pic>
      <p:pic>
        <p:nvPicPr>
          <p:cNvPr id="5" name="Picture 4" descr="A picture containing outdoor, sky, ground, beach&#10;&#10;Description automatically generated">
            <a:extLst>
              <a:ext uri="{FF2B5EF4-FFF2-40B4-BE49-F238E27FC236}">
                <a16:creationId xmlns:a16="http://schemas.microsoft.com/office/drawing/2014/main" id="{5BAD1588-8D55-4190-8209-7966DE04E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1231428"/>
            <a:ext cx="4063277" cy="5189913"/>
          </a:xfrm>
          <a:prstGeom prst="rect">
            <a:avLst/>
          </a:prstGeom>
        </p:spPr>
      </p:pic>
    </p:spTree>
    <p:extLst>
      <p:ext uri="{BB962C8B-B14F-4D97-AF65-F5344CB8AC3E}">
        <p14:creationId xmlns:p14="http://schemas.microsoft.com/office/powerpoint/2010/main" val="41066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2278255"/>
            <a:ext cx="10515600" cy="353943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advantages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in different kinds of weather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need-to-detect object comes with vary sizes and vary position in the picture with vary angles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30K type of traffic sign in 100K picture</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Come with complex background</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Rounded Corners 1">
            <a:extLst>
              <a:ext uri="{FF2B5EF4-FFF2-40B4-BE49-F238E27FC236}">
                <a16:creationId xmlns:a16="http://schemas.microsoft.com/office/drawing/2014/main" id="{0C582B39-0AEB-4E3D-8F88-C81663188C6F}"/>
              </a:ext>
            </a:extLst>
          </p:cNvPr>
          <p:cNvSpPr/>
          <p:nvPr/>
        </p:nvSpPr>
        <p:spPr>
          <a:xfrm>
            <a:off x="3505200" y="1326279"/>
            <a:ext cx="5181600" cy="731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t>Tsinghua-Tencent 100K</a:t>
            </a:r>
            <a:endParaRPr lang="en-US" sz="3200" dirty="0"/>
          </a:p>
        </p:txBody>
      </p:sp>
    </p:spTree>
    <p:extLst>
      <p:ext uri="{BB962C8B-B14F-4D97-AF65-F5344CB8AC3E}">
        <p14:creationId xmlns:p14="http://schemas.microsoft.com/office/powerpoint/2010/main" val="393567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text, road, sky, way&#10;&#10;Description automatically generated">
            <a:extLst>
              <a:ext uri="{FF2B5EF4-FFF2-40B4-BE49-F238E27FC236}">
                <a16:creationId xmlns:a16="http://schemas.microsoft.com/office/drawing/2014/main" id="{AD9AA405-EF26-479A-8815-876D6C06A4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499" y="1173878"/>
            <a:ext cx="5329191" cy="5329191"/>
          </a:xfrm>
          <a:prstGeom prst="rect">
            <a:avLst/>
          </a:prstGeom>
        </p:spPr>
      </p:pic>
    </p:spTree>
    <p:extLst>
      <p:ext uri="{BB962C8B-B14F-4D97-AF65-F5344CB8AC3E}">
        <p14:creationId xmlns:p14="http://schemas.microsoft.com/office/powerpoint/2010/main" val="32245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By hand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Classified into 3 categories: warning, prohibition and mandatory</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5076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With bounding box, label and pixel mask</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Timeline&#10;&#10;Description automatically generated with medium confidence">
            <a:extLst>
              <a:ext uri="{FF2B5EF4-FFF2-40B4-BE49-F238E27FC236}">
                <a16:creationId xmlns:a16="http://schemas.microsoft.com/office/drawing/2014/main" id="{6509BF85-EDB9-426D-8CA8-4E435C4B9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19223"/>
            <a:ext cx="7897327" cy="3839111"/>
          </a:xfrm>
          <a:prstGeom prst="rect">
            <a:avLst/>
          </a:prstGeom>
        </p:spPr>
      </p:pic>
    </p:spTree>
    <p:extLst>
      <p:ext uri="{BB962C8B-B14F-4D97-AF65-F5344CB8AC3E}">
        <p14:creationId xmlns:p14="http://schemas.microsoft.com/office/powerpoint/2010/main" val="250674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Handle </a:t>
            </a:r>
            <a:r>
              <a:rPr lang="en-US" sz="3200" b="1" dirty="0" err="1">
                <a:solidFill>
                  <a:schemeClr val="bg1"/>
                </a:solidFill>
                <a:latin typeface="Times New Roman" panose="02020603050405020304" pitchFamily="18" charset="0"/>
                <a:cs typeface="Times New Roman" panose="02020603050405020304" pitchFamily="18" charset="0"/>
              </a:rPr>
              <a:t>occulued</a:t>
            </a:r>
            <a:r>
              <a:rPr lang="en-US" sz="3200" b="1" dirty="0">
                <a:solidFill>
                  <a:schemeClr val="bg1"/>
                </a:solidFill>
                <a:latin typeface="Times New Roman" panose="02020603050405020304" pitchFamily="18" charset="0"/>
                <a:cs typeface="Times New Roman" panose="02020603050405020304" pitchFamily="18" charset="0"/>
              </a:rPr>
              <a:t> signs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Graphical user interface&#10;&#10;Description automatically generated">
            <a:extLst>
              <a:ext uri="{FF2B5EF4-FFF2-40B4-BE49-F238E27FC236}">
                <a16:creationId xmlns:a16="http://schemas.microsoft.com/office/drawing/2014/main" id="{8FC8A06B-4D10-4DD6-A988-AEE26AED5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41246"/>
            <a:ext cx="7802064" cy="3801005"/>
          </a:xfrm>
          <a:prstGeom prst="rect">
            <a:avLst/>
          </a:prstGeom>
        </p:spPr>
      </p:pic>
    </p:spTree>
    <p:extLst>
      <p:ext uri="{BB962C8B-B14F-4D97-AF65-F5344CB8AC3E}">
        <p14:creationId xmlns:p14="http://schemas.microsoft.com/office/powerpoint/2010/main" val="273577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outdoor, sky, way, road&#10;&#10;Description automatically generated">
            <a:extLst>
              <a:ext uri="{FF2B5EF4-FFF2-40B4-BE49-F238E27FC236}">
                <a16:creationId xmlns:a16="http://schemas.microsoft.com/office/drawing/2014/main" id="{B111C24B-EDFF-4BF8-9A53-8B1F5AF65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20492"/>
            <a:ext cx="5410200" cy="5410200"/>
          </a:xfrm>
          <a:prstGeom prst="rect">
            <a:avLst/>
          </a:prstGeom>
        </p:spPr>
      </p:pic>
      <p:pic>
        <p:nvPicPr>
          <p:cNvPr id="12" name="Picture 11" descr="A picture containing text, road, tree, sky&#10;&#10;Description automatically generated">
            <a:extLst>
              <a:ext uri="{FF2B5EF4-FFF2-40B4-BE49-F238E27FC236}">
                <a16:creationId xmlns:a16="http://schemas.microsoft.com/office/drawing/2014/main" id="{2CD35B6C-1DC9-47F3-BEB8-61106F80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243739"/>
            <a:ext cx="5410200" cy="5410200"/>
          </a:xfrm>
          <a:prstGeom prst="rect">
            <a:avLst/>
          </a:prstGeom>
        </p:spPr>
      </p:pic>
    </p:spTree>
    <p:extLst>
      <p:ext uri="{BB962C8B-B14F-4D97-AF65-F5344CB8AC3E}">
        <p14:creationId xmlns:p14="http://schemas.microsoft.com/office/powerpoint/2010/main" val="407430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33E7699B-9CB6-4D28-AAEF-05D88BCBD38B}"/>
              </a:ext>
            </a:extLst>
          </p:cNvPr>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Noise in the dataset</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Add lots of picture without traffic sign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Rotate, scale, distort the picture</a:t>
            </a:r>
          </a:p>
        </p:txBody>
      </p:sp>
    </p:spTree>
    <p:extLst>
      <p:ext uri="{BB962C8B-B14F-4D97-AF65-F5344CB8AC3E}">
        <p14:creationId xmlns:p14="http://schemas.microsoft.com/office/powerpoint/2010/main" val="62538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35860703"/>
              </p:ext>
            </p:extLst>
          </p:nvPr>
        </p:nvGraphicFramePr>
        <p:xfrm>
          <a:off x="1676400" y="457200"/>
          <a:ext cx="9296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403187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Statistics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An imbalance still exists between different classes of traffic-sign</a:t>
            </a:r>
          </a:p>
          <a:p>
            <a:pPr marL="1371600" lvl="2"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Most instances appear in relatively few classes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distribution of image sizes (in pixels) of the traffic-signs</a:t>
            </a:r>
          </a:p>
          <a:p>
            <a:pPr marL="1371600" lvl="2"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8989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Chart, histogram&#10;&#10;Description automatically generated">
            <a:extLst>
              <a:ext uri="{FF2B5EF4-FFF2-40B4-BE49-F238E27FC236}">
                <a16:creationId xmlns:a16="http://schemas.microsoft.com/office/drawing/2014/main" id="{5D3426AB-7AB7-4FB0-B3F7-E289CBCD2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29491"/>
            <a:ext cx="10049703" cy="5621704"/>
          </a:xfrm>
          <a:prstGeom prst="rect">
            <a:avLst/>
          </a:prstGeom>
        </p:spPr>
      </p:pic>
    </p:spTree>
    <p:extLst>
      <p:ext uri="{BB962C8B-B14F-4D97-AF65-F5344CB8AC3E}">
        <p14:creationId xmlns:p14="http://schemas.microsoft.com/office/powerpoint/2010/main" val="28093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Architecture of last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
        <p:nvSpPr>
          <p:cNvPr id="2" name="Rectangle 1"/>
          <p:cNvSpPr/>
          <p:nvPr/>
        </p:nvSpPr>
        <p:spPr>
          <a:xfrm>
            <a:off x="1219200" y="1860621"/>
            <a:ext cx="1510350" cy="523220"/>
          </a:xfrm>
          <a:prstGeom prst="rect">
            <a:avLst/>
          </a:prstGeom>
        </p:spPr>
        <p:txBody>
          <a:bodyPr wrap="none">
            <a:spAutoFit/>
          </a:bodyPr>
          <a:lstStyle/>
          <a:p>
            <a:r>
              <a:rPr lang="en-US" sz="2800" dirty="0" err="1">
                <a:solidFill>
                  <a:schemeClr val="bg1"/>
                </a:solidFill>
                <a:latin typeface="Times New Roman" panose="02020603050405020304" pitchFamily="18" charset="0"/>
                <a:cs typeface="Times New Roman" panose="02020603050405020304" pitchFamily="18" charset="0"/>
              </a:rPr>
              <a:t>AlexNet</a:t>
            </a:r>
            <a:r>
              <a:rPr lang="en-US" sz="2800" dirty="0">
                <a:solidFill>
                  <a:schemeClr val="bg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515" y="1898721"/>
            <a:ext cx="8077200" cy="4543425"/>
          </a:xfrm>
          <a:prstGeom prst="rect">
            <a:avLst/>
          </a:prstGeom>
        </p:spPr>
      </p:pic>
    </p:spTree>
    <p:extLst>
      <p:ext uri="{BB962C8B-B14F-4D97-AF65-F5344CB8AC3E}">
        <p14:creationId xmlns:p14="http://schemas.microsoft.com/office/powerpoint/2010/main" val="202774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Architecture of last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
        <p:nvSpPr>
          <p:cNvPr id="2" name="Rectangle 1"/>
          <p:cNvSpPr/>
          <p:nvPr/>
        </p:nvSpPr>
        <p:spPr>
          <a:xfrm>
            <a:off x="1219200" y="1860621"/>
            <a:ext cx="1609736" cy="523220"/>
          </a:xfrm>
          <a:prstGeom prst="rect">
            <a:avLst/>
          </a:prstGeom>
        </p:spPr>
        <p:txBody>
          <a:bodyPr wrap="none">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OverFeat</a:t>
            </a:r>
            <a:r>
              <a:rPr lang="en-US" sz="2800" dirty="0">
                <a:solidFill>
                  <a:schemeClr val="bg1"/>
                </a:solidFill>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17" y="2590800"/>
            <a:ext cx="10120548" cy="24498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3515" y="2345741"/>
            <a:ext cx="7200900" cy="4067175"/>
          </a:xfrm>
          <a:prstGeom prst="rect">
            <a:avLst/>
          </a:prstGeom>
        </p:spPr>
      </p:pic>
    </p:spTree>
    <p:extLst>
      <p:ext uri="{BB962C8B-B14F-4D97-AF65-F5344CB8AC3E}">
        <p14:creationId xmlns:p14="http://schemas.microsoft.com/office/powerpoint/2010/main" val="334988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ppt_x"/>
                                          </p:val>
                                        </p:tav>
                                        <p:tav tm="100000">
                                          <p:val>
                                            <p:strVal val="#ppt_x"/>
                                          </p:val>
                                        </p:tav>
                                      </p:tavLst>
                                    </p:anim>
                                    <p:anim calcmode="lin" valueType="num">
                                      <p:cBhvr additive="base">
                                        <p:cTn id="12" dur="3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Architecture new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848803"/>
            <a:ext cx="7454086" cy="4670307"/>
          </a:xfrm>
          <a:prstGeom prst="rect">
            <a:avLst/>
          </a:prstGeom>
        </p:spPr>
      </p:pic>
    </p:spTree>
    <p:extLst>
      <p:ext uri="{BB962C8B-B14F-4D97-AF65-F5344CB8AC3E}">
        <p14:creationId xmlns:p14="http://schemas.microsoft.com/office/powerpoint/2010/main" val="46397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Detection</a:t>
            </a: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57400"/>
            <a:ext cx="11410950" cy="3200400"/>
          </a:xfrm>
          <a:prstGeom prst="rect">
            <a:avLst/>
          </a:prstGeom>
        </p:spPr>
      </p:pic>
    </p:spTree>
    <p:extLst>
      <p:ext uri="{BB962C8B-B14F-4D97-AF65-F5344CB8AC3E}">
        <p14:creationId xmlns:p14="http://schemas.microsoft.com/office/powerpoint/2010/main" val="641648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Simultaneous detection and classification</a:t>
            </a: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153111"/>
            <a:ext cx="10839450" cy="3390900"/>
          </a:xfrm>
          <a:prstGeom prst="rect">
            <a:avLst/>
          </a:prstGeom>
        </p:spPr>
      </p:pic>
    </p:spTree>
    <p:extLst>
      <p:ext uri="{BB962C8B-B14F-4D97-AF65-F5344CB8AC3E}">
        <p14:creationId xmlns:p14="http://schemas.microsoft.com/office/powerpoint/2010/main" val="1244923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35765" y="533400"/>
            <a:ext cx="9296400" cy="578720"/>
            <a:chOff x="0" y="4328497"/>
            <a:chExt cx="9296400" cy="852641"/>
          </a:xfrm>
        </p:grpSpPr>
        <p:sp>
          <p:nvSpPr>
            <p:cNvPr id="11" name="Rounded Rectangle 10"/>
            <p:cNvSpPr/>
            <p:nvPr/>
          </p:nvSpPr>
          <p:spPr>
            <a:xfrm>
              <a:off x="0" y="4328497"/>
              <a:ext cx="9296400" cy="852641"/>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12" name="Rounded Rectangle 4"/>
            <p:cNvSpPr txBox="1"/>
            <p:nvPr/>
          </p:nvSpPr>
          <p:spPr>
            <a:xfrm>
              <a:off x="41623" y="437012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6:Demo</a:t>
              </a:r>
            </a:p>
          </p:txBody>
        </p:sp>
      </p:grpSp>
    </p:spTree>
    <p:extLst>
      <p:ext uri="{BB962C8B-B14F-4D97-AF65-F5344CB8AC3E}">
        <p14:creationId xmlns:p14="http://schemas.microsoft.com/office/powerpoint/2010/main" val="296036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109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sp>
        <p:nvSpPr>
          <p:cNvPr id="7" name="TextBox 6"/>
          <p:cNvSpPr txBox="1"/>
          <p:nvPr/>
        </p:nvSpPr>
        <p:spPr>
          <a:xfrm>
            <a:off x="1219200" y="1956375"/>
            <a:ext cx="10515600" cy="224676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Author: </a:t>
            </a:r>
            <a:r>
              <a:rPr lang="en-US" sz="2800" i="1" dirty="0" err="1">
                <a:solidFill>
                  <a:schemeClr val="bg1"/>
                </a:solidFill>
                <a:latin typeface="Times New Roman" panose="02020603050405020304" pitchFamily="18" charset="0"/>
                <a:cs typeface="Times New Roman" panose="02020603050405020304" pitchFamily="18" charset="0"/>
              </a:rPr>
              <a:t>Zhe</a:t>
            </a:r>
            <a:r>
              <a:rPr lang="en-US" sz="2800" i="1" dirty="0">
                <a:solidFill>
                  <a:schemeClr val="bg1"/>
                </a:solidFill>
                <a:latin typeface="Times New Roman" panose="02020603050405020304" pitchFamily="18" charset="0"/>
                <a:cs typeface="Times New Roman" panose="02020603050405020304" pitchFamily="18" charset="0"/>
              </a:rPr>
              <a:t> Zhu, Dun Liang, Song-Hai Zhang, </a:t>
            </a:r>
            <a:r>
              <a:rPr lang="en-US" sz="2800" i="1" dirty="0" err="1">
                <a:solidFill>
                  <a:schemeClr val="bg1"/>
                </a:solidFill>
                <a:latin typeface="Times New Roman" panose="02020603050405020304" pitchFamily="18" charset="0"/>
                <a:cs typeface="Times New Roman" panose="02020603050405020304" pitchFamily="18" charset="0"/>
              </a:rPr>
              <a:t>Xiaolei</a:t>
            </a:r>
            <a:r>
              <a:rPr lang="en-US" sz="2800" i="1" dirty="0">
                <a:solidFill>
                  <a:schemeClr val="bg1"/>
                </a:solidFill>
                <a:latin typeface="Times New Roman" panose="02020603050405020304" pitchFamily="18" charset="0"/>
                <a:cs typeface="Times New Roman" panose="02020603050405020304" pitchFamily="18" charset="0"/>
              </a:rPr>
              <a:t> Huang, </a:t>
            </a:r>
            <a:r>
              <a:rPr lang="en-US" sz="2800" i="1" dirty="0" err="1">
                <a:solidFill>
                  <a:schemeClr val="bg1"/>
                </a:solidFill>
                <a:latin typeface="Times New Roman" panose="02020603050405020304" pitchFamily="18" charset="0"/>
                <a:cs typeface="Times New Roman" panose="02020603050405020304" pitchFamily="18" charset="0"/>
              </a:rPr>
              <a:t>Baoli</a:t>
            </a:r>
            <a:r>
              <a:rPr lang="en-US" sz="2800" i="1" dirty="0">
                <a:solidFill>
                  <a:schemeClr val="bg1"/>
                </a:solidFill>
                <a:latin typeface="Times New Roman" panose="02020603050405020304" pitchFamily="18" charset="0"/>
                <a:cs typeface="Times New Roman" panose="02020603050405020304" pitchFamily="18" charset="0"/>
              </a:rPr>
              <a:t> Li and Shi-Min Hu</a:t>
            </a:r>
          </a:p>
          <a:p>
            <a:r>
              <a:rPr lang="en-US" sz="2800" b="1" dirty="0">
                <a:solidFill>
                  <a:schemeClr val="bg1"/>
                </a:solidFill>
                <a:latin typeface="Times New Roman" panose="02020603050405020304" pitchFamily="18" charset="0"/>
                <a:cs typeface="Times New Roman" panose="02020603050405020304" pitchFamily="18" charset="0"/>
              </a:rPr>
              <a:t>Public: </a:t>
            </a:r>
            <a:r>
              <a:rPr lang="en-US" sz="2800" i="1" dirty="0">
                <a:solidFill>
                  <a:schemeClr val="bg1"/>
                </a:solidFill>
                <a:latin typeface="Times New Roman" panose="02020603050405020304" pitchFamily="18" charset="0"/>
                <a:cs typeface="Times New Roman" panose="02020603050405020304" pitchFamily="18" charset="0"/>
              </a:rPr>
              <a:t>IEEE CVPR, 2016</a:t>
            </a:r>
            <a:r>
              <a:rPr lang="en-US" sz="2800" b="1" dirty="0">
                <a:solidFill>
                  <a:schemeClr val="bg1"/>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Subject: </a:t>
            </a:r>
            <a:r>
              <a:rPr lang="en-US" sz="2800" i="1" dirty="0">
                <a:solidFill>
                  <a:schemeClr val="bg1"/>
                </a:solidFill>
                <a:latin typeface="Times New Roman" panose="02020603050405020304" pitchFamily="18" charset="0"/>
                <a:cs typeface="Times New Roman" panose="02020603050405020304" pitchFamily="18" charset="0"/>
              </a:rPr>
              <a:t>Object Detection, Benchmark Recognition. CNN, Image Processing</a:t>
            </a:r>
          </a:p>
        </p:txBody>
      </p:sp>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Target</a:t>
            </a:r>
          </a:p>
        </p:txBody>
      </p:sp>
      <p:sp>
        <p:nvSpPr>
          <p:cNvPr id="7" name="TextBox 6"/>
          <p:cNvSpPr txBox="1"/>
          <p:nvPr/>
        </p:nvSpPr>
        <p:spPr>
          <a:xfrm>
            <a:off x="762000" y="1956375"/>
            <a:ext cx="10972800" cy="1384995"/>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Promote new CNN model can simultaneously detect and classify traffic-signs.</a:t>
            </a:r>
          </a:p>
        </p:txBody>
      </p:sp>
    </p:spTree>
    <p:extLst>
      <p:ext uri="{BB962C8B-B14F-4D97-AF65-F5344CB8AC3E}">
        <p14:creationId xmlns:p14="http://schemas.microsoft.com/office/powerpoint/2010/main" val="32573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Document of this paper</a:t>
            </a:r>
          </a:p>
        </p:txBody>
      </p:sp>
      <p:sp>
        <p:nvSpPr>
          <p:cNvPr id="7" name="TextBox 6"/>
          <p:cNvSpPr txBox="1"/>
          <p:nvPr/>
        </p:nvSpPr>
        <p:spPr>
          <a:xfrm>
            <a:off x="762000" y="1956375"/>
            <a:ext cx="10972800" cy="2246769"/>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an actual result when apply new model with new dataset</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1 file </a:t>
            </a:r>
            <a:r>
              <a:rPr lang="en-US" sz="2800" i="1" dirty="0" err="1">
                <a:solidFill>
                  <a:schemeClr val="bg1"/>
                </a:solidFill>
                <a:latin typeface="Times New Roman" panose="02020603050405020304" pitchFamily="18" charset="0"/>
                <a:cs typeface="Times New Roman" panose="02020603050405020304" pitchFamily="18" charset="0"/>
              </a:rPr>
              <a:t>caffemodel</a:t>
            </a:r>
            <a:r>
              <a:rPr lang="en-US" sz="2800" i="1" dirty="0">
                <a:solidFill>
                  <a:schemeClr val="bg1"/>
                </a:solidFill>
                <a:latin typeface="Times New Roman" panose="02020603050405020304" pitchFamily="18" charset="0"/>
                <a:cs typeface="Times New Roman" panose="02020603050405020304" pitchFamily="18" charset="0"/>
              </a:rPr>
              <a:t> and  file </a:t>
            </a:r>
            <a:r>
              <a:rPr lang="en-US" sz="2800" i="1" dirty="0" err="1">
                <a:solidFill>
                  <a:schemeClr val="bg1"/>
                </a:solidFill>
                <a:latin typeface="Times New Roman" panose="02020603050405020304" pitchFamily="18" charset="0"/>
                <a:cs typeface="Times New Roman" panose="02020603050405020304" pitchFamily="18" charset="0"/>
              </a:rPr>
              <a:t>prototxt</a:t>
            </a:r>
            <a:r>
              <a:rPr lang="en-US" sz="2800" i="1" dirty="0">
                <a:solidFill>
                  <a:schemeClr val="bg1"/>
                </a:solidFill>
                <a:latin typeface="Times New Roman" panose="02020603050405020304" pitchFamily="18" charset="0"/>
                <a:cs typeface="Times New Roman" panose="02020603050405020304" pitchFamily="18" charset="0"/>
              </a:rPr>
              <a:t> for </a:t>
            </a:r>
            <a:r>
              <a:rPr lang="en-US" sz="2800" i="1" dirty="0" err="1">
                <a:solidFill>
                  <a:schemeClr val="bg1"/>
                </a:solidFill>
                <a:latin typeface="Times New Roman" panose="02020603050405020304" pitchFamily="18" charset="0"/>
                <a:cs typeface="Times New Roman" panose="02020603050405020304" pitchFamily="18" charset="0"/>
              </a:rPr>
              <a:t>traning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Fasr</a:t>
            </a:r>
            <a:r>
              <a:rPr lang="en-US" sz="2800" i="1" dirty="0">
                <a:solidFill>
                  <a:schemeClr val="bg1"/>
                </a:solidFill>
                <a:latin typeface="Times New Roman" panose="02020603050405020304" pitchFamily="18" charset="0"/>
                <a:cs typeface="Times New Roman" panose="02020603050405020304" pitchFamily="18" charset="0"/>
              </a:rPr>
              <a:t>-RNN</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Source code</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Tutorial for running</a:t>
            </a:r>
          </a:p>
        </p:txBody>
      </p:sp>
    </p:spTree>
    <p:extLst>
      <p:ext uri="{BB962C8B-B14F-4D97-AF65-F5344CB8AC3E}">
        <p14:creationId xmlns:p14="http://schemas.microsoft.com/office/powerpoint/2010/main" val="206661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Dataset before</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861774"/>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PASCAL VOC  and ImageNet ILSVRC</a:t>
            </a:r>
            <a:endParaRPr lang="en-US" sz="2600"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buFont typeface="Wingdings" panose="05000000000000000000" pitchFamily="2" charset="2"/>
              <a:buChar char="è"/>
            </a:pP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
        <p:nvSpPr>
          <p:cNvPr id="13" name="Rectangle 12"/>
          <p:cNvSpPr/>
          <p:nvPr/>
        </p:nvSpPr>
        <p:spPr>
          <a:xfrm>
            <a:off x="914400" y="3050946"/>
            <a:ext cx="9448800" cy="892552"/>
          </a:xfrm>
          <a:prstGeom prst="rect">
            <a:avLst/>
          </a:prstGeom>
        </p:spPr>
        <p:txBody>
          <a:bodyPr wrap="square">
            <a:spAutoFit/>
          </a:bodyPr>
          <a:lstStyle/>
          <a:p>
            <a:pPr marL="285750" indent="-285750">
              <a:buFontTx/>
              <a:buChar char="-"/>
            </a:pPr>
            <a:r>
              <a:rPr lang="en-US" sz="2600" dirty="0">
                <a:solidFill>
                  <a:schemeClr val="bg1"/>
                </a:solidFill>
                <a:latin typeface="Times New Roman" panose="02020603050405020304" pitchFamily="18" charset="0"/>
                <a:cs typeface="Times New Roman" panose="02020603050405020304" pitchFamily="18" charset="0"/>
              </a:rPr>
              <a:t>Data for GTSDB and GTSRB of the German</a:t>
            </a:r>
          </a:p>
          <a:p>
            <a:r>
              <a:rPr lang="en-US"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Tree>
    <p:extLst>
      <p:ext uri="{BB962C8B-B14F-4D97-AF65-F5344CB8AC3E}">
        <p14:creationId xmlns:p14="http://schemas.microsoft.com/office/powerpoint/2010/main" val="309579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a:solidFill>
                  <a:schemeClr val="bg1"/>
                </a:solidFill>
                <a:latin typeface="Times New Roman" panose="02020603050405020304" pitchFamily="18" charset="0"/>
                <a:cs typeface="Times New Roman" panose="02020603050405020304" pitchFamily="18" charset="0"/>
              </a:rPr>
              <a:t>Trafic</a:t>
            </a:r>
            <a:r>
              <a:rPr lang="en-US" sz="3200" b="1" dirty="0">
                <a:solidFill>
                  <a:schemeClr val="bg1"/>
                </a:solidFill>
                <a:latin typeface="Times New Roman" panose="02020603050405020304" pitchFamily="18" charset="0"/>
                <a:cs typeface="Times New Roman" panose="02020603050405020304" pitchFamily="18" charset="0"/>
              </a:rPr>
              <a:t> Sign Classification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492443"/>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Before CNN, use SVMs and sparse representation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3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838200" y="1884855"/>
            <a:ext cx="967740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 Outperform in classification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quickly adapt to object detection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2469630"/>
            <a:ext cx="6096000" cy="2185214"/>
          </a:xfrm>
          <a:prstGeom prst="rect">
            <a:avLst/>
          </a:prstGeom>
        </p:spPr>
        <p:txBody>
          <a:bodyPr>
            <a:spAutoFit/>
          </a:bodyPr>
          <a:lstStyle/>
          <a:p>
            <a:pPr marL="285750" indent="-285750">
              <a:buFont typeface="Arial" panose="020B0604020202020204" pitchFamily="34" charset="0"/>
              <a:buChar char="•"/>
            </a:pPr>
            <a:r>
              <a:rPr lang="en-US" sz="2400" i="1" dirty="0" err="1">
                <a:solidFill>
                  <a:schemeClr val="bg1"/>
                </a:solidFill>
                <a:latin typeface="Times New Roman" panose="02020603050405020304" pitchFamily="18" charset="0"/>
                <a:cs typeface="Times New Roman" panose="02020603050405020304" pitchFamily="18" charset="0"/>
              </a:rPr>
              <a:t>OverFeat</a:t>
            </a:r>
            <a:r>
              <a:rPr lang="en-US" sz="2400" i="1" dirty="0">
                <a:solidFill>
                  <a:schemeClr val="bg1"/>
                </a:solidFill>
                <a:latin typeface="Times New Roman" panose="02020603050405020304" pitchFamily="18" charset="0"/>
                <a:cs typeface="Times New Roman" panose="02020603050405020304" pitchFamily="18" charset="0"/>
              </a:rPr>
              <a: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Observed that convolutional networks are inherently efficient when used in a sliding window fashion</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Can determine an object’s bounding box together with its class label.</a:t>
            </a:r>
          </a:p>
        </p:txBody>
      </p:sp>
      <p:sp>
        <p:nvSpPr>
          <p:cNvPr id="8" name="Rectangle 7"/>
          <p:cNvSpPr/>
          <p:nvPr/>
        </p:nvSpPr>
        <p:spPr>
          <a:xfrm>
            <a:off x="5257800" y="4343400"/>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Calculate some generic object proposals and</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perform classification only on these candidates</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Too slow</a:t>
            </a:r>
          </a:p>
        </p:txBody>
      </p:sp>
    </p:spTree>
    <p:extLst>
      <p:ext uri="{BB962C8B-B14F-4D97-AF65-F5344CB8AC3E}">
        <p14:creationId xmlns:p14="http://schemas.microsoft.com/office/powerpoint/2010/main" val="142462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1"/>
          <p:cNvSpPr/>
          <p:nvPr/>
        </p:nvSpPr>
        <p:spPr>
          <a:xfrm>
            <a:off x="762000" y="2014894"/>
            <a:ext cx="9144000" cy="1477328"/>
          </a:xfrm>
          <a:prstGeom prst="rect">
            <a:avLst/>
          </a:prstGeom>
        </p:spPr>
        <p:txBody>
          <a:bodyPr wrap="square">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SPP-Net: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Calculates a convolutional feature map for the entire image and extracts feature vectors from the shared feature map for each proposal.</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Improve 100 time than R-CNN</a:t>
            </a:r>
            <a:endParaRPr lang="en-US" sz="2200" i="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817165" y="3492222"/>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Fast 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Uses a </a:t>
            </a:r>
            <a:r>
              <a:rPr lang="en-US" sz="2200" i="1" dirty="0" err="1">
                <a:solidFill>
                  <a:schemeClr val="bg1"/>
                </a:solidFill>
                <a:latin typeface="Times New Roman" panose="02020603050405020304" pitchFamily="18" charset="0"/>
                <a:cs typeface="Times New Roman" panose="02020603050405020304" pitchFamily="18" charset="0"/>
              </a:rPr>
              <a:t>softmax</a:t>
            </a:r>
            <a:r>
              <a:rPr lang="en-US" sz="2200" i="1" dirty="0">
                <a:solidFill>
                  <a:schemeClr val="bg1"/>
                </a:solidFill>
                <a:latin typeface="Times New Roman" panose="02020603050405020304" pitchFamily="18" charset="0"/>
                <a:cs typeface="Times New Roman" panose="02020603050405020304" pitchFamily="18" charset="0"/>
              </a:rPr>
              <a:t> layer above the network instead of the SVM</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 convolutional feature maps to generate</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object proposals</a:t>
            </a:r>
            <a:endPar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 name="Rectangle 2"/>
          <p:cNvSpPr/>
          <p:nvPr/>
        </p:nvSpPr>
        <p:spPr>
          <a:xfrm>
            <a:off x="1981200" y="5344547"/>
            <a:ext cx="9525001" cy="954107"/>
          </a:xfrm>
          <a:prstGeom prst="rect">
            <a:avLst/>
          </a:prstGeom>
        </p:spPr>
        <p:txBody>
          <a:bodyPr wrap="square">
            <a:spAutoFit/>
          </a:bodyPr>
          <a:lstStyle/>
          <a:p>
            <a:pPr marL="457200" indent="-457200">
              <a:buFont typeface="Wingdings" panose="05000000000000000000" pitchFamily="2" charset="2"/>
              <a:buChar char="è"/>
            </a:pPr>
            <a:r>
              <a:rPr lang="en-US" sz="28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All of theme </a:t>
            </a:r>
            <a:r>
              <a:rPr lang="en-US" sz="2800" b="1" dirty="0">
                <a:solidFill>
                  <a:schemeClr val="bg1"/>
                </a:solidFill>
                <a:latin typeface="Times New Roman" panose="02020603050405020304" pitchFamily="18" charset="0"/>
                <a:cs typeface="Times New Roman" panose="02020603050405020304" pitchFamily="18" charset="0"/>
              </a:rPr>
              <a:t>perform on PASCAL VOC and ILSVRC,</a:t>
            </a:r>
          </a:p>
          <a:p>
            <a:r>
              <a:rPr lang="en-US" sz="2800" b="1" dirty="0">
                <a:solidFill>
                  <a:schemeClr val="bg1"/>
                </a:solidFill>
                <a:latin typeface="Times New Roman" panose="02020603050405020304" pitchFamily="18" charset="0"/>
                <a:cs typeface="Times New Roman" panose="02020603050405020304" pitchFamily="18" charset="0"/>
              </a:rPr>
              <a:t>where target objects occupy a large proportion of the image</a:t>
            </a:r>
          </a:p>
        </p:txBody>
      </p:sp>
    </p:spTree>
    <p:extLst>
      <p:ext uri="{BB962C8B-B14F-4D97-AF65-F5344CB8AC3E}">
        <p14:creationId xmlns:p14="http://schemas.microsoft.com/office/powerpoint/2010/main" val="125390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3779</TotalTime>
  <Words>2809</Words>
  <Application>Microsoft Office PowerPoint</Application>
  <PresentationFormat>Widescreen</PresentationFormat>
  <Paragraphs>207</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Courier New</vt:lpstr>
      <vt:lpstr>Times New Roman</vt:lpstr>
      <vt:lpstr>Wingdings</vt:lpstr>
      <vt:lpstr>Office Theme</vt:lpstr>
      <vt:lpstr>ADVANCED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266</cp:revision>
  <dcterms:created xsi:type="dcterms:W3CDTF">2006-08-16T00:00:00Z</dcterms:created>
  <dcterms:modified xsi:type="dcterms:W3CDTF">2021-03-12T18:03:08Z</dcterms:modified>
</cp:coreProperties>
</file>