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21.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20.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4.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5.xml.rels" ContentType="application/vnd.openxmlformats-package.relationships+xml"/>
  <Override PartName="/ppt/notesSlides/_rels/notesSlide19.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7.png" ContentType="image/png"/>
  <Override PartName="/ppt/media/image2.jpeg" ContentType="image/jpeg"/>
  <Override PartName="/ppt/media/image8.png" ContentType="image/png"/>
  <Override PartName="/ppt/media/image1.jpeg" ContentType="image/jpeg"/>
  <Override PartName="/ppt/media/image6.png" ContentType="image/png"/>
  <Override PartName="/ppt/media/image4.jpeg" ContentType="image/jpeg"/>
  <Override PartName="/ppt/media/image3.png" ContentType="image/png"/>
  <Override PartName="/ppt/media/image5.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p:spPr>
        <p:txBody>
          <a:bodyPr lIns="0" rIns="0" tIns="0" bIns="0" anchor="b"/>
          <a:p>
            <a:pPr algn="r"/>
            <a:fld id="{42DE961B-A43E-45C1-947D-090671FAF31C}"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380880" y="685800"/>
            <a:ext cx="6095520" cy="3428640"/>
          </a:xfrm>
          <a:prstGeom prst="rect">
            <a:avLst/>
          </a:prstGeom>
        </p:spPr>
      </p:sp>
      <p:sp>
        <p:nvSpPr>
          <p:cNvPr id="234" name="PlaceHolder 2"/>
          <p:cNvSpPr>
            <a:spLocks noGrp="1"/>
          </p:cNvSpPr>
          <p:nvPr>
            <p:ph type="body"/>
          </p:nvPr>
        </p:nvSpPr>
        <p:spPr>
          <a:xfrm>
            <a:off x="685800" y="4343400"/>
            <a:ext cx="5486040" cy="4114440"/>
          </a:xfrm>
          <a:prstGeom prst="rect">
            <a:avLst/>
          </a:prstGeom>
        </p:spPr>
        <p:txBody>
          <a:bodyPr/>
          <a:p>
            <a:r>
              <a:rPr b="0" lang="en-US" sz="2000" spc="-1" strike="noStrike">
                <a:latin typeface="Arial"/>
              </a:rPr>
              <a:t>Master: Còn gọi là HMaster, chạy trên Namenode (của HDFS). Process này có nhiệm vụ quản lý toàn bộ cluster, bao gồm các công việc như:</a:t>
            </a:r>
            <a:endParaRPr b="0" lang="en-US" sz="2000" spc="-1" strike="noStrike">
              <a:latin typeface="Arial"/>
            </a:endParaRPr>
          </a:p>
          <a:p>
            <a:r>
              <a:rPr b="0" lang="en-US" sz="2000" spc="-1" strike="noStrike">
                <a:latin typeface="Arial"/>
              </a:rPr>
              <a:t>Chỉ định region nào được lưu vào RegionServer nào lúc khởi tạo, hoặc lúc bị lỗi.</a:t>
            </a:r>
            <a:endParaRPr b="0" lang="en-US" sz="2000" spc="-1" strike="noStrike">
              <a:latin typeface="Arial"/>
            </a:endParaRPr>
          </a:p>
          <a:p>
            <a:r>
              <a:rPr b="0" lang="en-US" sz="2000" spc="-1" strike="noStrike">
                <a:latin typeface="Arial"/>
              </a:rPr>
              <a:t>Load balancing</a:t>
            </a:r>
            <a:endParaRPr b="0" lang="en-US" sz="2000" spc="-1" strike="noStrike">
              <a:latin typeface="Arial"/>
            </a:endParaRPr>
          </a:p>
          <a:p>
            <a:r>
              <a:rPr b="0" lang="en-US" sz="2000" spc="-1" strike="noStrike">
                <a:latin typeface="Arial"/>
              </a:rPr>
              <a:t>Monitor các ResgionServer</a:t>
            </a:r>
            <a:endParaRPr b="0" lang="en-US" sz="2000" spc="-1" strike="noStrike">
              <a:latin typeface="Arial"/>
            </a:endParaRPr>
          </a:p>
          <a:p>
            <a:r>
              <a:rPr b="0" lang="en-US" sz="2000" spc="-1" strike="noStrike">
                <a:latin typeface="Arial"/>
              </a:rPr>
              <a:t>Quản lý các thay đổi trong metadata</a:t>
            </a:r>
            <a:endParaRPr b="0" lang="en-US" sz="2000" spc="-1" strike="noStrike">
              <a:latin typeface="Arial"/>
            </a:endParaRPr>
          </a:p>
          <a:p>
            <a:r>
              <a:rPr b="0" lang="en-US" sz="2000" spc="-1" strike="noStrike">
                <a:latin typeface="Arial"/>
              </a:rPr>
              <a:t>RegionServer: Là nơi tiếp nhận lệnh từ Master, phụ trách quản lý data. Trong đó, mỗi RegionServer lưu trữ một số lượng Region được giao cho.</a:t>
            </a:r>
            <a:endParaRPr b="0" lang="en-US" sz="2000" spc="-1" strike="noStrike">
              <a:latin typeface="Arial"/>
            </a:endParaRPr>
          </a:p>
          <a:p>
            <a:r>
              <a:rPr b="0" lang="en-US" sz="2000" spc="-1" strike="noStrike">
                <a:latin typeface="Arial"/>
              </a:rPr>
              <a:t>Zookeeper: Là đơn vị quản lý vận hành của toàn bộ kiến trúc trên. Một số công việc cụ thể như:</a:t>
            </a:r>
            <a:endParaRPr b="0" lang="en-US" sz="2000" spc="-1" strike="noStrike">
              <a:latin typeface="Arial"/>
            </a:endParaRPr>
          </a:p>
          <a:p>
            <a:r>
              <a:rPr b="0" lang="en-US" sz="2000" spc="-1" strike="noStrike">
                <a:latin typeface="Arial"/>
              </a:rPr>
              <a:t>Thông báo đến các đơn vị khác trạng thái hiện tại của Master</a:t>
            </a:r>
            <a:endParaRPr b="0" lang="en-US" sz="2000" spc="-1" strike="noStrike">
              <a:latin typeface="Arial"/>
            </a:endParaRPr>
          </a:p>
          <a:p>
            <a:r>
              <a:rPr b="0" lang="en-US" sz="2000" spc="-1" strike="noStrike">
                <a:latin typeface="Arial"/>
              </a:rPr>
              <a:t>Lưu trữ metadata của Master và recover lại Master trong trường hợp lỗi</a:t>
            </a:r>
            <a:endParaRPr b="0" lang="en-US" sz="2000" spc="-1" strike="noStrike">
              <a:latin typeface="Arial"/>
            </a:endParaRPr>
          </a:p>
          <a:p>
            <a:r>
              <a:rPr b="0" lang="en-US" sz="2000" spc="-1" strike="noStrike">
                <a:latin typeface="Arial"/>
              </a:rPr>
              <a:t>Lưu trữ danh sách tất cả các region của hệ thống</a:t>
            </a:r>
            <a:endParaRPr b="0" lang="en-US" sz="2000" spc="-1" strike="noStrike">
              <a:latin typeface="Arial"/>
            </a:endParaRPr>
          </a:p>
        </p:txBody>
      </p:sp>
      <p:sp>
        <p:nvSpPr>
          <p:cNvPr id="235" name="TextShape 3"/>
          <p:cNvSpPr txBox="1"/>
          <p:nvPr/>
        </p:nvSpPr>
        <p:spPr>
          <a:xfrm>
            <a:off x="3884760" y="8685360"/>
            <a:ext cx="2971440" cy="456840"/>
          </a:xfrm>
          <a:prstGeom prst="rect">
            <a:avLst/>
          </a:prstGeom>
          <a:noFill/>
          <a:ln>
            <a:noFill/>
          </a:ln>
        </p:spPr>
        <p:txBody>
          <a:bodyPr anchor="b"/>
          <a:p>
            <a:pPr algn="r">
              <a:lnSpc>
                <a:spcPct val="100000"/>
              </a:lnSpc>
            </a:pPr>
            <a:fld id="{B3B48579-162E-454B-9918-92052A9B425B}"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Img"/>
          </p:nvPr>
        </p:nvSpPr>
        <p:spPr>
          <a:xfrm>
            <a:off x="380880" y="685800"/>
            <a:ext cx="6095520" cy="3428640"/>
          </a:xfrm>
          <a:prstGeom prst="rect">
            <a:avLst/>
          </a:prstGeom>
        </p:spPr>
      </p:sp>
      <p:sp>
        <p:nvSpPr>
          <p:cNvPr id="237"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1" lang="en-US" sz="1200" spc="-1" strike="noStrike">
                <a:solidFill>
                  <a:srgbClr val="000000"/>
                </a:solidFill>
                <a:latin typeface="+mn-lt"/>
                <a:ea typeface="+mn-ea"/>
              </a:rPr>
              <a:t>Lưu trữ:</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HBase sử dụng 2 định dạng file chính là HLog và HFile, được vào các HDFS Datanode thông qua DFSClient. Điều này giúp cho HBase có thể tập trung vào việc tối ưu truy vấn và cập nhật dữ liệu, vốn không phải thế mạnh của HDFS nguyên thủy.</a:t>
            </a:r>
            <a:br/>
            <a:r>
              <a:rPr b="0" lang="en-US" sz="1200" spc="-1" strike="noStrike">
                <a:solidFill>
                  <a:srgbClr val="000000"/>
                </a:solidFill>
                <a:latin typeface="+mn-lt"/>
                <a:ea typeface="+mn-ea"/>
              </a:rPr>
              <a:t>Tập hợp một số file như trên được quản lý bởi một Region (trình bày ở phần sau), thường được HDFS sao lưu thành 3 bản lưu ở 3 datanode khác nhau.</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 </a:t>
            </a:r>
            <a:r>
              <a:rPr b="0" lang="en-US" sz="1200" spc="-1" strike="noStrike">
                <a:solidFill>
                  <a:srgbClr val="000000"/>
                </a:solidFill>
                <a:latin typeface="+mn-lt"/>
                <a:ea typeface="+mn-ea"/>
              </a:rPr>
              <a:t>* Column family &amp; Column Qualifier: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 Region: Một region là một mảnh của một bảng hoàn chỉnh. Tập hợp một số region sẽ được quản lý bởi một HRegionServer.</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 Row-version</a:t>
            </a:r>
            <a:endParaRPr b="0" lang="en-US" sz="1200" spc="-1" strike="noStrike">
              <a:latin typeface="Arial"/>
            </a:endParaRPr>
          </a:p>
          <a:p>
            <a:pPr marL="216000" indent="-216000">
              <a:lnSpc>
                <a:spcPct val="100000"/>
              </a:lnSpc>
            </a:pPr>
            <a:r>
              <a:rPr b="0" lang="en-US" sz="1200" spc="-1" strike="noStrike">
                <a:solidFill>
                  <a:srgbClr val="000000"/>
                </a:solidFill>
                <a:latin typeface="+mn-lt"/>
                <a:ea typeface="+mn-ea"/>
              </a:rPr>
              <a:t>* Block vs Block cache</a:t>
            </a:r>
            <a:endParaRPr b="0" lang="en-US" sz="1200" spc="-1" strike="noStrike">
              <a:latin typeface="Arial"/>
            </a:endParaRPr>
          </a:p>
          <a:p>
            <a:pPr marL="216000" indent="-216000">
              <a:lnSpc>
                <a:spcPct val="100000"/>
              </a:lnSpc>
            </a:pPr>
            <a:endParaRPr b="0" lang="en-US" sz="1200" spc="-1" strike="noStrike">
              <a:latin typeface="Arial"/>
            </a:endParaRPr>
          </a:p>
        </p:txBody>
      </p:sp>
      <p:sp>
        <p:nvSpPr>
          <p:cNvPr id="238" name="TextShape 3"/>
          <p:cNvSpPr txBox="1"/>
          <p:nvPr/>
        </p:nvSpPr>
        <p:spPr>
          <a:xfrm>
            <a:off x="3884760" y="8685360"/>
            <a:ext cx="2971440" cy="456840"/>
          </a:xfrm>
          <a:prstGeom prst="rect">
            <a:avLst/>
          </a:prstGeom>
          <a:noFill/>
          <a:ln>
            <a:noFill/>
          </a:ln>
        </p:spPr>
        <p:txBody>
          <a:bodyPr anchor="b"/>
          <a:p>
            <a:pPr algn="r">
              <a:lnSpc>
                <a:spcPct val="100000"/>
              </a:lnSpc>
            </a:pPr>
            <a:fld id="{6ABDD2A0-A6DD-48F6-8D41-FCDCBC538C17}"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sldImg"/>
          </p:nvPr>
        </p:nvSpPr>
        <p:spPr>
          <a:xfrm>
            <a:off x="380880" y="685800"/>
            <a:ext cx="6095520" cy="3428640"/>
          </a:xfrm>
          <a:prstGeom prst="rect">
            <a:avLst/>
          </a:prstGeom>
        </p:spPr>
      </p:sp>
      <p:sp>
        <p:nvSpPr>
          <p:cNvPr id="240"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1" lang="en-US" sz="1200" spc="-1" strike="noStrike" u="sng">
                <a:solidFill>
                  <a:srgbClr val="000000"/>
                </a:solidFill>
                <a:uFillTx/>
                <a:latin typeface="Times New Roman"/>
              </a:rPr>
              <a:t>Read</a:t>
            </a:r>
            <a:r>
              <a:rPr b="0" lang="en-US" sz="1200" spc="-1" strike="noStrike">
                <a:solidFill>
                  <a:srgbClr val="000000"/>
                </a:solidFill>
                <a:latin typeface="Times New Roman"/>
              </a:rPr>
              <a:t>: Client read data từ HBase &lt;- HBase lấy data từ HDFS</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US" sz="1200" spc="-1" strike="noStrike" u="sng">
                <a:solidFill>
                  <a:srgbClr val="000000"/>
                </a:solidFill>
                <a:uFillTx/>
                <a:latin typeface="Times New Roman"/>
              </a:rPr>
              <a:t>Write</a:t>
            </a:r>
            <a:r>
              <a:rPr b="0" lang="en-US" sz="1200" spc="-1" strike="noStrike">
                <a:solidFill>
                  <a:srgbClr val="000000"/>
                </a:solidFill>
                <a:latin typeface="Times New Roman"/>
              </a:rPr>
              <a:t>: Client white data vào HBase -&gt; HBase write data vào HDFS. Bên cạnh đó, client cũng có option white data trực tiếp vào HDFS</a:t>
            </a:r>
            <a:endParaRPr b="0" lang="en-US" sz="1200" spc="-1" strike="noStrike">
              <a:latin typeface="Arial"/>
            </a:endParaRPr>
          </a:p>
          <a:p>
            <a:pPr marL="216000" indent="-216000">
              <a:lnSpc>
                <a:spcPct val="100000"/>
              </a:lnSpc>
            </a:pPr>
            <a:endParaRPr b="0" lang="en-US" sz="1200" spc="-1" strike="noStrike">
              <a:latin typeface="Arial"/>
            </a:endParaRPr>
          </a:p>
          <a:p>
            <a:pPr>
              <a:lnSpc>
                <a:spcPct val="100000"/>
              </a:lnSpc>
            </a:pPr>
            <a:r>
              <a:rPr b="0" lang="en-US" sz="1200" spc="-1" strike="noStrike">
                <a:solidFill>
                  <a:srgbClr val="000000"/>
                </a:solidFill>
                <a:latin typeface="Wingdings"/>
              </a:rPr>
              <a:t></a:t>
            </a:r>
            <a:r>
              <a:rPr b="0" lang="en-US" sz="1200" spc="-1" strike="noStrike">
                <a:solidFill>
                  <a:srgbClr val="000000"/>
                </a:solidFill>
                <a:latin typeface="Times New Roman"/>
              </a:rPr>
              <a:t> </a:t>
            </a:r>
            <a:r>
              <a:rPr b="0" lang="en-US" sz="1200" spc="-1" strike="noStrike">
                <a:solidFill>
                  <a:srgbClr val="000000"/>
                </a:solidFill>
                <a:latin typeface="Times New Roman"/>
              </a:rPr>
              <a:t>Quá trình giao tiếp giữa HBase với HDFS được thông qua các đối tượng HDFS Client</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241" name="TextShape 3"/>
          <p:cNvSpPr txBox="1"/>
          <p:nvPr/>
        </p:nvSpPr>
        <p:spPr>
          <a:xfrm>
            <a:off x="3884760" y="8685360"/>
            <a:ext cx="2971440" cy="456840"/>
          </a:xfrm>
          <a:prstGeom prst="rect">
            <a:avLst/>
          </a:prstGeom>
          <a:noFill/>
          <a:ln>
            <a:noFill/>
          </a:ln>
        </p:spPr>
        <p:txBody>
          <a:bodyPr anchor="b"/>
          <a:p>
            <a:pPr algn="r">
              <a:lnSpc>
                <a:spcPct val="100000"/>
              </a:lnSpc>
            </a:pPr>
            <a:fld id="{B9185122-8A78-451B-B3F1-68CE45B4A373}"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380880" y="685800"/>
            <a:ext cx="6095520" cy="3428640"/>
          </a:xfrm>
          <a:prstGeom prst="rect">
            <a:avLst/>
          </a:prstGeom>
        </p:spPr>
      </p:sp>
      <p:sp>
        <p:nvSpPr>
          <p:cNvPr id="243"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44" name="TextShape 3"/>
          <p:cNvSpPr txBox="1"/>
          <p:nvPr/>
        </p:nvSpPr>
        <p:spPr>
          <a:xfrm>
            <a:off x="3884760" y="8685360"/>
            <a:ext cx="2971440" cy="456840"/>
          </a:xfrm>
          <a:prstGeom prst="rect">
            <a:avLst/>
          </a:prstGeom>
          <a:noFill/>
          <a:ln>
            <a:noFill/>
          </a:ln>
        </p:spPr>
        <p:txBody>
          <a:bodyPr anchor="b"/>
          <a:p>
            <a:pPr algn="r">
              <a:lnSpc>
                <a:spcPct val="100000"/>
              </a:lnSpc>
            </a:pPr>
            <a:fld id="{9D62D499-A388-4685-AA7B-A53CD299BB7D}"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sldImg"/>
          </p:nvPr>
        </p:nvSpPr>
        <p:spPr>
          <a:xfrm>
            <a:off x="380880" y="685800"/>
            <a:ext cx="6095520" cy="3428640"/>
          </a:xfrm>
          <a:prstGeom prst="rect">
            <a:avLst/>
          </a:prstGeom>
        </p:spPr>
      </p:sp>
      <p:sp>
        <p:nvSpPr>
          <p:cNvPr id="246" name="PlaceHolder 2"/>
          <p:cNvSpPr>
            <a:spLocks noGrp="1"/>
          </p:cNvSpPr>
          <p:nvPr>
            <p:ph type="body"/>
          </p:nvPr>
        </p:nvSpPr>
        <p:spPr>
          <a:xfrm>
            <a:off x="685800" y="4343400"/>
            <a:ext cx="5486040" cy="4114440"/>
          </a:xfrm>
          <a:prstGeom prst="rect">
            <a:avLst/>
          </a:prstGeom>
        </p:spPr>
        <p:txBody>
          <a:bodyPr/>
          <a:p>
            <a:pPr marL="343080" indent="-342720">
              <a:lnSpc>
                <a:spcPct val="100000"/>
              </a:lnSpc>
              <a:buClr>
                <a:srgbClr val="000000"/>
              </a:buClr>
              <a:buFont typeface="Arial"/>
              <a:buChar char="•"/>
            </a:pPr>
            <a:r>
              <a:rPr b="0" lang="en-US" sz="2400" spc="-1" strike="noStrike">
                <a:solidFill>
                  <a:srgbClr val="000000"/>
                </a:solidFill>
                <a:latin typeface="+mn-lt"/>
                <a:ea typeface="+mn-ea"/>
              </a:rPr>
              <a:t>Cơ sở dữ liệu(Database):</a:t>
            </a:r>
            <a:endParaRPr b="0" lang="en-US" sz="2400" spc="-1" strike="noStrike">
              <a:latin typeface="Arial"/>
            </a:endParaRPr>
          </a:p>
          <a:p>
            <a:pPr lvl="1" marL="800280" indent="-342720">
              <a:lnSpc>
                <a:spcPct val="100000"/>
              </a:lnSpc>
              <a:buClr>
                <a:srgbClr val="000000"/>
              </a:buClr>
              <a:buFont typeface="Wingdings" charset="2"/>
              <a:buChar char=""/>
            </a:pPr>
            <a:r>
              <a:rPr b="0" lang="en-US" sz="2400" spc="-1" strike="noStrike">
                <a:solidFill>
                  <a:srgbClr val="000000"/>
                </a:solidFill>
                <a:latin typeface="+mn-lt"/>
                <a:ea typeface="+mn-ea"/>
              </a:rPr>
              <a:t>Cả hai đều là cơ sơ dữ liệu </a:t>
            </a:r>
            <a:r>
              <a:rPr b="0" lang="en-US" sz="2400" spc="-1" strike="noStrike">
                <a:solidFill>
                  <a:srgbClr val="000000"/>
                </a:solidFill>
                <a:latin typeface="+mn-lt"/>
                <a:ea typeface="+mn-ea"/>
              </a:rPr>
              <a:t>mã nguồn mở.</a:t>
            </a:r>
            <a:endParaRPr b="0" lang="en-US" sz="2400" spc="-1" strike="noStrike">
              <a:latin typeface="Arial"/>
            </a:endParaRPr>
          </a:p>
          <a:p>
            <a:pPr lvl="1" marL="800280" indent="-342720">
              <a:lnSpc>
                <a:spcPct val="100000"/>
              </a:lnSpc>
              <a:buClr>
                <a:srgbClr val="000000"/>
              </a:buClr>
              <a:buFont typeface="Wingdings" charset="2"/>
              <a:buChar char=""/>
            </a:pPr>
            <a:r>
              <a:rPr b="0" lang="en-US" sz="2400" spc="-1" strike="noStrike">
                <a:solidFill>
                  <a:srgbClr val="000000"/>
                </a:solidFill>
                <a:latin typeface="+mn-lt"/>
                <a:ea typeface="+mn-ea"/>
              </a:rPr>
              <a:t>Có thể xử lí được dữ liệu lớn, </a:t>
            </a:r>
            <a:r>
              <a:rPr b="0" lang="en-US" sz="2400" spc="-1" strike="noStrike">
                <a:solidFill>
                  <a:srgbClr val="000000"/>
                </a:solidFill>
                <a:latin typeface="+mn-lt"/>
                <a:ea typeface="+mn-ea"/>
              </a:rPr>
              <a:t>dữ liệu không quan hệ(bao </a:t>
            </a:r>
            <a:r>
              <a:rPr b="0" lang="en-US" sz="2400" spc="-1" strike="noStrike">
                <a:solidFill>
                  <a:srgbClr val="000000"/>
                </a:solidFill>
                <a:latin typeface="+mn-lt"/>
                <a:ea typeface="+mn-ea"/>
              </a:rPr>
              <a:t>gòm image, audio, video..)</a:t>
            </a:r>
            <a:endParaRPr b="0" lang="en-US" sz="2400" spc="-1" strike="noStrike">
              <a:latin typeface="Arial"/>
            </a:endParaRPr>
          </a:p>
          <a:p>
            <a:pPr marL="343080" indent="-342720">
              <a:lnSpc>
                <a:spcPct val="100000"/>
              </a:lnSpc>
              <a:buClr>
                <a:srgbClr val="000000"/>
              </a:buClr>
              <a:buFont typeface="Arial"/>
              <a:buChar char="•"/>
            </a:pPr>
            <a:r>
              <a:rPr b="0" lang="en-US" sz="2400" spc="-1" strike="noStrike">
                <a:solidFill>
                  <a:srgbClr val="000000"/>
                </a:solidFill>
                <a:latin typeface="+mn-lt"/>
                <a:ea typeface="+mn-ea"/>
              </a:rPr>
              <a:t>Khả năng mở rộng(Scalability)</a:t>
            </a:r>
            <a:endParaRPr b="0" lang="en-US" sz="2400" spc="-1" strike="noStrike">
              <a:latin typeface="Arial"/>
            </a:endParaRPr>
          </a:p>
          <a:p>
            <a:pPr lvl="1" marL="800280" indent="-342720">
              <a:lnSpc>
                <a:spcPct val="100000"/>
              </a:lnSpc>
              <a:buClr>
                <a:srgbClr val="000000"/>
              </a:buClr>
              <a:buFont typeface="Wingdings" charset="2"/>
              <a:buChar char=""/>
            </a:pPr>
            <a:r>
              <a:rPr b="0" lang="en-US" sz="2400" spc="-1" strike="noStrike">
                <a:solidFill>
                  <a:srgbClr val="000000"/>
                </a:solidFill>
                <a:latin typeface="+mn-lt"/>
                <a:ea typeface="+mn-ea"/>
              </a:rPr>
              <a:t>Cả hai điều có khả năng mở </a:t>
            </a:r>
            <a:r>
              <a:rPr b="0" lang="en-US" sz="2400" spc="-1" strike="noStrike">
                <a:solidFill>
                  <a:srgbClr val="000000"/>
                </a:solidFill>
                <a:latin typeface="+mn-lt"/>
                <a:ea typeface="+mn-ea"/>
              </a:rPr>
              <a:t>rộng cao.</a:t>
            </a:r>
            <a:endParaRPr b="0" lang="en-US" sz="2400" spc="-1" strike="noStrike">
              <a:latin typeface="Arial"/>
            </a:endParaRPr>
          </a:p>
          <a:p>
            <a:pPr lvl="1" marL="800280" indent="-342720">
              <a:lnSpc>
                <a:spcPct val="100000"/>
              </a:lnSpc>
              <a:buClr>
                <a:srgbClr val="000000"/>
              </a:buClr>
              <a:buFont typeface="Wingdings" charset="2"/>
              <a:buChar char=""/>
            </a:pPr>
            <a:r>
              <a:rPr b="0" lang="en-US" sz="2400" spc="-1" strike="noStrike">
                <a:solidFill>
                  <a:srgbClr val="000000"/>
                </a:solidFill>
                <a:latin typeface="+mn-lt"/>
                <a:ea typeface="+mn-ea"/>
              </a:rPr>
              <a:t>Để mở rộng chỉ cần tăng số </a:t>
            </a:r>
            <a:r>
              <a:rPr b="0" lang="en-US" sz="2400" spc="-1" strike="noStrike">
                <a:solidFill>
                  <a:srgbClr val="000000"/>
                </a:solidFill>
                <a:latin typeface="+mn-lt"/>
                <a:ea typeface="+mn-ea"/>
              </a:rPr>
              <a:t>lượng node trên cluster.</a:t>
            </a:r>
            <a:endParaRPr b="0" lang="en-US" sz="2400" spc="-1" strike="noStrike">
              <a:latin typeface="Arial"/>
            </a:endParaRPr>
          </a:p>
          <a:p>
            <a:pPr marL="343080" indent="-342720">
              <a:lnSpc>
                <a:spcPct val="100000"/>
              </a:lnSpc>
              <a:buClr>
                <a:srgbClr val="000000"/>
              </a:buClr>
              <a:buFont typeface="Arial"/>
              <a:buChar char="•"/>
            </a:pPr>
            <a:r>
              <a:rPr b="0" lang="en-US" sz="2400" spc="-1" strike="noStrike">
                <a:solidFill>
                  <a:srgbClr val="000000"/>
                </a:solidFill>
                <a:latin typeface="+mn-lt"/>
                <a:ea typeface="+mn-ea"/>
              </a:rPr>
              <a:t>Tạo bản sao(Replication)</a:t>
            </a:r>
            <a:endParaRPr b="0" lang="en-US" sz="2400" spc="-1" strike="noStrike">
              <a:latin typeface="Arial"/>
            </a:endParaRPr>
          </a:p>
          <a:p>
            <a:pPr lvl="1" marL="800280" indent="-342720">
              <a:lnSpc>
                <a:spcPct val="100000"/>
              </a:lnSpc>
              <a:buClr>
                <a:srgbClr val="000000"/>
              </a:buClr>
              <a:buFont typeface="Wingdings" charset="2"/>
              <a:buChar char=""/>
            </a:pPr>
            <a:r>
              <a:rPr b="0" lang="en-US" sz="2400" spc="-1" strike="noStrike">
                <a:solidFill>
                  <a:srgbClr val="000000"/>
                </a:solidFill>
                <a:latin typeface="+mn-lt"/>
                <a:ea typeface="+mn-ea"/>
              </a:rPr>
              <a:t>Data khi được lưu xuống </a:t>
            </a:r>
            <a:r>
              <a:rPr b="0" lang="en-US" sz="2400" spc="-1" strike="noStrike">
                <a:solidFill>
                  <a:srgbClr val="000000"/>
                </a:solidFill>
                <a:latin typeface="+mn-lt"/>
                <a:ea typeface="+mn-ea"/>
              </a:rPr>
              <a:t>node sẽ tạo bản sao ở một số </a:t>
            </a:r>
            <a:r>
              <a:rPr b="0" lang="en-US" sz="2400" spc="-1" strike="noStrike">
                <a:solidFill>
                  <a:srgbClr val="000000"/>
                </a:solidFill>
                <a:latin typeface="+mn-lt"/>
                <a:ea typeface="+mn-ea"/>
              </a:rPr>
              <a:t>node khác, nên khi xảy ra lỗi </a:t>
            </a:r>
            <a:r>
              <a:rPr b="0" lang="en-US" sz="2400" spc="-1" strike="noStrike">
                <a:solidFill>
                  <a:srgbClr val="000000"/>
                </a:solidFill>
                <a:latin typeface="+mn-lt"/>
                <a:ea typeface="+mn-ea"/>
              </a:rPr>
              <a:t>vẫn tồn tại data ở node </a:t>
            </a:r>
            <a:r>
              <a:rPr b="0" lang="en-US" sz="2400" spc="-1" strike="noStrike">
                <a:solidFill>
                  <a:srgbClr val="000000"/>
                </a:solidFill>
                <a:latin typeface="+mn-lt"/>
                <a:ea typeface="+mn-ea"/>
              </a:rPr>
              <a:t>backup để truy xuất.</a:t>
            </a:r>
            <a:endParaRPr b="0" lang="en-US" sz="2400" spc="-1" strike="noStrike">
              <a:latin typeface="Arial"/>
            </a:endParaRPr>
          </a:p>
          <a:p>
            <a:pPr>
              <a:lnSpc>
                <a:spcPct val="100000"/>
              </a:lnSpc>
            </a:pPr>
            <a:endParaRPr b="0" lang="en-US" sz="2400" spc="-1" strike="noStrike">
              <a:latin typeface="Arial"/>
            </a:endParaRPr>
          </a:p>
        </p:txBody>
      </p:sp>
      <p:sp>
        <p:nvSpPr>
          <p:cNvPr id="247" name="TextShape 3"/>
          <p:cNvSpPr txBox="1"/>
          <p:nvPr/>
        </p:nvSpPr>
        <p:spPr>
          <a:xfrm>
            <a:off x="3884760" y="8685360"/>
            <a:ext cx="2971440" cy="456840"/>
          </a:xfrm>
          <a:prstGeom prst="rect">
            <a:avLst/>
          </a:prstGeom>
          <a:noFill/>
          <a:ln>
            <a:noFill/>
          </a:ln>
        </p:spPr>
        <p:txBody>
          <a:bodyPr anchor="b"/>
          <a:p>
            <a:pPr algn="r">
              <a:lnSpc>
                <a:spcPct val="100000"/>
              </a:lnSpc>
            </a:pPr>
            <a:fld id="{3E8F9CD4-45AB-4FBB-A2D1-E115F31AD646}"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380880" y="685800"/>
            <a:ext cx="6095520" cy="3428640"/>
          </a:xfrm>
          <a:prstGeom prst="rect">
            <a:avLst/>
          </a:prstGeom>
        </p:spPr>
      </p:sp>
      <p:sp>
        <p:nvSpPr>
          <p:cNvPr id="249"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1" i="1" lang="en-US" sz="1200" spc="-1" strike="noStrike">
                <a:solidFill>
                  <a:srgbClr val="000000"/>
                </a:solidFill>
                <a:latin typeface="+mn-lt"/>
                <a:ea typeface="+mn-ea"/>
              </a:rPr>
              <a:t>Cassandra</a:t>
            </a:r>
            <a:r>
              <a:rPr b="0" lang="en-US" sz="1200" spc="-1" strike="noStrike">
                <a:solidFill>
                  <a:srgbClr val="000000"/>
                </a:solidFill>
                <a:latin typeface="+mn-lt"/>
                <a:ea typeface="+mn-ea"/>
              </a:rPr>
              <a:t> has a </a:t>
            </a:r>
            <a:r>
              <a:rPr b="1" i="1" lang="en-US" sz="1200" spc="-1" strike="noStrike">
                <a:solidFill>
                  <a:srgbClr val="000000"/>
                </a:solidFill>
                <a:latin typeface="+mn-lt"/>
                <a:ea typeface="+mn-ea"/>
              </a:rPr>
              <a:t>masterless</a:t>
            </a:r>
            <a:r>
              <a:rPr b="0" lang="en-US" sz="1200" spc="-1" strike="noStrike">
                <a:solidFill>
                  <a:srgbClr val="000000"/>
                </a:solidFill>
                <a:latin typeface="+mn-lt"/>
                <a:ea typeface="+mn-ea"/>
              </a:rPr>
              <a:t> architecture, while </a:t>
            </a:r>
            <a:r>
              <a:rPr b="1" i="1" lang="en-US" sz="1200" spc="-1" strike="noStrike">
                <a:solidFill>
                  <a:srgbClr val="000000"/>
                </a:solidFill>
                <a:latin typeface="+mn-lt"/>
                <a:ea typeface="+mn-ea"/>
              </a:rPr>
              <a:t>HBase</a:t>
            </a:r>
            <a:r>
              <a:rPr b="0" lang="en-US" sz="1200" spc="-1" strike="noStrike">
                <a:solidFill>
                  <a:srgbClr val="000000"/>
                </a:solidFill>
                <a:latin typeface="+mn-lt"/>
                <a:ea typeface="+mn-ea"/>
              </a:rPr>
              <a:t> has a </a:t>
            </a:r>
            <a:r>
              <a:rPr b="1" i="1" lang="en-US" sz="1200" spc="-1" strike="noStrike">
                <a:solidFill>
                  <a:srgbClr val="000000"/>
                </a:solidFill>
                <a:latin typeface="+mn-lt"/>
                <a:ea typeface="+mn-ea"/>
              </a:rPr>
              <a:t>master-based</a:t>
            </a:r>
            <a:endParaRPr b="0" lang="en-US" sz="1200" spc="-1" strike="noStrike">
              <a:latin typeface="Arial"/>
            </a:endParaRPr>
          </a:p>
        </p:txBody>
      </p:sp>
      <p:sp>
        <p:nvSpPr>
          <p:cNvPr id="250" name="TextShape 3"/>
          <p:cNvSpPr txBox="1"/>
          <p:nvPr/>
        </p:nvSpPr>
        <p:spPr>
          <a:xfrm>
            <a:off x="3884760" y="8685360"/>
            <a:ext cx="2971440" cy="456840"/>
          </a:xfrm>
          <a:prstGeom prst="rect">
            <a:avLst/>
          </a:prstGeom>
          <a:noFill/>
          <a:ln>
            <a:noFill/>
          </a:ln>
        </p:spPr>
        <p:txBody>
          <a:bodyPr anchor="b"/>
          <a:p>
            <a:pPr algn="r">
              <a:lnSpc>
                <a:spcPct val="100000"/>
              </a:lnSpc>
            </a:pPr>
            <a:fld id="{04945006-6DE2-41DA-820B-98D4DB6893B9}"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380880" y="685800"/>
            <a:ext cx="6095520" cy="3428640"/>
          </a:xfrm>
          <a:prstGeom prst="rect">
            <a:avLst/>
          </a:prstGeom>
        </p:spPr>
      </p:sp>
      <p:sp>
        <p:nvSpPr>
          <p:cNvPr id="252"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53" name="TextShape 3"/>
          <p:cNvSpPr txBox="1"/>
          <p:nvPr/>
        </p:nvSpPr>
        <p:spPr>
          <a:xfrm>
            <a:off x="3884760" y="8685360"/>
            <a:ext cx="2971440" cy="456840"/>
          </a:xfrm>
          <a:prstGeom prst="rect">
            <a:avLst/>
          </a:prstGeom>
          <a:noFill/>
          <a:ln>
            <a:noFill/>
          </a:ln>
        </p:spPr>
        <p:txBody>
          <a:bodyPr anchor="b"/>
          <a:p>
            <a:pPr algn="r">
              <a:lnSpc>
                <a:spcPct val="100000"/>
              </a:lnSpc>
            </a:pPr>
            <a:fld id="{B1CE605B-881E-4A23-A2F9-1FBB833AA5BF}"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sldImg"/>
          </p:nvPr>
        </p:nvSpPr>
        <p:spPr>
          <a:xfrm>
            <a:off x="380880" y="685800"/>
            <a:ext cx="6095520" cy="3428640"/>
          </a:xfrm>
          <a:prstGeom prst="rect">
            <a:avLst/>
          </a:prstGeom>
        </p:spPr>
      </p:sp>
      <p:sp>
        <p:nvSpPr>
          <p:cNvPr id="255"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56" name="TextShape 3"/>
          <p:cNvSpPr txBox="1"/>
          <p:nvPr/>
        </p:nvSpPr>
        <p:spPr>
          <a:xfrm>
            <a:off x="3884760" y="8685360"/>
            <a:ext cx="2971440" cy="456840"/>
          </a:xfrm>
          <a:prstGeom prst="rect">
            <a:avLst/>
          </a:prstGeom>
          <a:noFill/>
          <a:ln>
            <a:noFill/>
          </a:ln>
        </p:spPr>
        <p:txBody>
          <a:bodyPr anchor="b"/>
          <a:p>
            <a:pPr algn="r">
              <a:lnSpc>
                <a:spcPct val="100000"/>
              </a:lnSpc>
            </a:pPr>
            <a:fld id="{35550533-09B6-49DB-BBA6-A48123EAAAA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Img"/>
          </p:nvPr>
        </p:nvSpPr>
        <p:spPr>
          <a:xfrm>
            <a:off x="380880" y="685800"/>
            <a:ext cx="6095520" cy="3428640"/>
          </a:xfrm>
          <a:prstGeom prst="rect">
            <a:avLst/>
          </a:prstGeom>
        </p:spPr>
      </p:sp>
      <p:sp>
        <p:nvSpPr>
          <p:cNvPr id="258"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59" name="TextShape 3"/>
          <p:cNvSpPr txBox="1"/>
          <p:nvPr/>
        </p:nvSpPr>
        <p:spPr>
          <a:xfrm>
            <a:off x="3884760" y="8685360"/>
            <a:ext cx="2971440" cy="456840"/>
          </a:xfrm>
          <a:prstGeom prst="rect">
            <a:avLst/>
          </a:prstGeom>
          <a:noFill/>
          <a:ln>
            <a:noFill/>
          </a:ln>
        </p:spPr>
        <p:txBody>
          <a:bodyPr anchor="b"/>
          <a:p>
            <a:pPr algn="r">
              <a:lnSpc>
                <a:spcPct val="100000"/>
              </a:lnSpc>
            </a:pPr>
            <a:fld id="{354FA759-36C6-4784-AF4B-7CE31410C79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380880" y="685800"/>
            <a:ext cx="6095520" cy="3428640"/>
          </a:xfrm>
          <a:prstGeom prst="rect">
            <a:avLst/>
          </a:prstGeom>
        </p:spPr>
      </p:sp>
      <p:sp>
        <p:nvSpPr>
          <p:cNvPr id="213" name="PlaceHolder 2"/>
          <p:cNvSpPr>
            <a:spLocks noGrp="1"/>
          </p:cNvSpPr>
          <p:nvPr>
            <p:ph type="body"/>
          </p:nvPr>
        </p:nvSpPr>
        <p:spPr>
          <a:xfrm>
            <a:off x="685800" y="4343400"/>
            <a:ext cx="5486040" cy="4114440"/>
          </a:xfrm>
          <a:prstGeom prst="rect">
            <a:avLst/>
          </a:prstGeom>
        </p:spPr>
        <p:txBody>
          <a:bodyPr/>
          <a:p>
            <a:pPr>
              <a:lnSpc>
                <a:spcPct val="100000"/>
              </a:lnSpc>
            </a:pPr>
            <a:r>
              <a:rPr b="0" lang="en-US" sz="1200" spc="-1" strike="noStrike">
                <a:solidFill>
                  <a:srgbClr val="000000"/>
                </a:solidFill>
                <a:latin typeface="+mn-lt"/>
                <a:ea typeface="+mn-ea"/>
              </a:rPr>
              <a:t>Column Family là một database object trong Column-Oriented NoSQL Database, với dữ liệu được lưu trữ và truy xuất theo các cột thay vì các hàng như trong các loại cơ sở dữ liệu quan hệ</a:t>
            </a:r>
            <a:r>
              <a:rPr b="0" lang="en-US" sz="1200" spc="-1" strike="noStrike">
                <a:solidFill>
                  <a:srgbClr val="000000"/>
                </a:solidFill>
                <a:latin typeface="+mn-lt"/>
                <a:ea typeface="+mn-ea"/>
              </a:rPr>
              <a:t>.</a:t>
            </a:r>
            <a:endParaRPr b="0" lang="en-US" sz="1200" spc="-1" strike="noStrike">
              <a:latin typeface="Arial"/>
            </a:endParaRPr>
          </a:p>
        </p:txBody>
      </p:sp>
      <p:sp>
        <p:nvSpPr>
          <p:cNvPr id="214" name="TextShape 3"/>
          <p:cNvSpPr txBox="1"/>
          <p:nvPr/>
        </p:nvSpPr>
        <p:spPr>
          <a:xfrm>
            <a:off x="3884760" y="8685360"/>
            <a:ext cx="2971440" cy="456840"/>
          </a:xfrm>
          <a:prstGeom prst="rect">
            <a:avLst/>
          </a:prstGeom>
          <a:noFill/>
          <a:ln>
            <a:noFill/>
          </a:ln>
        </p:spPr>
        <p:txBody>
          <a:bodyPr anchor="b"/>
          <a:p>
            <a:pPr algn="r">
              <a:lnSpc>
                <a:spcPct val="100000"/>
              </a:lnSpc>
            </a:pPr>
            <a:fld id="{94E0642F-C68B-43C2-8C46-8618BDAA561D}"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sldImg"/>
          </p:nvPr>
        </p:nvSpPr>
        <p:spPr>
          <a:xfrm>
            <a:off x="380880" y="685800"/>
            <a:ext cx="6095520" cy="3428640"/>
          </a:xfrm>
          <a:prstGeom prst="rect">
            <a:avLst/>
          </a:prstGeom>
        </p:spPr>
      </p:sp>
      <p:sp>
        <p:nvSpPr>
          <p:cNvPr id="216" name="PlaceHolder 2"/>
          <p:cNvSpPr>
            <a:spLocks noGrp="1"/>
          </p:cNvSpPr>
          <p:nvPr>
            <p:ph type="body"/>
          </p:nvPr>
        </p:nvSpPr>
        <p:spPr>
          <a:xfrm>
            <a:off x="685800" y="4343400"/>
            <a:ext cx="5486040" cy="4114440"/>
          </a:xfrm>
          <a:prstGeom prst="rect">
            <a:avLst/>
          </a:prstGeom>
        </p:spPr>
        <p:txBody>
          <a:bodyPr/>
          <a:p>
            <a:pPr marL="343080" indent="-342720">
              <a:lnSpc>
                <a:spcPct val="100000"/>
              </a:lnSpc>
              <a:buClr>
                <a:srgbClr val="000000"/>
              </a:buClr>
              <a:buFont typeface="Wingdings" charset="2"/>
              <a:buChar char=""/>
            </a:pPr>
            <a:r>
              <a:rPr b="0" lang="en-US" sz="1200" spc="-1" strike="noStrike">
                <a:solidFill>
                  <a:srgbClr val="000000"/>
                </a:solidFill>
                <a:latin typeface="+mn-lt"/>
                <a:ea typeface="+mn-ea"/>
              </a:rPr>
              <a:t>Mỗi hàng có thể chứa các cột tùy ý (không cần thiết phải giống nhau giữa các hàng)</a:t>
            </a:r>
            <a:endParaRPr b="0" lang="en-US" sz="1200" spc="-1" strike="noStrike">
              <a:latin typeface="Arial"/>
            </a:endParaRPr>
          </a:p>
          <a:p>
            <a:pPr marL="343080" indent="-342720">
              <a:lnSpc>
                <a:spcPct val="100000"/>
              </a:lnSpc>
              <a:buClr>
                <a:srgbClr val="000000"/>
              </a:buClr>
              <a:buFont typeface="Wingdings" charset="2"/>
              <a:buChar char=""/>
            </a:pPr>
            <a:r>
              <a:rPr b="0" lang="en-US" sz="1200" spc="-1" strike="noStrike">
                <a:solidFill>
                  <a:srgbClr val="000000"/>
                </a:solidFill>
                <a:latin typeface="+mn-lt"/>
                <a:ea typeface="+mn-ea"/>
              </a:rPr>
              <a:t>Nhiều Column Family có liên hệ với nhau về mặt logic tạo thành 1 cơ sở dữ liệu hoàn chỉnh (Column Families)</a:t>
            </a:r>
            <a:endParaRPr b="0" lang="en-US" sz="1200" spc="-1" strike="noStrike">
              <a:latin typeface="Arial"/>
            </a:endParaRPr>
          </a:p>
          <a:p>
            <a:pPr marL="343080" indent="-342720">
              <a:lnSpc>
                <a:spcPct val="100000"/>
              </a:lnSpc>
              <a:buClr>
                <a:srgbClr val="000000"/>
              </a:buClr>
              <a:buFont typeface="Wingdings" charset="2"/>
              <a:buChar char=""/>
            </a:pPr>
            <a:r>
              <a:rPr b="0" lang="en-US" sz="1200" spc="-1" strike="noStrike">
                <a:solidFill>
                  <a:srgbClr val="000000"/>
                </a:solidFill>
                <a:latin typeface="+mn-lt"/>
                <a:ea typeface="+mn-ea"/>
              </a:rPr>
              <a:t>Được tối ưu cho các hệ thống online analytical processing (các thao tác chủ yếu là query thông tin trên các cột để phân tích) (giảm khối lượng công việc và thời gian cần để thao tác với dữ liệu trên đĩa cứng)</a:t>
            </a:r>
            <a:endParaRPr b="0" lang="en-US" sz="1200" spc="-1" strike="noStrike">
              <a:latin typeface="Arial"/>
            </a:endParaRPr>
          </a:p>
          <a:p>
            <a:pPr marL="343080" indent="-342720">
              <a:lnSpc>
                <a:spcPct val="100000"/>
              </a:lnSpc>
              <a:buClr>
                <a:srgbClr val="000000"/>
              </a:buClr>
              <a:buFont typeface="Wingdings" charset="2"/>
              <a:buChar char=""/>
            </a:pPr>
            <a:r>
              <a:rPr b="0" lang="en-US" sz="1200" spc="-1" strike="noStrike">
                <a:solidFill>
                  <a:srgbClr val="000000"/>
                </a:solidFill>
                <a:latin typeface="+mn-lt"/>
                <a:ea typeface="+mn-ea"/>
              </a:rPr>
              <a:t>Thích hợp với các hệ thống data warehousing và xử lý Big Data</a:t>
            </a:r>
            <a:endParaRPr b="0" lang="en-US" sz="1200" spc="-1" strike="noStrike">
              <a:latin typeface="Arial"/>
            </a:endParaRPr>
          </a:p>
          <a:p>
            <a:pPr>
              <a:lnSpc>
                <a:spcPct val="100000"/>
              </a:lnSpc>
            </a:pPr>
            <a:endParaRPr b="0" lang="en-US" sz="1200" spc="-1" strike="noStrike">
              <a:latin typeface="Arial"/>
            </a:endParaRPr>
          </a:p>
        </p:txBody>
      </p:sp>
      <p:sp>
        <p:nvSpPr>
          <p:cNvPr id="217" name="TextShape 3"/>
          <p:cNvSpPr txBox="1"/>
          <p:nvPr/>
        </p:nvSpPr>
        <p:spPr>
          <a:xfrm>
            <a:off x="3884760" y="8685360"/>
            <a:ext cx="2971440" cy="456840"/>
          </a:xfrm>
          <a:prstGeom prst="rect">
            <a:avLst/>
          </a:prstGeom>
          <a:noFill/>
          <a:ln>
            <a:noFill/>
          </a:ln>
        </p:spPr>
        <p:txBody>
          <a:bodyPr anchor="b"/>
          <a:p>
            <a:pPr algn="r">
              <a:lnSpc>
                <a:spcPct val="100000"/>
              </a:lnSpc>
            </a:pPr>
            <a:fld id="{715C0528-A74F-4CDC-B550-3AB1E9B42AB3}"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sldImg"/>
          </p:nvPr>
        </p:nvSpPr>
        <p:spPr>
          <a:xfrm>
            <a:off x="380880" y="685800"/>
            <a:ext cx="6095520" cy="3428640"/>
          </a:xfrm>
          <a:prstGeom prst="rect">
            <a:avLst/>
          </a:prstGeom>
        </p:spPr>
      </p:sp>
      <p:sp>
        <p:nvSpPr>
          <p:cNvPr id="219"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1" lang="en-US" sz="2800" spc="-1" strike="noStrike" u="sng">
                <a:solidFill>
                  <a:srgbClr val="000000"/>
                </a:solidFill>
                <a:uFillTx/>
                <a:latin typeface="+mn-lt"/>
                <a:ea typeface="+mn-ea"/>
              </a:rPr>
              <a:t>Ưu điểm</a:t>
            </a:r>
            <a:endParaRPr b="0" lang="en-US" sz="2800" spc="-1" strike="noStrike">
              <a:latin typeface="Arial"/>
            </a:endParaRPr>
          </a:p>
          <a:p>
            <a:pPr lvl="1" marL="800280" indent="-342720">
              <a:lnSpc>
                <a:spcPct val="100000"/>
              </a:lnSpc>
              <a:buClr>
                <a:srgbClr val="000000"/>
              </a:buClr>
              <a:buFont typeface="Wingdings" charset="2"/>
              <a:buChar char=""/>
            </a:pPr>
            <a:r>
              <a:rPr b="0" lang="en-US" sz="2200" spc="-1" strike="noStrike">
                <a:solidFill>
                  <a:srgbClr val="000000"/>
                </a:solidFill>
                <a:latin typeface="+mn-lt"/>
                <a:ea typeface="+mn-ea"/>
              </a:rPr>
              <a:t>Compression: do dữ liệu trên mỗi Column Family chỉ gồm 1 loại, nên có thể chọn cách nén riêng cho từng Column Family, làm tăng hiệu quả</a:t>
            </a:r>
            <a:endParaRPr b="0" lang="en-US" sz="2200" spc="-1" strike="noStrike">
              <a:latin typeface="Arial"/>
            </a:endParaRPr>
          </a:p>
          <a:p>
            <a:pPr lvl="1" marL="800280" indent="-342720">
              <a:lnSpc>
                <a:spcPct val="100000"/>
              </a:lnSpc>
              <a:buClr>
                <a:srgbClr val="000000"/>
              </a:buClr>
              <a:buFont typeface="Wingdings" charset="2"/>
              <a:buChar char=""/>
            </a:pPr>
            <a:r>
              <a:rPr b="0" lang="en-US" sz="2200" spc="-1" strike="noStrike">
                <a:solidFill>
                  <a:srgbClr val="000000"/>
                </a:solidFill>
                <a:latin typeface="+mn-lt"/>
                <a:ea typeface="+mn-ea"/>
              </a:rPr>
              <a:t>Dễ dàng mở rộng và chia nhỏ (scalability and partitioning)</a:t>
            </a:r>
            <a:endParaRPr b="0" lang="en-US" sz="2200" spc="-1" strike="noStrike">
              <a:latin typeface="Arial"/>
            </a:endParaRPr>
          </a:p>
          <a:p>
            <a:pPr lvl="1" marL="800280" indent="-342720">
              <a:lnSpc>
                <a:spcPct val="100000"/>
              </a:lnSpc>
              <a:buClr>
                <a:srgbClr val="000000"/>
              </a:buClr>
              <a:buFont typeface="Wingdings" charset="2"/>
              <a:buChar char=""/>
            </a:pPr>
            <a:r>
              <a:rPr b="0" lang="en-US" sz="2200" spc="-1" strike="noStrike">
                <a:solidFill>
                  <a:srgbClr val="000000"/>
                </a:solidFill>
                <a:latin typeface="+mn-lt"/>
                <a:ea typeface="+mn-ea"/>
              </a:rPr>
              <a:t>Nhanh với những query chỉ cần dữ liệu trên 1 Column Family</a:t>
            </a:r>
            <a:endParaRPr b="0" lang="en-US" sz="2200" spc="-1" strike="noStrike">
              <a:latin typeface="Arial"/>
            </a:endParaRPr>
          </a:p>
          <a:p>
            <a:pPr lvl="1" marL="800280" indent="-342720">
              <a:lnSpc>
                <a:spcPct val="100000"/>
              </a:lnSpc>
              <a:buClr>
                <a:srgbClr val="000000"/>
              </a:buClr>
              <a:buFont typeface="Wingdings" charset="2"/>
              <a:buChar char=""/>
            </a:pPr>
            <a:r>
              <a:rPr b="0" lang="en-US" sz="2200" spc="-1" strike="noStrike">
                <a:solidFill>
                  <a:srgbClr val="000000"/>
                </a:solidFill>
                <a:latin typeface="+mn-lt"/>
                <a:ea typeface="+mn-ea"/>
              </a:rPr>
              <a:t>Tốc độ tính toán các phép toán cần truy xuất trên toàn bộ tập dữ liệu (dataset) như SUM, COUNT, AVG, ... nhanh</a:t>
            </a:r>
            <a:endParaRPr b="0" lang="en-US" sz="2200" spc="-1" strike="noStrike">
              <a:latin typeface="Arial"/>
            </a:endParaRPr>
          </a:p>
          <a:p>
            <a:pPr>
              <a:lnSpc>
                <a:spcPct val="100000"/>
              </a:lnSpc>
            </a:pPr>
            <a:r>
              <a:rPr b="1" lang="en-US" sz="2800" spc="-1" strike="noStrike" u="sng">
                <a:solidFill>
                  <a:srgbClr val="000000"/>
                </a:solidFill>
                <a:uFillTx/>
                <a:latin typeface="Times New Roman"/>
                <a:ea typeface="+mn-ea"/>
              </a:rPr>
              <a:t>Nhược điểm</a:t>
            </a:r>
            <a:endParaRPr b="0" lang="en-US" sz="2800" spc="-1" strike="noStrike">
              <a:latin typeface="Arial"/>
            </a:endParaRPr>
          </a:p>
          <a:p>
            <a:pPr lvl="1" marL="800280" indent="-342720">
              <a:lnSpc>
                <a:spcPct val="100000"/>
              </a:lnSpc>
              <a:buClr>
                <a:srgbClr val="000000"/>
              </a:buClr>
              <a:buFont typeface="Arial"/>
              <a:buChar char="•"/>
            </a:pPr>
            <a:r>
              <a:rPr b="0" lang="en-US" sz="2200" spc="-1" strike="noStrike">
                <a:solidFill>
                  <a:srgbClr val="000000"/>
                </a:solidFill>
                <a:latin typeface="Times New Roman"/>
                <a:ea typeface="+mn-ea"/>
              </a:rPr>
              <a:t>Không hỗ trợ transaction</a:t>
            </a:r>
            <a:endParaRPr b="0" lang="en-US" sz="2200" spc="-1" strike="noStrike">
              <a:latin typeface="Arial"/>
            </a:endParaRPr>
          </a:p>
          <a:p>
            <a:pPr lvl="1" marL="800280" indent="-342720">
              <a:lnSpc>
                <a:spcPct val="100000"/>
              </a:lnSpc>
              <a:buClr>
                <a:srgbClr val="000000"/>
              </a:buClr>
              <a:buFont typeface="Arial"/>
              <a:buChar char="•"/>
            </a:pPr>
            <a:r>
              <a:rPr b="0" lang="en-US" sz="2200" spc="-1" strike="noStrike">
                <a:solidFill>
                  <a:srgbClr val="000000"/>
                </a:solidFill>
                <a:latin typeface="Times New Roman"/>
                <a:ea typeface="+mn-ea"/>
              </a:rPr>
              <a:t>Chậm với các thao tác insert update delete</a:t>
            </a:r>
            <a:endParaRPr b="0" lang="en-US" sz="2200" spc="-1" strike="noStrike">
              <a:latin typeface="Arial"/>
            </a:endParaRPr>
          </a:p>
          <a:p>
            <a:pPr lvl="1" marL="800280" indent="-342720">
              <a:lnSpc>
                <a:spcPct val="100000"/>
              </a:lnSpc>
              <a:buClr>
                <a:srgbClr val="000000"/>
              </a:buClr>
              <a:buFont typeface="Arial"/>
              <a:buChar char="•"/>
            </a:pPr>
            <a:r>
              <a:rPr b="0" lang="en-US" sz="2200" spc="-1" strike="noStrike">
                <a:solidFill>
                  <a:srgbClr val="000000"/>
                </a:solidFill>
                <a:latin typeface="Times New Roman"/>
                <a:ea typeface="+mn-ea"/>
              </a:rPr>
              <a:t>Chậm với các câu query cần truy xuất trên nhiều Column Family</a:t>
            </a:r>
            <a:endParaRPr b="0" lang="en-US" sz="2200" spc="-1" strike="noStrike">
              <a:latin typeface="Arial"/>
            </a:endParaRPr>
          </a:p>
          <a:p>
            <a:pPr>
              <a:lnSpc>
                <a:spcPct val="100000"/>
              </a:lnSpc>
            </a:pPr>
            <a:endParaRPr b="0" lang="en-US" sz="2200" spc="-1" strike="noStrike">
              <a:latin typeface="Arial"/>
            </a:endParaRPr>
          </a:p>
        </p:txBody>
      </p:sp>
      <p:sp>
        <p:nvSpPr>
          <p:cNvPr id="220" name="TextShape 3"/>
          <p:cNvSpPr txBox="1"/>
          <p:nvPr/>
        </p:nvSpPr>
        <p:spPr>
          <a:xfrm>
            <a:off x="3884760" y="8685360"/>
            <a:ext cx="2971440" cy="456840"/>
          </a:xfrm>
          <a:prstGeom prst="rect">
            <a:avLst/>
          </a:prstGeom>
          <a:noFill/>
          <a:ln>
            <a:noFill/>
          </a:ln>
        </p:spPr>
        <p:txBody>
          <a:bodyPr anchor="b"/>
          <a:p>
            <a:pPr algn="r">
              <a:lnSpc>
                <a:spcPct val="100000"/>
              </a:lnSpc>
            </a:pPr>
            <a:fld id="{DA573EC1-3645-4273-813A-03CC4285A976}"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sldImg"/>
          </p:nvPr>
        </p:nvSpPr>
        <p:spPr>
          <a:xfrm>
            <a:off x="380880" y="685800"/>
            <a:ext cx="6095520" cy="3428640"/>
          </a:xfrm>
          <a:prstGeom prst="rect">
            <a:avLst/>
          </a:prstGeom>
        </p:spPr>
      </p:sp>
      <p:sp>
        <p:nvSpPr>
          <p:cNvPr id="222" name="PlaceHolder 2"/>
          <p:cNvSpPr>
            <a:spLocks noGrp="1"/>
          </p:cNvSpPr>
          <p:nvPr>
            <p:ph type="body"/>
          </p:nvPr>
        </p:nvSpPr>
        <p:spPr>
          <a:xfrm>
            <a:off x="685800" y="4343400"/>
            <a:ext cx="5486040" cy="4114440"/>
          </a:xfrm>
          <a:prstGeom prst="rect">
            <a:avLst/>
          </a:prstGeom>
        </p:spPr>
        <p:txBody>
          <a:bodyPr/>
          <a:p>
            <a:pPr marL="343080" indent="-342720">
              <a:lnSpc>
                <a:spcPct val="100000"/>
              </a:lnSpc>
              <a:buClr>
                <a:srgbClr val="000000"/>
              </a:buClr>
              <a:buFont typeface="Arial"/>
              <a:buChar char="•"/>
            </a:pPr>
            <a:r>
              <a:rPr b="0" lang="en-US" sz="1200" spc="-1" strike="noStrike">
                <a:solidFill>
                  <a:srgbClr val="000000"/>
                </a:solidFill>
                <a:latin typeface="Times New Roman"/>
              </a:rPr>
              <a:t>Một loại NoSQL, column-oriented Database phát hành lần đầu năm 2008, lưu trữ dữ liệu theo cột thay vì theo hàng như RDBMS.</a:t>
            </a:r>
            <a:endParaRPr b="0" lang="en-US" sz="1200" spc="-1" strike="noStrike">
              <a:latin typeface="Arial"/>
            </a:endParaRPr>
          </a:p>
          <a:p>
            <a:pPr>
              <a:lnSpc>
                <a:spcPct val="100000"/>
              </a:lnSpc>
            </a:pPr>
            <a:endParaRPr b="0" lang="en-US" sz="1200" spc="-1" strike="noStrike">
              <a:latin typeface="Arial"/>
            </a:endParaRPr>
          </a:p>
          <a:p>
            <a:pPr marL="343080" indent="-342720">
              <a:lnSpc>
                <a:spcPct val="100000"/>
              </a:lnSpc>
              <a:buClr>
                <a:srgbClr val="000000"/>
              </a:buClr>
              <a:buFont typeface="Arial"/>
              <a:buChar char="•"/>
            </a:pPr>
            <a:r>
              <a:rPr b="0" lang="en-US" sz="1200" spc="-1" strike="noStrike">
                <a:solidFill>
                  <a:srgbClr val="000000"/>
                </a:solidFill>
                <a:latin typeface="Times New Roman"/>
              </a:rPr>
              <a:t>Nguồn gốc từ cơ sở dữ liệu BigTable của Google, chạy trên nền Hadoop Distributed File System (HDFS) phát triển bởi Apache.</a:t>
            </a:r>
            <a:endParaRPr b="0" lang="en-US" sz="1200" spc="-1" strike="noStrike">
              <a:latin typeface="Arial"/>
            </a:endParaRPr>
          </a:p>
          <a:p>
            <a:pPr>
              <a:lnSpc>
                <a:spcPct val="100000"/>
              </a:lnSpc>
            </a:pPr>
            <a:endParaRPr b="0" lang="en-US" sz="1200" spc="-1" strike="noStrike">
              <a:latin typeface="Arial"/>
            </a:endParaRPr>
          </a:p>
          <a:p>
            <a:pPr marL="343080" indent="-342720">
              <a:lnSpc>
                <a:spcPct val="100000"/>
              </a:lnSpc>
              <a:buClr>
                <a:srgbClr val="000000"/>
              </a:buClr>
              <a:buFont typeface="Arial"/>
              <a:buChar char="•"/>
            </a:pPr>
            <a:r>
              <a:rPr b="0" lang="en-US" sz="1200" spc="-1" strike="noStrike">
                <a:solidFill>
                  <a:srgbClr val="000000"/>
                </a:solidFill>
                <a:latin typeface="Times New Roman"/>
              </a:rPr>
              <a:t>Một dạng NoSQL lưu trữ phi cấu trúc (</a:t>
            </a:r>
            <a:r>
              <a:rPr b="0" lang="en-US" sz="1200" spc="-1" strike="noStrike">
                <a:solidFill>
                  <a:srgbClr val="000000"/>
                </a:solidFill>
                <a:latin typeface="+mn-lt"/>
                <a:ea typeface="+mn-ea"/>
              </a:rPr>
              <a:t>lưu trữ nguyên thủy của nó là dạng key-value)</a:t>
            </a:r>
            <a:endParaRPr b="0" lang="en-US" sz="1200" spc="-1" strike="noStrike">
              <a:latin typeface="Arial"/>
            </a:endParaRPr>
          </a:p>
          <a:p>
            <a:pPr>
              <a:lnSpc>
                <a:spcPct val="100000"/>
              </a:lnSpc>
            </a:pPr>
            <a:endParaRPr b="0" lang="en-US" sz="1200" spc="-1" strike="noStrike">
              <a:latin typeface="Arial"/>
            </a:endParaRPr>
          </a:p>
          <a:p>
            <a:pPr marL="343080" indent="-342720">
              <a:lnSpc>
                <a:spcPct val="100000"/>
              </a:lnSpc>
              <a:buClr>
                <a:srgbClr val="000000"/>
              </a:buClr>
              <a:buFont typeface="Arial"/>
              <a:buChar char="•"/>
            </a:pPr>
            <a:r>
              <a:rPr b="0" lang="en-US" sz="1200" spc="-1" strike="noStrike">
                <a:solidFill>
                  <a:srgbClr val="000000"/>
                </a:solidFill>
                <a:latin typeface="Times New Roman"/>
                <a:ea typeface="+mn-ea"/>
              </a:rPr>
              <a:t>Cung cấp cách thức lưu trữ đa dạng các loại dữ liệu mà không cần khai báo tường minh trước.</a:t>
            </a:r>
            <a:endParaRPr b="0" lang="en-US" sz="1200" spc="-1" strike="noStrike">
              <a:latin typeface="Arial"/>
            </a:endParaRPr>
          </a:p>
        </p:txBody>
      </p:sp>
      <p:sp>
        <p:nvSpPr>
          <p:cNvPr id="223" name="TextShape 3"/>
          <p:cNvSpPr txBox="1"/>
          <p:nvPr/>
        </p:nvSpPr>
        <p:spPr>
          <a:xfrm>
            <a:off x="3884760" y="8685360"/>
            <a:ext cx="2971440" cy="456840"/>
          </a:xfrm>
          <a:prstGeom prst="rect">
            <a:avLst/>
          </a:prstGeom>
          <a:noFill/>
          <a:ln>
            <a:noFill/>
          </a:ln>
        </p:spPr>
        <p:txBody>
          <a:bodyPr anchor="b"/>
          <a:p>
            <a:pPr algn="r">
              <a:lnSpc>
                <a:spcPct val="100000"/>
              </a:lnSpc>
            </a:pPr>
            <a:fld id="{02435325-CCF5-4087-9029-57EC741D10FC}"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380880" y="685800"/>
            <a:ext cx="6095520" cy="3428640"/>
          </a:xfrm>
          <a:prstGeom prst="rect">
            <a:avLst/>
          </a:prstGeom>
        </p:spPr>
      </p:sp>
      <p:sp>
        <p:nvSpPr>
          <p:cNvPr id="225" name="PlaceHolder 2"/>
          <p:cNvSpPr>
            <a:spLocks noGrp="1"/>
          </p:cNvSpPr>
          <p:nvPr>
            <p:ph type="body"/>
          </p:nvPr>
        </p:nvSpPr>
        <p:spPr>
          <a:xfrm>
            <a:off x="685800" y="4343400"/>
            <a:ext cx="5486040" cy="4114440"/>
          </a:xfrm>
          <a:prstGeom prst="rect">
            <a:avLst/>
          </a:prstGeom>
        </p:spPr>
        <p:txBody>
          <a:bodyPr/>
          <a:p>
            <a:pPr>
              <a:lnSpc>
                <a:spcPct val="100000"/>
              </a:lnSpc>
            </a:pPr>
            <a:r>
              <a:rPr b="0" lang="en-US" sz="1200" spc="-1" strike="noStrike">
                <a:solidFill>
                  <a:srgbClr val="000000"/>
                </a:solidFill>
                <a:latin typeface="+mn-lt"/>
                <a:ea typeface="+mn-ea"/>
              </a:rPr>
              <a:t>Non-Relational: NoSQL database vận hành theo cơ chế storage-and-query, nên sẽ không tồn tại các quan hệ giữa các bảng.</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mn-lt"/>
                <a:ea typeface="+mn-ea"/>
              </a:rPr>
              <a:t>Big data storage: HBase lưu trữ dữ liệu trên HDFS nên cũng được thừa hưởng các đặc trưng của hệ thống này. Hệ thống có thể xử lý hàng PB dữ liệu với độ trễ thấp, real-time. HBase được thiết kế để có thể truy vấn được các table lớn với tốc độ nhanh.</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mn-lt"/>
                <a:ea typeface="+mn-ea"/>
              </a:rPr>
              <a:t>Scalable: Như đã trình bày ở phần đầu, HBase có thể scale theo chiều ngang (scale-out) bằng cách gắn thêm nhiều node mới, sau đó các Region (nơi lưu trữ các table) tự động chia tách và tạo ra nhiều Region mới, tích hợp vào hệ thống.</a:t>
            </a:r>
            <a:endParaRPr b="0" lang="en-US" sz="1200" spc="-1" strike="noStrike">
              <a:latin typeface="Arial"/>
            </a:endParaRPr>
          </a:p>
        </p:txBody>
      </p:sp>
      <p:sp>
        <p:nvSpPr>
          <p:cNvPr id="226" name="TextShape 3"/>
          <p:cNvSpPr txBox="1"/>
          <p:nvPr/>
        </p:nvSpPr>
        <p:spPr>
          <a:xfrm>
            <a:off x="3884760" y="8685360"/>
            <a:ext cx="2971440" cy="456840"/>
          </a:xfrm>
          <a:prstGeom prst="rect">
            <a:avLst/>
          </a:prstGeom>
          <a:noFill/>
          <a:ln>
            <a:noFill/>
          </a:ln>
        </p:spPr>
        <p:txBody>
          <a:bodyPr anchor="b"/>
          <a:p>
            <a:pPr algn="r">
              <a:lnSpc>
                <a:spcPct val="100000"/>
              </a:lnSpc>
            </a:pPr>
            <a:fld id="{6B95B048-9EC0-4DEC-BC94-E4DBCABA3338}"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380880" y="685800"/>
            <a:ext cx="6095520" cy="3428640"/>
          </a:xfrm>
          <a:prstGeom prst="rect">
            <a:avLst/>
          </a:prstGeom>
        </p:spPr>
      </p:sp>
      <p:sp>
        <p:nvSpPr>
          <p:cNvPr id="228"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29" name="TextShape 3"/>
          <p:cNvSpPr txBox="1"/>
          <p:nvPr/>
        </p:nvSpPr>
        <p:spPr>
          <a:xfrm>
            <a:off x="3884760" y="8685360"/>
            <a:ext cx="2971440" cy="456840"/>
          </a:xfrm>
          <a:prstGeom prst="rect">
            <a:avLst/>
          </a:prstGeom>
          <a:noFill/>
          <a:ln>
            <a:noFill/>
          </a:ln>
        </p:spPr>
        <p:txBody>
          <a:bodyPr anchor="b"/>
          <a:p>
            <a:pPr algn="r">
              <a:lnSpc>
                <a:spcPct val="100000"/>
              </a:lnSpc>
            </a:pPr>
            <a:fld id="{8B0F0E95-3BA1-4DFC-AC9A-14459A9FACB2}"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380880" y="685800"/>
            <a:ext cx="6095520" cy="3428640"/>
          </a:xfrm>
          <a:prstGeom prst="rect">
            <a:avLst/>
          </a:prstGeom>
        </p:spPr>
      </p:sp>
      <p:sp>
        <p:nvSpPr>
          <p:cNvPr id="231"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1800" spc="-1" strike="noStrike">
                <a:latin typeface="Arial"/>
              </a:rPr>
              <a:t>Data Volume</a:t>
            </a:r>
            <a:endParaRPr b="0" lang="en-US" sz="1800" spc="-1" strike="noStrike">
              <a:latin typeface="Arial"/>
            </a:endParaRPr>
          </a:p>
          <a:p>
            <a:pPr marL="216000" indent="-216000">
              <a:lnSpc>
                <a:spcPct val="100000"/>
              </a:lnSpc>
            </a:pPr>
            <a:r>
              <a:rPr b="0" lang="en-US" sz="1800" spc="-1" strike="noStrike">
                <a:latin typeface="Arial"/>
              </a:rPr>
              <a:t>Relational</a:t>
            </a:r>
            <a:endParaRPr b="0" lang="en-US" sz="1800" spc="-1" strike="noStrike">
              <a:latin typeface="Arial"/>
            </a:endParaRPr>
          </a:p>
          <a:p>
            <a:pPr marL="216000" indent="-216000">
              <a:lnSpc>
                <a:spcPct val="100000"/>
              </a:lnSpc>
            </a:pPr>
            <a:r>
              <a:rPr b="0" lang="en-US" sz="1800" spc="-1" strike="noStrike">
                <a:latin typeface="Arial"/>
              </a:rPr>
              <a:t>Join</a:t>
            </a:r>
            <a:endParaRPr b="0" lang="en-US" sz="1800" spc="-1" strike="noStrike">
              <a:latin typeface="Arial"/>
            </a:endParaRPr>
          </a:p>
          <a:p>
            <a:pPr marL="216000" indent="-216000">
              <a:lnSpc>
                <a:spcPct val="100000"/>
              </a:lnSpc>
            </a:pPr>
            <a:r>
              <a:rPr b="0" lang="en-US" sz="1800" spc="-1" strike="noStrike">
                <a:latin typeface="Arial"/>
              </a:rPr>
              <a:t>Transactions</a:t>
            </a:r>
            <a:endParaRPr b="0" lang="en-US" sz="1800" spc="-1" strike="noStrike">
              <a:latin typeface="Arial"/>
            </a:endParaRPr>
          </a:p>
        </p:txBody>
      </p:sp>
      <p:sp>
        <p:nvSpPr>
          <p:cNvPr id="232" name="TextShape 3"/>
          <p:cNvSpPr txBox="1"/>
          <p:nvPr/>
        </p:nvSpPr>
        <p:spPr>
          <a:xfrm>
            <a:off x="3884760" y="8685360"/>
            <a:ext cx="2971440" cy="456840"/>
          </a:xfrm>
          <a:prstGeom prst="rect">
            <a:avLst/>
          </a:prstGeom>
          <a:noFill/>
          <a:ln>
            <a:noFill/>
          </a:ln>
        </p:spPr>
        <p:txBody>
          <a:bodyPr anchor="b"/>
          <a:p>
            <a:pPr algn="r">
              <a:lnSpc>
                <a:spcPct val="100000"/>
              </a:lnSpc>
            </a:pPr>
            <a:fld id="{1683E060-1FBE-4477-A954-F052E311609A}"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06760" y="1523880"/>
            <a:ext cx="105778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28" name="PlaceHolder 3"/>
          <p:cNvSpPr>
            <a:spLocks noGrp="1"/>
          </p:cNvSpPr>
          <p:nvPr>
            <p:ph type="body"/>
          </p:nvPr>
        </p:nvSpPr>
        <p:spPr>
          <a:xfrm>
            <a:off x="806760" y="3927600"/>
            <a:ext cx="10577880" cy="219492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06760" y="152388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31" name="PlaceHolder 3"/>
          <p:cNvSpPr>
            <a:spLocks noGrp="1"/>
          </p:cNvSpPr>
          <p:nvPr>
            <p:ph type="body"/>
          </p:nvPr>
        </p:nvSpPr>
        <p:spPr>
          <a:xfrm>
            <a:off x="6226920" y="152388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32" name="PlaceHolder 4"/>
          <p:cNvSpPr>
            <a:spLocks noGrp="1"/>
          </p:cNvSpPr>
          <p:nvPr>
            <p:ph type="body"/>
          </p:nvPr>
        </p:nvSpPr>
        <p:spPr>
          <a:xfrm>
            <a:off x="806760" y="392760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33" name="PlaceHolder 5"/>
          <p:cNvSpPr>
            <a:spLocks noGrp="1"/>
          </p:cNvSpPr>
          <p:nvPr>
            <p:ph type="body"/>
          </p:nvPr>
        </p:nvSpPr>
        <p:spPr>
          <a:xfrm>
            <a:off x="6226920" y="392760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06760" y="1523880"/>
            <a:ext cx="340596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36" name="PlaceHolder 3"/>
          <p:cNvSpPr>
            <a:spLocks noGrp="1"/>
          </p:cNvSpPr>
          <p:nvPr>
            <p:ph type="body"/>
          </p:nvPr>
        </p:nvSpPr>
        <p:spPr>
          <a:xfrm>
            <a:off x="4383360" y="1523880"/>
            <a:ext cx="340596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37" name="PlaceHolder 4"/>
          <p:cNvSpPr>
            <a:spLocks noGrp="1"/>
          </p:cNvSpPr>
          <p:nvPr>
            <p:ph type="body"/>
          </p:nvPr>
        </p:nvSpPr>
        <p:spPr>
          <a:xfrm>
            <a:off x="7959960" y="1523880"/>
            <a:ext cx="340596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38" name="PlaceHolder 5"/>
          <p:cNvSpPr>
            <a:spLocks noGrp="1"/>
          </p:cNvSpPr>
          <p:nvPr>
            <p:ph type="body"/>
          </p:nvPr>
        </p:nvSpPr>
        <p:spPr>
          <a:xfrm>
            <a:off x="806760" y="3927600"/>
            <a:ext cx="340596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39" name="PlaceHolder 6"/>
          <p:cNvSpPr>
            <a:spLocks noGrp="1"/>
          </p:cNvSpPr>
          <p:nvPr>
            <p:ph type="body"/>
          </p:nvPr>
        </p:nvSpPr>
        <p:spPr>
          <a:xfrm>
            <a:off x="4383360" y="3927600"/>
            <a:ext cx="340596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40" name="PlaceHolder 7"/>
          <p:cNvSpPr>
            <a:spLocks noGrp="1"/>
          </p:cNvSpPr>
          <p:nvPr>
            <p:ph type="body"/>
          </p:nvPr>
        </p:nvSpPr>
        <p:spPr>
          <a:xfrm>
            <a:off x="7959960" y="3927600"/>
            <a:ext cx="3405960" cy="219492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06760" y="1523880"/>
            <a:ext cx="10577880" cy="4601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06760" y="1523880"/>
            <a:ext cx="10577880" cy="460188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06760" y="1523880"/>
            <a:ext cx="5161680" cy="4601880"/>
          </a:xfrm>
          <a:prstGeom prst="rect">
            <a:avLst/>
          </a:prstGeom>
        </p:spPr>
        <p:txBody>
          <a:bodyPr lIns="0" rIns="0" tIns="0" bIns="0">
            <a:normAutofit/>
          </a:bodyPr>
          <a:p>
            <a:endParaRPr b="0" lang="en-US" sz="3200" spc="-1" strike="noStrike">
              <a:solidFill>
                <a:srgbClr val="ffffff"/>
              </a:solidFill>
              <a:latin typeface="Calibri"/>
            </a:endParaRPr>
          </a:p>
        </p:txBody>
      </p:sp>
      <p:sp>
        <p:nvSpPr>
          <p:cNvPr id="52" name="PlaceHolder 3"/>
          <p:cNvSpPr>
            <a:spLocks noGrp="1"/>
          </p:cNvSpPr>
          <p:nvPr>
            <p:ph type="body"/>
          </p:nvPr>
        </p:nvSpPr>
        <p:spPr>
          <a:xfrm>
            <a:off x="6226920" y="1523880"/>
            <a:ext cx="5161680" cy="460188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788760" y="609480"/>
            <a:ext cx="10613880" cy="3884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06760" y="152388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57" name="PlaceHolder 3"/>
          <p:cNvSpPr>
            <a:spLocks noGrp="1"/>
          </p:cNvSpPr>
          <p:nvPr>
            <p:ph type="body"/>
          </p:nvPr>
        </p:nvSpPr>
        <p:spPr>
          <a:xfrm>
            <a:off x="6226920" y="1523880"/>
            <a:ext cx="5161680" cy="4601880"/>
          </a:xfrm>
          <a:prstGeom prst="rect">
            <a:avLst/>
          </a:prstGeom>
        </p:spPr>
        <p:txBody>
          <a:bodyPr lIns="0" rIns="0" tIns="0" bIns="0">
            <a:normAutofit/>
          </a:bodyPr>
          <a:p>
            <a:endParaRPr b="0" lang="en-US" sz="3200" spc="-1" strike="noStrike">
              <a:solidFill>
                <a:srgbClr val="ffffff"/>
              </a:solidFill>
              <a:latin typeface="Calibri"/>
            </a:endParaRPr>
          </a:p>
        </p:txBody>
      </p:sp>
      <p:sp>
        <p:nvSpPr>
          <p:cNvPr id="58" name="PlaceHolder 4"/>
          <p:cNvSpPr>
            <a:spLocks noGrp="1"/>
          </p:cNvSpPr>
          <p:nvPr>
            <p:ph type="body"/>
          </p:nvPr>
        </p:nvSpPr>
        <p:spPr>
          <a:xfrm>
            <a:off x="806760" y="392760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06760" y="1523880"/>
            <a:ext cx="10577880" cy="4601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06760" y="1523880"/>
            <a:ext cx="5161680" cy="4601880"/>
          </a:xfrm>
          <a:prstGeom prst="rect">
            <a:avLst/>
          </a:prstGeom>
        </p:spPr>
        <p:txBody>
          <a:bodyPr lIns="0" rIns="0" tIns="0" bIns="0">
            <a:normAutofit/>
          </a:bodyPr>
          <a:p>
            <a:endParaRPr b="0" lang="en-US" sz="3200" spc="-1" strike="noStrike">
              <a:solidFill>
                <a:srgbClr val="ffffff"/>
              </a:solidFill>
              <a:latin typeface="Calibri"/>
            </a:endParaRPr>
          </a:p>
        </p:txBody>
      </p:sp>
      <p:sp>
        <p:nvSpPr>
          <p:cNvPr id="61" name="PlaceHolder 3"/>
          <p:cNvSpPr>
            <a:spLocks noGrp="1"/>
          </p:cNvSpPr>
          <p:nvPr>
            <p:ph type="body"/>
          </p:nvPr>
        </p:nvSpPr>
        <p:spPr>
          <a:xfrm>
            <a:off x="6226920" y="152388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62" name="PlaceHolder 4"/>
          <p:cNvSpPr>
            <a:spLocks noGrp="1"/>
          </p:cNvSpPr>
          <p:nvPr>
            <p:ph type="body"/>
          </p:nvPr>
        </p:nvSpPr>
        <p:spPr>
          <a:xfrm>
            <a:off x="6226920" y="392760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06760" y="152388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65" name="PlaceHolder 3"/>
          <p:cNvSpPr>
            <a:spLocks noGrp="1"/>
          </p:cNvSpPr>
          <p:nvPr>
            <p:ph type="body"/>
          </p:nvPr>
        </p:nvSpPr>
        <p:spPr>
          <a:xfrm>
            <a:off x="6226920" y="152388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66" name="PlaceHolder 4"/>
          <p:cNvSpPr>
            <a:spLocks noGrp="1"/>
          </p:cNvSpPr>
          <p:nvPr>
            <p:ph type="body"/>
          </p:nvPr>
        </p:nvSpPr>
        <p:spPr>
          <a:xfrm>
            <a:off x="806760" y="3927600"/>
            <a:ext cx="10577880" cy="219492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06760" y="1523880"/>
            <a:ext cx="105778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69" name="PlaceHolder 3"/>
          <p:cNvSpPr>
            <a:spLocks noGrp="1"/>
          </p:cNvSpPr>
          <p:nvPr>
            <p:ph type="body"/>
          </p:nvPr>
        </p:nvSpPr>
        <p:spPr>
          <a:xfrm>
            <a:off x="806760" y="3927600"/>
            <a:ext cx="10577880" cy="219492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06760" y="152388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72" name="PlaceHolder 3"/>
          <p:cNvSpPr>
            <a:spLocks noGrp="1"/>
          </p:cNvSpPr>
          <p:nvPr>
            <p:ph type="body"/>
          </p:nvPr>
        </p:nvSpPr>
        <p:spPr>
          <a:xfrm>
            <a:off x="6226920" y="152388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73" name="PlaceHolder 4"/>
          <p:cNvSpPr>
            <a:spLocks noGrp="1"/>
          </p:cNvSpPr>
          <p:nvPr>
            <p:ph type="body"/>
          </p:nvPr>
        </p:nvSpPr>
        <p:spPr>
          <a:xfrm>
            <a:off x="806760" y="392760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74" name="PlaceHolder 5"/>
          <p:cNvSpPr>
            <a:spLocks noGrp="1"/>
          </p:cNvSpPr>
          <p:nvPr>
            <p:ph type="body"/>
          </p:nvPr>
        </p:nvSpPr>
        <p:spPr>
          <a:xfrm>
            <a:off x="6226920" y="392760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06760" y="1523880"/>
            <a:ext cx="340596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77" name="PlaceHolder 3"/>
          <p:cNvSpPr>
            <a:spLocks noGrp="1"/>
          </p:cNvSpPr>
          <p:nvPr>
            <p:ph type="body"/>
          </p:nvPr>
        </p:nvSpPr>
        <p:spPr>
          <a:xfrm>
            <a:off x="4383360" y="1523880"/>
            <a:ext cx="340596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78" name="PlaceHolder 4"/>
          <p:cNvSpPr>
            <a:spLocks noGrp="1"/>
          </p:cNvSpPr>
          <p:nvPr>
            <p:ph type="body"/>
          </p:nvPr>
        </p:nvSpPr>
        <p:spPr>
          <a:xfrm>
            <a:off x="7959960" y="1523880"/>
            <a:ext cx="340596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79" name="PlaceHolder 5"/>
          <p:cNvSpPr>
            <a:spLocks noGrp="1"/>
          </p:cNvSpPr>
          <p:nvPr>
            <p:ph type="body"/>
          </p:nvPr>
        </p:nvSpPr>
        <p:spPr>
          <a:xfrm>
            <a:off x="806760" y="3927600"/>
            <a:ext cx="340596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80" name="PlaceHolder 6"/>
          <p:cNvSpPr>
            <a:spLocks noGrp="1"/>
          </p:cNvSpPr>
          <p:nvPr>
            <p:ph type="body"/>
          </p:nvPr>
        </p:nvSpPr>
        <p:spPr>
          <a:xfrm>
            <a:off x="4383360" y="3927600"/>
            <a:ext cx="340596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81" name="PlaceHolder 7"/>
          <p:cNvSpPr>
            <a:spLocks noGrp="1"/>
          </p:cNvSpPr>
          <p:nvPr>
            <p:ph type="body"/>
          </p:nvPr>
        </p:nvSpPr>
        <p:spPr>
          <a:xfrm>
            <a:off x="7959960" y="3927600"/>
            <a:ext cx="3405960" cy="219492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06760" y="1523880"/>
            <a:ext cx="10577880" cy="460188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06760" y="1523880"/>
            <a:ext cx="5161680" cy="4601880"/>
          </a:xfrm>
          <a:prstGeom prst="rect">
            <a:avLst/>
          </a:prstGeom>
        </p:spPr>
        <p:txBody>
          <a:bodyPr lIns="0" rIns="0" tIns="0" bIns="0">
            <a:normAutofit/>
          </a:bodyPr>
          <a:p>
            <a:endParaRPr b="0" lang="en-US" sz="3200" spc="-1" strike="noStrike">
              <a:solidFill>
                <a:srgbClr val="ffffff"/>
              </a:solidFill>
              <a:latin typeface="Calibri"/>
            </a:endParaRPr>
          </a:p>
        </p:txBody>
      </p:sp>
      <p:sp>
        <p:nvSpPr>
          <p:cNvPr id="11" name="PlaceHolder 3"/>
          <p:cNvSpPr>
            <a:spLocks noGrp="1"/>
          </p:cNvSpPr>
          <p:nvPr>
            <p:ph type="body"/>
          </p:nvPr>
        </p:nvSpPr>
        <p:spPr>
          <a:xfrm>
            <a:off x="6226920" y="1523880"/>
            <a:ext cx="5161680" cy="460188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88760" y="609480"/>
            <a:ext cx="10613880" cy="3884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06760" y="152388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16" name="PlaceHolder 3"/>
          <p:cNvSpPr>
            <a:spLocks noGrp="1"/>
          </p:cNvSpPr>
          <p:nvPr>
            <p:ph type="body"/>
          </p:nvPr>
        </p:nvSpPr>
        <p:spPr>
          <a:xfrm>
            <a:off x="6226920" y="1523880"/>
            <a:ext cx="5161680" cy="4601880"/>
          </a:xfrm>
          <a:prstGeom prst="rect">
            <a:avLst/>
          </a:prstGeom>
        </p:spPr>
        <p:txBody>
          <a:bodyPr lIns="0" rIns="0" tIns="0" bIns="0">
            <a:normAutofit/>
          </a:bodyPr>
          <a:p>
            <a:endParaRPr b="0" lang="en-US" sz="3200" spc="-1" strike="noStrike">
              <a:solidFill>
                <a:srgbClr val="ffffff"/>
              </a:solidFill>
              <a:latin typeface="Calibri"/>
            </a:endParaRPr>
          </a:p>
        </p:txBody>
      </p:sp>
      <p:sp>
        <p:nvSpPr>
          <p:cNvPr id="17" name="PlaceHolder 4"/>
          <p:cNvSpPr>
            <a:spLocks noGrp="1"/>
          </p:cNvSpPr>
          <p:nvPr>
            <p:ph type="body"/>
          </p:nvPr>
        </p:nvSpPr>
        <p:spPr>
          <a:xfrm>
            <a:off x="806760" y="392760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06760" y="1523880"/>
            <a:ext cx="5161680" cy="4601880"/>
          </a:xfrm>
          <a:prstGeom prst="rect">
            <a:avLst/>
          </a:prstGeom>
        </p:spPr>
        <p:txBody>
          <a:bodyPr lIns="0" rIns="0" tIns="0" bIns="0">
            <a:normAutofit/>
          </a:bodyPr>
          <a:p>
            <a:endParaRPr b="0" lang="en-US" sz="3200" spc="-1" strike="noStrike">
              <a:solidFill>
                <a:srgbClr val="ffffff"/>
              </a:solidFill>
              <a:latin typeface="Calibri"/>
            </a:endParaRPr>
          </a:p>
        </p:txBody>
      </p:sp>
      <p:sp>
        <p:nvSpPr>
          <p:cNvPr id="20" name="PlaceHolder 3"/>
          <p:cNvSpPr>
            <a:spLocks noGrp="1"/>
          </p:cNvSpPr>
          <p:nvPr>
            <p:ph type="body"/>
          </p:nvPr>
        </p:nvSpPr>
        <p:spPr>
          <a:xfrm>
            <a:off x="6226920" y="152388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21" name="PlaceHolder 4"/>
          <p:cNvSpPr>
            <a:spLocks noGrp="1"/>
          </p:cNvSpPr>
          <p:nvPr>
            <p:ph type="body"/>
          </p:nvPr>
        </p:nvSpPr>
        <p:spPr>
          <a:xfrm>
            <a:off x="6226920" y="392760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88760" y="609480"/>
            <a:ext cx="10613880" cy="83772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06760" y="152388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24" name="PlaceHolder 3"/>
          <p:cNvSpPr>
            <a:spLocks noGrp="1"/>
          </p:cNvSpPr>
          <p:nvPr>
            <p:ph type="body"/>
          </p:nvPr>
        </p:nvSpPr>
        <p:spPr>
          <a:xfrm>
            <a:off x="6226920" y="1523880"/>
            <a:ext cx="5161680" cy="2194920"/>
          </a:xfrm>
          <a:prstGeom prst="rect">
            <a:avLst/>
          </a:prstGeom>
        </p:spPr>
        <p:txBody>
          <a:bodyPr lIns="0" rIns="0" tIns="0" bIns="0">
            <a:normAutofit/>
          </a:bodyPr>
          <a:p>
            <a:endParaRPr b="0" lang="en-US" sz="3200" spc="-1" strike="noStrike">
              <a:solidFill>
                <a:srgbClr val="ffffff"/>
              </a:solidFill>
              <a:latin typeface="Calibri"/>
            </a:endParaRPr>
          </a:p>
        </p:txBody>
      </p:sp>
      <p:sp>
        <p:nvSpPr>
          <p:cNvPr id="25" name="PlaceHolder 4"/>
          <p:cNvSpPr>
            <a:spLocks noGrp="1"/>
          </p:cNvSpPr>
          <p:nvPr>
            <p:ph type="body"/>
          </p:nvPr>
        </p:nvSpPr>
        <p:spPr>
          <a:xfrm>
            <a:off x="806760" y="3927600"/>
            <a:ext cx="10577880" cy="2194920"/>
          </a:xfrm>
          <a:prstGeom prst="rect">
            <a:avLst/>
          </a:prstGeom>
        </p:spPr>
        <p:txBody>
          <a:bodyPr lIns="0" rIns="0" tIns="0" bIns="0">
            <a:normAutofit/>
          </a:bodyPr>
          <a:p>
            <a:endParaRPr b="0" lang="en-US" sz="3200" spc="-1" strike="noStrike">
              <a:solidFill>
                <a:srgbClr val="ffffff"/>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111680" y="2362320"/>
            <a:ext cx="9968400" cy="1469520"/>
          </a:xfrm>
          <a:prstGeom prst="rect">
            <a:avLst/>
          </a:prstGeom>
        </p:spPr>
        <p:txBody>
          <a:bodyPr anchor="ctr">
            <a:normAutofit/>
          </a:bodyPr>
          <a:p>
            <a:pPr algn="ctr">
              <a:lnSpc>
                <a:spcPct val="100000"/>
              </a:lnSpc>
            </a:pPr>
            <a:r>
              <a:rPr b="0" lang="en-US" sz="5400" spc="-1" strike="noStrike">
                <a:solidFill>
                  <a:srgbClr val="ffffff"/>
                </a:solidFill>
                <a:latin typeface="Arial Black"/>
              </a:rPr>
              <a:t>Click to edit title</a:t>
            </a:r>
            <a:endParaRPr b="0" lang="en-US" sz="5400" spc="-1" strike="noStrike">
              <a:solidFill>
                <a:srgbClr val="000000"/>
              </a:solidFill>
              <a:latin typeface="Calibri"/>
            </a:endParaRPr>
          </a:p>
        </p:txBody>
      </p:sp>
      <p:sp>
        <p:nvSpPr>
          <p:cNvPr id="1" name="PlaceHolder 2"/>
          <p:cNvSpPr>
            <a:spLocks noGrp="1"/>
          </p:cNvSpPr>
          <p:nvPr>
            <p:ph type="dt"/>
          </p:nvPr>
        </p:nvSpPr>
        <p:spPr>
          <a:xfrm>
            <a:off x="609480" y="6356520"/>
            <a:ext cx="2844360" cy="364680"/>
          </a:xfrm>
          <a:prstGeom prst="rect">
            <a:avLst/>
          </a:prstGeom>
        </p:spPr>
        <p:txBody>
          <a:bodyPr anchor="ctr"/>
          <a:p>
            <a:pPr>
              <a:lnSpc>
                <a:spcPct val="100000"/>
              </a:lnSpc>
            </a:pPr>
            <a:fld id="{02E18604-FB64-4F28-A951-2EA84FFD51C4}" type="datetime">
              <a:rPr b="0" lang="en-US" sz="1200" spc="-1" strike="noStrike">
                <a:solidFill>
                  <a:srgbClr val="8b8b8b"/>
                </a:solidFill>
                <a:latin typeface="Calibri"/>
              </a:rPr>
              <a:t>3/7/21</a:t>
            </a:fld>
            <a:endParaRPr b="0" lang="en-US" sz="1200" spc="-1" strike="noStrike">
              <a:latin typeface="Times New Roman"/>
            </a:endParaRPr>
          </a:p>
        </p:txBody>
      </p:sp>
      <p:sp>
        <p:nvSpPr>
          <p:cNvPr id="2" name="PlaceHolder 3"/>
          <p:cNvSpPr>
            <a:spLocks noGrp="1"/>
          </p:cNvSpPr>
          <p:nvPr>
            <p:ph type="ftr"/>
          </p:nvPr>
        </p:nvSpPr>
        <p:spPr>
          <a:xfrm>
            <a:off x="4165560" y="6356520"/>
            <a:ext cx="386028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737560" y="6356520"/>
            <a:ext cx="2844360" cy="364680"/>
          </a:xfrm>
          <a:prstGeom prst="rect">
            <a:avLst/>
          </a:prstGeom>
        </p:spPr>
        <p:txBody>
          <a:bodyPr anchor="ctr"/>
          <a:p>
            <a:pPr algn="r">
              <a:lnSpc>
                <a:spcPct val="100000"/>
              </a:lnSpc>
            </a:pPr>
            <a:fld id="{FAE576A0-EC53-4CA5-9591-4BAC08BB1110}" type="slidenum">
              <a:rPr b="0" lang="en-US" sz="1200" spc="-1" strike="noStrike">
                <a:solidFill>
                  <a:srgbClr val="8b8b8b"/>
                </a:solidFill>
                <a:latin typeface="Calibri"/>
              </a:rPr>
              <a:t>1</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ffffff"/>
                </a:solidFill>
                <a:latin typeface="Calibri"/>
              </a:rPr>
              <a:t>Click to edit the outline text format</a:t>
            </a:r>
            <a:endParaRPr b="0" lang="en-US" sz="3200" spc="-1" strike="noStrike">
              <a:solidFill>
                <a:srgbClr val="ffffff"/>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ffffff"/>
                </a:solidFill>
                <a:latin typeface="Calibri"/>
              </a:rPr>
              <a:t>Second Outline Level</a:t>
            </a:r>
            <a:endParaRPr b="0" lang="en-US" sz="2400" spc="-1" strike="noStrike">
              <a:solidFill>
                <a:srgbClr val="ffffff"/>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ffffff"/>
                </a:solidFill>
                <a:latin typeface="Calibri"/>
              </a:rPr>
              <a:t>Third Outline Level</a:t>
            </a:r>
            <a:endParaRPr b="0" lang="en-US" sz="2000" spc="-1" strike="noStrike">
              <a:solidFill>
                <a:srgbClr val="ffffff"/>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ffffff"/>
                </a:solidFill>
                <a:latin typeface="Calibri"/>
              </a:rPr>
              <a:t>Fourth Outline Level</a:t>
            </a:r>
            <a:endParaRPr b="0" lang="en-US" sz="2000" spc="-1" strike="noStrike">
              <a:solidFill>
                <a:srgbClr val="ffffff"/>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Calibri"/>
              </a:rPr>
              <a:t>Fifth Outline Level</a:t>
            </a:r>
            <a:endParaRPr b="0" lang="en-US" sz="2000" spc="-1" strike="noStrike">
              <a:solidFill>
                <a:srgbClr val="ffffff"/>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Calibri"/>
              </a:rPr>
              <a:t>Sixth Outline Level</a:t>
            </a:r>
            <a:endParaRPr b="0" lang="en-US" sz="2000" spc="-1" strike="noStrike">
              <a:solidFill>
                <a:srgbClr val="ffffff"/>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Calibri"/>
              </a:rPr>
              <a:t>Seventh Outline Level</a:t>
            </a:r>
            <a:endParaRPr b="0" lang="en-US" sz="20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88760" y="609480"/>
            <a:ext cx="10613880" cy="837720"/>
          </a:xfrm>
          <a:prstGeom prst="rect">
            <a:avLst/>
          </a:prstGeom>
        </p:spPr>
        <p:txBody>
          <a:bodyPr anchor="ctr"/>
          <a:p>
            <a:pPr algn="ctr">
              <a:lnSpc>
                <a:spcPct val="100000"/>
              </a:lnSpc>
            </a:pPr>
            <a:r>
              <a:rPr b="0" lang="en-US" sz="4000" spc="-1" strike="noStrike">
                <a:solidFill>
                  <a:srgbClr val="ffffff"/>
                </a:solidFill>
                <a:latin typeface="Arial Black"/>
              </a:rPr>
              <a:t>Click to edit title style</a:t>
            </a:r>
            <a:endParaRPr b="0" lang="en-US" sz="4000" spc="-1" strike="noStrike">
              <a:solidFill>
                <a:srgbClr val="000000"/>
              </a:solidFill>
              <a:latin typeface="Calibri"/>
            </a:endParaRPr>
          </a:p>
        </p:txBody>
      </p:sp>
      <p:sp>
        <p:nvSpPr>
          <p:cNvPr id="42" name="PlaceHolder 2"/>
          <p:cNvSpPr>
            <a:spLocks noGrp="1"/>
          </p:cNvSpPr>
          <p:nvPr>
            <p:ph type="body"/>
          </p:nvPr>
        </p:nvSpPr>
        <p:spPr>
          <a:xfrm>
            <a:off x="806760" y="1523880"/>
            <a:ext cx="10577880" cy="4601880"/>
          </a:xfrm>
          <a:prstGeom prst="rect">
            <a:avLst/>
          </a:prstGeom>
        </p:spPr>
        <p:txBody>
          <a:bodyPr/>
          <a:p>
            <a:pPr marL="343080" indent="-342720">
              <a:lnSpc>
                <a:spcPct val="100000"/>
              </a:lnSpc>
              <a:spcBef>
                <a:spcPts val="641"/>
              </a:spcBef>
              <a:buClr>
                <a:srgbClr val="ffffff"/>
              </a:buClr>
              <a:buFont typeface="Arial"/>
              <a:buChar char="•"/>
            </a:pPr>
            <a:r>
              <a:rPr b="0" lang="en-US" sz="3200" spc="-1" strike="noStrike">
                <a:solidFill>
                  <a:srgbClr val="ffffff"/>
                </a:solidFill>
                <a:latin typeface="Calibri"/>
              </a:rPr>
              <a:t>Click to edit Master text styles</a:t>
            </a:r>
            <a:endParaRPr b="0" lang="en-US" sz="3200" spc="-1" strike="noStrike">
              <a:solidFill>
                <a:srgbClr val="ffffff"/>
              </a:solidFill>
              <a:latin typeface="Calibri"/>
            </a:endParaRPr>
          </a:p>
          <a:p>
            <a:pPr lvl="1" marL="743040" indent="-285480">
              <a:lnSpc>
                <a:spcPct val="100000"/>
              </a:lnSpc>
              <a:spcBef>
                <a:spcPts val="561"/>
              </a:spcBef>
              <a:buClr>
                <a:srgbClr val="ffffff"/>
              </a:buClr>
              <a:buFont typeface="Arial"/>
              <a:buChar char="–"/>
            </a:pPr>
            <a:r>
              <a:rPr b="0" lang="en-US" sz="2800" spc="-1" strike="noStrike">
                <a:solidFill>
                  <a:srgbClr val="ffffff"/>
                </a:solidFill>
                <a:latin typeface="Calibri"/>
              </a:rPr>
              <a:t>Second level</a:t>
            </a:r>
            <a:endParaRPr b="0" lang="en-US" sz="2800" spc="-1" strike="noStrike">
              <a:solidFill>
                <a:srgbClr val="ffffff"/>
              </a:solidFill>
              <a:latin typeface="Calibri"/>
            </a:endParaRPr>
          </a:p>
          <a:p>
            <a:pPr lvl="2" marL="1143000" indent="-228240">
              <a:lnSpc>
                <a:spcPct val="100000"/>
              </a:lnSpc>
              <a:spcBef>
                <a:spcPts val="479"/>
              </a:spcBef>
              <a:buClr>
                <a:srgbClr val="ffffff"/>
              </a:buClr>
              <a:buFont typeface="Arial"/>
              <a:buChar char="•"/>
            </a:pPr>
            <a:r>
              <a:rPr b="0" lang="en-US" sz="2400" spc="-1" strike="noStrike">
                <a:solidFill>
                  <a:srgbClr val="ffffff"/>
                </a:solidFill>
                <a:latin typeface="Calibri"/>
              </a:rPr>
              <a:t>Third level</a:t>
            </a:r>
            <a:endParaRPr b="0" lang="en-US" sz="2400" spc="-1" strike="noStrike">
              <a:solidFill>
                <a:srgbClr val="ffffff"/>
              </a:solidFill>
              <a:latin typeface="Calibri"/>
            </a:endParaRPr>
          </a:p>
          <a:p>
            <a:pPr lvl="3" marL="1600200" indent="-228240">
              <a:lnSpc>
                <a:spcPct val="100000"/>
              </a:lnSpc>
              <a:spcBef>
                <a:spcPts val="400"/>
              </a:spcBef>
              <a:buClr>
                <a:srgbClr val="ffffff"/>
              </a:buClr>
              <a:buFont typeface="Arial"/>
              <a:buChar char="–"/>
            </a:pPr>
            <a:r>
              <a:rPr b="0" lang="en-US" sz="2000" spc="-1" strike="noStrike">
                <a:solidFill>
                  <a:srgbClr val="ffffff"/>
                </a:solidFill>
                <a:latin typeface="Calibri"/>
              </a:rPr>
              <a:t>Fourth level</a:t>
            </a:r>
            <a:endParaRPr b="0" lang="en-US" sz="2000" spc="-1" strike="noStrike">
              <a:solidFill>
                <a:srgbClr val="ffffff"/>
              </a:solidFill>
              <a:latin typeface="Calibri"/>
            </a:endParaRPr>
          </a:p>
          <a:p>
            <a:pPr lvl="4" marL="2057400" indent="-228240">
              <a:lnSpc>
                <a:spcPct val="100000"/>
              </a:lnSpc>
              <a:spcBef>
                <a:spcPts val="400"/>
              </a:spcBef>
              <a:buClr>
                <a:srgbClr val="ffffff"/>
              </a:buClr>
              <a:buFont typeface="Arial"/>
              <a:buChar char="»"/>
            </a:pPr>
            <a:r>
              <a:rPr b="0" lang="en-US" sz="2000" spc="-1" strike="noStrike">
                <a:solidFill>
                  <a:srgbClr val="ffffff"/>
                </a:solidFill>
                <a:latin typeface="Calibri"/>
              </a:rPr>
              <a:t>Fifth level</a:t>
            </a:r>
            <a:endParaRPr b="0" lang="en-US" sz="2000" spc="-1" strike="noStrike">
              <a:solidFill>
                <a:srgbClr val="ffffff"/>
              </a:solidFill>
              <a:latin typeface="Calibri"/>
            </a:endParaRPr>
          </a:p>
        </p:txBody>
      </p:sp>
      <p:sp>
        <p:nvSpPr>
          <p:cNvPr id="43" name="PlaceHolder 3"/>
          <p:cNvSpPr>
            <a:spLocks noGrp="1"/>
          </p:cNvSpPr>
          <p:nvPr>
            <p:ph type="dt"/>
          </p:nvPr>
        </p:nvSpPr>
        <p:spPr>
          <a:xfrm>
            <a:off x="609480" y="6356520"/>
            <a:ext cx="2844360" cy="364680"/>
          </a:xfrm>
          <a:prstGeom prst="rect">
            <a:avLst/>
          </a:prstGeom>
        </p:spPr>
        <p:txBody>
          <a:bodyPr anchor="ctr"/>
          <a:p>
            <a:pPr>
              <a:lnSpc>
                <a:spcPct val="100000"/>
              </a:lnSpc>
            </a:pPr>
            <a:fld id="{BDD39F2E-46D9-48CC-9D86-75620EE6A91D}" type="datetime">
              <a:rPr b="0" lang="en-US" sz="1200" spc="-1" strike="noStrike">
                <a:solidFill>
                  <a:srgbClr val="8b8b8b"/>
                </a:solidFill>
                <a:latin typeface="Calibri"/>
              </a:rPr>
              <a:t>3/7/21</a:t>
            </a:fld>
            <a:endParaRPr b="0" lang="en-US" sz="1200" spc="-1" strike="noStrike">
              <a:latin typeface="Times New Roman"/>
            </a:endParaRPr>
          </a:p>
        </p:txBody>
      </p:sp>
      <p:sp>
        <p:nvSpPr>
          <p:cNvPr id="44" name="PlaceHolder 4"/>
          <p:cNvSpPr>
            <a:spLocks noGrp="1"/>
          </p:cNvSpPr>
          <p:nvPr>
            <p:ph type="ftr"/>
          </p:nvPr>
        </p:nvSpPr>
        <p:spPr>
          <a:xfrm>
            <a:off x="4165560" y="6356520"/>
            <a:ext cx="386028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737560" y="6356520"/>
            <a:ext cx="2844360" cy="364680"/>
          </a:xfrm>
          <a:prstGeom prst="rect">
            <a:avLst/>
          </a:prstGeom>
        </p:spPr>
        <p:txBody>
          <a:bodyPr anchor="ctr"/>
          <a:p>
            <a:pPr algn="r">
              <a:lnSpc>
                <a:spcPct val="100000"/>
              </a:lnSpc>
            </a:pPr>
            <a:fld id="{B6F5D7F3-4FEB-4202-958C-3D7F458EF32D}"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57200" y="304920"/>
            <a:ext cx="11277360" cy="2361960"/>
          </a:xfrm>
          <a:prstGeom prst="roundRect">
            <a:avLst>
              <a:gd name="adj" fmla="val 16667"/>
            </a:avLst>
          </a:prstGeom>
          <a:solidFill>
            <a:srgbClr val="6e8d90"/>
          </a:solidFill>
          <a:ln w="38160">
            <a:solidFill>
              <a:schemeClr val="bg1"/>
            </a:solidFill>
            <a:round/>
          </a:ln>
        </p:spPr>
        <p:style>
          <a:lnRef idx="2">
            <a:schemeClr val="accent1">
              <a:shade val="50000"/>
            </a:schemeClr>
          </a:lnRef>
          <a:fillRef idx="1">
            <a:schemeClr val="accent1"/>
          </a:fillRef>
          <a:effectRef idx="0">
            <a:schemeClr val="accent1"/>
          </a:effectRef>
          <a:fontRef idx="minor"/>
        </p:style>
      </p:sp>
      <p:sp>
        <p:nvSpPr>
          <p:cNvPr id="89" name="TextShape 2"/>
          <p:cNvSpPr txBox="1"/>
          <p:nvPr/>
        </p:nvSpPr>
        <p:spPr>
          <a:xfrm>
            <a:off x="304920" y="1523880"/>
            <a:ext cx="11581920" cy="761760"/>
          </a:xfrm>
          <a:prstGeom prst="rect">
            <a:avLst/>
          </a:prstGeom>
          <a:noFill/>
          <a:ln>
            <a:noFill/>
          </a:ln>
        </p:spPr>
        <p:txBody>
          <a:bodyPr anchor="ctr"/>
          <a:p>
            <a:pPr algn="ctr">
              <a:lnSpc>
                <a:spcPct val="100000"/>
              </a:lnSpc>
            </a:pPr>
            <a:r>
              <a:rPr b="1" lang="en-US" sz="4800" spc="-1" strike="noStrike">
                <a:solidFill>
                  <a:srgbClr val="ffffff"/>
                </a:solidFill>
                <a:latin typeface="Times New Roman"/>
              </a:rPr>
              <a:t>CƠ SƠ DỮ LIỆU NÂNG CAO</a:t>
            </a:r>
            <a:endParaRPr b="0" lang="en-US" sz="4800" spc="-1" strike="noStrike">
              <a:solidFill>
                <a:srgbClr val="000000"/>
              </a:solidFill>
              <a:latin typeface="Calibri"/>
            </a:endParaRPr>
          </a:p>
        </p:txBody>
      </p:sp>
      <p:sp>
        <p:nvSpPr>
          <p:cNvPr id="90" name="TextShape 3"/>
          <p:cNvSpPr txBox="1"/>
          <p:nvPr/>
        </p:nvSpPr>
        <p:spPr>
          <a:xfrm>
            <a:off x="533520" y="2971800"/>
            <a:ext cx="11353320" cy="990360"/>
          </a:xfrm>
          <a:prstGeom prst="rect">
            <a:avLst/>
          </a:prstGeom>
          <a:noFill/>
          <a:ln>
            <a:noFill/>
          </a:ln>
        </p:spPr>
        <p:txBody>
          <a:bodyPr/>
          <a:p>
            <a:pPr>
              <a:lnSpc>
                <a:spcPct val="100000"/>
              </a:lnSpc>
              <a:spcBef>
                <a:spcPts val="1080"/>
              </a:spcBef>
            </a:pPr>
            <a:r>
              <a:rPr b="1" lang="en-US" sz="5400" spc="-1" strike="noStrike">
                <a:solidFill>
                  <a:srgbClr val="ffffff"/>
                </a:solidFill>
                <a:latin typeface="Times New Roman"/>
              </a:rPr>
              <a:t>Tìm Hiểu HBase</a:t>
            </a:r>
            <a:endParaRPr b="0" lang="en-US" sz="5400" spc="-1" strike="noStrike">
              <a:latin typeface="Arial"/>
            </a:endParaRPr>
          </a:p>
        </p:txBody>
      </p:sp>
      <p:sp>
        <p:nvSpPr>
          <p:cNvPr id="91" name="CustomShape 4"/>
          <p:cNvSpPr/>
          <p:nvPr/>
        </p:nvSpPr>
        <p:spPr>
          <a:xfrm>
            <a:off x="304920" y="304920"/>
            <a:ext cx="11581920" cy="685440"/>
          </a:xfrm>
          <a:prstGeom prst="rect">
            <a:avLst/>
          </a:prstGeom>
          <a:noFill/>
          <a:ln>
            <a:noFill/>
          </a:ln>
        </p:spPr>
        <p:style>
          <a:lnRef idx="0"/>
          <a:fillRef idx="0"/>
          <a:effectRef idx="0"/>
          <a:fontRef idx="minor"/>
        </p:style>
        <p:txBody>
          <a:bodyPr anchor="ctr"/>
          <a:p>
            <a:pPr algn="ctr">
              <a:lnSpc>
                <a:spcPct val="100000"/>
              </a:lnSpc>
            </a:pPr>
            <a:r>
              <a:rPr b="1" lang="en-US" sz="2800" spc="-1" strike="noStrike">
                <a:solidFill>
                  <a:srgbClr val="ffffff"/>
                </a:solidFill>
                <a:latin typeface="Times New Roman"/>
              </a:rPr>
              <a:t>TRƯỜNG ĐẠI HỌC KHOA HỌC TỰ NHIÊN</a:t>
            </a:r>
            <a:endParaRPr b="0" lang="en-US" sz="2800" spc="-1" strike="noStrike">
              <a:latin typeface="Arial"/>
            </a:endParaRPr>
          </a:p>
        </p:txBody>
      </p:sp>
      <p:sp>
        <p:nvSpPr>
          <p:cNvPr id="92" name="CustomShape 5"/>
          <p:cNvSpPr/>
          <p:nvPr/>
        </p:nvSpPr>
        <p:spPr>
          <a:xfrm>
            <a:off x="304920" y="838080"/>
            <a:ext cx="11581920" cy="533160"/>
          </a:xfrm>
          <a:prstGeom prst="rect">
            <a:avLst/>
          </a:prstGeom>
          <a:noFill/>
          <a:ln>
            <a:noFill/>
          </a:ln>
        </p:spPr>
        <p:style>
          <a:lnRef idx="0"/>
          <a:fillRef idx="0"/>
          <a:effectRef idx="0"/>
          <a:fontRef idx="minor"/>
        </p:style>
        <p:txBody>
          <a:bodyPr anchor="ctr"/>
          <a:p>
            <a:pPr algn="ctr">
              <a:lnSpc>
                <a:spcPct val="100000"/>
              </a:lnSpc>
            </a:pPr>
            <a:r>
              <a:rPr b="1" lang="en-US" sz="2400" spc="-1" strike="noStrike">
                <a:solidFill>
                  <a:srgbClr val="ffffff"/>
                </a:solidFill>
                <a:latin typeface="Times New Roman"/>
              </a:rPr>
              <a:t>KHOA CÔNG NGHỆ THÔNG TIN</a:t>
            </a:r>
            <a:endParaRPr b="0" lang="en-US" sz="2400" spc="-1" strike="noStrike">
              <a:latin typeface="Arial"/>
            </a:endParaRPr>
          </a:p>
        </p:txBody>
      </p:sp>
      <p:sp>
        <p:nvSpPr>
          <p:cNvPr id="93" name="CustomShape 6"/>
          <p:cNvSpPr/>
          <p:nvPr/>
        </p:nvSpPr>
        <p:spPr>
          <a:xfrm>
            <a:off x="9144000" y="5029200"/>
            <a:ext cx="2742840" cy="1599840"/>
          </a:xfrm>
          <a:prstGeom prst="rect">
            <a:avLst/>
          </a:prstGeom>
          <a:noFill/>
          <a:ln>
            <a:noFill/>
          </a:ln>
        </p:spPr>
        <p:style>
          <a:lnRef idx="0"/>
          <a:fillRef idx="0"/>
          <a:effectRef idx="0"/>
          <a:fontRef idx="minor"/>
        </p:style>
        <p:txBody>
          <a:bodyPr/>
          <a:p>
            <a:pPr>
              <a:lnSpc>
                <a:spcPct val="100000"/>
              </a:lnSpc>
              <a:spcBef>
                <a:spcPts val="400"/>
              </a:spcBef>
            </a:pPr>
            <a:r>
              <a:rPr b="1" lang="en-US" sz="2000" spc="-1" strike="noStrike" u="sng">
                <a:solidFill>
                  <a:srgbClr val="ffffff"/>
                </a:solidFill>
                <a:uFillTx/>
                <a:latin typeface="Times New Roman"/>
              </a:rPr>
              <a:t>Thành viên:</a:t>
            </a:r>
            <a:endParaRPr b="0" lang="en-US" sz="2000" spc="-1" strike="noStrike">
              <a:latin typeface="Arial"/>
            </a:endParaRPr>
          </a:p>
          <a:p>
            <a:pPr>
              <a:lnSpc>
                <a:spcPct val="100000"/>
              </a:lnSpc>
              <a:spcBef>
                <a:spcPts val="400"/>
              </a:spcBef>
            </a:pPr>
            <a:r>
              <a:rPr b="1" lang="en-US" sz="2000" spc="-1" strike="noStrike">
                <a:solidFill>
                  <a:srgbClr val="ffffff"/>
                </a:solidFill>
                <a:latin typeface="Times New Roman"/>
              </a:rPr>
              <a:t>          </a:t>
            </a:r>
            <a:r>
              <a:rPr b="1" lang="en-US" sz="2000" spc="-1" strike="noStrike">
                <a:solidFill>
                  <a:srgbClr val="ffffff"/>
                </a:solidFill>
                <a:latin typeface="Times New Roman"/>
              </a:rPr>
              <a:t>Trần Đình Lâm</a:t>
            </a:r>
            <a:endParaRPr b="0" lang="en-US" sz="2000" spc="-1" strike="noStrike">
              <a:latin typeface="Arial"/>
            </a:endParaRPr>
          </a:p>
          <a:p>
            <a:pPr>
              <a:lnSpc>
                <a:spcPct val="100000"/>
              </a:lnSpc>
              <a:spcBef>
                <a:spcPts val="400"/>
              </a:spcBef>
            </a:pPr>
            <a:r>
              <a:rPr b="1" lang="en-US" sz="2000" spc="-1" strike="noStrike">
                <a:solidFill>
                  <a:srgbClr val="ffffff"/>
                </a:solidFill>
                <a:latin typeface="Times New Roman"/>
              </a:rPr>
              <a:t>          </a:t>
            </a:r>
            <a:r>
              <a:rPr b="1" lang="en-US" sz="2000" spc="-1" strike="noStrike">
                <a:solidFill>
                  <a:srgbClr val="ffffff"/>
                </a:solidFill>
                <a:latin typeface="Times New Roman"/>
              </a:rPr>
              <a:t>Đặng Nhật Minh </a:t>
            </a:r>
            <a:endParaRPr b="0" lang="en-US" sz="2000" spc="-1" strike="noStrike">
              <a:latin typeface="Arial"/>
            </a:endParaRPr>
          </a:p>
          <a:p>
            <a:pPr>
              <a:lnSpc>
                <a:spcPct val="100000"/>
              </a:lnSpc>
              <a:spcBef>
                <a:spcPts val="400"/>
              </a:spcBef>
            </a:pPr>
            <a:r>
              <a:rPr b="1" lang="en-US" sz="2000" spc="-1" strike="noStrike">
                <a:solidFill>
                  <a:srgbClr val="ffffff"/>
                </a:solidFill>
                <a:latin typeface="Times New Roman"/>
              </a:rPr>
              <a:t>          </a:t>
            </a:r>
            <a:r>
              <a:rPr b="1" lang="en-US" sz="2000" spc="-1" strike="noStrike">
                <a:solidFill>
                  <a:srgbClr val="ffffff"/>
                </a:solidFill>
                <a:latin typeface="Times New Roman"/>
              </a:rPr>
              <a:t>Trương Thế Kiệt </a:t>
            </a:r>
            <a:endParaRPr b="0" lang="en-US"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9" name="Group 1"/>
          <p:cNvGrpSpPr/>
          <p:nvPr/>
        </p:nvGrpSpPr>
        <p:grpSpPr>
          <a:xfrm>
            <a:off x="1600200" y="304920"/>
            <a:ext cx="9295920" cy="609120"/>
            <a:chOff x="1600200" y="304920"/>
            <a:chExt cx="9295920" cy="609120"/>
          </a:xfrm>
        </p:grpSpPr>
        <p:sp>
          <p:nvSpPr>
            <p:cNvPr id="140" name="CustomShape 2"/>
            <p:cNvSpPr/>
            <p:nvPr/>
          </p:nvSpPr>
          <p:spPr>
            <a:xfrm>
              <a:off x="1600200" y="304920"/>
              <a:ext cx="9295920" cy="60912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41" name="CustomShape 3"/>
            <p:cNvSpPr/>
            <p:nvPr/>
          </p:nvSpPr>
          <p:spPr>
            <a:xfrm>
              <a:off x="1664280" y="33444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2: Apache HBase</a:t>
              </a:r>
              <a:endParaRPr b="0" lang="en-US" sz="2800" spc="-1" strike="noStrike">
                <a:latin typeface="Arial"/>
              </a:endParaRPr>
            </a:p>
          </p:txBody>
        </p:sp>
      </p:grpSp>
      <p:sp>
        <p:nvSpPr>
          <p:cNvPr id="142"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Kiến trúc HBase</a:t>
            </a:r>
            <a:endParaRPr b="0" lang="en-US" sz="3200" spc="-1" strike="noStrike">
              <a:latin typeface="Arial"/>
            </a:endParaRPr>
          </a:p>
        </p:txBody>
      </p:sp>
      <p:pic>
        <p:nvPicPr>
          <p:cNvPr id="143" name="Picture 8" descr=""/>
          <p:cNvPicPr/>
          <p:nvPr/>
        </p:nvPicPr>
        <p:blipFill>
          <a:blip r:embed="rId1"/>
          <a:stretch/>
        </p:blipFill>
        <p:spPr>
          <a:xfrm>
            <a:off x="762120" y="1528920"/>
            <a:ext cx="6643440" cy="4966920"/>
          </a:xfrm>
          <a:prstGeom prst="rect">
            <a:avLst/>
          </a:prstGeom>
          <a:ln>
            <a:noFill/>
          </a:ln>
        </p:spPr>
      </p:pic>
      <p:sp>
        <p:nvSpPr>
          <p:cNvPr id="144" name="CustomShape 5"/>
          <p:cNvSpPr/>
          <p:nvPr/>
        </p:nvSpPr>
        <p:spPr>
          <a:xfrm>
            <a:off x="7848720" y="1582200"/>
            <a:ext cx="3809520" cy="17967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ffffff"/>
                </a:solidFill>
                <a:latin typeface="Times New Roman"/>
              </a:rPr>
              <a:t>Ba thành phần chỉnh:</a:t>
            </a:r>
            <a:endParaRPr b="0" lang="en-US" sz="2800" spc="-1" strike="noStrike">
              <a:latin typeface="Arial"/>
            </a:endParaRPr>
          </a:p>
          <a:p>
            <a:pPr lvl="1" marL="914400" indent="-456840">
              <a:lnSpc>
                <a:spcPct val="100000"/>
              </a:lnSpc>
              <a:buClr>
                <a:srgbClr val="ffffff"/>
              </a:buClr>
              <a:buFont typeface="Wingdings" charset="2"/>
              <a:buChar char=""/>
            </a:pPr>
            <a:r>
              <a:rPr b="0" lang="en-US" sz="2800" spc="-1" strike="noStrike">
                <a:solidFill>
                  <a:srgbClr val="ffffff"/>
                </a:solidFill>
                <a:latin typeface="Times New Roman"/>
              </a:rPr>
              <a:t>Master</a:t>
            </a:r>
            <a:endParaRPr b="0" lang="en-US" sz="2800" spc="-1" strike="noStrike">
              <a:latin typeface="Arial"/>
            </a:endParaRPr>
          </a:p>
          <a:p>
            <a:pPr lvl="1" marL="914400" indent="-456840">
              <a:lnSpc>
                <a:spcPct val="100000"/>
              </a:lnSpc>
              <a:buClr>
                <a:srgbClr val="ffffff"/>
              </a:buClr>
              <a:buFont typeface="Wingdings" charset="2"/>
              <a:buChar char=""/>
            </a:pPr>
            <a:r>
              <a:rPr b="0" lang="en-US" sz="2800" spc="-1" strike="noStrike">
                <a:solidFill>
                  <a:srgbClr val="ffffff"/>
                </a:solidFill>
                <a:latin typeface="Times New Roman"/>
              </a:rPr>
              <a:t>RegionServers</a:t>
            </a:r>
            <a:endParaRPr b="0" lang="en-US" sz="2800" spc="-1" strike="noStrike">
              <a:latin typeface="Arial"/>
            </a:endParaRPr>
          </a:p>
          <a:p>
            <a:pPr lvl="1" marL="914400" indent="-456840">
              <a:lnSpc>
                <a:spcPct val="100000"/>
              </a:lnSpc>
              <a:buClr>
                <a:srgbClr val="ffffff"/>
              </a:buClr>
              <a:buFont typeface="Wingdings" charset="2"/>
              <a:buChar char=""/>
            </a:pPr>
            <a:r>
              <a:rPr b="0" lang="en-US" sz="2800" spc="-1" strike="noStrike">
                <a:solidFill>
                  <a:srgbClr val="ffffff"/>
                </a:solidFill>
                <a:latin typeface="Times New Roman"/>
              </a:rPr>
              <a:t>Zookeeper</a:t>
            </a:r>
            <a:endParaRPr b="0" lang="en-US" sz="2800" spc="-1" strike="noStrike">
              <a:latin typeface="Arial"/>
            </a:endParaRPr>
          </a:p>
        </p:txBody>
      </p:sp>
    </p:spTree>
  </p:cSld>
  <p:timing>
    <p:tnLst>
      <p:par>
        <p:cTn id="90" dur="indefinite" restart="never" nodeType="tmRoot">
          <p:childTnLst>
            <p:seq>
              <p:cTn id="91" dur="indefinite" nodeType="mainSeq">
                <p:childTnLst>
                  <p:par>
                    <p:cTn id="92" fill="hold">
                      <p:stCondLst>
                        <p:cond delay="0"/>
                      </p:stCondLst>
                      <p:childTnLst>
                        <p:par>
                          <p:cTn id="93" fill="hold">
                            <p:stCondLst>
                              <p:cond delay="0"/>
                            </p:stCondLst>
                            <p:childTnLst>
                              <p:par>
                                <p:cTn id="94" nodeType="afterEffect" fill="hold" presetClass="entr" presetID="10">
                                  <p:stCondLst>
                                    <p:cond delay="0"/>
                                  </p:stCondLst>
                                  <p:childTnLst>
                                    <p:set>
                                      <p:cBhvr>
                                        <p:cTn id="95" dur="1" fill="hold">
                                          <p:stCondLst>
                                            <p:cond delay="0"/>
                                          </p:stCondLst>
                                        </p:cTn>
                                        <p:tgtEl>
                                          <p:spTgt spid="143"/>
                                        </p:tgtEl>
                                        <p:attrNameLst>
                                          <p:attrName>style.visibility</p:attrName>
                                        </p:attrNameLst>
                                      </p:cBhvr>
                                      <p:to>
                                        <p:strVal val="visible"/>
                                      </p:to>
                                    </p:set>
                                    <p:animEffect filter="fade" transition="in">
                                      <p:cBhvr additive="repl">
                                        <p:cTn id="96" dur="300"/>
                                        <p:tgtEl>
                                          <p:spTgt spid="143"/>
                                        </p:tgtEl>
                                      </p:cBhvr>
                                    </p:animEffect>
                                  </p:childTnLst>
                                </p:cTn>
                              </p:par>
                              <p:par>
                                <p:cTn id="97" nodeType="withEffect" fill="hold" presetClass="entr" presetID="2" presetSubtype="4">
                                  <p:stCondLst>
                                    <p:cond delay="0"/>
                                  </p:stCondLst>
                                  <p:childTnLst>
                                    <p:set>
                                      <p:cBhvr>
                                        <p:cTn id="98" dur="1" fill="hold">
                                          <p:stCondLst>
                                            <p:cond delay="0"/>
                                          </p:stCondLst>
                                        </p:cTn>
                                        <p:tgtEl>
                                          <p:spTgt spid="144"/>
                                        </p:tgtEl>
                                        <p:attrNameLst>
                                          <p:attrName>style.visibility</p:attrName>
                                        </p:attrNameLst>
                                      </p:cBhvr>
                                      <p:to>
                                        <p:strVal val="visible"/>
                                      </p:to>
                                    </p:set>
                                    <p:anim calcmode="lin" valueType="num">
                                      <p:cBhvr additive="repl">
                                        <p:cTn id="99" dur="500" fill="hold"/>
                                        <p:tgtEl>
                                          <p:spTgt spid="144"/>
                                        </p:tgtEl>
                                        <p:attrNameLst>
                                          <p:attrName>ppt_x</p:attrName>
                                        </p:attrNameLst>
                                      </p:cBhvr>
                                      <p:tavLst>
                                        <p:tav tm="0">
                                          <p:val>
                                            <p:strVal val="#ppt_x"/>
                                          </p:val>
                                        </p:tav>
                                        <p:tav tm="100000">
                                          <p:val>
                                            <p:strVal val="#ppt_x"/>
                                          </p:val>
                                        </p:tav>
                                      </p:tavLst>
                                    </p:anim>
                                    <p:anim calcmode="lin" valueType="num">
                                      <p:cBhvr additive="repl">
                                        <p:cTn id="100" dur="500" fill="hold"/>
                                        <p:tgtEl>
                                          <p:spTgt spid="1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5" name="Group 1"/>
          <p:cNvGrpSpPr/>
          <p:nvPr/>
        </p:nvGrpSpPr>
        <p:grpSpPr>
          <a:xfrm>
            <a:off x="1600200" y="304920"/>
            <a:ext cx="9295920" cy="609120"/>
            <a:chOff x="1600200" y="304920"/>
            <a:chExt cx="9295920" cy="609120"/>
          </a:xfrm>
        </p:grpSpPr>
        <p:sp>
          <p:nvSpPr>
            <p:cNvPr id="146" name="CustomShape 2"/>
            <p:cNvSpPr/>
            <p:nvPr/>
          </p:nvSpPr>
          <p:spPr>
            <a:xfrm>
              <a:off x="1600200" y="304920"/>
              <a:ext cx="9295920" cy="60912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47" name="CustomShape 3"/>
            <p:cNvSpPr/>
            <p:nvPr/>
          </p:nvSpPr>
          <p:spPr>
            <a:xfrm>
              <a:off x="1664280" y="33444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2: Apache HBase</a:t>
              </a:r>
              <a:endParaRPr b="0" lang="en-US" sz="2800" spc="-1" strike="noStrike">
                <a:latin typeface="Arial"/>
              </a:endParaRPr>
            </a:p>
          </p:txBody>
        </p:sp>
      </p:grpSp>
      <p:sp>
        <p:nvSpPr>
          <p:cNvPr id="148"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Hbase Data Model</a:t>
            </a:r>
            <a:endParaRPr b="0" lang="en-US" sz="3200" spc="-1" strike="noStrike">
              <a:latin typeface="Arial"/>
            </a:endParaRPr>
          </a:p>
        </p:txBody>
      </p:sp>
      <p:pic>
        <p:nvPicPr>
          <p:cNvPr id="149" name="Picture 1" descr=""/>
          <p:cNvPicPr/>
          <p:nvPr/>
        </p:nvPicPr>
        <p:blipFill>
          <a:blip r:embed="rId1"/>
          <a:stretch/>
        </p:blipFill>
        <p:spPr>
          <a:xfrm>
            <a:off x="1600200" y="1584000"/>
            <a:ext cx="9286920" cy="4816440"/>
          </a:xfrm>
          <a:prstGeom prst="rect">
            <a:avLst/>
          </a:prstGeom>
          <a:ln>
            <a:noFill/>
          </a:ln>
        </p:spPr>
      </p:pic>
    </p:spTree>
  </p:cSld>
  <p:timing>
    <p:tnLst>
      <p:par>
        <p:cTn id="101" dur="indefinite" restart="never" nodeType="tmRoot">
          <p:childTnLst>
            <p:seq>
              <p:cTn id="102" dur="indefinite" nodeType="mainSeq">
                <p:childTnLst>
                  <p:par>
                    <p:cTn id="103" fill="hold">
                      <p:stCondLst>
                        <p:cond delay="0"/>
                      </p:stCondLst>
                      <p:childTnLst>
                        <p:par>
                          <p:cTn id="104" fill="hold">
                            <p:stCondLst>
                              <p:cond delay="0"/>
                            </p:stCondLst>
                            <p:childTnLst>
                              <p:par>
                                <p:cTn id="105" nodeType="afterEffect" fill="hold" presetClass="entr" presetID="10">
                                  <p:stCondLst>
                                    <p:cond delay="0"/>
                                  </p:stCondLst>
                                  <p:childTnLst>
                                    <p:set>
                                      <p:cBhvr>
                                        <p:cTn id="106" dur="1" fill="hold">
                                          <p:stCondLst>
                                            <p:cond delay="0"/>
                                          </p:stCondLst>
                                        </p:cTn>
                                        <p:tgtEl>
                                          <p:spTgt spid="149"/>
                                        </p:tgtEl>
                                        <p:attrNameLst>
                                          <p:attrName>style.visibility</p:attrName>
                                        </p:attrNameLst>
                                      </p:cBhvr>
                                      <p:to>
                                        <p:strVal val="visible"/>
                                      </p:to>
                                    </p:set>
                                    <p:animEffect filter="fade" transition="in">
                                      <p:cBhvr additive="repl">
                                        <p:cTn id="107" dur="300"/>
                                        <p:tgtEl>
                                          <p:spTgt spid="14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0" name="Group 1"/>
          <p:cNvGrpSpPr/>
          <p:nvPr/>
        </p:nvGrpSpPr>
        <p:grpSpPr>
          <a:xfrm>
            <a:off x="1600200" y="304920"/>
            <a:ext cx="9295920" cy="609120"/>
            <a:chOff x="1600200" y="304920"/>
            <a:chExt cx="9295920" cy="609120"/>
          </a:xfrm>
        </p:grpSpPr>
        <p:sp>
          <p:nvSpPr>
            <p:cNvPr id="151" name="CustomShape 2"/>
            <p:cNvSpPr/>
            <p:nvPr/>
          </p:nvSpPr>
          <p:spPr>
            <a:xfrm>
              <a:off x="1600200" y="304920"/>
              <a:ext cx="9295920" cy="60912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52" name="CustomShape 3"/>
            <p:cNvSpPr/>
            <p:nvPr/>
          </p:nvSpPr>
          <p:spPr>
            <a:xfrm>
              <a:off x="1664280" y="33444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2: Apache HBase</a:t>
              </a:r>
              <a:endParaRPr b="0" lang="en-US" sz="2800" spc="-1" strike="noStrike">
                <a:latin typeface="Arial"/>
              </a:endParaRPr>
            </a:p>
          </p:txBody>
        </p:sp>
      </p:grpSp>
      <p:sp>
        <p:nvSpPr>
          <p:cNvPr id="153" name="CustomShape 4"/>
          <p:cNvSpPr/>
          <p:nvPr/>
        </p:nvSpPr>
        <p:spPr>
          <a:xfrm>
            <a:off x="609480" y="91440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Đường đi của data</a:t>
            </a:r>
            <a:endParaRPr b="0" lang="en-US" sz="3200" spc="-1" strike="noStrike">
              <a:latin typeface="Arial"/>
            </a:endParaRPr>
          </a:p>
        </p:txBody>
      </p:sp>
      <p:pic>
        <p:nvPicPr>
          <p:cNvPr id="154" name="Picture 2" descr=""/>
          <p:cNvPicPr/>
          <p:nvPr/>
        </p:nvPicPr>
        <p:blipFill>
          <a:blip r:embed="rId1"/>
          <a:stretch/>
        </p:blipFill>
        <p:spPr>
          <a:xfrm>
            <a:off x="1562040" y="1676520"/>
            <a:ext cx="8850960" cy="4523040"/>
          </a:xfrm>
          <a:prstGeom prst="rect">
            <a:avLst/>
          </a:prstGeom>
          <a:ln>
            <a:noFill/>
          </a:ln>
        </p:spPr>
      </p:pic>
    </p:spTree>
  </p:cSld>
  <p:timing>
    <p:tnLst>
      <p:par>
        <p:cTn id="108" dur="indefinite" restart="never" nodeType="tmRoot">
          <p:childTnLst>
            <p:seq>
              <p:cTn id="109"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5" name="Group 1"/>
          <p:cNvGrpSpPr/>
          <p:nvPr/>
        </p:nvGrpSpPr>
        <p:grpSpPr>
          <a:xfrm>
            <a:off x="1600200" y="304920"/>
            <a:ext cx="9295920" cy="609120"/>
            <a:chOff x="1600200" y="304920"/>
            <a:chExt cx="9295920" cy="609120"/>
          </a:xfrm>
        </p:grpSpPr>
        <p:sp>
          <p:nvSpPr>
            <p:cNvPr id="156" name="CustomShape 2"/>
            <p:cNvSpPr/>
            <p:nvPr/>
          </p:nvSpPr>
          <p:spPr>
            <a:xfrm>
              <a:off x="1600200" y="304920"/>
              <a:ext cx="9295920" cy="60912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57" name="CustomShape 3"/>
            <p:cNvSpPr/>
            <p:nvPr/>
          </p:nvSpPr>
          <p:spPr>
            <a:xfrm>
              <a:off x="1664280" y="33444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2: Apache HBase</a:t>
              </a:r>
              <a:endParaRPr b="0" lang="en-US" sz="2800" spc="-1" strike="noStrike">
                <a:latin typeface="Arial"/>
              </a:endParaRPr>
            </a:p>
          </p:txBody>
        </p:sp>
      </p:grpSp>
      <p:sp>
        <p:nvSpPr>
          <p:cNvPr id="158" name="CustomShape 4"/>
          <p:cNvSpPr/>
          <p:nvPr/>
        </p:nvSpPr>
        <p:spPr>
          <a:xfrm>
            <a:off x="609480" y="91440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Thực hành với HBase</a:t>
            </a:r>
            <a:endParaRPr b="0" lang="en-US" sz="3200" spc="-1" strike="noStrike">
              <a:latin typeface="Arial"/>
            </a:endParaRPr>
          </a:p>
        </p:txBody>
      </p:sp>
      <p:sp>
        <p:nvSpPr>
          <p:cNvPr id="159" name="CustomShape 5"/>
          <p:cNvSpPr/>
          <p:nvPr/>
        </p:nvSpPr>
        <p:spPr>
          <a:xfrm>
            <a:off x="1181160" y="1509480"/>
            <a:ext cx="4914720" cy="155268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ffffff"/>
              </a:buClr>
              <a:buFont typeface="Wingdings" charset="2"/>
              <a:buChar char=""/>
            </a:pPr>
            <a:r>
              <a:rPr b="1" lang="en-US" sz="2400" spc="-1" strike="noStrike">
                <a:solidFill>
                  <a:srgbClr val="ffffff"/>
                </a:solidFill>
                <a:latin typeface="Calibri"/>
              </a:rPr>
              <a:t>Hướng dẫn cài đặt chi tiết</a:t>
            </a:r>
            <a:endParaRPr b="0" lang="en-US" sz="2400" spc="-1" strike="noStrike">
              <a:latin typeface="Arial"/>
            </a:endParaRPr>
          </a:p>
          <a:p>
            <a:pPr marL="343080" indent="-342720">
              <a:lnSpc>
                <a:spcPct val="100000"/>
              </a:lnSpc>
              <a:buClr>
                <a:srgbClr val="ffffff"/>
              </a:buClr>
              <a:buFont typeface="Wingdings" charset="2"/>
              <a:buChar char=""/>
            </a:pPr>
            <a:r>
              <a:rPr b="1" lang="en-US" sz="2400" spc="-1" strike="noStrike">
                <a:solidFill>
                  <a:srgbClr val="ffffff"/>
                </a:solidFill>
                <a:latin typeface="Calibri"/>
              </a:rPr>
              <a:t>Các thao tác &amp; công cụ cơ bản</a:t>
            </a:r>
            <a:endParaRPr b="0" lang="en-US" sz="2400" spc="-1" strike="noStrike">
              <a:latin typeface="Arial"/>
            </a:endParaRPr>
          </a:p>
        </p:txBody>
      </p:sp>
      <p:sp>
        <p:nvSpPr>
          <p:cNvPr id="160" name="CustomShape 6"/>
          <p:cNvSpPr/>
          <p:nvPr/>
        </p:nvSpPr>
        <p:spPr>
          <a:xfrm>
            <a:off x="6629400" y="1600200"/>
            <a:ext cx="4914720" cy="45612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ffffff"/>
                </a:solidFill>
                <a:latin typeface="Times New Roman"/>
              </a:rPr>
              <a:t>Video demo riêng kèm theo</a:t>
            </a:r>
            <a:endParaRPr b="0" lang="en-US" sz="2400" spc="-1" strike="noStrike">
              <a:latin typeface="Arial"/>
            </a:endParaRPr>
          </a:p>
        </p:txBody>
      </p:sp>
      <p:sp>
        <p:nvSpPr>
          <p:cNvPr id="161" name="CustomShape 7"/>
          <p:cNvSpPr/>
          <p:nvPr/>
        </p:nvSpPr>
        <p:spPr>
          <a:xfrm>
            <a:off x="5803920" y="1630080"/>
            <a:ext cx="657000" cy="491040"/>
          </a:xfrm>
          <a:prstGeom prst="rightArrow">
            <a:avLst>
              <a:gd name="adj1" fmla="val 50000"/>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p:style>
      </p:sp>
    </p:spTree>
  </p:cSld>
  <p:timing>
    <p:tnLst>
      <p:par>
        <p:cTn id="110" dur="indefinite" restart="never" nodeType="tmRoot">
          <p:childTnLst>
            <p:seq>
              <p:cTn id="111"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2" name="Group 1"/>
          <p:cNvGrpSpPr/>
          <p:nvPr/>
        </p:nvGrpSpPr>
        <p:grpSpPr>
          <a:xfrm>
            <a:off x="1600200" y="304920"/>
            <a:ext cx="9295920" cy="609120"/>
            <a:chOff x="1600200" y="304920"/>
            <a:chExt cx="9295920" cy="609120"/>
          </a:xfrm>
        </p:grpSpPr>
        <p:sp>
          <p:nvSpPr>
            <p:cNvPr id="163" name="CustomShape 2"/>
            <p:cNvSpPr/>
            <p:nvPr/>
          </p:nvSpPr>
          <p:spPr>
            <a:xfrm>
              <a:off x="1600200" y="304920"/>
              <a:ext cx="9295920" cy="609120"/>
            </a:xfrm>
            <a:prstGeom prst="roundRect">
              <a:avLst>
                <a:gd name="adj" fmla="val 16667"/>
              </a:avLst>
            </a:prstGeom>
            <a:solidFill>
              <a:srgbClr val="00b050"/>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11250264"/>
                <a:satOff val="-16880"/>
                <a:lumOff val="-2745"/>
                <a:alphaOff val="0"/>
              </a:schemeClr>
            </a:effectRef>
            <a:fontRef idx="minor"/>
          </p:style>
        </p:sp>
        <p:sp>
          <p:nvSpPr>
            <p:cNvPr id="164" name="CustomShape 3"/>
            <p:cNvSpPr/>
            <p:nvPr/>
          </p:nvSpPr>
          <p:spPr>
            <a:xfrm>
              <a:off x="1664280" y="36432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3:Kết luận và mở rộng</a:t>
              </a:r>
              <a:endParaRPr b="0" lang="en-US" sz="2800" spc="-1" strike="noStrike">
                <a:latin typeface="Arial"/>
              </a:endParaRPr>
            </a:p>
          </p:txBody>
        </p:sp>
      </p:grpSp>
      <p:sp>
        <p:nvSpPr>
          <p:cNvPr id="165"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HBase vs Cassandra</a:t>
            </a:r>
            <a:endParaRPr b="0" lang="en-US" sz="3200" spc="-1" strike="noStrike">
              <a:latin typeface="Arial"/>
            </a:endParaRPr>
          </a:p>
        </p:txBody>
      </p:sp>
      <p:sp>
        <p:nvSpPr>
          <p:cNvPr id="166" name="CustomShape 5"/>
          <p:cNvSpPr/>
          <p:nvPr/>
        </p:nvSpPr>
        <p:spPr>
          <a:xfrm>
            <a:off x="609480" y="1752480"/>
            <a:ext cx="11277360" cy="16142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u="sng">
                <a:solidFill>
                  <a:srgbClr val="ffffff"/>
                </a:solidFill>
                <a:uFillTx/>
                <a:latin typeface="Calibri"/>
              </a:rPr>
              <a:t>Giống nhau:</a:t>
            </a:r>
            <a:endParaRPr b="0" lang="en-US" sz="2800" spc="-1" strike="noStrike">
              <a:latin typeface="Arial"/>
            </a:endParaRPr>
          </a:p>
          <a:p>
            <a:pPr marL="343080" indent="-342720">
              <a:lnSpc>
                <a:spcPct val="100000"/>
              </a:lnSpc>
              <a:buClr>
                <a:srgbClr val="ffffff"/>
              </a:buClr>
              <a:buFont typeface="Arial"/>
              <a:buChar char="•"/>
            </a:pPr>
            <a:r>
              <a:rPr b="0" lang="en-US" sz="2400" spc="-1" strike="noStrike">
                <a:solidFill>
                  <a:srgbClr val="ffffff"/>
                </a:solidFill>
                <a:latin typeface="Calibri"/>
              </a:rPr>
              <a:t>Cơ sở dữ liệu(Database)</a:t>
            </a:r>
            <a:endParaRPr b="0" lang="en-US" sz="2400" spc="-1" strike="noStrike">
              <a:latin typeface="Arial"/>
            </a:endParaRPr>
          </a:p>
          <a:p>
            <a:pPr marL="343080" indent="-342720">
              <a:lnSpc>
                <a:spcPct val="100000"/>
              </a:lnSpc>
              <a:buClr>
                <a:srgbClr val="ffffff"/>
              </a:buClr>
              <a:buFont typeface="Arial"/>
              <a:buChar char="•"/>
            </a:pPr>
            <a:r>
              <a:rPr b="0" lang="en-US" sz="2400" spc="-1" strike="noStrike">
                <a:solidFill>
                  <a:srgbClr val="ffffff"/>
                </a:solidFill>
                <a:latin typeface="Calibri"/>
              </a:rPr>
              <a:t>Khả năng mở rộng(Scalability)</a:t>
            </a:r>
            <a:endParaRPr b="0" lang="en-US" sz="2400" spc="-1" strike="noStrike">
              <a:latin typeface="Arial"/>
            </a:endParaRPr>
          </a:p>
          <a:p>
            <a:pPr marL="343080" indent="-342720">
              <a:lnSpc>
                <a:spcPct val="100000"/>
              </a:lnSpc>
              <a:buClr>
                <a:srgbClr val="ffffff"/>
              </a:buClr>
              <a:buFont typeface="Arial"/>
              <a:buChar char="•"/>
            </a:pPr>
            <a:r>
              <a:rPr b="0" lang="en-US" sz="2400" spc="-1" strike="noStrike">
                <a:solidFill>
                  <a:srgbClr val="ffffff"/>
                </a:solidFill>
                <a:latin typeface="Calibri"/>
              </a:rPr>
              <a:t>Tạo bản sao(Replication)</a:t>
            </a:r>
            <a:endParaRPr b="0" lang="en-US" sz="2400" spc="-1" strike="noStrike">
              <a:latin typeface="Arial"/>
            </a:endParaRPr>
          </a:p>
        </p:txBody>
      </p:sp>
    </p:spTree>
  </p:cSld>
  <p:timing>
    <p:tnLst>
      <p:par>
        <p:cTn id="112" dur="indefinite" restart="never" nodeType="tmRoot">
          <p:childTnLst>
            <p:seq>
              <p:cTn id="113" dur="indefinite" nodeType="mainSeq">
                <p:childTnLst>
                  <p:par>
                    <p:cTn id="114" fill="hold">
                      <p:stCondLst>
                        <p:cond delay="0"/>
                      </p:stCondLst>
                      <p:childTnLst>
                        <p:par>
                          <p:cTn id="115" fill="hold">
                            <p:stCondLst>
                              <p:cond delay="0"/>
                            </p:stCondLst>
                            <p:childTnLst>
                              <p:par>
                                <p:cTn id="116" nodeType="afterEffect" fill="hold" presetClass="entr" presetID="10">
                                  <p:stCondLst>
                                    <p:cond delay="0"/>
                                  </p:stCondLst>
                                  <p:childTnLst>
                                    <p:set>
                                      <p:cBhvr>
                                        <p:cTn id="117" dur="1" fill="hold">
                                          <p:stCondLst>
                                            <p:cond delay="0"/>
                                          </p:stCondLst>
                                        </p:cTn>
                                        <p:tgtEl>
                                          <p:spTgt spid="166"/>
                                        </p:tgtEl>
                                        <p:attrNameLst>
                                          <p:attrName>style.visibility</p:attrName>
                                        </p:attrNameLst>
                                      </p:cBhvr>
                                      <p:to>
                                        <p:strVal val="visible"/>
                                      </p:to>
                                    </p:set>
                                    <p:animEffect filter="fade" transition="in">
                                      <p:cBhvr additive="repl">
                                        <p:cTn id="118" dur="500"/>
                                        <p:tgtEl>
                                          <p:spTgt spid="16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7" name="Group 1"/>
          <p:cNvGrpSpPr/>
          <p:nvPr/>
        </p:nvGrpSpPr>
        <p:grpSpPr>
          <a:xfrm>
            <a:off x="1600200" y="304920"/>
            <a:ext cx="9295920" cy="609120"/>
            <a:chOff x="1600200" y="304920"/>
            <a:chExt cx="9295920" cy="609120"/>
          </a:xfrm>
        </p:grpSpPr>
        <p:sp>
          <p:nvSpPr>
            <p:cNvPr id="168" name="CustomShape 2"/>
            <p:cNvSpPr/>
            <p:nvPr/>
          </p:nvSpPr>
          <p:spPr>
            <a:xfrm>
              <a:off x="1600200" y="304920"/>
              <a:ext cx="9295920" cy="609120"/>
            </a:xfrm>
            <a:prstGeom prst="roundRect">
              <a:avLst>
                <a:gd name="adj" fmla="val 16667"/>
              </a:avLst>
            </a:prstGeom>
            <a:solidFill>
              <a:srgbClr val="00b050"/>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11250264"/>
                <a:satOff val="-16880"/>
                <a:lumOff val="-2745"/>
                <a:alphaOff val="0"/>
              </a:schemeClr>
            </a:effectRef>
            <a:fontRef idx="minor"/>
          </p:style>
        </p:sp>
        <p:sp>
          <p:nvSpPr>
            <p:cNvPr id="169" name="CustomShape 3"/>
            <p:cNvSpPr/>
            <p:nvPr/>
          </p:nvSpPr>
          <p:spPr>
            <a:xfrm>
              <a:off x="1664280" y="36432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3:Kết luận và mở rộng</a:t>
              </a:r>
              <a:endParaRPr b="0" lang="en-US" sz="2800" spc="-1" strike="noStrike">
                <a:latin typeface="Arial"/>
              </a:endParaRPr>
            </a:p>
          </p:txBody>
        </p:sp>
      </p:grpSp>
      <p:sp>
        <p:nvSpPr>
          <p:cNvPr id="170"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HBase vs Cassandra</a:t>
            </a:r>
            <a:endParaRPr b="0" lang="en-US" sz="3200" spc="-1" strike="noStrike">
              <a:latin typeface="Arial"/>
            </a:endParaRPr>
          </a:p>
        </p:txBody>
      </p:sp>
      <p:sp>
        <p:nvSpPr>
          <p:cNvPr id="171" name="CustomShape 5"/>
          <p:cNvSpPr/>
          <p:nvPr/>
        </p:nvSpPr>
        <p:spPr>
          <a:xfrm>
            <a:off x="990720" y="1558800"/>
            <a:ext cx="10515240" cy="88272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u="sng">
                <a:solidFill>
                  <a:srgbClr val="ffffff"/>
                </a:solidFill>
                <a:uFillTx/>
                <a:latin typeface="Times New Roman"/>
              </a:rPr>
              <a:t>Khác nhau:</a:t>
            </a:r>
            <a:endParaRPr b="0" lang="en-US" sz="2800" spc="-1" strike="noStrike">
              <a:latin typeface="Arial"/>
            </a:endParaRPr>
          </a:p>
          <a:p>
            <a:pPr lvl="1" marL="800280" indent="-342720">
              <a:lnSpc>
                <a:spcPct val="100000"/>
              </a:lnSpc>
              <a:buClr>
                <a:srgbClr val="ffffff"/>
              </a:buClr>
              <a:buFont typeface="Arial"/>
              <a:buChar char="•"/>
            </a:pPr>
            <a:r>
              <a:rPr b="1" lang="en-US" sz="2400" spc="-1" strike="noStrike" u="sng">
                <a:solidFill>
                  <a:srgbClr val="ffffff"/>
                </a:solidFill>
                <a:uFillTx/>
                <a:latin typeface="Times New Roman"/>
              </a:rPr>
              <a:t>Data Model:</a:t>
            </a:r>
            <a:endParaRPr b="0" lang="en-US" sz="2400" spc="-1" strike="noStrike">
              <a:latin typeface="Arial"/>
            </a:endParaRPr>
          </a:p>
        </p:txBody>
      </p:sp>
      <p:pic>
        <p:nvPicPr>
          <p:cNvPr id="172" name="Picture 1" descr=""/>
          <p:cNvPicPr/>
          <p:nvPr/>
        </p:nvPicPr>
        <p:blipFill>
          <a:blip r:embed="rId1"/>
          <a:stretch/>
        </p:blipFill>
        <p:spPr>
          <a:xfrm>
            <a:off x="159480" y="2481120"/>
            <a:ext cx="5634360" cy="3866760"/>
          </a:xfrm>
          <a:prstGeom prst="rect">
            <a:avLst/>
          </a:prstGeom>
          <a:ln>
            <a:noFill/>
          </a:ln>
        </p:spPr>
      </p:pic>
      <p:pic>
        <p:nvPicPr>
          <p:cNvPr id="173" name="Picture 7" descr=""/>
          <p:cNvPicPr/>
          <p:nvPr/>
        </p:nvPicPr>
        <p:blipFill>
          <a:blip r:embed="rId2"/>
          <a:stretch/>
        </p:blipFill>
        <p:spPr>
          <a:xfrm>
            <a:off x="6477120" y="1600920"/>
            <a:ext cx="4876560" cy="4746600"/>
          </a:xfrm>
          <a:prstGeom prst="rect">
            <a:avLst/>
          </a:prstGeom>
          <a:ln>
            <a:noFill/>
          </a:ln>
        </p:spPr>
      </p:pic>
    </p:spTree>
  </p:cSld>
  <p:timing>
    <p:tnLst>
      <p:par>
        <p:cTn id="119" dur="indefinite" restart="never" nodeType="tmRoot">
          <p:childTnLst>
            <p:seq>
              <p:cTn id="120" dur="indefinite" nodeType="mainSeq">
                <p:childTnLst>
                  <p:par>
                    <p:cTn id="121" fill="hold">
                      <p:stCondLst>
                        <p:cond delay="0"/>
                      </p:stCondLst>
                      <p:childTnLst>
                        <p:par>
                          <p:cTn id="122" fill="hold">
                            <p:stCondLst>
                              <p:cond delay="0"/>
                            </p:stCondLst>
                            <p:childTnLst>
                              <p:par>
                                <p:cTn id="123" nodeType="afterEffect" fill="hold" presetClass="entr" presetID="10">
                                  <p:stCondLst>
                                    <p:cond delay="0"/>
                                  </p:stCondLst>
                                  <p:childTnLst>
                                    <p:set>
                                      <p:cBhvr>
                                        <p:cTn id="124" dur="1" fill="hold">
                                          <p:stCondLst>
                                            <p:cond delay="0"/>
                                          </p:stCondLst>
                                        </p:cTn>
                                        <p:tgtEl>
                                          <p:spTgt spid="172"/>
                                        </p:tgtEl>
                                        <p:attrNameLst>
                                          <p:attrName>style.visibility</p:attrName>
                                        </p:attrNameLst>
                                      </p:cBhvr>
                                      <p:to>
                                        <p:strVal val="visible"/>
                                      </p:to>
                                    </p:set>
                                    <p:animEffect filter="fade" transition="in">
                                      <p:cBhvr additive="repl">
                                        <p:cTn id="125" dur="500"/>
                                        <p:tgtEl>
                                          <p:spTgt spid="172"/>
                                        </p:tgtEl>
                                      </p:cBhvr>
                                    </p:animEffect>
                                  </p:childTnLst>
                                </p:cTn>
                              </p:par>
                            </p:childTnLst>
                          </p:cTn>
                        </p:par>
                        <p:par>
                          <p:cTn id="126" fill="hold">
                            <p:stCondLst>
                              <p:cond delay="500"/>
                            </p:stCondLst>
                            <p:childTnLst>
                              <p:par>
                                <p:cTn id="127" nodeType="afterEffect" fill="hold" presetClass="entr" presetID="10">
                                  <p:stCondLst>
                                    <p:cond delay="0"/>
                                  </p:stCondLst>
                                  <p:childTnLst>
                                    <p:set>
                                      <p:cBhvr>
                                        <p:cTn id="128" dur="1" fill="hold">
                                          <p:stCondLst>
                                            <p:cond delay="0"/>
                                          </p:stCondLst>
                                        </p:cTn>
                                        <p:tgtEl>
                                          <p:spTgt spid="173"/>
                                        </p:tgtEl>
                                        <p:attrNameLst>
                                          <p:attrName>style.visibility</p:attrName>
                                        </p:attrNameLst>
                                      </p:cBhvr>
                                      <p:to>
                                        <p:strVal val="visible"/>
                                      </p:to>
                                    </p:set>
                                    <p:animEffect filter="fade" transition="in">
                                      <p:cBhvr additive="repl">
                                        <p:cTn id="129" dur="500"/>
                                        <p:tgtEl>
                                          <p:spTgt spid="17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4" name="Group 1"/>
          <p:cNvGrpSpPr/>
          <p:nvPr/>
        </p:nvGrpSpPr>
        <p:grpSpPr>
          <a:xfrm>
            <a:off x="1600200" y="304920"/>
            <a:ext cx="9295920" cy="609120"/>
            <a:chOff x="1600200" y="304920"/>
            <a:chExt cx="9295920" cy="609120"/>
          </a:xfrm>
        </p:grpSpPr>
        <p:sp>
          <p:nvSpPr>
            <p:cNvPr id="175" name="CustomShape 2"/>
            <p:cNvSpPr/>
            <p:nvPr/>
          </p:nvSpPr>
          <p:spPr>
            <a:xfrm>
              <a:off x="1600200" y="304920"/>
              <a:ext cx="9295920" cy="609120"/>
            </a:xfrm>
            <a:prstGeom prst="roundRect">
              <a:avLst>
                <a:gd name="adj" fmla="val 16667"/>
              </a:avLst>
            </a:prstGeom>
            <a:solidFill>
              <a:srgbClr val="00b050"/>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11250264"/>
                <a:satOff val="-16880"/>
                <a:lumOff val="-2745"/>
                <a:alphaOff val="0"/>
              </a:schemeClr>
            </a:effectRef>
            <a:fontRef idx="minor"/>
          </p:style>
        </p:sp>
        <p:sp>
          <p:nvSpPr>
            <p:cNvPr id="176" name="CustomShape 3"/>
            <p:cNvSpPr/>
            <p:nvPr/>
          </p:nvSpPr>
          <p:spPr>
            <a:xfrm>
              <a:off x="1664280" y="36432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3:Kết luận và mở rộng</a:t>
              </a:r>
              <a:endParaRPr b="0" lang="en-US" sz="2800" spc="-1" strike="noStrike">
                <a:latin typeface="Arial"/>
              </a:endParaRPr>
            </a:p>
          </p:txBody>
        </p:sp>
      </p:grpSp>
      <p:sp>
        <p:nvSpPr>
          <p:cNvPr id="177"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HBase vs Cassandra</a:t>
            </a:r>
            <a:endParaRPr b="0" lang="en-US" sz="3200" spc="-1" strike="noStrike">
              <a:latin typeface="Arial"/>
            </a:endParaRPr>
          </a:p>
        </p:txBody>
      </p:sp>
      <p:sp>
        <p:nvSpPr>
          <p:cNvPr id="178" name="CustomShape 5"/>
          <p:cNvSpPr/>
          <p:nvPr/>
        </p:nvSpPr>
        <p:spPr>
          <a:xfrm>
            <a:off x="990720" y="1558800"/>
            <a:ext cx="10515240" cy="88272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u="sng">
                <a:solidFill>
                  <a:srgbClr val="ffffff"/>
                </a:solidFill>
                <a:uFillTx/>
                <a:latin typeface="Times New Roman"/>
              </a:rPr>
              <a:t>Khác nhau:</a:t>
            </a:r>
            <a:endParaRPr b="0" lang="en-US" sz="2800" spc="-1" strike="noStrike">
              <a:latin typeface="Arial"/>
            </a:endParaRPr>
          </a:p>
          <a:p>
            <a:pPr lvl="1" marL="800280" indent="-342720">
              <a:lnSpc>
                <a:spcPct val="100000"/>
              </a:lnSpc>
              <a:buClr>
                <a:srgbClr val="ffffff"/>
              </a:buClr>
              <a:buFont typeface="Arial"/>
              <a:buChar char="•"/>
            </a:pPr>
            <a:r>
              <a:rPr b="1" lang="en-US" sz="2400" spc="-1" strike="noStrike" u="sng">
                <a:solidFill>
                  <a:srgbClr val="ffffff"/>
                </a:solidFill>
                <a:uFillTx/>
                <a:latin typeface="Times New Roman"/>
              </a:rPr>
              <a:t>Architecture &amp; Data flow:</a:t>
            </a:r>
            <a:endParaRPr b="0" lang="en-US" sz="2400" spc="-1" strike="noStrike">
              <a:latin typeface="Arial"/>
            </a:endParaRPr>
          </a:p>
        </p:txBody>
      </p:sp>
      <p:pic>
        <p:nvPicPr>
          <p:cNvPr id="179" name="Picture 8" descr=""/>
          <p:cNvPicPr/>
          <p:nvPr/>
        </p:nvPicPr>
        <p:blipFill>
          <a:blip r:embed="rId1"/>
          <a:stretch/>
        </p:blipFill>
        <p:spPr>
          <a:xfrm>
            <a:off x="2743200" y="2481120"/>
            <a:ext cx="7038720" cy="4080960"/>
          </a:xfrm>
          <a:prstGeom prst="rect">
            <a:avLst/>
          </a:prstGeom>
          <a:ln>
            <a:noFill/>
          </a:ln>
        </p:spPr>
      </p:pic>
    </p:spTree>
  </p:cSld>
  <p:timing>
    <p:tnLst>
      <p:par>
        <p:cTn id="130" dur="indefinite" restart="never" nodeType="tmRoot">
          <p:childTnLst>
            <p:seq>
              <p:cTn id="131" dur="indefinite" nodeType="mainSeq">
                <p:childTnLst>
                  <p:par>
                    <p:cTn id="132" fill="hold">
                      <p:stCondLst>
                        <p:cond delay="0"/>
                      </p:stCondLst>
                      <p:childTnLst>
                        <p:par>
                          <p:cTn id="133" fill="hold">
                            <p:stCondLst>
                              <p:cond delay="0"/>
                            </p:stCondLst>
                            <p:childTnLst>
                              <p:par>
                                <p:cTn id="134" nodeType="afterEffect" fill="hold" presetClass="entr" presetID="10">
                                  <p:stCondLst>
                                    <p:cond delay="0"/>
                                  </p:stCondLst>
                                  <p:childTnLst>
                                    <p:set>
                                      <p:cBhvr>
                                        <p:cTn id="135" dur="1" fill="hold">
                                          <p:stCondLst>
                                            <p:cond delay="0"/>
                                          </p:stCondLst>
                                        </p:cTn>
                                        <p:tgtEl>
                                          <p:spTgt spid="179"/>
                                        </p:tgtEl>
                                        <p:attrNameLst>
                                          <p:attrName>style.visibility</p:attrName>
                                        </p:attrNameLst>
                                      </p:cBhvr>
                                      <p:to>
                                        <p:strVal val="visible"/>
                                      </p:to>
                                    </p:set>
                                    <p:animEffect filter="fade" transition="in">
                                      <p:cBhvr additive="repl">
                                        <p:cTn id="136" dur="500"/>
                                        <p:tgtEl>
                                          <p:spTgt spid="17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447920" y="2133720"/>
            <a:ext cx="9524520" cy="15534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9600" spc="-1" strike="noStrike">
                <a:solidFill>
                  <a:srgbClr val="ffffff"/>
                </a:solidFill>
                <a:latin typeface="Times New Roman"/>
              </a:rPr>
              <a:t>THANK YOU</a:t>
            </a:r>
            <a:endParaRPr b="0" lang="en-US" sz="9600" spc="-1" strike="noStrike">
              <a:latin typeface="Arial"/>
            </a:endParaRPr>
          </a:p>
        </p:txBody>
      </p:sp>
    </p:spTree>
  </p:cSld>
  <p:timing>
    <p:tnLst>
      <p:par>
        <p:cTn id="137" dur="indefinite" restart="never" nodeType="tmRoot">
          <p:childTnLst>
            <p:seq>
              <p:cTn id="138"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1447920" y="2133720"/>
            <a:ext cx="9524520" cy="15534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9600" spc="-1" strike="noStrike">
                <a:solidFill>
                  <a:srgbClr val="ffffff"/>
                </a:solidFill>
                <a:latin typeface="Times New Roman"/>
              </a:rPr>
              <a:t>Phụ Lục</a:t>
            </a:r>
            <a:endParaRPr b="0" lang="en-US" sz="9600" spc="-1" strike="noStrike">
              <a:latin typeface="Arial"/>
            </a:endParaRPr>
          </a:p>
        </p:txBody>
      </p:sp>
    </p:spTree>
  </p:cSld>
  <p:timing>
    <p:tnLst>
      <p:par>
        <p:cTn id="139" dur="indefinite" restart="never" nodeType="tmRoot">
          <p:childTnLst>
            <p:seq>
              <p:cTn id="140"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2" name="Group 1"/>
          <p:cNvGrpSpPr/>
          <p:nvPr/>
        </p:nvGrpSpPr>
        <p:grpSpPr>
          <a:xfrm>
            <a:off x="1600200" y="304920"/>
            <a:ext cx="9295920" cy="609120"/>
            <a:chOff x="1600200" y="304920"/>
            <a:chExt cx="9295920" cy="609120"/>
          </a:xfrm>
        </p:grpSpPr>
        <p:sp>
          <p:nvSpPr>
            <p:cNvPr id="183" name="CustomShape 2"/>
            <p:cNvSpPr/>
            <p:nvPr/>
          </p:nvSpPr>
          <p:spPr>
            <a:xfrm>
              <a:off x="1600200" y="304920"/>
              <a:ext cx="9295920" cy="60912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84" name="CustomShape 3"/>
            <p:cNvSpPr/>
            <p:nvPr/>
          </p:nvSpPr>
          <p:spPr>
            <a:xfrm>
              <a:off x="1664280" y="33444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2: Apache HBase</a:t>
              </a:r>
              <a:endParaRPr b="0" lang="en-US" sz="2800" spc="-1" strike="noStrike">
                <a:latin typeface="Arial"/>
              </a:endParaRPr>
            </a:p>
          </p:txBody>
        </p:sp>
      </p:grpSp>
      <p:sp>
        <p:nvSpPr>
          <p:cNvPr id="185"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Tính chất</a:t>
            </a:r>
            <a:endParaRPr b="0" lang="en-US" sz="3200" spc="-1" strike="noStrike">
              <a:latin typeface="Arial"/>
            </a:endParaRPr>
          </a:p>
        </p:txBody>
      </p:sp>
      <p:sp>
        <p:nvSpPr>
          <p:cNvPr id="186" name="CustomShape 5"/>
          <p:cNvSpPr/>
          <p:nvPr/>
        </p:nvSpPr>
        <p:spPr>
          <a:xfrm>
            <a:off x="990720" y="1624680"/>
            <a:ext cx="10515240" cy="461160"/>
          </a:xfrm>
          <a:prstGeom prst="rect">
            <a:avLst/>
          </a:prstGeom>
          <a:noFill/>
          <a:ln>
            <a:noFill/>
          </a:ln>
        </p:spPr>
        <p:style>
          <a:lnRef idx="0"/>
          <a:fillRef idx="0"/>
          <a:effectRef idx="0"/>
          <a:fontRef idx="minor"/>
        </p:style>
      </p:sp>
      <p:sp>
        <p:nvSpPr>
          <p:cNvPr id="187" name="CustomShape 6"/>
          <p:cNvSpPr/>
          <p:nvPr/>
        </p:nvSpPr>
        <p:spPr>
          <a:xfrm>
            <a:off x="990720" y="1440360"/>
            <a:ext cx="10515240" cy="45612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ffffff"/>
              </a:buClr>
              <a:buFont typeface="Arial"/>
              <a:buChar char="•"/>
            </a:pPr>
            <a:r>
              <a:rPr b="1" i="1" lang="en-US" sz="2400" spc="-1" strike="noStrike">
                <a:solidFill>
                  <a:srgbClr val="ffffff"/>
                </a:solidFill>
                <a:latin typeface="Times New Roman"/>
              </a:rPr>
              <a:t>Tính phân tán (Distributed): Có hai phương thức phân tán</a:t>
            </a:r>
            <a:endParaRPr b="0" lang="en-US" sz="2400" spc="-1" strike="noStrike">
              <a:latin typeface="Arial"/>
            </a:endParaRPr>
          </a:p>
        </p:txBody>
      </p:sp>
      <p:sp>
        <p:nvSpPr>
          <p:cNvPr id="188" name="CustomShape 7"/>
          <p:cNvSpPr/>
          <p:nvPr/>
        </p:nvSpPr>
        <p:spPr>
          <a:xfrm>
            <a:off x="1378800" y="1874520"/>
            <a:ext cx="10515240" cy="289512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ffffff"/>
              </a:buClr>
              <a:buFont typeface="Wingdings" charset="2"/>
              <a:buChar char=""/>
            </a:pPr>
            <a:r>
              <a:rPr b="0" lang="en-US" sz="2200" spc="-1" strike="noStrike" u="sng">
                <a:solidFill>
                  <a:srgbClr val="ffffff"/>
                </a:solidFill>
                <a:uFillTx/>
                <a:latin typeface="Times New Roman"/>
              </a:rPr>
              <a:t>Giả phân tán</a:t>
            </a:r>
            <a:r>
              <a:rPr b="0" lang="en-US" sz="2200" spc="-1" strike="noStrike">
                <a:solidFill>
                  <a:srgbClr val="ffffff"/>
                </a:solidFill>
                <a:latin typeface="Times New Roman"/>
              </a:rPr>
              <a:t>:</a:t>
            </a:r>
            <a:endParaRPr b="0" lang="en-US" sz="2200" spc="-1" strike="noStrike">
              <a:latin typeface="Arial"/>
            </a:endParaRPr>
          </a:p>
          <a:p>
            <a:pPr lvl="1" marL="800280" indent="-342720">
              <a:lnSpc>
                <a:spcPct val="100000"/>
              </a:lnSpc>
              <a:buClr>
                <a:srgbClr val="ffffff"/>
              </a:buClr>
              <a:buFont typeface="Wingdings" charset="2"/>
              <a:buChar char=""/>
            </a:pPr>
            <a:r>
              <a:rPr b="0" lang="en-US" sz="2000" spc="-1" strike="noStrike">
                <a:solidFill>
                  <a:srgbClr val="ffffff"/>
                </a:solidFill>
                <a:latin typeface="Times New Roman"/>
              </a:rPr>
              <a:t>Mỗi thành phần của HBase là một process riêng lẻ, và đều chạy trên 1 node.</a:t>
            </a:r>
            <a:endParaRPr b="0" lang="en-US" sz="2000" spc="-1" strike="noStrike">
              <a:latin typeface="Arial"/>
            </a:endParaRPr>
          </a:p>
          <a:p>
            <a:pPr lvl="1" marL="800280" indent="-342720">
              <a:lnSpc>
                <a:spcPct val="100000"/>
              </a:lnSpc>
              <a:buClr>
                <a:srgbClr val="ffffff"/>
              </a:buClr>
              <a:buFont typeface="Wingdings" charset="2"/>
              <a:buChar char=""/>
            </a:pPr>
            <a:r>
              <a:rPr b="0" lang="en-US" sz="2000" spc="-1" strike="noStrike">
                <a:solidFill>
                  <a:srgbClr val="ffffff"/>
                </a:solidFill>
                <a:latin typeface="Times New Roman"/>
              </a:rPr>
              <a:t>Lưu file local hoặc lưu trên HDFS</a:t>
            </a:r>
            <a:endParaRPr b="0" lang="en-US" sz="2000" spc="-1" strike="noStrike">
              <a:latin typeface="Arial"/>
            </a:endParaRPr>
          </a:p>
          <a:p>
            <a:pPr lvl="1" marL="800280" indent="-342720">
              <a:lnSpc>
                <a:spcPct val="100000"/>
              </a:lnSpc>
              <a:buClr>
                <a:srgbClr val="ffffff"/>
              </a:buClr>
              <a:buFont typeface="Wingdings" charset="2"/>
              <a:buChar char=""/>
            </a:pPr>
            <a:r>
              <a:rPr b="0" lang="en-US" sz="2000" spc="-1" strike="noStrike">
                <a:solidFill>
                  <a:srgbClr val="ffffff"/>
                </a:solidFill>
                <a:latin typeface="Times New Roman"/>
              </a:rPr>
              <a:t>Nhươc điểm: khi node gặp sự cố, cả hệ thống sẽ bị ngưng.</a:t>
            </a:r>
            <a:endParaRPr b="0" lang="en-US" sz="2000" spc="-1" strike="noStrike">
              <a:latin typeface="Arial"/>
            </a:endParaRPr>
          </a:p>
          <a:p>
            <a:pPr marL="457200">
              <a:lnSpc>
                <a:spcPct val="100000"/>
              </a:lnSpc>
            </a:pPr>
            <a:endParaRPr b="0" lang="en-US" sz="2000" spc="-1" strike="noStrike">
              <a:latin typeface="Arial"/>
            </a:endParaRPr>
          </a:p>
          <a:p>
            <a:pPr marL="343080" indent="-342720">
              <a:lnSpc>
                <a:spcPct val="100000"/>
              </a:lnSpc>
              <a:buClr>
                <a:srgbClr val="ffffff"/>
              </a:buClr>
              <a:buFont typeface="Wingdings" charset="2"/>
              <a:buChar char=""/>
            </a:pPr>
            <a:r>
              <a:rPr b="0" lang="en-US" sz="2200" spc="-1" strike="noStrike" u="sng">
                <a:solidFill>
                  <a:srgbClr val="ffffff"/>
                </a:solidFill>
                <a:uFillTx/>
                <a:latin typeface="Times New Roman"/>
              </a:rPr>
              <a:t>Phân tán hoàn toàn</a:t>
            </a:r>
            <a:r>
              <a:rPr b="0" lang="en-US" sz="2200" spc="-1" strike="noStrike">
                <a:solidFill>
                  <a:srgbClr val="ffffff"/>
                </a:solidFill>
                <a:latin typeface="Times New Roman"/>
              </a:rPr>
              <a:t>:</a:t>
            </a:r>
            <a:endParaRPr b="0" lang="en-US" sz="2200" spc="-1" strike="noStrike">
              <a:latin typeface="Arial"/>
            </a:endParaRPr>
          </a:p>
          <a:p>
            <a:pPr lvl="1" marL="800280" indent="-342720">
              <a:lnSpc>
                <a:spcPct val="100000"/>
              </a:lnSpc>
              <a:buClr>
                <a:srgbClr val="ffffff"/>
              </a:buClr>
              <a:buFont typeface="Wingdings" charset="2"/>
              <a:buChar char=""/>
            </a:pPr>
            <a:r>
              <a:rPr b="0" lang="en-US" sz="2000" spc="-1" strike="noStrike">
                <a:solidFill>
                  <a:srgbClr val="ffffff"/>
                </a:solidFill>
                <a:latin typeface="Times New Roman"/>
              </a:rPr>
              <a:t>Tự động chia tách và phân tán các bảng dữ liệu khi bảng quá lớn.</a:t>
            </a:r>
            <a:endParaRPr b="0" lang="en-US" sz="2000" spc="-1" strike="noStrike">
              <a:latin typeface="Arial"/>
            </a:endParaRPr>
          </a:p>
          <a:p>
            <a:pPr lvl="1" marL="800280" indent="-342720">
              <a:lnSpc>
                <a:spcPct val="100000"/>
              </a:lnSpc>
              <a:buClr>
                <a:srgbClr val="ffffff"/>
              </a:buClr>
              <a:buFont typeface="Wingdings" charset="2"/>
              <a:buChar char=""/>
            </a:pPr>
            <a:r>
              <a:rPr b="0" lang="en-US" sz="2000" spc="-1" strike="noStrike">
                <a:solidFill>
                  <a:srgbClr val="ffffff"/>
                </a:solidFill>
                <a:latin typeface="Times New Roman"/>
              </a:rPr>
              <a:t>Thường được dùng để vận hành sản phẩm thật vì được chạy trên một hệ</a:t>
            </a:r>
            <a:br/>
            <a:r>
              <a:rPr b="0" lang="en-US" sz="2000" spc="-1" strike="noStrike">
                <a:solidFill>
                  <a:srgbClr val="ffffff"/>
                </a:solidFill>
                <a:latin typeface="Times New Roman"/>
              </a:rPr>
              <a:t>thống gồm nhiều node.</a:t>
            </a:r>
            <a:endParaRPr b="0" lang="en-US" sz="2000" spc="-1" strike="noStrike">
              <a:latin typeface="Arial"/>
            </a:endParaRPr>
          </a:p>
        </p:txBody>
      </p:sp>
    </p:spTree>
  </p:cSld>
  <p:timing>
    <p:tnLst>
      <p:par>
        <p:cTn id="141" dur="indefinite" restart="never" nodeType="tmRoot">
          <p:childTnLst>
            <p:seq>
              <p:cTn id="142" dur="indefinite" nodeType="mainSeq">
                <p:childTnLst>
                  <p:par>
                    <p:cTn id="143" fill="hold">
                      <p:stCondLst>
                        <p:cond delay="0"/>
                      </p:stCondLst>
                      <p:childTnLst>
                        <p:par>
                          <p:cTn id="144" fill="hold">
                            <p:stCondLst>
                              <p:cond delay="0"/>
                            </p:stCondLst>
                            <p:childTnLst>
                              <p:par>
                                <p:cTn id="145" nodeType="afterEffect" fill="hold" presetClass="entr" presetID="2" presetSubtype="4">
                                  <p:stCondLst>
                                    <p:cond delay="0"/>
                                  </p:stCondLst>
                                  <p:childTnLst>
                                    <p:set>
                                      <p:cBhvr>
                                        <p:cTn id="146" dur="1" fill="hold">
                                          <p:stCondLst>
                                            <p:cond delay="0"/>
                                          </p:stCondLst>
                                        </p:cTn>
                                        <p:tgtEl>
                                          <p:spTgt spid="188"/>
                                        </p:tgtEl>
                                        <p:attrNameLst>
                                          <p:attrName>style.visibility</p:attrName>
                                        </p:attrNameLst>
                                      </p:cBhvr>
                                      <p:to>
                                        <p:strVal val="visible"/>
                                      </p:to>
                                    </p:set>
                                    <p:anim calcmode="lin" valueType="num">
                                      <p:cBhvr additive="repl">
                                        <p:cTn id="147" dur="300" fill="hold"/>
                                        <p:tgtEl>
                                          <p:spTgt spid="188"/>
                                        </p:tgtEl>
                                        <p:attrNameLst>
                                          <p:attrName>ppt_x</p:attrName>
                                        </p:attrNameLst>
                                      </p:cBhvr>
                                      <p:tavLst>
                                        <p:tav tm="0">
                                          <p:val>
                                            <p:strVal val="#ppt_x"/>
                                          </p:val>
                                        </p:tav>
                                        <p:tav tm="100000">
                                          <p:val>
                                            <p:strVal val="#ppt_x"/>
                                          </p:val>
                                        </p:tav>
                                      </p:tavLst>
                                    </p:anim>
                                    <p:anim calcmode="lin" valueType="num">
                                      <p:cBhvr additive="repl">
                                        <p:cTn id="148" dur="300" fill="hold"/>
                                        <p:tgtEl>
                                          <p:spTgt spid="1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4" name="Group 1"/>
          <p:cNvGrpSpPr/>
          <p:nvPr/>
        </p:nvGrpSpPr>
        <p:grpSpPr>
          <a:xfrm>
            <a:off x="1676520" y="494640"/>
            <a:ext cx="9295920" cy="4200120"/>
            <a:chOff x="1676520" y="494640"/>
            <a:chExt cx="9295920" cy="4200120"/>
          </a:xfrm>
        </p:grpSpPr>
        <p:sp>
          <p:nvSpPr>
            <p:cNvPr id="95" name="CustomShape 2"/>
            <p:cNvSpPr/>
            <p:nvPr/>
          </p:nvSpPr>
          <p:spPr>
            <a:xfrm>
              <a:off x="1676520" y="494640"/>
              <a:ext cx="9295920" cy="1311480"/>
            </a:xfrm>
            <a:prstGeom prst="roundRect">
              <a:avLst>
                <a:gd name="adj" fmla="val 16667"/>
              </a:avLst>
            </a:prstGeom>
            <a:solidFill>
              <a:schemeClr val="accent1">
                <a:lumMod val="75000"/>
              </a:schemeClr>
            </a:solidFill>
            <a:ln>
              <a:solidFill>
                <a:schemeClr val="lt1">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239400" rIns="175320" tIns="239400" bIns="239400" anchor="ctr"/>
            <a:p>
              <a:pPr>
                <a:lnSpc>
                  <a:spcPct val="90000"/>
                </a:lnSpc>
                <a:spcAft>
                  <a:spcPts val="1610"/>
                </a:spcAft>
              </a:pPr>
              <a:r>
                <a:rPr b="1" lang="en-US" sz="4600" spc="-1" strike="noStrike">
                  <a:solidFill>
                    <a:srgbClr val="ffffff"/>
                  </a:solidFill>
                  <a:latin typeface="Times New Roman"/>
                </a:rPr>
                <a:t>Phần 1:Tổng quan Column Family</a:t>
              </a:r>
              <a:endParaRPr b="0" lang="en-US" sz="4600" spc="-1" strike="noStrike">
                <a:latin typeface="Arial"/>
              </a:endParaRPr>
            </a:p>
          </p:txBody>
        </p:sp>
        <p:sp>
          <p:nvSpPr>
            <p:cNvPr id="96" name="CustomShape 3"/>
            <p:cNvSpPr/>
            <p:nvPr/>
          </p:nvSpPr>
          <p:spPr>
            <a:xfrm>
              <a:off x="1676520" y="1938960"/>
              <a:ext cx="9295920" cy="1311480"/>
            </a:xfrm>
            <a:prstGeom prst="roundRect">
              <a:avLst>
                <a:gd name="adj" fmla="val 16667"/>
              </a:avLst>
            </a:prstGeom>
            <a:solidFill>
              <a:schemeClr val="accent6">
                <a:lumMod val="75000"/>
              </a:schemeClr>
            </a:solidFill>
            <a:ln>
              <a:solidFill>
                <a:schemeClr val="lt1">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277560" rIns="213480" tIns="277560" bIns="277560" anchor="ctr"/>
            <a:p>
              <a:pPr>
                <a:lnSpc>
                  <a:spcPct val="90000"/>
                </a:lnSpc>
                <a:spcAft>
                  <a:spcPts val="1959"/>
                </a:spcAft>
              </a:pPr>
              <a:r>
                <a:rPr b="1" lang="en-US" sz="5600" spc="-1" strike="noStrike">
                  <a:solidFill>
                    <a:srgbClr val="ffffff"/>
                  </a:solidFill>
                  <a:latin typeface="Times New Roman"/>
                </a:rPr>
                <a:t>Phần 2: Apache</a:t>
              </a:r>
              <a:r>
                <a:rPr b="1" lang="en-US" sz="5500" spc="-1" strike="noStrike">
                  <a:solidFill>
                    <a:srgbClr val="ffffff"/>
                  </a:solidFill>
                  <a:latin typeface="Times New Roman"/>
                </a:rPr>
                <a:t> HBase</a:t>
              </a:r>
              <a:endParaRPr b="0" lang="en-US" sz="5500" spc="-1" strike="noStrike">
                <a:latin typeface="Arial"/>
              </a:endParaRPr>
            </a:p>
          </p:txBody>
        </p:sp>
        <p:sp>
          <p:nvSpPr>
            <p:cNvPr id="97" name="CustomShape 4"/>
            <p:cNvSpPr/>
            <p:nvPr/>
          </p:nvSpPr>
          <p:spPr>
            <a:xfrm>
              <a:off x="1676520" y="3383280"/>
              <a:ext cx="9295920" cy="1311480"/>
            </a:xfrm>
            <a:prstGeom prst="roundRect">
              <a:avLst>
                <a:gd name="adj" fmla="val 16667"/>
              </a:avLst>
            </a:prstGeom>
            <a:solidFill>
              <a:srgbClr val="00b050"/>
            </a:solidFill>
            <a:ln>
              <a:solidFill>
                <a:schemeClr val="lt1">
                  <a:hueOff val="0"/>
                  <a:satOff val="0"/>
                  <a:lumOff val="0"/>
                  <a:alphaOff val="0"/>
                </a:schemeClr>
              </a:solidFill>
              <a:round/>
            </a:ln>
            <a:effectLst>
              <a:outerShdw blurRad="40000" dir="5400000" dist="20000" rotWithShape="0">
                <a:srgbClr val="000000">
                  <a:alpha val="38000"/>
                </a:srgbClr>
              </a:outerShdw>
            </a:effectLst>
          </p:spPr>
          <p:style>
            <a:lnRef idx="3"/>
            <a:fillRef idx="0"/>
            <a:effectRef idx="1"/>
            <a:fontRef idx="minor"/>
          </p:style>
          <p:txBody>
            <a:bodyPr lIns="277560" rIns="213480" tIns="277560" bIns="277560" anchor="ctr"/>
            <a:p>
              <a:pPr>
                <a:lnSpc>
                  <a:spcPct val="90000"/>
                </a:lnSpc>
                <a:spcAft>
                  <a:spcPts val="1959"/>
                </a:spcAft>
              </a:pPr>
              <a:r>
                <a:rPr b="1" lang="en-US" sz="5600" spc="-1" strike="noStrike">
                  <a:solidFill>
                    <a:srgbClr val="ffffff"/>
                  </a:solidFill>
                  <a:latin typeface="Times New Roman"/>
                </a:rPr>
                <a:t>Phần 3:Kết luận và mở rộng</a:t>
              </a:r>
              <a:endParaRPr b="0" lang="en-US" sz="5600" spc="-1" strike="noStrike">
                <a:latin typeface="Arial"/>
              </a:endParaRPr>
            </a:p>
          </p:txBody>
        </p:sp>
      </p:grpSp>
      <p:grpSp>
        <p:nvGrpSpPr>
          <p:cNvPr id="98" name="Group 5"/>
          <p:cNvGrpSpPr/>
          <p:nvPr/>
        </p:nvGrpSpPr>
        <p:grpSpPr>
          <a:xfrm>
            <a:off x="0" y="0"/>
            <a:ext cx="36000" cy="36000"/>
            <a:chOff x="0" y="0"/>
            <a:chExt cx="36000" cy="36000"/>
          </a:xfrm>
        </p:grpSpPr>
      </p:grpSp>
    </p:spTree>
  </p:cSld>
  <p:timing>
    <p:tnLst>
      <p:par>
        <p:cTn id="3" dur="indefinite" restart="never" nodeType="tmRoot">
          <p:childTnLst>
            <p:seq>
              <p:cTn id="4" dur="indefinite" nodeType="mainSeq">
                <p:childTnLst>
                  <p:par>
                    <p:cTn id="5" fill="hold">
                      <p:stCondLst>
                        <p:cond delay="0"/>
                      </p:stCondLst>
                      <p:childTnLst>
                        <p:par>
                          <p:cTn id="6" fill="hold">
                            <p:stCondLst>
                              <p:cond delay="0"/>
                            </p:stCondLst>
                            <p:childTnLst>
                              <p:par>
                                <p:cTn id="7" nodeType="afterEffect" fill="hold" presetClass="entr" presetID="10">
                                  <p:stCondLst>
                                    <p:cond delay="0"/>
                                  </p:stCondLst>
                                  <p:childTnLst>
                                    <p:set>
                                      <p:cBhvr>
                                        <p:cTn id="8" dur="1" fill="hold">
                                          <p:stCondLst>
                                            <p:cond delay="0"/>
                                          </p:stCondLst>
                                        </p:cTn>
                                        <p:tgtEl>
                                          <p:spTgt spid="98"/>
                                        </p:tgtEl>
                                        <p:attrNameLst>
                                          <p:attrName>style.visibility</p:attrName>
                                        </p:attrNameLst>
                                      </p:cBhvr>
                                      <p:to>
                                        <p:strVal val="visible"/>
                                      </p:to>
                                    </p:set>
                                    <p:animEffect filter="fade" transition="in">
                                      <p:cBhvr additive="repl">
                                        <p:cTn id="9" dur="500"/>
                                        <p:tgtEl>
                                          <p:spTgt spid="9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9" name="Group 1"/>
          <p:cNvGrpSpPr/>
          <p:nvPr/>
        </p:nvGrpSpPr>
        <p:grpSpPr>
          <a:xfrm>
            <a:off x="1600200" y="304920"/>
            <a:ext cx="9295920" cy="609120"/>
            <a:chOff x="1600200" y="304920"/>
            <a:chExt cx="9295920" cy="609120"/>
          </a:xfrm>
        </p:grpSpPr>
        <p:sp>
          <p:nvSpPr>
            <p:cNvPr id="190" name="CustomShape 2"/>
            <p:cNvSpPr/>
            <p:nvPr/>
          </p:nvSpPr>
          <p:spPr>
            <a:xfrm>
              <a:off x="1600200" y="304920"/>
              <a:ext cx="9295920" cy="60912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91" name="CustomShape 3"/>
            <p:cNvSpPr/>
            <p:nvPr/>
          </p:nvSpPr>
          <p:spPr>
            <a:xfrm>
              <a:off x="1664280" y="33444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2: Apache HBase</a:t>
              </a:r>
              <a:endParaRPr b="0" lang="en-US" sz="2800" spc="-1" strike="noStrike">
                <a:latin typeface="Arial"/>
              </a:endParaRPr>
            </a:p>
          </p:txBody>
        </p:sp>
      </p:grpSp>
      <p:sp>
        <p:nvSpPr>
          <p:cNvPr id="192"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Tính chất</a:t>
            </a:r>
            <a:endParaRPr b="0" lang="en-US" sz="3200" spc="-1" strike="noStrike">
              <a:latin typeface="Arial"/>
            </a:endParaRPr>
          </a:p>
        </p:txBody>
      </p:sp>
      <p:sp>
        <p:nvSpPr>
          <p:cNvPr id="193" name="CustomShape 5"/>
          <p:cNvSpPr/>
          <p:nvPr/>
        </p:nvSpPr>
        <p:spPr>
          <a:xfrm>
            <a:off x="990720" y="1624680"/>
            <a:ext cx="10515240" cy="461160"/>
          </a:xfrm>
          <a:prstGeom prst="rect">
            <a:avLst/>
          </a:prstGeom>
          <a:noFill/>
          <a:ln>
            <a:noFill/>
          </a:ln>
        </p:spPr>
        <p:style>
          <a:lnRef idx="0"/>
          <a:fillRef idx="0"/>
          <a:effectRef idx="0"/>
          <a:fontRef idx="minor"/>
        </p:style>
      </p:sp>
      <p:sp>
        <p:nvSpPr>
          <p:cNvPr id="194" name="CustomShape 6"/>
          <p:cNvSpPr/>
          <p:nvPr/>
        </p:nvSpPr>
        <p:spPr>
          <a:xfrm>
            <a:off x="990720" y="1440360"/>
            <a:ext cx="10515240" cy="45612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ffffff"/>
              </a:buClr>
              <a:buFont typeface="Arial"/>
              <a:buChar char="•"/>
            </a:pPr>
            <a:r>
              <a:rPr b="1" i="1" lang="en-US" sz="2400" spc="-1" strike="noStrike">
                <a:solidFill>
                  <a:srgbClr val="ffffff"/>
                </a:solidFill>
                <a:latin typeface="Times New Roman"/>
              </a:rPr>
              <a:t>Tính mềm dẻo dữ liệu (Flexible Data)</a:t>
            </a:r>
            <a:endParaRPr b="0" lang="en-US" sz="2400" spc="-1" strike="noStrike">
              <a:latin typeface="Arial"/>
            </a:endParaRPr>
          </a:p>
        </p:txBody>
      </p:sp>
      <p:sp>
        <p:nvSpPr>
          <p:cNvPr id="195" name="CustomShape 7"/>
          <p:cNvSpPr/>
          <p:nvPr/>
        </p:nvSpPr>
        <p:spPr>
          <a:xfrm>
            <a:off x="1378800" y="1874520"/>
            <a:ext cx="10515240" cy="109584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ffffff"/>
              </a:buClr>
              <a:buFont typeface="Wingdings" charset="2"/>
              <a:buChar char=""/>
            </a:pPr>
            <a:r>
              <a:rPr b="0" lang="en-US" sz="2200" spc="-1" strike="noStrike">
                <a:solidFill>
                  <a:srgbClr val="ffffff"/>
                </a:solidFill>
                <a:latin typeface="Calibri"/>
              </a:rPr>
              <a:t>HBase được lấy ý tưởng từ Google BigTable và chạy trên nền Hadoop.</a:t>
            </a:r>
            <a:endParaRPr b="0" lang="en-US" sz="2200" spc="-1" strike="noStrike">
              <a:latin typeface="Arial"/>
            </a:endParaRPr>
          </a:p>
          <a:p>
            <a:pPr marL="343080" indent="-342720">
              <a:lnSpc>
                <a:spcPct val="100000"/>
              </a:lnSpc>
              <a:buClr>
                <a:srgbClr val="ffffff"/>
              </a:buClr>
              <a:buFont typeface="Wingdings" charset="2"/>
              <a:buChar char=""/>
            </a:pPr>
            <a:r>
              <a:rPr b="0" lang="en-US" sz="2200" spc="-1" strike="noStrike">
                <a:solidFill>
                  <a:srgbClr val="ffffff"/>
                </a:solidFill>
                <a:latin typeface="Calibri"/>
              </a:rPr>
              <a:t>HBase không quy định trước kiểu dữ liệu, vì tất cả các loại dữ liệu đều được lưu dưới dạng ByteArray</a:t>
            </a:r>
            <a:endParaRPr b="0" lang="en-US" sz="2200" spc="-1" strike="noStrike">
              <a:latin typeface="Arial"/>
            </a:endParaRPr>
          </a:p>
        </p:txBody>
      </p:sp>
      <p:pic>
        <p:nvPicPr>
          <p:cNvPr id="196" name="Picture 1" descr=""/>
          <p:cNvPicPr/>
          <p:nvPr/>
        </p:nvPicPr>
        <p:blipFill>
          <a:blip r:embed="rId1"/>
          <a:stretch/>
        </p:blipFill>
        <p:spPr>
          <a:xfrm>
            <a:off x="3352680" y="3382920"/>
            <a:ext cx="6810120" cy="2864880"/>
          </a:xfrm>
          <a:prstGeom prst="rect">
            <a:avLst/>
          </a:prstGeom>
          <a:ln>
            <a:noFill/>
          </a:ln>
        </p:spPr>
      </p:pic>
      <p:sp>
        <p:nvSpPr>
          <p:cNvPr id="197" name="CustomShape 8"/>
          <p:cNvSpPr/>
          <p:nvPr/>
        </p:nvSpPr>
        <p:spPr>
          <a:xfrm rot="16200000">
            <a:off x="1036440" y="3552120"/>
            <a:ext cx="1126440" cy="2742120"/>
          </a:xfrm>
          <a:prstGeom prst="wedgeRoundRectCallout">
            <a:avLst>
              <a:gd name="adj1" fmla="val -20833"/>
              <a:gd name="adj2" fmla="val 62500"/>
              <a:gd name="adj3" fmla="val 16667"/>
            </a:avLst>
          </a:prstGeom>
          <a:solidFill>
            <a:srgbClr val="002060"/>
          </a:solidFill>
          <a:ln>
            <a:noFill/>
          </a:ln>
        </p:spPr>
        <p:style>
          <a:lnRef idx="2">
            <a:schemeClr val="accent1">
              <a:shade val="50000"/>
            </a:schemeClr>
          </a:lnRef>
          <a:fillRef idx="1">
            <a:schemeClr val="accent1"/>
          </a:fillRef>
          <a:effectRef idx="0">
            <a:schemeClr val="accent1"/>
          </a:effectRef>
          <a:fontRef idx="minor"/>
        </p:style>
      </p:sp>
      <p:sp>
        <p:nvSpPr>
          <p:cNvPr id="198" name="CustomShape 9"/>
          <p:cNvSpPr/>
          <p:nvPr/>
        </p:nvSpPr>
        <p:spPr>
          <a:xfrm>
            <a:off x="228600" y="4409280"/>
            <a:ext cx="2742120" cy="913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Times New Roman"/>
              </a:rPr>
              <a:t>* Đối tượng được lưu trữ là bảng(table)</a:t>
            </a:r>
            <a:endParaRPr b="0" lang="en-US" sz="1800" spc="-1" strike="noStrike">
              <a:latin typeface="Arial"/>
            </a:endParaRPr>
          </a:p>
          <a:p>
            <a:pPr>
              <a:lnSpc>
                <a:spcPct val="100000"/>
              </a:lnSpc>
            </a:pPr>
            <a:r>
              <a:rPr b="1" lang="en-US" sz="1800" spc="-1" strike="noStrike">
                <a:solidFill>
                  <a:srgbClr val="ffffff"/>
                </a:solidFill>
                <a:latin typeface="Times New Roman"/>
              </a:rPr>
              <a:t>* Mỗi bảng có nhiều rows</a:t>
            </a:r>
            <a:endParaRPr b="0" lang="en-US" sz="1800" spc="-1" strike="noStrike">
              <a:latin typeface="Arial"/>
            </a:endParaRPr>
          </a:p>
        </p:txBody>
      </p:sp>
      <p:sp>
        <p:nvSpPr>
          <p:cNvPr id="199" name="CustomShape 10"/>
          <p:cNvSpPr/>
          <p:nvPr/>
        </p:nvSpPr>
        <p:spPr>
          <a:xfrm>
            <a:off x="4589280" y="2675520"/>
            <a:ext cx="2430720" cy="753120"/>
          </a:xfrm>
          <a:prstGeom prst="wedgeRoundRectCallout">
            <a:avLst>
              <a:gd name="adj1" fmla="val -16060"/>
              <a:gd name="adj2" fmla="val 93644"/>
              <a:gd name="adj3" fmla="val 16667"/>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1800" spc="-1" strike="noStrike">
                <a:solidFill>
                  <a:srgbClr val="ffffff"/>
                </a:solidFill>
                <a:latin typeface="Times New Roman"/>
              </a:rPr>
              <a:t>* Mỗi bảng gồm nhiều column family</a:t>
            </a:r>
            <a:endParaRPr b="0" lang="en-US" sz="1800" spc="-1" strike="noStrike">
              <a:latin typeface="Arial"/>
            </a:endParaRPr>
          </a:p>
        </p:txBody>
      </p:sp>
      <p:sp>
        <p:nvSpPr>
          <p:cNvPr id="200" name="CustomShape 11"/>
          <p:cNvSpPr/>
          <p:nvPr/>
        </p:nvSpPr>
        <p:spPr>
          <a:xfrm>
            <a:off x="7732080" y="2998800"/>
            <a:ext cx="2630880" cy="753120"/>
          </a:xfrm>
          <a:prstGeom prst="wedgeRoundRectCallout">
            <a:avLst>
              <a:gd name="adj1" fmla="val -16060"/>
              <a:gd name="adj2" fmla="val 93644"/>
              <a:gd name="adj3" fmla="val 16667"/>
            </a:avLst>
          </a:prstGeom>
          <a:solidFill>
            <a:srgbClr val="ad175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US" sz="1800" spc="-1" strike="noStrike">
                <a:solidFill>
                  <a:srgbClr val="ffffff"/>
                </a:solidFill>
                <a:latin typeface="Times New Roman"/>
              </a:rPr>
              <a:t>* Mỗi column family gồm nhiều column con</a:t>
            </a:r>
            <a:endParaRPr b="0" lang="en-US" sz="1800" spc="-1" strike="noStrike">
              <a:latin typeface="Arial"/>
            </a:endParaRPr>
          </a:p>
        </p:txBody>
      </p:sp>
    </p:spTree>
  </p:cSld>
  <p:timing>
    <p:tnLst>
      <p:par>
        <p:cTn id="149" dur="indefinite" restart="never" nodeType="tmRoot">
          <p:childTnLst>
            <p:seq>
              <p:cTn id="150" dur="indefinite" nodeType="mainSeq">
                <p:childTnLst>
                  <p:par>
                    <p:cTn id="151" fill="hold">
                      <p:stCondLst>
                        <p:cond delay="0"/>
                      </p:stCondLst>
                      <p:childTnLst>
                        <p:par>
                          <p:cTn id="152" fill="hold">
                            <p:stCondLst>
                              <p:cond delay="0"/>
                            </p:stCondLst>
                            <p:childTnLst>
                              <p:par>
                                <p:cTn id="153" nodeType="withEffect" fill="hold" presetClass="entr" presetID="10">
                                  <p:stCondLst>
                                    <p:cond delay="0"/>
                                  </p:stCondLst>
                                  <p:childTnLst>
                                    <p:set>
                                      <p:cBhvr>
                                        <p:cTn id="154" dur="1" fill="hold">
                                          <p:stCondLst>
                                            <p:cond delay="0"/>
                                          </p:stCondLst>
                                        </p:cTn>
                                        <p:tgtEl>
                                          <p:spTgt spid="195"/>
                                        </p:tgtEl>
                                        <p:attrNameLst>
                                          <p:attrName>style.visibility</p:attrName>
                                        </p:attrNameLst>
                                      </p:cBhvr>
                                      <p:to>
                                        <p:strVal val="visible"/>
                                      </p:to>
                                    </p:set>
                                    <p:animEffect filter="fade" transition="in">
                                      <p:cBhvr additive="repl">
                                        <p:cTn id="155" dur="300"/>
                                        <p:tgtEl>
                                          <p:spTgt spid="195"/>
                                        </p:tgtEl>
                                      </p:cBhvr>
                                    </p:animEffect>
                                  </p:childTnLst>
                                </p:cTn>
                              </p:par>
                              <p:par>
                                <p:cTn id="156" nodeType="withEffect" fill="hold" presetClass="entr" presetID="10">
                                  <p:stCondLst>
                                    <p:cond delay="0"/>
                                  </p:stCondLst>
                                  <p:childTnLst>
                                    <p:set>
                                      <p:cBhvr>
                                        <p:cTn id="157" dur="1" fill="hold">
                                          <p:stCondLst>
                                            <p:cond delay="0"/>
                                          </p:stCondLst>
                                        </p:cTn>
                                        <p:tgtEl>
                                          <p:spTgt spid="196"/>
                                        </p:tgtEl>
                                        <p:attrNameLst>
                                          <p:attrName>style.visibility</p:attrName>
                                        </p:attrNameLst>
                                      </p:cBhvr>
                                      <p:to>
                                        <p:strVal val="visible"/>
                                      </p:to>
                                    </p:set>
                                    <p:animEffect filter="fade" transition="in">
                                      <p:cBhvr additive="repl">
                                        <p:cTn id="158" dur="300"/>
                                        <p:tgtEl>
                                          <p:spTgt spid="196"/>
                                        </p:tgtEl>
                                      </p:cBhvr>
                                    </p:animEffect>
                                  </p:childTnLst>
                                </p:cTn>
                              </p:par>
                              <p:par>
                                <p:cTn id="159" nodeType="withEffect" fill="hold" presetClass="entr" presetID="10">
                                  <p:stCondLst>
                                    <p:cond delay="0"/>
                                  </p:stCondLst>
                                  <p:childTnLst>
                                    <p:set>
                                      <p:cBhvr>
                                        <p:cTn id="160" dur="1" fill="hold">
                                          <p:stCondLst>
                                            <p:cond delay="0"/>
                                          </p:stCondLst>
                                        </p:cTn>
                                        <p:tgtEl>
                                          <p:spTgt spid="198"/>
                                        </p:tgtEl>
                                        <p:attrNameLst>
                                          <p:attrName>style.visibility</p:attrName>
                                        </p:attrNameLst>
                                      </p:cBhvr>
                                      <p:to>
                                        <p:strVal val="visible"/>
                                      </p:to>
                                    </p:set>
                                    <p:animEffect filter="fade" transition="in">
                                      <p:cBhvr additive="repl">
                                        <p:cTn id="161" dur="500"/>
                                        <p:tgtEl>
                                          <p:spTgt spid="198"/>
                                        </p:tgtEl>
                                      </p:cBhvr>
                                    </p:animEffect>
                                  </p:childTnLst>
                                </p:cTn>
                              </p:par>
                              <p:par>
                                <p:cTn id="162" nodeType="withEffect" fill="hold" presetClass="entr" presetID="10">
                                  <p:stCondLst>
                                    <p:cond delay="0"/>
                                  </p:stCondLst>
                                  <p:childTnLst>
                                    <p:set>
                                      <p:cBhvr>
                                        <p:cTn id="163" dur="1" fill="hold">
                                          <p:stCondLst>
                                            <p:cond delay="0"/>
                                          </p:stCondLst>
                                        </p:cTn>
                                        <p:tgtEl>
                                          <p:spTgt spid="197"/>
                                        </p:tgtEl>
                                        <p:attrNameLst>
                                          <p:attrName>style.visibility</p:attrName>
                                        </p:attrNameLst>
                                      </p:cBhvr>
                                      <p:to>
                                        <p:strVal val="visible"/>
                                      </p:to>
                                    </p:set>
                                    <p:animEffect filter="fade" transition="in">
                                      <p:cBhvr additive="repl">
                                        <p:cTn id="164" dur="500"/>
                                        <p:tgtEl>
                                          <p:spTgt spid="197"/>
                                        </p:tgtEl>
                                      </p:cBhvr>
                                    </p:animEffect>
                                  </p:childTnLst>
                                </p:cTn>
                              </p:par>
                              <p:par>
                                <p:cTn id="165" nodeType="withEffect" fill="hold" presetClass="entr" presetID="10">
                                  <p:stCondLst>
                                    <p:cond delay="0"/>
                                  </p:stCondLst>
                                  <p:childTnLst>
                                    <p:set>
                                      <p:cBhvr>
                                        <p:cTn id="166" dur="1" fill="hold">
                                          <p:stCondLst>
                                            <p:cond delay="0"/>
                                          </p:stCondLst>
                                        </p:cTn>
                                        <p:tgtEl>
                                          <p:spTgt spid="199"/>
                                        </p:tgtEl>
                                        <p:attrNameLst>
                                          <p:attrName>style.visibility</p:attrName>
                                        </p:attrNameLst>
                                      </p:cBhvr>
                                      <p:to>
                                        <p:strVal val="visible"/>
                                      </p:to>
                                    </p:set>
                                    <p:animEffect filter="fade" transition="in">
                                      <p:cBhvr additive="repl">
                                        <p:cTn id="167" dur="500"/>
                                        <p:tgtEl>
                                          <p:spTgt spid="199"/>
                                        </p:tgtEl>
                                      </p:cBhvr>
                                    </p:animEffect>
                                  </p:childTnLst>
                                </p:cTn>
                              </p:par>
                              <p:par>
                                <p:cTn id="168" nodeType="withEffect" fill="hold" presetClass="entr" presetID="10">
                                  <p:stCondLst>
                                    <p:cond delay="0"/>
                                  </p:stCondLst>
                                  <p:childTnLst>
                                    <p:set>
                                      <p:cBhvr>
                                        <p:cTn id="169" dur="1" fill="hold">
                                          <p:stCondLst>
                                            <p:cond delay="0"/>
                                          </p:stCondLst>
                                        </p:cTn>
                                        <p:tgtEl>
                                          <p:spTgt spid="200"/>
                                        </p:tgtEl>
                                        <p:attrNameLst>
                                          <p:attrName>style.visibility</p:attrName>
                                        </p:attrNameLst>
                                      </p:cBhvr>
                                      <p:to>
                                        <p:strVal val="visible"/>
                                      </p:to>
                                    </p:set>
                                    <p:animEffect filter="fade" transition="in">
                                      <p:cBhvr additive="repl">
                                        <p:cTn id="170" dur="500"/>
                                        <p:tgtEl>
                                          <p:spTgt spid="20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1" name="Group 1"/>
          <p:cNvGrpSpPr/>
          <p:nvPr/>
        </p:nvGrpSpPr>
        <p:grpSpPr>
          <a:xfrm>
            <a:off x="1600200" y="304920"/>
            <a:ext cx="9295920" cy="609120"/>
            <a:chOff x="1600200" y="304920"/>
            <a:chExt cx="9295920" cy="609120"/>
          </a:xfrm>
        </p:grpSpPr>
        <p:sp>
          <p:nvSpPr>
            <p:cNvPr id="202" name="CustomShape 2"/>
            <p:cNvSpPr/>
            <p:nvPr/>
          </p:nvSpPr>
          <p:spPr>
            <a:xfrm>
              <a:off x="1600200" y="304920"/>
              <a:ext cx="9295920" cy="60912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203" name="CustomShape 3"/>
            <p:cNvSpPr/>
            <p:nvPr/>
          </p:nvSpPr>
          <p:spPr>
            <a:xfrm>
              <a:off x="1664280" y="33444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2: Apache HBase</a:t>
              </a:r>
              <a:endParaRPr b="0" lang="en-US" sz="2800" spc="-1" strike="noStrike">
                <a:latin typeface="Arial"/>
              </a:endParaRPr>
            </a:p>
          </p:txBody>
        </p:sp>
      </p:grpSp>
      <p:sp>
        <p:nvSpPr>
          <p:cNvPr id="204"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Tính chất</a:t>
            </a:r>
            <a:endParaRPr b="0" lang="en-US" sz="3200" spc="-1" strike="noStrike">
              <a:latin typeface="Arial"/>
            </a:endParaRPr>
          </a:p>
        </p:txBody>
      </p:sp>
      <p:sp>
        <p:nvSpPr>
          <p:cNvPr id="205" name="CustomShape 5"/>
          <p:cNvSpPr/>
          <p:nvPr/>
        </p:nvSpPr>
        <p:spPr>
          <a:xfrm>
            <a:off x="990720" y="1624680"/>
            <a:ext cx="10515240" cy="461160"/>
          </a:xfrm>
          <a:prstGeom prst="rect">
            <a:avLst/>
          </a:prstGeom>
          <a:noFill/>
          <a:ln>
            <a:noFill/>
          </a:ln>
        </p:spPr>
        <p:style>
          <a:lnRef idx="0"/>
          <a:fillRef idx="0"/>
          <a:effectRef idx="0"/>
          <a:fontRef idx="minor"/>
        </p:style>
      </p:sp>
      <p:sp>
        <p:nvSpPr>
          <p:cNvPr id="206" name="CustomShape 6"/>
          <p:cNvSpPr/>
          <p:nvPr/>
        </p:nvSpPr>
        <p:spPr>
          <a:xfrm>
            <a:off x="990720" y="1440360"/>
            <a:ext cx="10515240" cy="45612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ffffff"/>
              </a:buClr>
              <a:buFont typeface="Arial"/>
              <a:buChar char="•"/>
            </a:pPr>
            <a:r>
              <a:rPr b="1" i="1" lang="en-US" sz="2400" spc="-1" strike="noStrike">
                <a:solidFill>
                  <a:srgbClr val="ffffff"/>
                </a:solidFill>
                <a:latin typeface="Times New Roman"/>
              </a:rPr>
              <a:t>Tính rời rạc (Non-Relational)</a:t>
            </a:r>
            <a:endParaRPr b="0" lang="en-US" sz="2400" spc="-1" strike="noStrike">
              <a:latin typeface="Arial"/>
            </a:endParaRPr>
          </a:p>
        </p:txBody>
      </p:sp>
      <p:sp>
        <p:nvSpPr>
          <p:cNvPr id="207" name="CustomShape 7"/>
          <p:cNvSpPr/>
          <p:nvPr/>
        </p:nvSpPr>
        <p:spPr>
          <a:xfrm>
            <a:off x="1378800" y="1874520"/>
            <a:ext cx="10515240" cy="70020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ffffff"/>
              </a:buClr>
              <a:buFont typeface="Wingdings" charset="2"/>
              <a:buChar char=""/>
            </a:pPr>
            <a:r>
              <a:rPr b="0" lang="en-US" sz="2000" spc="-1" strike="noStrike">
                <a:solidFill>
                  <a:srgbClr val="ffffff"/>
                </a:solidFill>
                <a:latin typeface="Calibri"/>
              </a:rPr>
              <a:t>NoSQL database vận hành theo cơ chế storage-and-query, nên sẽ không tồn tại các quan hệ giữa các bảng</a:t>
            </a:r>
            <a:r>
              <a:rPr b="0" lang="en-US" sz="2000" spc="-1" strike="noStrike">
                <a:solidFill>
                  <a:srgbClr val="ffffff"/>
                </a:solidFill>
                <a:latin typeface="Calibri"/>
              </a:rPr>
              <a:t>.</a:t>
            </a:r>
            <a:endParaRPr b="0" lang="en-US" sz="2000" spc="-1" strike="noStrike">
              <a:latin typeface="Arial"/>
            </a:endParaRPr>
          </a:p>
        </p:txBody>
      </p:sp>
      <p:sp>
        <p:nvSpPr>
          <p:cNvPr id="208" name="CustomShape 8"/>
          <p:cNvSpPr/>
          <p:nvPr/>
        </p:nvSpPr>
        <p:spPr>
          <a:xfrm>
            <a:off x="990720" y="2689920"/>
            <a:ext cx="10515240" cy="45612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ffffff"/>
              </a:buClr>
              <a:buFont typeface="Arial"/>
              <a:buChar char="•"/>
            </a:pPr>
            <a:r>
              <a:rPr b="1" i="1" lang="en-US" sz="2400" spc="-1" strike="noStrike">
                <a:solidFill>
                  <a:srgbClr val="ffffff"/>
                </a:solidFill>
                <a:latin typeface="Times New Roman"/>
              </a:rPr>
              <a:t>Lữu trữ dữ liệu lớn (Big data storage)</a:t>
            </a:r>
            <a:endParaRPr b="0" lang="en-US" sz="2400" spc="-1" strike="noStrike">
              <a:latin typeface="Arial"/>
            </a:endParaRPr>
          </a:p>
        </p:txBody>
      </p:sp>
      <p:sp>
        <p:nvSpPr>
          <p:cNvPr id="209" name="CustomShape 9"/>
          <p:cNvSpPr/>
          <p:nvPr/>
        </p:nvSpPr>
        <p:spPr>
          <a:xfrm>
            <a:off x="1378800" y="3124080"/>
            <a:ext cx="10515240" cy="109584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ffffff"/>
              </a:buClr>
              <a:buFont typeface="Wingdings" charset="2"/>
              <a:buChar char=""/>
            </a:pPr>
            <a:r>
              <a:rPr b="0" lang="en-US" sz="2200" spc="-1" strike="noStrike">
                <a:solidFill>
                  <a:srgbClr val="ffffff"/>
                </a:solidFill>
                <a:latin typeface="Times New Roman"/>
              </a:rPr>
              <a:t>Thừa hưởng các đặc trưng của HDFS.</a:t>
            </a:r>
            <a:endParaRPr b="0" lang="en-US" sz="2200" spc="-1" strike="noStrike">
              <a:latin typeface="Arial"/>
            </a:endParaRPr>
          </a:p>
          <a:p>
            <a:pPr marL="343080" indent="-342720">
              <a:lnSpc>
                <a:spcPct val="100000"/>
              </a:lnSpc>
              <a:buClr>
                <a:srgbClr val="ffffff"/>
              </a:buClr>
              <a:buFont typeface="Wingdings" charset="2"/>
              <a:buChar char=""/>
            </a:pPr>
            <a:r>
              <a:rPr b="0" lang="en-US" sz="2200" spc="-1" strike="noStrike">
                <a:solidFill>
                  <a:srgbClr val="ffffff"/>
                </a:solidFill>
                <a:latin typeface="Times New Roman"/>
              </a:rPr>
              <a:t>Xử lý hàng PB dữ liệu với độ trễ thấp, real-time. HBase được thiết kế để có thể truy vấn được các table lớn với tốc độ nhanh.</a:t>
            </a:r>
            <a:endParaRPr b="0" lang="en-US" sz="2200" spc="-1" strike="noStrike">
              <a:latin typeface="Arial"/>
            </a:endParaRPr>
          </a:p>
        </p:txBody>
      </p:sp>
      <p:sp>
        <p:nvSpPr>
          <p:cNvPr id="210" name="CustomShape 10"/>
          <p:cNvSpPr/>
          <p:nvPr/>
        </p:nvSpPr>
        <p:spPr>
          <a:xfrm>
            <a:off x="990720" y="4339800"/>
            <a:ext cx="10515240" cy="45612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ffffff"/>
              </a:buClr>
              <a:buFont typeface="Arial"/>
              <a:buChar char="•"/>
            </a:pPr>
            <a:r>
              <a:rPr b="1" i="1" lang="en-US" sz="2400" spc="-1" strike="noStrike">
                <a:solidFill>
                  <a:srgbClr val="ffffff"/>
                </a:solidFill>
                <a:latin typeface="Times New Roman"/>
              </a:rPr>
              <a:t>Khả năng mở rộng (Scalable)</a:t>
            </a:r>
            <a:endParaRPr b="0" lang="en-US" sz="2400" spc="-1" strike="noStrike">
              <a:latin typeface="Arial"/>
            </a:endParaRPr>
          </a:p>
        </p:txBody>
      </p:sp>
      <p:sp>
        <p:nvSpPr>
          <p:cNvPr id="211" name="CustomShape 11"/>
          <p:cNvSpPr/>
          <p:nvPr/>
        </p:nvSpPr>
        <p:spPr>
          <a:xfrm>
            <a:off x="1378800" y="4773960"/>
            <a:ext cx="10515240" cy="760680"/>
          </a:xfrm>
          <a:prstGeom prst="rect">
            <a:avLst/>
          </a:prstGeom>
          <a:noFill/>
          <a:ln>
            <a:noFill/>
          </a:ln>
        </p:spPr>
        <p:style>
          <a:lnRef idx="0"/>
          <a:fillRef idx="0"/>
          <a:effectRef idx="0"/>
          <a:fontRef idx="minor"/>
        </p:style>
        <p:txBody>
          <a:bodyPr lIns="90000" rIns="90000" tIns="45000" bIns="45000"/>
          <a:p>
            <a:pPr marL="343080" indent="-342720">
              <a:lnSpc>
                <a:spcPct val="100000"/>
              </a:lnSpc>
              <a:buClr>
                <a:srgbClr val="ffffff"/>
              </a:buClr>
              <a:buFont typeface="Wingdings" charset="2"/>
              <a:buChar char=""/>
            </a:pPr>
            <a:r>
              <a:rPr b="0" lang="en-US" sz="2200" spc="-1" strike="noStrike">
                <a:solidFill>
                  <a:srgbClr val="ffffff"/>
                </a:solidFill>
                <a:latin typeface="Times New Roman"/>
              </a:rPr>
              <a:t>Gắn thêm nhiều node mới,sau đó các Region (nơi lưu trữ các table) tự động chia tách và tạo ra nhiều Region mới, tích hợp vào hệ thống.</a:t>
            </a:r>
            <a:endParaRPr b="0" lang="en-US" sz="2200" spc="-1" strike="noStrike">
              <a:latin typeface="Arial"/>
            </a:endParaRPr>
          </a:p>
        </p:txBody>
      </p:sp>
    </p:spTree>
  </p:cSld>
  <p:timing>
    <p:tnLst>
      <p:par>
        <p:cTn id="171" dur="indefinite" restart="never" nodeType="tmRoot">
          <p:childTnLst>
            <p:seq>
              <p:cTn id="172" dur="indefinite" nodeType="mainSeq">
                <p:childTnLst>
                  <p:par>
                    <p:cTn id="173" fill="hold">
                      <p:stCondLst>
                        <p:cond delay="0"/>
                      </p:stCondLst>
                      <p:childTnLst>
                        <p:par>
                          <p:cTn id="174" fill="hold">
                            <p:stCondLst>
                              <p:cond delay="0"/>
                            </p:stCondLst>
                            <p:childTnLst>
                              <p:par>
                                <p:cTn id="175" nodeType="afterEffect" fill="hold" presetClass="entr" presetID="10">
                                  <p:stCondLst>
                                    <p:cond delay="0"/>
                                  </p:stCondLst>
                                  <p:childTnLst>
                                    <p:set>
                                      <p:cBhvr>
                                        <p:cTn id="176" dur="1" fill="hold">
                                          <p:stCondLst>
                                            <p:cond delay="0"/>
                                          </p:stCondLst>
                                        </p:cTn>
                                        <p:tgtEl>
                                          <p:spTgt spid="207"/>
                                        </p:tgtEl>
                                        <p:attrNameLst>
                                          <p:attrName>style.visibility</p:attrName>
                                        </p:attrNameLst>
                                      </p:cBhvr>
                                      <p:to>
                                        <p:strVal val="visible"/>
                                      </p:to>
                                    </p:set>
                                    <p:animEffect filter="fade" transition="in">
                                      <p:cBhvr additive="repl">
                                        <p:cTn id="177" dur="300"/>
                                        <p:tgtEl>
                                          <p:spTgt spid="207"/>
                                        </p:tgtEl>
                                      </p:cBhvr>
                                    </p:animEffect>
                                  </p:childTnLst>
                                </p:cTn>
                              </p:par>
                            </p:childTnLst>
                          </p:cTn>
                        </p:par>
                      </p:childTnLst>
                    </p:cTn>
                  </p:par>
                  <p:par>
                    <p:cTn id="178" fill="hold">
                      <p:stCondLst>
                        <p:cond delay="indefinite"/>
                      </p:stCondLst>
                      <p:childTnLst>
                        <p:par>
                          <p:cTn id="179" fill="hold">
                            <p:stCondLst>
                              <p:cond delay="0"/>
                            </p:stCondLst>
                            <p:childTnLst>
                              <p:par>
                                <p:cTn id="180" nodeType="clickEffect" fill="hold" presetClass="entr" presetID="1">
                                  <p:stCondLst>
                                    <p:cond delay="0"/>
                                  </p:stCondLst>
                                  <p:childTnLst>
                                    <p:set>
                                      <p:cBhvr>
                                        <p:cTn id="181" dur="1" fill="hold">
                                          <p:stCondLst>
                                            <p:cond delay="0"/>
                                          </p:stCondLst>
                                        </p:cTn>
                                        <p:tgtEl>
                                          <p:spTgt spid="208"/>
                                        </p:tgtEl>
                                        <p:attrNameLst>
                                          <p:attrName>style.visibility</p:attrName>
                                        </p:attrNameLst>
                                      </p:cBhvr>
                                      <p:to>
                                        <p:strVal val="visible"/>
                                      </p:to>
                                    </p:set>
                                  </p:childTnLst>
                                </p:cTn>
                              </p:par>
                              <p:par>
                                <p:cTn id="182" nodeType="withEffect" fill="hold" presetClass="entr" presetID="10">
                                  <p:stCondLst>
                                    <p:cond delay="0"/>
                                  </p:stCondLst>
                                  <p:childTnLst>
                                    <p:set>
                                      <p:cBhvr>
                                        <p:cTn id="183" dur="1" fill="hold">
                                          <p:stCondLst>
                                            <p:cond delay="0"/>
                                          </p:stCondLst>
                                        </p:cTn>
                                        <p:tgtEl>
                                          <p:spTgt spid="209"/>
                                        </p:tgtEl>
                                        <p:attrNameLst>
                                          <p:attrName>style.visibility</p:attrName>
                                        </p:attrNameLst>
                                      </p:cBhvr>
                                      <p:to>
                                        <p:strVal val="visible"/>
                                      </p:to>
                                    </p:set>
                                    <p:animEffect filter="fade" transition="in">
                                      <p:cBhvr additive="repl">
                                        <p:cTn id="184" dur="300"/>
                                        <p:tgtEl>
                                          <p:spTgt spid="209"/>
                                        </p:tgtEl>
                                      </p:cBhvr>
                                    </p:animEffec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210"/>
                                        </p:tgtEl>
                                        <p:attrNameLst>
                                          <p:attrName>style.visibility</p:attrName>
                                        </p:attrNameLst>
                                      </p:cBhvr>
                                      <p:to>
                                        <p:strVal val="visible"/>
                                      </p:to>
                                    </p:set>
                                  </p:childTnLst>
                                </p:cTn>
                              </p:par>
                            </p:childTnLst>
                          </p:cTn>
                        </p:par>
                        <p:par>
                          <p:cTn id="189" fill="hold">
                            <p:stCondLst>
                              <p:cond delay="0"/>
                            </p:stCondLst>
                            <p:childTnLst>
                              <p:par>
                                <p:cTn id="190" nodeType="afterEffect" fill="hold" presetClass="entr" presetID="10">
                                  <p:stCondLst>
                                    <p:cond delay="0"/>
                                  </p:stCondLst>
                                  <p:childTnLst>
                                    <p:set>
                                      <p:cBhvr>
                                        <p:cTn id="191" dur="1" fill="hold">
                                          <p:stCondLst>
                                            <p:cond delay="0"/>
                                          </p:stCondLst>
                                        </p:cTn>
                                        <p:tgtEl>
                                          <p:spTgt spid="211"/>
                                        </p:tgtEl>
                                        <p:attrNameLst>
                                          <p:attrName>style.visibility</p:attrName>
                                        </p:attrNameLst>
                                      </p:cBhvr>
                                      <p:to>
                                        <p:strVal val="visible"/>
                                      </p:to>
                                    </p:set>
                                    <p:animEffect filter="fade" transition="in">
                                      <p:cBhvr additive="repl">
                                        <p:cTn id="192" dur="300"/>
                                        <p:tgtEl>
                                          <p:spTgt spid="21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9" name="Group 1"/>
          <p:cNvGrpSpPr/>
          <p:nvPr/>
        </p:nvGrpSpPr>
        <p:grpSpPr>
          <a:xfrm>
            <a:off x="1600200" y="304920"/>
            <a:ext cx="9295920" cy="609120"/>
            <a:chOff x="1600200" y="304920"/>
            <a:chExt cx="9295920" cy="609120"/>
          </a:xfrm>
        </p:grpSpPr>
        <p:sp>
          <p:nvSpPr>
            <p:cNvPr id="100" name="CustomShape 2"/>
            <p:cNvSpPr/>
            <p:nvPr/>
          </p:nvSpPr>
          <p:spPr>
            <a:xfrm>
              <a:off x="1600200" y="304920"/>
              <a:ext cx="9295920" cy="609120"/>
            </a:xfrm>
            <a:prstGeom prst="roundRect">
              <a:avLst>
                <a:gd name="adj" fmla="val 16667"/>
              </a:avLst>
            </a:prstGeom>
            <a:solidFill>
              <a:schemeClr val="accent1">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0"/>
                <a:satOff val="0"/>
                <a:lumOff val="0"/>
                <a:alphaOff val="0"/>
              </a:schemeClr>
            </a:effectRef>
            <a:fontRef idx="minor"/>
          </p:style>
        </p:sp>
        <p:sp>
          <p:nvSpPr>
            <p:cNvPr id="101" name="CustomShape 3"/>
            <p:cNvSpPr/>
            <p:nvPr/>
          </p:nvSpPr>
          <p:spPr>
            <a:xfrm>
              <a:off x="1663560" y="334440"/>
              <a:ext cx="9169200" cy="549720"/>
            </a:xfrm>
            <a:prstGeom prst="rect">
              <a:avLst/>
            </a:prstGeom>
            <a:noFill/>
            <a:ln>
              <a:noFill/>
            </a:ln>
          </p:spPr>
          <p:style>
            <a:lnRef idx="0"/>
            <a:fillRef idx="0"/>
            <a:effectRef idx="0"/>
            <a:fontRef idx="minor"/>
          </p:style>
          <p:txBody>
            <a:bodyPr lIns="182880" rIns="182880" tIns="182880" bIns="182880" anchor="ctr"/>
            <a:p>
              <a:pPr algn="ctr">
                <a:lnSpc>
                  <a:spcPct val="90000"/>
                </a:lnSpc>
                <a:spcAft>
                  <a:spcPts val="981"/>
                </a:spcAft>
              </a:pPr>
              <a:r>
                <a:rPr b="1" lang="en-US" sz="2800" spc="-1" strike="noStrike">
                  <a:solidFill>
                    <a:srgbClr val="ffffff"/>
                  </a:solidFill>
                  <a:latin typeface="Times New Roman"/>
                </a:rPr>
                <a:t>Phần 1:Tổng quan Column Family</a:t>
              </a:r>
              <a:endParaRPr b="0" lang="en-US" sz="2800" spc="-1" strike="noStrike">
                <a:latin typeface="Arial"/>
              </a:endParaRPr>
            </a:p>
          </p:txBody>
        </p:sp>
      </p:grpSp>
      <p:sp>
        <p:nvSpPr>
          <p:cNvPr id="102"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Column Family là gì?</a:t>
            </a:r>
            <a:endParaRPr b="0" lang="en-US" sz="3200" spc="-1" strike="noStrike">
              <a:latin typeface="Arial"/>
            </a:endParaRPr>
          </a:p>
        </p:txBody>
      </p:sp>
      <p:pic>
        <p:nvPicPr>
          <p:cNvPr id="103" name="Picture 2" descr=""/>
          <p:cNvPicPr/>
          <p:nvPr/>
        </p:nvPicPr>
        <p:blipFill>
          <a:blip r:embed="rId1"/>
          <a:stretch/>
        </p:blipFill>
        <p:spPr>
          <a:xfrm>
            <a:off x="2286000" y="1558800"/>
            <a:ext cx="7489080" cy="4765680"/>
          </a:xfrm>
          <a:prstGeom prst="rect">
            <a:avLst/>
          </a:prstGeom>
          <a:ln>
            <a:noFill/>
          </a:ln>
        </p:spPr>
      </p:pic>
    </p:spTree>
  </p:cSld>
  <p:timing>
    <p:tnLst>
      <p:par>
        <p:cTn id="10" dur="indefinite" restart="never" nodeType="tmRoot">
          <p:childTnLst>
            <p:seq>
              <p:cTn id="11" dur="indefinite" nodeType="mainSeq">
                <p:childTnLst>
                  <p:par>
                    <p:cTn id="12" fill="hold">
                      <p:stCondLst>
                        <p:cond delay="0"/>
                      </p:stCondLst>
                      <p:childTnLst>
                        <p:par>
                          <p:cTn id="13" fill="hold">
                            <p:stCondLst>
                              <p:cond delay="0"/>
                            </p:stCondLst>
                            <p:childTnLst>
                              <p:par>
                                <p:cTn id="14" nodeType="afterEffect" fill="hold" presetClass="entr" presetID="1">
                                  <p:stCondLst>
                                    <p:cond delay="0"/>
                                  </p:stCondLst>
                                  <p:childTnLst>
                                    <p:set>
                                      <p:cBhvr>
                                        <p:cTn id="15" dur="1" fill="hold">
                                          <p:stCondLst>
                                            <p:cond delay="0"/>
                                          </p:stCondLst>
                                        </p:cTn>
                                        <p:tgtEl>
                                          <p:spTgt spid="102"/>
                                        </p:tgtEl>
                                        <p:attrNameLst>
                                          <p:attrName>style.visibility</p:attrName>
                                        </p:attrNameLst>
                                      </p:cBhvr>
                                      <p:to>
                                        <p:strVal val="visible"/>
                                      </p:to>
                                    </p:set>
                                  </p:childTnLst>
                                </p:cTn>
                              </p:par>
                            </p:childTnLst>
                          </p:cTn>
                        </p:par>
                        <p:par>
                          <p:cTn id="16" fill="hold">
                            <p:stCondLst>
                              <p:cond delay="0"/>
                            </p:stCondLst>
                            <p:childTnLst>
                              <p:par>
                                <p:cTn id="17" nodeType="afterEffect" fill="hold" presetClass="entr" presetID="10">
                                  <p:stCondLst>
                                    <p:cond delay="0"/>
                                  </p:stCondLst>
                                  <p:childTnLst>
                                    <p:set>
                                      <p:cBhvr>
                                        <p:cTn id="18" dur="1" fill="hold">
                                          <p:stCondLst>
                                            <p:cond delay="0"/>
                                          </p:stCondLst>
                                        </p:cTn>
                                        <p:tgtEl>
                                          <p:spTgt spid="103"/>
                                        </p:tgtEl>
                                        <p:attrNameLst>
                                          <p:attrName>style.visibility</p:attrName>
                                        </p:attrNameLst>
                                      </p:cBhvr>
                                      <p:to>
                                        <p:strVal val="visible"/>
                                      </p:to>
                                    </p:set>
                                    <p:animEffect filter="fade" transition="in">
                                      <p:cBhvr additive="repl">
                                        <p:cTn id="19" dur="500"/>
                                        <p:tgtEl>
                                          <p:spTgt spid="10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4" name="Group 1"/>
          <p:cNvGrpSpPr/>
          <p:nvPr/>
        </p:nvGrpSpPr>
        <p:grpSpPr>
          <a:xfrm>
            <a:off x="1600200" y="304920"/>
            <a:ext cx="9295920" cy="609120"/>
            <a:chOff x="1600200" y="304920"/>
            <a:chExt cx="9295920" cy="609120"/>
          </a:xfrm>
        </p:grpSpPr>
        <p:sp>
          <p:nvSpPr>
            <p:cNvPr id="105" name="CustomShape 2"/>
            <p:cNvSpPr/>
            <p:nvPr/>
          </p:nvSpPr>
          <p:spPr>
            <a:xfrm>
              <a:off x="1600200" y="304920"/>
              <a:ext cx="9295920" cy="609120"/>
            </a:xfrm>
            <a:prstGeom prst="roundRect">
              <a:avLst>
                <a:gd name="adj" fmla="val 16667"/>
              </a:avLst>
            </a:prstGeom>
            <a:solidFill>
              <a:schemeClr val="accent1">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0"/>
                <a:satOff val="0"/>
                <a:lumOff val="0"/>
                <a:alphaOff val="0"/>
              </a:schemeClr>
            </a:effectRef>
            <a:fontRef idx="minor"/>
          </p:style>
        </p:sp>
        <p:sp>
          <p:nvSpPr>
            <p:cNvPr id="106" name="CustomShape 3"/>
            <p:cNvSpPr/>
            <p:nvPr/>
          </p:nvSpPr>
          <p:spPr>
            <a:xfrm>
              <a:off x="1663560" y="334440"/>
              <a:ext cx="9169200" cy="549720"/>
            </a:xfrm>
            <a:prstGeom prst="rect">
              <a:avLst/>
            </a:prstGeom>
            <a:noFill/>
            <a:ln>
              <a:noFill/>
            </a:ln>
          </p:spPr>
          <p:style>
            <a:lnRef idx="0"/>
            <a:fillRef idx="0"/>
            <a:effectRef idx="0"/>
            <a:fontRef idx="minor"/>
          </p:style>
          <p:txBody>
            <a:bodyPr lIns="182880" rIns="182880" tIns="182880" bIns="182880" anchor="ctr"/>
            <a:p>
              <a:pPr algn="ctr">
                <a:lnSpc>
                  <a:spcPct val="90000"/>
                </a:lnSpc>
                <a:spcAft>
                  <a:spcPts val="981"/>
                </a:spcAft>
              </a:pPr>
              <a:r>
                <a:rPr b="1" lang="en-US" sz="2800" spc="-1" strike="noStrike">
                  <a:solidFill>
                    <a:srgbClr val="ffffff"/>
                  </a:solidFill>
                  <a:latin typeface="Times New Roman"/>
                </a:rPr>
                <a:t>Phần 1:Tổng quan Column Family</a:t>
              </a:r>
              <a:endParaRPr b="0" lang="en-US" sz="2800" spc="-1" strike="noStrike">
                <a:latin typeface="Arial"/>
              </a:endParaRPr>
            </a:p>
          </p:txBody>
        </p:sp>
      </p:grpSp>
      <p:sp>
        <p:nvSpPr>
          <p:cNvPr id="107"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Đặc điểm</a:t>
            </a:r>
            <a:endParaRPr b="0" lang="en-US" sz="3200" spc="-1" strike="noStrike">
              <a:latin typeface="Arial"/>
            </a:endParaRPr>
          </a:p>
        </p:txBody>
      </p:sp>
      <p:pic>
        <p:nvPicPr>
          <p:cNvPr id="108" name="Picture 2" descr=""/>
          <p:cNvPicPr/>
          <p:nvPr/>
        </p:nvPicPr>
        <p:blipFill>
          <a:blip r:embed="rId1"/>
          <a:stretch/>
        </p:blipFill>
        <p:spPr>
          <a:xfrm>
            <a:off x="2057400" y="1676520"/>
            <a:ext cx="7467120" cy="5010480"/>
          </a:xfrm>
          <a:prstGeom prst="rect">
            <a:avLst/>
          </a:prstGeom>
          <a:ln>
            <a:noFill/>
          </a:ln>
        </p:spPr>
      </p:pic>
    </p:spTree>
  </p:cSld>
  <p:timing>
    <p:tnLst>
      <p:par>
        <p:cTn id="20" dur="indefinite" restart="never" nodeType="tmRoot">
          <p:childTnLst>
            <p:seq>
              <p:cTn id="21"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9" name="Group 1"/>
          <p:cNvGrpSpPr/>
          <p:nvPr/>
        </p:nvGrpSpPr>
        <p:grpSpPr>
          <a:xfrm>
            <a:off x="1600200" y="304920"/>
            <a:ext cx="9295920" cy="609120"/>
            <a:chOff x="1600200" y="304920"/>
            <a:chExt cx="9295920" cy="609120"/>
          </a:xfrm>
        </p:grpSpPr>
        <p:sp>
          <p:nvSpPr>
            <p:cNvPr id="110" name="CustomShape 2"/>
            <p:cNvSpPr/>
            <p:nvPr/>
          </p:nvSpPr>
          <p:spPr>
            <a:xfrm>
              <a:off x="1600200" y="304920"/>
              <a:ext cx="9295920" cy="609120"/>
            </a:xfrm>
            <a:prstGeom prst="roundRect">
              <a:avLst>
                <a:gd name="adj" fmla="val 16667"/>
              </a:avLst>
            </a:prstGeom>
            <a:solidFill>
              <a:schemeClr val="accent1">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0"/>
                <a:satOff val="0"/>
                <a:lumOff val="0"/>
                <a:alphaOff val="0"/>
              </a:schemeClr>
            </a:effectRef>
            <a:fontRef idx="minor"/>
          </p:style>
        </p:sp>
        <p:sp>
          <p:nvSpPr>
            <p:cNvPr id="111" name="CustomShape 3"/>
            <p:cNvSpPr/>
            <p:nvPr/>
          </p:nvSpPr>
          <p:spPr>
            <a:xfrm>
              <a:off x="1663560" y="334440"/>
              <a:ext cx="9169200" cy="549720"/>
            </a:xfrm>
            <a:prstGeom prst="rect">
              <a:avLst/>
            </a:prstGeom>
            <a:noFill/>
            <a:ln>
              <a:noFill/>
            </a:ln>
          </p:spPr>
          <p:style>
            <a:lnRef idx="0"/>
            <a:fillRef idx="0"/>
            <a:effectRef idx="0"/>
            <a:fontRef idx="minor"/>
          </p:style>
          <p:txBody>
            <a:bodyPr lIns="182880" rIns="182880" tIns="182880" bIns="182880" anchor="ctr"/>
            <a:p>
              <a:pPr algn="ctr">
                <a:lnSpc>
                  <a:spcPct val="90000"/>
                </a:lnSpc>
                <a:spcAft>
                  <a:spcPts val="981"/>
                </a:spcAft>
              </a:pPr>
              <a:r>
                <a:rPr b="1" lang="en-US" sz="2800" spc="-1" strike="noStrike">
                  <a:solidFill>
                    <a:srgbClr val="ffffff"/>
                  </a:solidFill>
                  <a:latin typeface="Times New Roman"/>
                </a:rPr>
                <a:t>Phần 1:Tổng quan Column Family</a:t>
              </a:r>
              <a:endParaRPr b="0" lang="en-US" sz="2800" spc="-1" strike="noStrike">
                <a:latin typeface="Arial"/>
              </a:endParaRPr>
            </a:p>
          </p:txBody>
        </p:sp>
      </p:grpSp>
      <p:sp>
        <p:nvSpPr>
          <p:cNvPr id="112"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Ưu điểm &amp; Nhược điểm</a:t>
            </a:r>
            <a:endParaRPr b="0" lang="en-US" sz="3200" spc="-1" strike="noStrike">
              <a:latin typeface="Arial"/>
            </a:endParaRPr>
          </a:p>
        </p:txBody>
      </p:sp>
      <p:sp>
        <p:nvSpPr>
          <p:cNvPr id="113" name="CustomShape 5"/>
          <p:cNvSpPr/>
          <p:nvPr/>
        </p:nvSpPr>
        <p:spPr>
          <a:xfrm>
            <a:off x="990720" y="1601280"/>
            <a:ext cx="10972440" cy="18576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u="sng">
                <a:solidFill>
                  <a:srgbClr val="ffffff"/>
                </a:solidFill>
                <a:uFillTx/>
                <a:latin typeface="Calibri"/>
              </a:rPr>
              <a:t>Ưu điểm</a:t>
            </a:r>
            <a:endParaRPr b="0" lang="en-US" sz="2800" spc="-1" strike="noStrike">
              <a:latin typeface="Arial"/>
            </a:endParaRPr>
          </a:p>
          <a:p>
            <a:pPr lvl="1" marL="800280" indent="-342720">
              <a:lnSpc>
                <a:spcPct val="100000"/>
              </a:lnSpc>
              <a:buClr>
                <a:srgbClr val="ffffff"/>
              </a:buClr>
              <a:buFont typeface="Wingdings" charset="2"/>
              <a:buChar char=""/>
            </a:pPr>
            <a:r>
              <a:rPr b="0" lang="en-US" sz="2200" spc="-1" strike="noStrike">
                <a:solidFill>
                  <a:srgbClr val="ffffff"/>
                </a:solidFill>
                <a:latin typeface="Times New Roman"/>
              </a:rPr>
              <a:t>Optimize tốt data khi lưu trữ</a:t>
            </a:r>
            <a:endParaRPr b="0" lang="en-US" sz="2200" spc="-1" strike="noStrike">
              <a:latin typeface="Arial"/>
            </a:endParaRPr>
          </a:p>
          <a:p>
            <a:pPr lvl="1" marL="800280" indent="-342720">
              <a:lnSpc>
                <a:spcPct val="100000"/>
              </a:lnSpc>
              <a:buClr>
                <a:srgbClr val="ffffff"/>
              </a:buClr>
              <a:buFont typeface="Wingdings" charset="2"/>
              <a:buChar char=""/>
            </a:pPr>
            <a:r>
              <a:rPr b="0" lang="en-US" sz="2200" spc="-1" strike="noStrike">
                <a:solidFill>
                  <a:srgbClr val="ffffff"/>
                </a:solidFill>
                <a:latin typeface="Calibri"/>
              </a:rPr>
              <a:t>Dễ dàng mở rộng và chia nhỏ (scalability and partitioning)</a:t>
            </a:r>
            <a:endParaRPr b="0" lang="en-US" sz="2200" spc="-1" strike="noStrike">
              <a:latin typeface="Arial"/>
            </a:endParaRPr>
          </a:p>
          <a:p>
            <a:pPr lvl="1" marL="800280" indent="-342720">
              <a:lnSpc>
                <a:spcPct val="100000"/>
              </a:lnSpc>
              <a:buClr>
                <a:srgbClr val="ffffff"/>
              </a:buClr>
              <a:buFont typeface="Wingdings" charset="2"/>
              <a:buChar char=""/>
            </a:pPr>
            <a:r>
              <a:rPr b="0" lang="en-US" sz="2200" spc="-1" strike="noStrike">
                <a:solidFill>
                  <a:srgbClr val="ffffff"/>
                </a:solidFill>
                <a:latin typeface="Calibri"/>
              </a:rPr>
              <a:t>Nhanh với những query chỉ cần dữ liệu trên 1 Column Family</a:t>
            </a:r>
            <a:endParaRPr b="0" lang="en-US" sz="2200" spc="-1" strike="noStrike">
              <a:latin typeface="Arial"/>
            </a:endParaRPr>
          </a:p>
          <a:p>
            <a:pPr lvl="1" marL="800280" indent="-342720">
              <a:lnSpc>
                <a:spcPct val="100000"/>
              </a:lnSpc>
              <a:buClr>
                <a:srgbClr val="ffffff"/>
              </a:buClr>
              <a:buFont typeface="Wingdings" charset="2"/>
              <a:buChar char=""/>
            </a:pPr>
            <a:r>
              <a:rPr b="0" lang="en-US" sz="2200" spc="-1" strike="noStrike">
                <a:solidFill>
                  <a:srgbClr val="ffffff"/>
                </a:solidFill>
                <a:latin typeface="Calibri"/>
              </a:rPr>
              <a:t>Tốc độ tính toán nhanh</a:t>
            </a:r>
            <a:endParaRPr b="0" lang="en-US" sz="2200" spc="-1" strike="noStrike">
              <a:latin typeface="Arial"/>
            </a:endParaRPr>
          </a:p>
        </p:txBody>
      </p:sp>
      <p:sp>
        <p:nvSpPr>
          <p:cNvPr id="114" name="CustomShape 6"/>
          <p:cNvSpPr/>
          <p:nvPr/>
        </p:nvSpPr>
        <p:spPr>
          <a:xfrm>
            <a:off x="990720" y="3657600"/>
            <a:ext cx="10972440" cy="152244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u="sng">
                <a:solidFill>
                  <a:srgbClr val="ffffff"/>
                </a:solidFill>
                <a:uFillTx/>
                <a:latin typeface="Times New Roman"/>
              </a:rPr>
              <a:t>Nhược điểm</a:t>
            </a:r>
            <a:endParaRPr b="0" lang="en-US" sz="2800" spc="-1" strike="noStrike">
              <a:latin typeface="Arial"/>
            </a:endParaRPr>
          </a:p>
          <a:p>
            <a:pPr lvl="1" marL="800280" indent="-342720">
              <a:lnSpc>
                <a:spcPct val="100000"/>
              </a:lnSpc>
              <a:buClr>
                <a:srgbClr val="ffffff"/>
              </a:buClr>
              <a:buFont typeface="Arial"/>
              <a:buChar char="•"/>
            </a:pPr>
            <a:r>
              <a:rPr b="0" lang="en-US" sz="2200" spc="-1" strike="noStrike">
                <a:solidFill>
                  <a:srgbClr val="ffffff"/>
                </a:solidFill>
                <a:latin typeface="Times New Roman"/>
              </a:rPr>
              <a:t>Không hỗ trợ transaction</a:t>
            </a:r>
            <a:endParaRPr b="0" lang="en-US" sz="2200" spc="-1" strike="noStrike">
              <a:latin typeface="Arial"/>
            </a:endParaRPr>
          </a:p>
          <a:p>
            <a:pPr lvl="1" marL="800280" indent="-342720">
              <a:lnSpc>
                <a:spcPct val="100000"/>
              </a:lnSpc>
              <a:buClr>
                <a:srgbClr val="ffffff"/>
              </a:buClr>
              <a:buFont typeface="Arial"/>
              <a:buChar char="•"/>
            </a:pPr>
            <a:r>
              <a:rPr b="0" lang="en-US" sz="2200" spc="-1" strike="noStrike">
                <a:solidFill>
                  <a:srgbClr val="ffffff"/>
                </a:solidFill>
                <a:latin typeface="Times New Roman"/>
              </a:rPr>
              <a:t>Chậm với các thao tác insert update delete</a:t>
            </a:r>
            <a:endParaRPr b="0" lang="en-US" sz="2200" spc="-1" strike="noStrike">
              <a:latin typeface="Arial"/>
            </a:endParaRPr>
          </a:p>
          <a:p>
            <a:pPr lvl="1" marL="800280" indent="-342720">
              <a:lnSpc>
                <a:spcPct val="100000"/>
              </a:lnSpc>
              <a:buClr>
                <a:srgbClr val="ffffff"/>
              </a:buClr>
              <a:buFont typeface="Arial"/>
              <a:buChar char="•"/>
            </a:pPr>
            <a:r>
              <a:rPr b="0" lang="en-US" sz="2200" spc="-1" strike="noStrike">
                <a:solidFill>
                  <a:srgbClr val="ffffff"/>
                </a:solidFill>
                <a:latin typeface="Times New Roman"/>
              </a:rPr>
              <a:t>Chậm với các câu query cần truy xuất trên nhiều Column Family</a:t>
            </a:r>
            <a:endParaRPr b="0" lang="en-US" sz="2200" spc="-1" strike="noStrike">
              <a:latin typeface="Arial"/>
            </a:endParaRPr>
          </a:p>
        </p:txBody>
      </p:sp>
    </p:spTree>
  </p:cSld>
  <p:timing>
    <p:tnLst>
      <p:par>
        <p:cTn id="22" dur="indefinite" restart="never" nodeType="tmRoot">
          <p:childTnLst>
            <p:seq>
              <p:cTn id="23" dur="indefinite" nodeType="mainSeq">
                <p:childTnLst>
                  <p:par>
                    <p:cTn id="24" fill="hold">
                      <p:stCondLst>
                        <p:cond delay="0"/>
                      </p:stCondLst>
                      <p:childTnLst>
                        <p:par>
                          <p:cTn id="25" fill="hold">
                            <p:stCondLst>
                              <p:cond delay="0"/>
                            </p:stCondLst>
                            <p:childTnLst>
                              <p:par>
                                <p:cTn id="26" nodeType="afterEffect" fill="hold" presetClass="entr" presetID="10">
                                  <p:stCondLst>
                                    <p:cond delay="0"/>
                                  </p:stCondLst>
                                  <p:childTnLst>
                                    <p:set>
                                      <p:cBhvr>
                                        <p:cTn id="27" dur="1" fill="hold">
                                          <p:stCondLst>
                                            <p:cond delay="0"/>
                                          </p:stCondLst>
                                        </p:cTn>
                                        <p:tgtEl>
                                          <p:spTgt spid="113"/>
                                        </p:tgtEl>
                                        <p:attrNameLst>
                                          <p:attrName>style.visibility</p:attrName>
                                        </p:attrNameLst>
                                      </p:cBhvr>
                                      <p:to>
                                        <p:strVal val="visible"/>
                                      </p:to>
                                    </p:set>
                                    <p:animEffect filter="fade" transition="in">
                                      <p:cBhvr additive="repl">
                                        <p:cTn id="28" dur="500"/>
                                        <p:tgtEl>
                                          <p:spTgt spid="113"/>
                                        </p:tgtEl>
                                      </p:cBhvr>
                                    </p:animEffec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0">
                                  <p:stCondLst>
                                    <p:cond delay="0"/>
                                  </p:stCondLst>
                                  <p:childTnLst>
                                    <p:set>
                                      <p:cBhvr>
                                        <p:cTn id="32" dur="1" fill="hold">
                                          <p:stCondLst>
                                            <p:cond delay="0"/>
                                          </p:stCondLst>
                                        </p:cTn>
                                        <p:tgtEl>
                                          <p:spTgt spid="114"/>
                                        </p:tgtEl>
                                        <p:attrNameLst>
                                          <p:attrName>style.visibility</p:attrName>
                                        </p:attrNameLst>
                                      </p:cBhvr>
                                      <p:to>
                                        <p:strVal val="visible"/>
                                      </p:to>
                                    </p:set>
                                    <p:animEffect filter="fade" transition="in">
                                      <p:cBhvr additive="repl">
                                        <p:cTn id="33" dur="500"/>
                                        <p:tgtEl>
                                          <p:spTgt spid="11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5" name="Group 1"/>
          <p:cNvGrpSpPr/>
          <p:nvPr/>
        </p:nvGrpSpPr>
        <p:grpSpPr>
          <a:xfrm>
            <a:off x="1600200" y="304920"/>
            <a:ext cx="9295920" cy="609120"/>
            <a:chOff x="1600200" y="304920"/>
            <a:chExt cx="9295920" cy="609120"/>
          </a:xfrm>
        </p:grpSpPr>
        <p:sp>
          <p:nvSpPr>
            <p:cNvPr id="116" name="CustomShape 2"/>
            <p:cNvSpPr/>
            <p:nvPr/>
          </p:nvSpPr>
          <p:spPr>
            <a:xfrm>
              <a:off x="1600200" y="304920"/>
              <a:ext cx="9295920" cy="60912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17" name="CustomShape 3"/>
            <p:cNvSpPr/>
            <p:nvPr/>
          </p:nvSpPr>
          <p:spPr>
            <a:xfrm>
              <a:off x="1664280" y="33444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2: Apache HBase</a:t>
              </a:r>
              <a:endParaRPr b="0" lang="en-US" sz="2800" spc="-1" strike="noStrike">
                <a:latin typeface="Arial"/>
              </a:endParaRPr>
            </a:p>
          </p:txBody>
        </p:sp>
      </p:grpSp>
      <p:sp>
        <p:nvSpPr>
          <p:cNvPr id="118"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HBase là gì?</a:t>
            </a:r>
            <a:endParaRPr b="0" lang="en-US" sz="3200" spc="-1" strike="noStrike">
              <a:latin typeface="Arial"/>
            </a:endParaRPr>
          </a:p>
        </p:txBody>
      </p:sp>
      <p:pic>
        <p:nvPicPr>
          <p:cNvPr id="119" name="Picture 2" descr=""/>
          <p:cNvPicPr/>
          <p:nvPr/>
        </p:nvPicPr>
        <p:blipFill>
          <a:blip r:embed="rId1"/>
          <a:stretch/>
        </p:blipFill>
        <p:spPr>
          <a:xfrm>
            <a:off x="1143000" y="1596960"/>
            <a:ext cx="10300320" cy="3584520"/>
          </a:xfrm>
          <a:prstGeom prst="rect">
            <a:avLst/>
          </a:prstGeom>
          <a:ln>
            <a:noFill/>
          </a:ln>
        </p:spPr>
      </p:pic>
    </p:spTree>
  </p:cSld>
  <p:timing>
    <p:tnLst>
      <p:par>
        <p:cTn id="34" dur="indefinite" restart="never" nodeType="tmRoot">
          <p:childTnLst>
            <p:seq>
              <p:cTn id="35"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0" name="Group 1"/>
          <p:cNvGrpSpPr/>
          <p:nvPr/>
        </p:nvGrpSpPr>
        <p:grpSpPr>
          <a:xfrm>
            <a:off x="1600200" y="304920"/>
            <a:ext cx="9295920" cy="609120"/>
            <a:chOff x="1600200" y="304920"/>
            <a:chExt cx="9295920" cy="609120"/>
          </a:xfrm>
        </p:grpSpPr>
        <p:sp>
          <p:nvSpPr>
            <p:cNvPr id="121" name="CustomShape 2"/>
            <p:cNvSpPr/>
            <p:nvPr/>
          </p:nvSpPr>
          <p:spPr>
            <a:xfrm>
              <a:off x="1600200" y="304920"/>
              <a:ext cx="9295920" cy="60912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22" name="CustomShape 3"/>
            <p:cNvSpPr/>
            <p:nvPr/>
          </p:nvSpPr>
          <p:spPr>
            <a:xfrm>
              <a:off x="1664280" y="33444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2: Apache HBase</a:t>
              </a:r>
              <a:endParaRPr b="0" lang="en-US" sz="2800" spc="-1" strike="noStrike">
                <a:latin typeface="Arial"/>
              </a:endParaRPr>
            </a:p>
          </p:txBody>
        </p:sp>
      </p:grpSp>
      <p:sp>
        <p:nvSpPr>
          <p:cNvPr id="123"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Tính chất</a:t>
            </a:r>
            <a:endParaRPr b="0" lang="en-US" sz="3200" spc="-1" strike="noStrike">
              <a:latin typeface="Arial"/>
            </a:endParaRPr>
          </a:p>
        </p:txBody>
      </p:sp>
      <p:sp>
        <p:nvSpPr>
          <p:cNvPr id="124" name="CustomShape 5"/>
          <p:cNvSpPr/>
          <p:nvPr/>
        </p:nvSpPr>
        <p:spPr>
          <a:xfrm>
            <a:off x="990720" y="1624680"/>
            <a:ext cx="10515240" cy="461160"/>
          </a:xfrm>
          <a:prstGeom prst="rect">
            <a:avLst/>
          </a:prstGeom>
          <a:noFill/>
          <a:ln>
            <a:noFill/>
          </a:ln>
        </p:spPr>
        <p:style>
          <a:lnRef idx="0"/>
          <a:fillRef idx="0"/>
          <a:effectRef idx="0"/>
          <a:fontRef idx="minor"/>
        </p:style>
      </p:sp>
      <p:sp>
        <p:nvSpPr>
          <p:cNvPr id="125" name="CustomShape 6"/>
          <p:cNvSpPr/>
          <p:nvPr/>
        </p:nvSpPr>
        <p:spPr>
          <a:xfrm>
            <a:off x="3352680" y="1854360"/>
            <a:ext cx="6629040" cy="338220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ffffff"/>
              </a:buClr>
              <a:buFont typeface="Arial"/>
              <a:buChar char="•"/>
            </a:pPr>
            <a:r>
              <a:rPr b="1" lang="en-US" sz="2400" spc="-1" strike="noStrike">
                <a:solidFill>
                  <a:srgbClr val="ffffff"/>
                </a:solidFill>
                <a:latin typeface="Times New Roman"/>
              </a:rPr>
              <a:t>Distributed</a:t>
            </a:r>
            <a:endParaRPr b="0" lang="en-US" sz="2400" spc="-1" strike="noStrike">
              <a:latin typeface="Arial"/>
            </a:endParaRPr>
          </a:p>
          <a:p>
            <a:pPr>
              <a:lnSpc>
                <a:spcPct val="100000"/>
              </a:lnSpc>
            </a:pPr>
            <a:endParaRPr b="0" lang="en-US" sz="2400" spc="-1" strike="noStrike">
              <a:latin typeface="Arial"/>
            </a:endParaRPr>
          </a:p>
          <a:p>
            <a:pPr marL="285840" indent="-285480">
              <a:lnSpc>
                <a:spcPct val="100000"/>
              </a:lnSpc>
              <a:buClr>
                <a:srgbClr val="ffffff"/>
              </a:buClr>
              <a:buFont typeface="Arial"/>
              <a:buChar char="•"/>
            </a:pPr>
            <a:r>
              <a:rPr b="1" lang="en-US" sz="2400" spc="-1" strike="noStrike">
                <a:solidFill>
                  <a:srgbClr val="ffffff"/>
                </a:solidFill>
                <a:latin typeface="Times New Roman"/>
              </a:rPr>
              <a:t>Flexible Data</a:t>
            </a:r>
            <a:endParaRPr b="0" lang="en-US" sz="2400" spc="-1" strike="noStrike">
              <a:latin typeface="Arial"/>
            </a:endParaRPr>
          </a:p>
          <a:p>
            <a:pPr>
              <a:lnSpc>
                <a:spcPct val="100000"/>
              </a:lnSpc>
            </a:pPr>
            <a:endParaRPr b="0" lang="en-US" sz="2400" spc="-1" strike="noStrike">
              <a:latin typeface="Arial"/>
            </a:endParaRPr>
          </a:p>
          <a:p>
            <a:pPr marL="285840" indent="-285480">
              <a:lnSpc>
                <a:spcPct val="100000"/>
              </a:lnSpc>
              <a:buClr>
                <a:srgbClr val="ffffff"/>
              </a:buClr>
              <a:buFont typeface="Arial"/>
              <a:buChar char="•"/>
            </a:pPr>
            <a:r>
              <a:rPr b="1" lang="en-US" sz="2400" spc="-1" strike="noStrike">
                <a:solidFill>
                  <a:srgbClr val="ffffff"/>
                </a:solidFill>
                <a:latin typeface="Times New Roman"/>
              </a:rPr>
              <a:t>Non-Relational</a:t>
            </a:r>
            <a:endParaRPr b="0" lang="en-US" sz="2400" spc="-1" strike="noStrike">
              <a:latin typeface="Arial"/>
            </a:endParaRPr>
          </a:p>
          <a:p>
            <a:pPr>
              <a:lnSpc>
                <a:spcPct val="100000"/>
              </a:lnSpc>
            </a:pPr>
            <a:endParaRPr b="0" lang="en-US" sz="2400" spc="-1" strike="noStrike">
              <a:latin typeface="Arial"/>
            </a:endParaRPr>
          </a:p>
          <a:p>
            <a:pPr marL="285840" indent="-285480">
              <a:lnSpc>
                <a:spcPct val="100000"/>
              </a:lnSpc>
              <a:buClr>
                <a:srgbClr val="ffffff"/>
              </a:buClr>
              <a:buFont typeface="Arial"/>
              <a:buChar char="•"/>
            </a:pPr>
            <a:r>
              <a:rPr b="1" lang="en-US" sz="2400" spc="-1" strike="noStrike">
                <a:solidFill>
                  <a:srgbClr val="ffffff"/>
                </a:solidFill>
                <a:latin typeface="Times New Roman"/>
              </a:rPr>
              <a:t>Big data storage</a:t>
            </a:r>
            <a:endParaRPr b="0" lang="en-US" sz="2400" spc="-1" strike="noStrike">
              <a:latin typeface="Arial"/>
            </a:endParaRPr>
          </a:p>
          <a:p>
            <a:pPr>
              <a:lnSpc>
                <a:spcPct val="100000"/>
              </a:lnSpc>
            </a:pPr>
            <a:endParaRPr b="0" lang="en-US" sz="2400" spc="-1" strike="noStrike">
              <a:latin typeface="Arial"/>
            </a:endParaRPr>
          </a:p>
          <a:p>
            <a:pPr marL="285840" indent="-285480">
              <a:lnSpc>
                <a:spcPct val="100000"/>
              </a:lnSpc>
              <a:buClr>
                <a:srgbClr val="ffffff"/>
              </a:buClr>
              <a:buFont typeface="Arial"/>
              <a:buChar char="•"/>
            </a:pPr>
            <a:r>
              <a:rPr b="1" lang="en-US" sz="2400" spc="-1" strike="noStrike">
                <a:solidFill>
                  <a:srgbClr val="ffffff"/>
                </a:solidFill>
                <a:latin typeface="Times New Roman"/>
              </a:rPr>
              <a:t>Scalable</a:t>
            </a:r>
            <a:endParaRPr b="0" lang="en-US" sz="2400" spc="-1" strike="noStrike">
              <a:latin typeface="Arial"/>
            </a:endParaRPr>
          </a:p>
        </p:txBody>
      </p:sp>
    </p:spTree>
  </p:cSld>
  <p:timing>
    <p:tnLst>
      <p:par>
        <p:cTn id="36" dur="indefinite" restart="never" nodeType="tmRoot">
          <p:childTnLst>
            <p:seq>
              <p:cTn id="37" dur="indefinite" nodeType="mainSeq">
                <p:childTnLst>
                  <p:par>
                    <p:cTn id="38" fill="hold">
                      <p:stCondLst>
                        <p:cond delay="0"/>
                      </p:stCondLst>
                      <p:childTnLst>
                        <p:par>
                          <p:cTn id="39" fill="hold">
                            <p:stCondLst>
                              <p:cond delay="0"/>
                            </p:stCondLst>
                            <p:childTnLst>
                              <p:par>
                                <p:cTn id="40" nodeType="afterEffect" fill="hold" presetClass="entr" presetID="10">
                                  <p:stCondLst>
                                    <p:cond delay="0"/>
                                  </p:stCondLst>
                                  <p:childTnLst>
                                    <p:set>
                                      <p:cBhvr>
                                        <p:cTn id="41" dur="1" fill="hold">
                                          <p:stCondLst>
                                            <p:cond delay="0"/>
                                          </p:stCondLst>
                                        </p:cTn>
                                        <p:tgtEl>
                                          <p:spTgt spid="125"/>
                                        </p:tgtEl>
                                        <p:attrNameLst>
                                          <p:attrName>style.visibility</p:attrName>
                                        </p:attrNameLst>
                                      </p:cBhvr>
                                      <p:to>
                                        <p:strVal val="visible"/>
                                      </p:to>
                                    </p:set>
                                    <p:animEffect filter="fade" transition="in">
                                      <p:cBhvr additive="repl">
                                        <p:cTn id="42" dur="500"/>
                                        <p:tgtEl>
                                          <p:spTgt spid="125"/>
                                        </p:tgtEl>
                                      </p:cBhvr>
                                    </p:animEffec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0">
                                  <p:stCondLst>
                                    <p:cond delay="0"/>
                                  </p:stCondLst>
                                  <p:childTnLst>
                                    <p:set>
                                      <p:cBhvr>
                                        <p:cTn id="46" dur="1" fill="hold">
                                          <p:stCondLst>
                                            <p:cond delay="0"/>
                                          </p:stCondLst>
                                        </p:cTn>
                                        <p:tgtEl>
                                          <p:spTgt spid="125">
                                            <p:txEl>
                                              <p:pRg st="0" end="0"/>
                                            </p:txEl>
                                          </p:spTgt>
                                        </p:tgtEl>
                                        <p:attrNameLst>
                                          <p:attrName>style.visibility</p:attrName>
                                        </p:attrNameLst>
                                      </p:cBhvr>
                                      <p:to>
                                        <p:strVal val="visible"/>
                                      </p:to>
                                    </p:set>
                                    <p:animEffect filter="fade" transition="in">
                                      <p:cBhvr additive="repl">
                                        <p:cTn id="47" dur="500"/>
                                        <p:tgtEl>
                                          <p:spTgt spid="12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1">
                                  <p:stCondLst>
                                    <p:cond delay="0"/>
                                  </p:stCondLst>
                                  <p:childTnLst>
                                    <p:set>
                                      <p:cBhvr>
                                        <p:cTn id="51" dur="1" fill="hold">
                                          <p:stCondLst>
                                            <p:cond delay="0"/>
                                          </p:stCondLst>
                                        </p:cTn>
                                        <p:tgtEl>
                                          <p:spTgt spid="125">
                                            <p:txEl>
                                              <p:pRg st="2" end="2"/>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10">
                                  <p:stCondLst>
                                    <p:cond delay="0"/>
                                  </p:stCondLst>
                                  <p:childTnLst>
                                    <p:set>
                                      <p:cBhvr>
                                        <p:cTn id="55" dur="1" fill="hold">
                                          <p:stCondLst>
                                            <p:cond delay="0"/>
                                          </p:stCondLst>
                                        </p:cTn>
                                        <p:tgtEl>
                                          <p:spTgt spid="125">
                                            <p:txEl>
                                              <p:pRg st="4" end="4"/>
                                            </p:txEl>
                                          </p:spTgt>
                                        </p:tgtEl>
                                        <p:attrNameLst>
                                          <p:attrName>style.visibility</p:attrName>
                                        </p:attrNameLst>
                                      </p:cBhvr>
                                      <p:to>
                                        <p:strVal val="visible"/>
                                      </p:to>
                                    </p:set>
                                    <p:animEffect filter="fade" transition="in">
                                      <p:cBhvr additive="repl">
                                        <p:cTn id="56" dur="500"/>
                                        <p:tgtEl>
                                          <p:spTgt spid="125">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0">
                                  <p:stCondLst>
                                    <p:cond delay="0"/>
                                  </p:stCondLst>
                                  <p:childTnLst>
                                    <p:set>
                                      <p:cBhvr>
                                        <p:cTn id="60" dur="1" fill="hold">
                                          <p:stCondLst>
                                            <p:cond delay="0"/>
                                          </p:stCondLst>
                                        </p:cTn>
                                        <p:tgtEl>
                                          <p:spTgt spid="125">
                                            <p:txEl>
                                              <p:pRg st="6" end="6"/>
                                            </p:txEl>
                                          </p:spTgt>
                                        </p:tgtEl>
                                        <p:attrNameLst>
                                          <p:attrName>style.visibility</p:attrName>
                                        </p:attrNameLst>
                                      </p:cBhvr>
                                      <p:to>
                                        <p:strVal val="visible"/>
                                      </p:to>
                                    </p:set>
                                    <p:animEffect filter="fade" transition="in">
                                      <p:cBhvr additive="repl">
                                        <p:cTn id="61" dur="500"/>
                                        <p:tgtEl>
                                          <p:spTgt spid="125">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nodeType="clickEffect" fill="hold" presetClass="entr" presetID="10">
                                  <p:stCondLst>
                                    <p:cond delay="0"/>
                                  </p:stCondLst>
                                  <p:childTnLst>
                                    <p:set>
                                      <p:cBhvr>
                                        <p:cTn id="65" dur="1" fill="hold">
                                          <p:stCondLst>
                                            <p:cond delay="0"/>
                                          </p:stCondLst>
                                        </p:cTn>
                                        <p:tgtEl>
                                          <p:spTgt spid="125">
                                            <p:txEl>
                                              <p:pRg st="8" end="8"/>
                                            </p:txEl>
                                          </p:spTgt>
                                        </p:tgtEl>
                                        <p:attrNameLst>
                                          <p:attrName>style.visibility</p:attrName>
                                        </p:attrNameLst>
                                      </p:cBhvr>
                                      <p:to>
                                        <p:strVal val="visible"/>
                                      </p:to>
                                    </p:set>
                                    <p:animEffect filter="fade" transition="in">
                                      <p:cBhvr additive="repl">
                                        <p:cTn id="66" dur="500"/>
                                        <p:tgtEl>
                                          <p:spTgt spid="125">
                                            <p:txEl>
                                              <p:pRg st="8" end="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6" name="Group 1"/>
          <p:cNvGrpSpPr/>
          <p:nvPr/>
        </p:nvGrpSpPr>
        <p:grpSpPr>
          <a:xfrm>
            <a:off x="1600200" y="304920"/>
            <a:ext cx="9295920" cy="609120"/>
            <a:chOff x="1600200" y="304920"/>
            <a:chExt cx="9295920" cy="609120"/>
          </a:xfrm>
        </p:grpSpPr>
        <p:sp>
          <p:nvSpPr>
            <p:cNvPr id="127" name="CustomShape 2"/>
            <p:cNvSpPr/>
            <p:nvPr/>
          </p:nvSpPr>
          <p:spPr>
            <a:xfrm>
              <a:off x="1600200" y="304920"/>
              <a:ext cx="9295920" cy="60912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28" name="CustomShape 3"/>
            <p:cNvSpPr/>
            <p:nvPr/>
          </p:nvSpPr>
          <p:spPr>
            <a:xfrm>
              <a:off x="1664280" y="33444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2: Apache HBase</a:t>
              </a:r>
              <a:endParaRPr b="0" lang="en-US" sz="2800" spc="-1" strike="noStrike">
                <a:latin typeface="Arial"/>
              </a:endParaRPr>
            </a:p>
          </p:txBody>
        </p:sp>
      </p:grpSp>
      <p:sp>
        <p:nvSpPr>
          <p:cNvPr id="129"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Ứng dụng</a:t>
            </a:r>
            <a:endParaRPr b="0" lang="en-US" sz="3200" spc="-1" strike="noStrike">
              <a:latin typeface="Arial"/>
            </a:endParaRPr>
          </a:p>
        </p:txBody>
      </p:sp>
      <p:sp>
        <p:nvSpPr>
          <p:cNvPr id="130" name="CustomShape 5"/>
          <p:cNvSpPr/>
          <p:nvPr/>
        </p:nvSpPr>
        <p:spPr>
          <a:xfrm>
            <a:off x="4572000" y="1248480"/>
            <a:ext cx="6012360" cy="3106080"/>
          </a:xfrm>
          <a:prstGeom prst="rect">
            <a:avLst/>
          </a:prstGeom>
          <a:solidFill>
            <a:schemeClr val="accent5">
              <a:lumMod val="50000"/>
            </a:schemeClr>
          </a:solidFill>
          <a:ln>
            <a:noFill/>
          </a:ln>
        </p:spPr>
        <p:style>
          <a:lnRef idx="0"/>
          <a:fillRef idx="0"/>
          <a:effectRef idx="0"/>
          <a:fontRef idx="minor"/>
        </p:style>
        <p:txBody>
          <a:bodyPr lIns="90000" rIns="90000" tIns="45000" bIns="45000"/>
          <a:p>
            <a:pPr marL="343080" indent="-342720">
              <a:lnSpc>
                <a:spcPct val="100000"/>
              </a:lnSpc>
              <a:buClr>
                <a:srgbClr val="ffffff"/>
              </a:buClr>
              <a:buFont typeface="Wingdings" charset="2"/>
              <a:buChar char=""/>
            </a:pPr>
            <a:r>
              <a:rPr b="0" lang="en-US" sz="2200" spc="-1" strike="noStrike">
                <a:solidFill>
                  <a:srgbClr val="ffffff"/>
                </a:solidFill>
                <a:latin typeface="Calibri"/>
              </a:rPr>
              <a:t>Hệ thống audit log</a:t>
            </a:r>
            <a:endParaRPr b="0" lang="en-US" sz="2200" spc="-1" strike="noStrike">
              <a:latin typeface="Arial"/>
            </a:endParaRPr>
          </a:p>
          <a:p>
            <a:pPr marL="343080" indent="-342720">
              <a:lnSpc>
                <a:spcPct val="100000"/>
              </a:lnSpc>
              <a:buClr>
                <a:srgbClr val="ffffff"/>
              </a:buClr>
              <a:buFont typeface="Wingdings" charset="2"/>
              <a:buChar char=""/>
            </a:pPr>
            <a:r>
              <a:rPr b="0" lang="en-US" sz="2200" spc="-1" strike="noStrike">
                <a:solidFill>
                  <a:srgbClr val="ffffff"/>
                </a:solidFill>
                <a:latin typeface="Calibri"/>
              </a:rPr>
              <a:t>Tracking user action</a:t>
            </a:r>
            <a:endParaRPr b="0" lang="en-US" sz="2200" spc="-1" strike="noStrike">
              <a:latin typeface="Arial"/>
            </a:endParaRPr>
          </a:p>
          <a:p>
            <a:pPr marL="343080" indent="-342720">
              <a:lnSpc>
                <a:spcPct val="100000"/>
              </a:lnSpc>
              <a:buClr>
                <a:srgbClr val="ffffff"/>
              </a:buClr>
              <a:buFont typeface="Wingdings" charset="2"/>
              <a:buChar char=""/>
            </a:pPr>
            <a:r>
              <a:rPr b="0" lang="en-US" sz="2200" spc="-1" strike="noStrike">
                <a:solidFill>
                  <a:srgbClr val="ffffff"/>
                </a:solidFill>
                <a:latin typeface="Calibri"/>
              </a:rPr>
              <a:t>Realtime counters, realtime analytics</a:t>
            </a:r>
            <a:endParaRPr b="0" lang="en-US" sz="2200" spc="-1" strike="noStrike">
              <a:latin typeface="Arial"/>
            </a:endParaRPr>
          </a:p>
          <a:p>
            <a:pPr marL="343080" indent="-342720">
              <a:lnSpc>
                <a:spcPct val="100000"/>
              </a:lnSpc>
              <a:buClr>
                <a:srgbClr val="ffffff"/>
              </a:buClr>
              <a:buFont typeface="Wingdings" charset="2"/>
              <a:buChar char=""/>
            </a:pPr>
            <a:r>
              <a:rPr b="0" lang="en-US" sz="2200" spc="-1" strike="noStrike">
                <a:solidFill>
                  <a:srgbClr val="ffffff"/>
                </a:solidFill>
                <a:latin typeface="Calibri"/>
              </a:rPr>
              <a:t>Monitor các hệ thống</a:t>
            </a:r>
            <a:endParaRPr b="0" lang="en-US" sz="2200" spc="-1" strike="noStrike">
              <a:latin typeface="Arial"/>
            </a:endParaRPr>
          </a:p>
          <a:p>
            <a:pPr marL="343080" indent="-342720">
              <a:lnSpc>
                <a:spcPct val="100000"/>
              </a:lnSpc>
              <a:buClr>
                <a:srgbClr val="ffffff"/>
              </a:buClr>
              <a:buFont typeface="Wingdings" charset="2"/>
              <a:buChar char=""/>
            </a:pPr>
            <a:r>
              <a:rPr b="0" lang="en-US" sz="2200" spc="-1" strike="noStrike">
                <a:solidFill>
                  <a:srgbClr val="ffffff"/>
                </a:solidFill>
                <a:latin typeface="Calibri"/>
              </a:rPr>
              <a:t>Hệ thống message</a:t>
            </a:r>
            <a:endParaRPr b="0" lang="en-US" sz="2200" spc="-1" strike="noStrike">
              <a:latin typeface="Arial"/>
            </a:endParaRPr>
          </a:p>
          <a:p>
            <a:pPr marL="343080" indent="-342720">
              <a:lnSpc>
                <a:spcPct val="100000"/>
              </a:lnSpc>
              <a:buClr>
                <a:srgbClr val="ffffff"/>
              </a:buClr>
              <a:buFont typeface="Wingdings" charset="2"/>
              <a:buChar char=""/>
            </a:pPr>
            <a:r>
              <a:rPr b="0" lang="en-US" sz="2200" spc="-1" strike="noStrike">
                <a:solidFill>
                  <a:srgbClr val="ffffff"/>
                </a:solidFill>
                <a:latin typeface="Calibri"/>
              </a:rPr>
              <a:t>Lưu trữ dữ liệu thu thập từ web</a:t>
            </a:r>
            <a:endParaRPr b="0" lang="en-US" sz="2200" spc="-1" strike="noStrike">
              <a:latin typeface="Arial"/>
            </a:endParaRPr>
          </a:p>
          <a:p>
            <a:pPr marL="343080" indent="-342720">
              <a:lnSpc>
                <a:spcPct val="100000"/>
              </a:lnSpc>
              <a:buClr>
                <a:srgbClr val="ffffff"/>
              </a:buClr>
              <a:buFont typeface="Wingdings" charset="2"/>
              <a:buChar char=""/>
            </a:pPr>
            <a:r>
              <a:rPr b="0" lang="en-US" sz="2200" spc="-1" strike="noStrike">
                <a:solidFill>
                  <a:srgbClr val="ffffff"/>
                </a:solidFill>
                <a:latin typeface="Calibri"/>
              </a:rPr>
              <a:t>Lưu trữ dữ liệu sparse (thưa)</a:t>
            </a:r>
            <a:endParaRPr b="0" lang="en-US" sz="2200" spc="-1" strike="noStrike">
              <a:latin typeface="Arial"/>
            </a:endParaRPr>
          </a:p>
          <a:p>
            <a:pPr marL="343080" indent="-342720">
              <a:lnSpc>
                <a:spcPct val="100000"/>
              </a:lnSpc>
              <a:buClr>
                <a:srgbClr val="ffffff"/>
              </a:buClr>
              <a:buFont typeface="Wingdings" charset="2"/>
              <a:buChar char=""/>
            </a:pPr>
            <a:r>
              <a:rPr b="0" lang="en-US" sz="2200" spc="-1" strike="noStrike">
                <a:solidFill>
                  <a:srgbClr val="ffffff"/>
                </a:solidFill>
                <a:latin typeface="Calibri"/>
              </a:rPr>
              <a:t>Nhiều người dùng truy cập đồng thời (stream,...)</a:t>
            </a:r>
            <a:endParaRPr b="0" lang="en-US" sz="2200" spc="-1" strike="noStrike">
              <a:latin typeface="Arial"/>
            </a:endParaRPr>
          </a:p>
        </p:txBody>
      </p:sp>
      <p:sp>
        <p:nvSpPr>
          <p:cNvPr id="131" name="CustomShape 6"/>
          <p:cNvSpPr/>
          <p:nvPr/>
        </p:nvSpPr>
        <p:spPr>
          <a:xfrm>
            <a:off x="4572000" y="4648320"/>
            <a:ext cx="7086240" cy="1095840"/>
          </a:xfrm>
          <a:prstGeom prst="rect">
            <a:avLst/>
          </a:prstGeom>
          <a:solidFill>
            <a:schemeClr val="accent5">
              <a:lumMod val="50000"/>
            </a:schemeClr>
          </a:solidFill>
          <a:ln>
            <a:noFill/>
          </a:ln>
        </p:spPr>
        <p:style>
          <a:lnRef idx="0"/>
          <a:fillRef idx="0"/>
          <a:effectRef idx="0"/>
          <a:fontRef idx="minor"/>
        </p:style>
        <p:txBody>
          <a:bodyPr lIns="90000" rIns="90000" tIns="45000" bIns="45000"/>
          <a:p>
            <a:pPr marL="285840" indent="-285480">
              <a:lnSpc>
                <a:spcPct val="100000"/>
              </a:lnSpc>
              <a:buClr>
                <a:srgbClr val="ffffff"/>
              </a:buClr>
              <a:buFont typeface="Wingdings" charset="2"/>
              <a:buChar char=""/>
            </a:pPr>
            <a:r>
              <a:rPr b="0" lang="en-US" sz="2200" spc="-1" strike="noStrike">
                <a:solidFill>
                  <a:srgbClr val="ffffff"/>
                </a:solidFill>
                <a:latin typeface="Times New Roman"/>
              </a:rPr>
              <a:t>Cần đến transaction hoặc các quan hệ, ràng buộc chặt chẽ</a:t>
            </a:r>
            <a:endParaRPr b="0" lang="en-US" sz="2200" spc="-1" strike="noStrike">
              <a:latin typeface="Arial"/>
            </a:endParaRPr>
          </a:p>
          <a:p>
            <a:pPr marL="285840" indent="-285480">
              <a:lnSpc>
                <a:spcPct val="100000"/>
              </a:lnSpc>
              <a:buClr>
                <a:srgbClr val="ffffff"/>
              </a:buClr>
              <a:buFont typeface="Wingdings" charset="2"/>
              <a:buChar char=""/>
            </a:pPr>
            <a:r>
              <a:rPr b="0" lang="en-US" sz="2200" spc="-1" strike="noStrike">
                <a:solidFill>
                  <a:srgbClr val="ffffff"/>
                </a:solidFill>
                <a:latin typeface="Times New Roman"/>
              </a:rPr>
              <a:t>Cần join dữ liệu</a:t>
            </a:r>
            <a:endParaRPr b="0" lang="en-US" sz="2200" spc="-1" strike="noStrike">
              <a:latin typeface="Arial"/>
            </a:endParaRPr>
          </a:p>
          <a:p>
            <a:pPr marL="285840" indent="-285480">
              <a:lnSpc>
                <a:spcPct val="100000"/>
              </a:lnSpc>
              <a:buClr>
                <a:srgbClr val="ffffff"/>
              </a:buClr>
              <a:buFont typeface="Wingdings" charset="2"/>
              <a:buChar char=""/>
            </a:pPr>
            <a:r>
              <a:rPr b="0" lang="en-US" sz="2200" spc="-1" strike="noStrike">
                <a:solidFill>
                  <a:srgbClr val="ffffff"/>
                </a:solidFill>
                <a:latin typeface="Times New Roman"/>
              </a:rPr>
              <a:t>Dữ liệu quy mô nhỏ</a:t>
            </a:r>
            <a:endParaRPr b="0" lang="en-US" sz="2200" spc="-1" strike="noStrike">
              <a:latin typeface="Arial"/>
            </a:endParaRPr>
          </a:p>
        </p:txBody>
      </p:sp>
      <p:sp>
        <p:nvSpPr>
          <p:cNvPr id="132" name="CustomShape 7"/>
          <p:cNvSpPr/>
          <p:nvPr/>
        </p:nvSpPr>
        <p:spPr>
          <a:xfrm>
            <a:off x="1219320" y="1676520"/>
            <a:ext cx="3047760" cy="1218960"/>
          </a:xfrm>
          <a:prstGeom prst="rightArrow">
            <a:avLst>
              <a:gd name="adj1" fmla="val 50000"/>
              <a:gd name="adj2" fmla="val 50000"/>
            </a:avLst>
          </a:prstGeom>
          <a:solidFill>
            <a:srgbClr val="118b0b"/>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i="1" lang="en-US" sz="1800" spc="-1" strike="noStrike">
                <a:solidFill>
                  <a:srgbClr val="ffffff"/>
                </a:solidFill>
                <a:latin typeface="Times New Roman"/>
              </a:rPr>
              <a:t>Có thể dùng HBase</a:t>
            </a:r>
            <a:endParaRPr b="0" lang="en-US" sz="1800" spc="-1" strike="noStrike">
              <a:latin typeface="Arial"/>
            </a:endParaRPr>
          </a:p>
        </p:txBody>
      </p:sp>
      <p:sp>
        <p:nvSpPr>
          <p:cNvPr id="133" name="CustomShape 8"/>
          <p:cNvSpPr/>
          <p:nvPr/>
        </p:nvSpPr>
        <p:spPr>
          <a:xfrm>
            <a:off x="1219320" y="4340160"/>
            <a:ext cx="3047760" cy="1218960"/>
          </a:xfrm>
          <a:prstGeom prst="rightArrow">
            <a:avLst>
              <a:gd name="adj1" fmla="val 50000"/>
              <a:gd name="adj2" fmla="val 50000"/>
            </a:avLst>
          </a:prstGeom>
          <a:solidFill>
            <a:srgbClr val="ff000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i="1" lang="en-US" sz="1800" spc="-1" strike="noStrike">
                <a:solidFill>
                  <a:srgbClr val="ffffff"/>
                </a:solidFill>
                <a:latin typeface="Times New Roman"/>
              </a:rPr>
              <a:t>KHÔNG nên dùng HBase</a:t>
            </a:r>
            <a:endParaRPr b="0" lang="en-US" sz="1800" spc="-1" strike="noStrike">
              <a:latin typeface="Arial"/>
            </a:endParaRPr>
          </a:p>
        </p:txBody>
      </p:sp>
    </p:spTree>
  </p:cSld>
  <p:timing>
    <p:tnLst>
      <p:par>
        <p:cTn id="67" dur="indefinite" restart="never" nodeType="tmRoot">
          <p:childTnLst>
            <p:seq>
              <p:cTn id="68" dur="indefinite" nodeType="mainSeq">
                <p:childTnLst>
                  <p:par>
                    <p:cTn id="69" fill="hold">
                      <p:stCondLst>
                        <p:cond delay="0"/>
                      </p:stCondLst>
                      <p:childTnLst>
                        <p:par>
                          <p:cTn id="70" fill="hold">
                            <p:stCondLst>
                              <p:cond delay="0"/>
                            </p:stCondLst>
                            <p:childTnLst>
                              <p:par>
                                <p:cTn id="71" nodeType="afterEffect" fill="hold" presetClass="entr" presetID="10">
                                  <p:stCondLst>
                                    <p:cond delay="0"/>
                                  </p:stCondLst>
                                  <p:childTnLst>
                                    <p:set>
                                      <p:cBhvr>
                                        <p:cTn id="72" dur="1" fill="hold">
                                          <p:stCondLst>
                                            <p:cond delay="0"/>
                                          </p:stCondLst>
                                        </p:cTn>
                                        <p:tgtEl>
                                          <p:spTgt spid="132"/>
                                        </p:tgtEl>
                                        <p:attrNameLst>
                                          <p:attrName>style.visibility</p:attrName>
                                        </p:attrNameLst>
                                      </p:cBhvr>
                                      <p:to>
                                        <p:strVal val="visible"/>
                                      </p:to>
                                    </p:set>
                                    <p:animEffect filter="fade" transition="in">
                                      <p:cBhvr additive="repl">
                                        <p:cTn id="73" dur="300"/>
                                        <p:tgtEl>
                                          <p:spTgt spid="132"/>
                                        </p:tgtEl>
                                      </p:cBhvr>
                                    </p:animEffect>
                                  </p:childTnLst>
                                </p:cTn>
                              </p:par>
                              <p:par>
                                <p:cTn id="74" nodeType="withEffect" fill="hold" presetClass="entr" presetID="2" presetSubtype="4">
                                  <p:stCondLst>
                                    <p:cond delay="0"/>
                                  </p:stCondLst>
                                  <p:childTnLst>
                                    <p:set>
                                      <p:cBhvr>
                                        <p:cTn id="75" dur="1" fill="hold">
                                          <p:stCondLst>
                                            <p:cond delay="0"/>
                                          </p:stCondLst>
                                        </p:cTn>
                                        <p:tgtEl>
                                          <p:spTgt spid="130"/>
                                        </p:tgtEl>
                                        <p:attrNameLst>
                                          <p:attrName>style.visibility</p:attrName>
                                        </p:attrNameLst>
                                      </p:cBhvr>
                                      <p:to>
                                        <p:strVal val="visible"/>
                                      </p:to>
                                    </p:set>
                                    <p:anim calcmode="lin" valueType="num">
                                      <p:cBhvr additive="repl">
                                        <p:cTn id="76" dur="300" fill="hold"/>
                                        <p:tgtEl>
                                          <p:spTgt spid="130"/>
                                        </p:tgtEl>
                                        <p:attrNameLst>
                                          <p:attrName>ppt_x</p:attrName>
                                        </p:attrNameLst>
                                      </p:cBhvr>
                                      <p:tavLst>
                                        <p:tav tm="0">
                                          <p:val>
                                            <p:strVal val="#ppt_x"/>
                                          </p:val>
                                        </p:tav>
                                        <p:tav tm="100000">
                                          <p:val>
                                            <p:strVal val="#ppt_x"/>
                                          </p:val>
                                        </p:tav>
                                      </p:tavLst>
                                    </p:anim>
                                    <p:anim calcmode="lin" valueType="num">
                                      <p:cBhvr additive="repl">
                                        <p:cTn id="77" dur="3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nodeType="clickEffect" fill="hold" presetClass="entr" presetID="10">
                                  <p:stCondLst>
                                    <p:cond delay="0"/>
                                  </p:stCondLst>
                                  <p:childTnLst>
                                    <p:set>
                                      <p:cBhvr>
                                        <p:cTn id="81" dur="1" fill="hold">
                                          <p:stCondLst>
                                            <p:cond delay="0"/>
                                          </p:stCondLst>
                                        </p:cTn>
                                        <p:tgtEl>
                                          <p:spTgt spid="133"/>
                                        </p:tgtEl>
                                        <p:attrNameLst>
                                          <p:attrName>style.visibility</p:attrName>
                                        </p:attrNameLst>
                                      </p:cBhvr>
                                      <p:to>
                                        <p:strVal val="visible"/>
                                      </p:to>
                                    </p:set>
                                    <p:animEffect filter="fade" transition="in">
                                      <p:cBhvr additive="repl">
                                        <p:cTn id="82" dur="300"/>
                                        <p:tgtEl>
                                          <p:spTgt spid="133"/>
                                        </p:tgtEl>
                                      </p:cBhvr>
                                    </p:animEffect>
                                  </p:childTnLst>
                                </p:cTn>
                              </p:par>
                            </p:childTnLst>
                          </p:cTn>
                        </p:par>
                        <p:par>
                          <p:cTn id="83" fill="hold">
                            <p:stCondLst>
                              <p:cond delay="300"/>
                            </p:stCondLst>
                            <p:childTnLst>
                              <p:par>
                                <p:cTn id="84" nodeType="afterEffect" fill="hold" presetClass="entr" presetID="2" presetSubtype="4">
                                  <p:stCondLst>
                                    <p:cond delay="0"/>
                                  </p:stCondLst>
                                  <p:childTnLst>
                                    <p:set>
                                      <p:cBhvr>
                                        <p:cTn id="85" dur="1" fill="hold">
                                          <p:stCondLst>
                                            <p:cond delay="0"/>
                                          </p:stCondLst>
                                        </p:cTn>
                                        <p:tgtEl>
                                          <p:spTgt spid="131"/>
                                        </p:tgtEl>
                                        <p:attrNameLst>
                                          <p:attrName>style.visibility</p:attrName>
                                        </p:attrNameLst>
                                      </p:cBhvr>
                                      <p:to>
                                        <p:strVal val="visible"/>
                                      </p:to>
                                    </p:set>
                                    <p:anim calcmode="lin" valueType="num">
                                      <p:cBhvr additive="repl">
                                        <p:cTn id="86" dur="300" fill="hold"/>
                                        <p:tgtEl>
                                          <p:spTgt spid="131"/>
                                        </p:tgtEl>
                                        <p:attrNameLst>
                                          <p:attrName>ppt_x</p:attrName>
                                        </p:attrNameLst>
                                      </p:cBhvr>
                                      <p:tavLst>
                                        <p:tav tm="0">
                                          <p:val>
                                            <p:strVal val="#ppt_x"/>
                                          </p:val>
                                        </p:tav>
                                        <p:tav tm="100000">
                                          <p:val>
                                            <p:strVal val="#ppt_x"/>
                                          </p:val>
                                        </p:tav>
                                      </p:tavLst>
                                    </p:anim>
                                    <p:anim calcmode="lin" valueType="num">
                                      <p:cBhvr additive="repl">
                                        <p:cTn id="87" dur="300" fill="hold"/>
                                        <p:tgtEl>
                                          <p:spTgt spid="1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4" name="Group 1"/>
          <p:cNvGrpSpPr/>
          <p:nvPr/>
        </p:nvGrpSpPr>
        <p:grpSpPr>
          <a:xfrm>
            <a:off x="1600200" y="304920"/>
            <a:ext cx="9295920" cy="609120"/>
            <a:chOff x="1600200" y="304920"/>
            <a:chExt cx="9295920" cy="609120"/>
          </a:xfrm>
        </p:grpSpPr>
        <p:sp>
          <p:nvSpPr>
            <p:cNvPr id="135" name="CustomShape 2"/>
            <p:cNvSpPr/>
            <p:nvPr/>
          </p:nvSpPr>
          <p:spPr>
            <a:xfrm>
              <a:off x="1600200" y="304920"/>
              <a:ext cx="9295920" cy="609120"/>
            </a:xfrm>
            <a:prstGeom prst="roundRect">
              <a:avLst>
                <a:gd name="adj" fmla="val 16667"/>
              </a:avLst>
            </a:prstGeom>
            <a:solidFill>
              <a:schemeClr val="accent6">
                <a:lumMod val="75000"/>
              </a:schemeClr>
            </a:solidFill>
            <a:ln>
              <a:round/>
            </a:ln>
            <a:effectLst>
              <a:outerShdw blurRad="40000" dir="5400000" dist="20000" rotWithShape="0">
                <a:srgbClr val="000000">
                  <a:alpha val="38000"/>
                </a:srgbClr>
              </a:outerShdw>
            </a:effectLst>
          </p:spPr>
          <p:style>
            <a:lnRef idx="3">
              <a:schemeClr val="lt1">
                <a:hueOff val="0"/>
                <a:satOff val="0"/>
                <a:lumOff val="0"/>
                <a:alphaOff val="0"/>
              </a:schemeClr>
            </a:lnRef>
            <a:fillRef idx="0"/>
            <a:effectRef idx="1">
              <a:schemeClr val="accent3">
                <a:hueOff val="5625132"/>
                <a:satOff val="-8440"/>
                <a:lumOff val="-1373"/>
                <a:alphaOff val="0"/>
              </a:schemeClr>
            </a:effectRef>
            <a:fontRef idx="minor"/>
          </p:style>
        </p:sp>
        <p:sp>
          <p:nvSpPr>
            <p:cNvPr id="136" name="CustomShape 3"/>
            <p:cNvSpPr/>
            <p:nvPr/>
          </p:nvSpPr>
          <p:spPr>
            <a:xfrm>
              <a:off x="1664280" y="334440"/>
              <a:ext cx="9168120" cy="549720"/>
            </a:xfrm>
            <a:prstGeom prst="rect">
              <a:avLst/>
            </a:prstGeom>
            <a:noFill/>
            <a:ln>
              <a:noFill/>
            </a:ln>
          </p:spPr>
          <p:style>
            <a:lnRef idx="0"/>
            <a:fillRef idx="0"/>
            <a:effectRef idx="0"/>
            <a:fontRef idx="minor"/>
          </p:style>
          <p:txBody>
            <a:bodyPr lIns="213480" rIns="213480" tIns="213480" bIns="213480" anchor="ctr"/>
            <a:p>
              <a:pPr algn="ctr">
                <a:lnSpc>
                  <a:spcPct val="90000"/>
                </a:lnSpc>
                <a:spcAft>
                  <a:spcPts val="981"/>
                </a:spcAft>
              </a:pPr>
              <a:r>
                <a:rPr b="1" lang="en-US" sz="2800" spc="-1" strike="noStrike">
                  <a:solidFill>
                    <a:srgbClr val="ffffff"/>
                  </a:solidFill>
                  <a:latin typeface="Times New Roman"/>
                </a:rPr>
                <a:t>Phần 2: Apache HBase</a:t>
              </a:r>
              <a:endParaRPr b="0" lang="en-US" sz="2800" spc="-1" strike="noStrike">
                <a:latin typeface="Arial"/>
              </a:endParaRPr>
            </a:p>
          </p:txBody>
        </p:sp>
      </p:grpSp>
      <p:sp>
        <p:nvSpPr>
          <p:cNvPr id="137" name="CustomShape 4"/>
          <p:cNvSpPr/>
          <p:nvPr/>
        </p:nvSpPr>
        <p:spPr>
          <a:xfrm>
            <a:off x="609480" y="944280"/>
            <a:ext cx="10515240" cy="577800"/>
          </a:xfrm>
          <a:prstGeom prst="rect">
            <a:avLst/>
          </a:prstGeom>
          <a:noFill/>
          <a:ln>
            <a:noFill/>
          </a:ln>
        </p:spPr>
        <p:style>
          <a:lnRef idx="0"/>
          <a:fillRef idx="0"/>
          <a:effectRef idx="0"/>
          <a:fontRef idx="minor"/>
        </p:style>
        <p:txBody>
          <a:bodyPr lIns="90000" rIns="90000" tIns="45000" bIns="45000"/>
          <a:p>
            <a:pPr marL="457200" indent="-456840">
              <a:lnSpc>
                <a:spcPct val="100000"/>
              </a:lnSpc>
              <a:buClr>
                <a:srgbClr val="ffffff"/>
              </a:buClr>
              <a:buFont typeface="Wingdings" charset="2"/>
              <a:buChar char=""/>
            </a:pPr>
            <a:r>
              <a:rPr b="1" lang="en-US" sz="3200" spc="-1" strike="noStrike">
                <a:solidFill>
                  <a:srgbClr val="ffffff"/>
                </a:solidFill>
                <a:latin typeface="Times New Roman"/>
              </a:rPr>
              <a:t>So sánh HBase vs RDBMS</a:t>
            </a:r>
            <a:endParaRPr b="0" lang="en-US" sz="3200" spc="-1" strike="noStrike">
              <a:latin typeface="Arial"/>
            </a:endParaRPr>
          </a:p>
        </p:txBody>
      </p:sp>
      <p:pic>
        <p:nvPicPr>
          <p:cNvPr id="138" name="Picture 5" descr=""/>
          <p:cNvPicPr/>
          <p:nvPr/>
        </p:nvPicPr>
        <p:blipFill>
          <a:blip r:embed="rId1"/>
          <a:stretch/>
        </p:blipFill>
        <p:spPr>
          <a:xfrm>
            <a:off x="1585080" y="1573920"/>
            <a:ext cx="8476920" cy="4876560"/>
          </a:xfrm>
          <a:prstGeom prst="rect">
            <a:avLst/>
          </a:prstGeom>
          <a:ln>
            <a:noFill/>
          </a:ln>
        </p:spPr>
      </p:pic>
    </p:spTree>
  </p:cSld>
  <p:timing>
    <p:tnLst>
      <p:par>
        <p:cTn id="88" dur="indefinite" restart="never" nodeType="tmRoot">
          <p:childTnLst>
            <p:seq>
              <p:cTn id="89"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2631</TotalTime>
  <Application>LibreOffice/6.0.7.3$Linux_X86_64 LibreOffice_project/00m0$Build-3</Application>
  <Words>1492</Words>
  <Paragraphs>182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language>en-US</dc:language>
  <cp:lastModifiedBy/>
  <dcterms:modified xsi:type="dcterms:W3CDTF">2021-03-07T11:56:10Z</dcterms:modified>
  <cp:revision>160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17</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22</vt:i4>
  </property>
</Properties>
</file>