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78" r:id="rId6"/>
    <p:sldId id="260" r:id="rId7"/>
    <p:sldId id="264" r:id="rId8"/>
    <p:sldId id="268" r:id="rId9"/>
    <p:sldId id="269" r:id="rId10"/>
    <p:sldId id="270" r:id="rId11"/>
    <p:sldId id="272" r:id="rId12"/>
    <p:sldId id="271" r:id="rId13"/>
    <p:sldId id="273" r:id="rId14"/>
    <p:sldId id="274" r:id="rId15"/>
    <p:sldId id="275" r:id="rId16"/>
    <p:sldId id="276" r:id="rId17"/>
    <p:sldId id="277" r:id="rId18"/>
    <p:sldId id="262" r:id="rId19"/>
    <p:sldId id="279" r:id="rId20"/>
    <p:sldId id="265" r:id="rId21"/>
    <p:sldId id="26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B0B"/>
    <a:srgbClr val="15AB0D"/>
    <a:srgbClr val="AD1757"/>
    <a:srgbClr val="6E8D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79" autoAdjust="0"/>
    <p:restoredTop sz="92115" autoAdjust="0"/>
  </p:normalViewPr>
  <p:slideViewPr>
    <p:cSldViewPr>
      <p:cViewPr>
        <p:scale>
          <a:sx n="125" d="100"/>
          <a:sy n="125" d="100"/>
        </p:scale>
        <p:origin x="90" y="-198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0738E6-4BD7-4AB8-8B0D-3205B8ECCD3B}" type="doc">
      <dgm:prSet loTypeId="urn:microsoft.com/office/officeart/2005/8/layout/vList2" loCatId="list" qsTypeId="urn:microsoft.com/office/officeart/2005/8/quickstyle/simple2" qsCatId="simple" csTypeId="urn:microsoft.com/office/officeart/2005/8/colors/colorful3" csCatId="colorful" phldr="1"/>
      <dgm:spPr/>
      <dgm:t>
        <a:bodyPr/>
        <a:lstStyle/>
        <a:p>
          <a:endParaRPr lang="en-US"/>
        </a:p>
      </dgm:t>
    </dgm:pt>
    <dgm:pt modelId="{579DE623-2DF7-4243-B639-4C6C471378C7}">
      <dgm:prSet phldrT="[Text]"/>
      <dgm:spPr>
        <a:solidFill>
          <a:schemeClr val="accent1">
            <a:lumMod val="75000"/>
          </a:schemeClr>
        </a:solidFill>
      </dgm:spPr>
      <dgm:t>
        <a:bodyPr/>
        <a:lstStyle/>
        <a:p>
          <a:r>
            <a:rPr lang="en-US" b="1" dirty="0" err="1" smtClean="0">
              <a:latin typeface="Times New Roman" panose="02020603050405020304" pitchFamily="18" charset="0"/>
              <a:cs typeface="Times New Roman" panose="02020603050405020304" pitchFamily="18" charset="0"/>
            </a:rPr>
            <a:t>Phần</a:t>
          </a:r>
          <a:r>
            <a:rPr lang="en-US" b="1" dirty="0" smtClean="0">
              <a:latin typeface="Times New Roman" panose="02020603050405020304" pitchFamily="18" charset="0"/>
              <a:cs typeface="Times New Roman" panose="02020603050405020304" pitchFamily="18" charset="0"/>
            </a:rPr>
            <a:t> 1:Tổng quan Column Family</a:t>
          </a:r>
          <a:endParaRPr lang="en-US" b="1" dirty="0">
            <a:latin typeface="Times New Roman" panose="02020603050405020304" pitchFamily="18" charset="0"/>
            <a:cs typeface="Times New Roman" panose="02020603050405020304" pitchFamily="18" charset="0"/>
          </a:endParaRPr>
        </a:p>
      </dgm:t>
    </dgm:pt>
    <dgm:pt modelId="{BE7C2772-D163-45BD-99AF-8D4E99C1357E}" type="parTrans" cxnId="{D4D40979-0EAF-4C98-887C-16A5C398BE70}">
      <dgm:prSet/>
      <dgm:spPr/>
      <dgm:t>
        <a:bodyPr/>
        <a:lstStyle/>
        <a:p>
          <a:endParaRPr lang="en-US"/>
        </a:p>
      </dgm:t>
    </dgm:pt>
    <dgm:pt modelId="{55E825B2-76A9-4760-B3AA-4F41A5B6BC15}" type="sibTrans" cxnId="{D4D40979-0EAF-4C98-887C-16A5C398BE70}">
      <dgm:prSet/>
      <dgm:spPr/>
      <dgm:t>
        <a:bodyPr/>
        <a:lstStyle/>
        <a:p>
          <a:endParaRPr lang="en-US"/>
        </a:p>
      </dgm:t>
    </dgm:pt>
    <dgm:pt modelId="{C0545705-5A66-47FD-9F7E-B3C74046757D}">
      <dgm:prSet phldrT="[Text]" custT="1"/>
      <dgm:spPr>
        <a:solidFill>
          <a:schemeClr val="accent6">
            <a:lumMod val="75000"/>
          </a:schemeClr>
        </a:solidFill>
      </dgm:spPr>
      <dgm:t>
        <a:bodyPr/>
        <a:lstStyle/>
        <a:p>
          <a:r>
            <a:rPr lang="en-US" sz="5600" b="1" dirty="0" err="1" smtClean="0">
              <a:latin typeface="Times New Roman" panose="02020603050405020304" pitchFamily="18" charset="0"/>
              <a:cs typeface="Times New Roman" panose="02020603050405020304" pitchFamily="18" charset="0"/>
            </a:rPr>
            <a:t>Phần</a:t>
          </a:r>
          <a:r>
            <a:rPr lang="en-US" sz="5600" b="1" dirty="0" smtClean="0">
              <a:latin typeface="Times New Roman" panose="02020603050405020304" pitchFamily="18" charset="0"/>
              <a:cs typeface="Times New Roman" panose="02020603050405020304" pitchFamily="18" charset="0"/>
            </a:rPr>
            <a:t> 2: </a:t>
          </a:r>
          <a:r>
            <a:rPr lang="en-US" sz="5600" b="1" i="0" dirty="0" smtClean="0">
              <a:latin typeface="Times New Roman" panose="02020603050405020304" pitchFamily="18" charset="0"/>
              <a:cs typeface="Times New Roman" panose="02020603050405020304" pitchFamily="18" charset="0"/>
            </a:rPr>
            <a:t>Apache</a:t>
          </a:r>
          <a:r>
            <a:rPr lang="en-US" sz="5500" b="1" i="0" dirty="0" smtClean="0">
              <a:latin typeface="Times New Roman" panose="02020603050405020304" pitchFamily="18" charset="0"/>
              <a:cs typeface="Times New Roman" panose="02020603050405020304" pitchFamily="18" charset="0"/>
            </a:rPr>
            <a:t> </a:t>
          </a:r>
          <a:r>
            <a:rPr lang="en-US" sz="5500" b="1" i="0" dirty="0" err="1" smtClean="0">
              <a:latin typeface="Times New Roman" panose="02020603050405020304" pitchFamily="18" charset="0"/>
              <a:cs typeface="Times New Roman" panose="02020603050405020304" pitchFamily="18" charset="0"/>
            </a:rPr>
            <a:t>HBase</a:t>
          </a:r>
          <a:endParaRPr lang="en-US" sz="5500" dirty="0">
            <a:latin typeface="Times New Roman" panose="02020603050405020304" pitchFamily="18" charset="0"/>
            <a:cs typeface="Times New Roman" panose="02020603050405020304" pitchFamily="18" charset="0"/>
          </a:endParaRPr>
        </a:p>
      </dgm:t>
    </dgm:pt>
    <dgm:pt modelId="{964D2CCA-0E6A-4E0B-8CF5-7A877815F789}" type="sibTrans" cxnId="{0ACBACC0-4F1E-497E-B786-032F73DF1751}">
      <dgm:prSet/>
      <dgm:spPr/>
      <dgm:t>
        <a:bodyPr/>
        <a:lstStyle/>
        <a:p>
          <a:endParaRPr lang="en-US"/>
        </a:p>
      </dgm:t>
    </dgm:pt>
    <dgm:pt modelId="{A314F2AF-FDE1-4A17-B0E8-F64B2E85B49C}" type="parTrans" cxnId="{0ACBACC0-4F1E-497E-B786-032F73DF1751}">
      <dgm:prSet/>
      <dgm:spPr/>
      <dgm:t>
        <a:bodyPr/>
        <a:lstStyle/>
        <a:p>
          <a:endParaRPr lang="en-US"/>
        </a:p>
      </dgm:t>
    </dgm:pt>
    <dgm:pt modelId="{8406E4E1-49C4-47D4-93CE-4068A6100A4D}">
      <dgm:prSet phldrT="[Text]" custT="1"/>
      <dgm:spPr>
        <a:solidFill>
          <a:srgbClr val="00B050"/>
        </a:solidFill>
      </dgm:spPr>
      <dgm:t>
        <a:bodyPr/>
        <a:lstStyle/>
        <a:p>
          <a:r>
            <a:rPr lang="en-US" sz="5600" b="1" i="0" dirty="0" err="1" smtClean="0">
              <a:latin typeface="Times New Roman" panose="02020603050405020304" pitchFamily="18" charset="0"/>
              <a:cs typeface="Times New Roman" panose="02020603050405020304" pitchFamily="18" charset="0"/>
            </a:rPr>
            <a:t>Phần</a:t>
          </a:r>
          <a:r>
            <a:rPr lang="en-US" sz="5600" b="1" i="0" dirty="0" smtClean="0">
              <a:latin typeface="Times New Roman" panose="02020603050405020304" pitchFamily="18" charset="0"/>
              <a:cs typeface="Times New Roman" panose="02020603050405020304" pitchFamily="18" charset="0"/>
            </a:rPr>
            <a:t> 3:Kết </a:t>
          </a:r>
          <a:r>
            <a:rPr lang="en-US" sz="5600" b="1" i="0" dirty="0" err="1" smtClean="0">
              <a:latin typeface="Times New Roman" panose="02020603050405020304" pitchFamily="18" charset="0"/>
              <a:cs typeface="Times New Roman" panose="02020603050405020304" pitchFamily="18" charset="0"/>
            </a:rPr>
            <a:t>luận</a:t>
          </a:r>
          <a:r>
            <a:rPr lang="en-US" sz="5600" b="1" i="0" dirty="0" smtClean="0">
              <a:latin typeface="Times New Roman" panose="02020603050405020304" pitchFamily="18" charset="0"/>
              <a:cs typeface="Times New Roman" panose="02020603050405020304" pitchFamily="18" charset="0"/>
            </a:rPr>
            <a:t> </a:t>
          </a:r>
          <a:r>
            <a:rPr lang="en-US" sz="5600" b="1" i="0" dirty="0" err="1" smtClean="0">
              <a:latin typeface="Times New Roman" panose="02020603050405020304" pitchFamily="18" charset="0"/>
              <a:cs typeface="Times New Roman" panose="02020603050405020304" pitchFamily="18" charset="0"/>
            </a:rPr>
            <a:t>và</a:t>
          </a:r>
          <a:r>
            <a:rPr lang="en-US" sz="5600" b="1" i="0" dirty="0" smtClean="0">
              <a:latin typeface="Times New Roman" panose="02020603050405020304" pitchFamily="18" charset="0"/>
              <a:cs typeface="Times New Roman" panose="02020603050405020304" pitchFamily="18" charset="0"/>
            </a:rPr>
            <a:t> </a:t>
          </a:r>
          <a:r>
            <a:rPr lang="en-US" sz="5600" b="1" i="0" dirty="0" err="1" smtClean="0">
              <a:latin typeface="Times New Roman" panose="02020603050405020304" pitchFamily="18" charset="0"/>
              <a:cs typeface="Times New Roman" panose="02020603050405020304" pitchFamily="18" charset="0"/>
            </a:rPr>
            <a:t>mở</a:t>
          </a:r>
          <a:r>
            <a:rPr lang="en-US" sz="5600" b="1" i="0" dirty="0" smtClean="0">
              <a:latin typeface="Times New Roman" panose="02020603050405020304" pitchFamily="18" charset="0"/>
              <a:cs typeface="Times New Roman" panose="02020603050405020304" pitchFamily="18" charset="0"/>
            </a:rPr>
            <a:t> </a:t>
          </a:r>
          <a:r>
            <a:rPr lang="en-US" sz="5600" b="1" i="0" dirty="0" err="1" smtClean="0">
              <a:latin typeface="Times New Roman" panose="02020603050405020304" pitchFamily="18" charset="0"/>
              <a:cs typeface="Times New Roman" panose="02020603050405020304" pitchFamily="18" charset="0"/>
            </a:rPr>
            <a:t>rộng</a:t>
          </a:r>
          <a:endParaRPr lang="en-US" sz="5600" dirty="0">
            <a:latin typeface="Times New Roman" panose="02020603050405020304" pitchFamily="18" charset="0"/>
            <a:cs typeface="Times New Roman" panose="02020603050405020304" pitchFamily="18" charset="0"/>
          </a:endParaRPr>
        </a:p>
      </dgm:t>
    </dgm:pt>
    <dgm:pt modelId="{8BF41E44-03D2-4DB8-837A-DFEDC750EA84}" type="sibTrans" cxnId="{672D52F2-A12B-4B6D-856F-7BB8B7B6E9DC}">
      <dgm:prSet/>
      <dgm:spPr/>
      <dgm:t>
        <a:bodyPr/>
        <a:lstStyle/>
        <a:p>
          <a:endParaRPr lang="en-US"/>
        </a:p>
      </dgm:t>
    </dgm:pt>
    <dgm:pt modelId="{15EFCEDF-13DC-4E26-8505-4FA59E4EA122}" type="parTrans" cxnId="{672D52F2-A12B-4B6D-856F-7BB8B7B6E9DC}">
      <dgm:prSet/>
      <dgm:spPr/>
      <dgm:t>
        <a:bodyPr/>
        <a:lstStyle/>
        <a:p>
          <a:endParaRPr lang="en-US"/>
        </a:p>
      </dgm:t>
    </dgm:pt>
    <dgm:pt modelId="{5C243920-1960-49F6-8B94-BFB30175097D}" type="pres">
      <dgm:prSet presAssocID="{370738E6-4BD7-4AB8-8B0D-3205B8ECCD3B}" presName="linear" presStyleCnt="0">
        <dgm:presLayoutVars>
          <dgm:animLvl val="lvl"/>
          <dgm:resizeHandles val="exact"/>
        </dgm:presLayoutVars>
      </dgm:prSet>
      <dgm:spPr/>
      <dgm:t>
        <a:bodyPr/>
        <a:lstStyle/>
        <a:p>
          <a:endParaRPr lang="en-US"/>
        </a:p>
      </dgm:t>
    </dgm:pt>
    <dgm:pt modelId="{63873F1F-FC88-4DD8-968E-F2AA092439B5}" type="pres">
      <dgm:prSet presAssocID="{579DE623-2DF7-4243-B639-4C6C471378C7}" presName="parentText" presStyleLbl="node1" presStyleIdx="0" presStyleCnt="3">
        <dgm:presLayoutVars>
          <dgm:chMax val="0"/>
          <dgm:bulletEnabled val="1"/>
        </dgm:presLayoutVars>
      </dgm:prSet>
      <dgm:spPr/>
      <dgm:t>
        <a:bodyPr/>
        <a:lstStyle/>
        <a:p>
          <a:endParaRPr lang="en-US"/>
        </a:p>
      </dgm:t>
    </dgm:pt>
    <dgm:pt modelId="{80493837-3E0A-4555-B12F-8E6F34631BAC}" type="pres">
      <dgm:prSet presAssocID="{55E825B2-76A9-4760-B3AA-4F41A5B6BC15}" presName="spacer" presStyleCnt="0"/>
      <dgm:spPr/>
    </dgm:pt>
    <dgm:pt modelId="{448D9771-D820-422B-8814-4B49E9F0B3E4}" type="pres">
      <dgm:prSet presAssocID="{C0545705-5A66-47FD-9F7E-B3C74046757D}" presName="parentText" presStyleLbl="node1" presStyleIdx="1" presStyleCnt="3">
        <dgm:presLayoutVars>
          <dgm:chMax val="0"/>
          <dgm:bulletEnabled val="1"/>
        </dgm:presLayoutVars>
      </dgm:prSet>
      <dgm:spPr/>
      <dgm:t>
        <a:bodyPr/>
        <a:lstStyle/>
        <a:p>
          <a:endParaRPr lang="en-US"/>
        </a:p>
      </dgm:t>
    </dgm:pt>
    <dgm:pt modelId="{CAB4BC8E-8AE6-4BAA-BB92-32952284E077}" type="pres">
      <dgm:prSet presAssocID="{964D2CCA-0E6A-4E0B-8CF5-7A877815F789}" presName="spacer" presStyleCnt="0"/>
      <dgm:spPr/>
    </dgm:pt>
    <dgm:pt modelId="{D282F9DC-D542-4AD5-958F-1B5DF45D0032}" type="pres">
      <dgm:prSet presAssocID="{8406E4E1-49C4-47D4-93CE-4068A6100A4D}" presName="parentText" presStyleLbl="node1" presStyleIdx="2" presStyleCnt="3">
        <dgm:presLayoutVars>
          <dgm:chMax val="0"/>
          <dgm:bulletEnabled val="1"/>
        </dgm:presLayoutVars>
      </dgm:prSet>
      <dgm:spPr/>
      <dgm:t>
        <a:bodyPr/>
        <a:lstStyle/>
        <a:p>
          <a:endParaRPr lang="en-US"/>
        </a:p>
      </dgm:t>
    </dgm:pt>
  </dgm:ptLst>
  <dgm:cxnLst>
    <dgm:cxn modelId="{672D52F2-A12B-4B6D-856F-7BB8B7B6E9DC}" srcId="{370738E6-4BD7-4AB8-8B0D-3205B8ECCD3B}" destId="{8406E4E1-49C4-47D4-93CE-4068A6100A4D}" srcOrd="2" destOrd="0" parTransId="{15EFCEDF-13DC-4E26-8505-4FA59E4EA122}" sibTransId="{8BF41E44-03D2-4DB8-837A-DFEDC750EA84}"/>
    <dgm:cxn modelId="{2C7D7505-A7E9-40CE-918A-B74B3FA32440}" type="presOf" srcId="{579DE623-2DF7-4243-B639-4C6C471378C7}" destId="{63873F1F-FC88-4DD8-968E-F2AA092439B5}" srcOrd="0" destOrd="0" presId="urn:microsoft.com/office/officeart/2005/8/layout/vList2"/>
    <dgm:cxn modelId="{0D747358-964C-42A5-AB78-AB2470A76628}" type="presOf" srcId="{C0545705-5A66-47FD-9F7E-B3C74046757D}" destId="{448D9771-D820-422B-8814-4B49E9F0B3E4}" srcOrd="0" destOrd="0" presId="urn:microsoft.com/office/officeart/2005/8/layout/vList2"/>
    <dgm:cxn modelId="{A2AF86FE-31B9-4C90-B932-E8F7DA25448A}" type="presOf" srcId="{370738E6-4BD7-4AB8-8B0D-3205B8ECCD3B}" destId="{5C243920-1960-49F6-8B94-BFB30175097D}" srcOrd="0" destOrd="0" presId="urn:microsoft.com/office/officeart/2005/8/layout/vList2"/>
    <dgm:cxn modelId="{D4D40979-0EAF-4C98-887C-16A5C398BE70}" srcId="{370738E6-4BD7-4AB8-8B0D-3205B8ECCD3B}" destId="{579DE623-2DF7-4243-B639-4C6C471378C7}" srcOrd="0" destOrd="0" parTransId="{BE7C2772-D163-45BD-99AF-8D4E99C1357E}" sibTransId="{55E825B2-76A9-4760-B3AA-4F41A5B6BC15}"/>
    <dgm:cxn modelId="{BA09CFBC-45B3-43A9-981A-5102E972A071}" type="presOf" srcId="{8406E4E1-49C4-47D4-93CE-4068A6100A4D}" destId="{D282F9DC-D542-4AD5-958F-1B5DF45D0032}" srcOrd="0" destOrd="0" presId="urn:microsoft.com/office/officeart/2005/8/layout/vList2"/>
    <dgm:cxn modelId="{0ACBACC0-4F1E-497E-B786-032F73DF1751}" srcId="{370738E6-4BD7-4AB8-8B0D-3205B8ECCD3B}" destId="{C0545705-5A66-47FD-9F7E-B3C74046757D}" srcOrd="1" destOrd="0" parTransId="{A314F2AF-FDE1-4A17-B0E8-F64B2E85B49C}" sibTransId="{964D2CCA-0E6A-4E0B-8CF5-7A877815F789}"/>
    <dgm:cxn modelId="{F74642ED-D2F0-4F95-8265-D7AC99131BA5}" type="presParOf" srcId="{5C243920-1960-49F6-8B94-BFB30175097D}" destId="{63873F1F-FC88-4DD8-968E-F2AA092439B5}" srcOrd="0" destOrd="0" presId="urn:microsoft.com/office/officeart/2005/8/layout/vList2"/>
    <dgm:cxn modelId="{14AA8D0F-8C38-4335-9A39-BEBF7F0821C8}" type="presParOf" srcId="{5C243920-1960-49F6-8B94-BFB30175097D}" destId="{80493837-3E0A-4555-B12F-8E6F34631BAC}" srcOrd="1" destOrd="0" presId="urn:microsoft.com/office/officeart/2005/8/layout/vList2"/>
    <dgm:cxn modelId="{1FD4269C-792E-45E6-A168-DC1A08F3C62B}" type="presParOf" srcId="{5C243920-1960-49F6-8B94-BFB30175097D}" destId="{448D9771-D820-422B-8814-4B49E9F0B3E4}" srcOrd="2" destOrd="0" presId="urn:microsoft.com/office/officeart/2005/8/layout/vList2"/>
    <dgm:cxn modelId="{ACC7560E-7D14-47A5-B8AD-17A0860531E8}" type="presParOf" srcId="{5C243920-1960-49F6-8B94-BFB30175097D}" destId="{CAB4BC8E-8AE6-4BAA-BB92-32952284E077}" srcOrd="3" destOrd="0" presId="urn:microsoft.com/office/officeart/2005/8/layout/vList2"/>
    <dgm:cxn modelId="{87D546E4-94C9-43CD-83C5-B20724A9F5F7}" type="presParOf" srcId="{5C243920-1960-49F6-8B94-BFB30175097D}" destId="{D282F9DC-D542-4AD5-958F-1B5DF45D003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73F1F-FC88-4DD8-968E-F2AA092439B5}">
      <dsp:nvSpPr>
        <dsp:cNvPr id="0" name=""/>
        <dsp:cNvSpPr/>
      </dsp:nvSpPr>
      <dsp:spPr>
        <a:xfrm>
          <a:off x="0" y="37559"/>
          <a:ext cx="9296400" cy="1311862"/>
        </a:xfrm>
        <a:prstGeom prst="roundRect">
          <a:avLst/>
        </a:prstGeom>
        <a:solidFill>
          <a:schemeClr val="accent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5260" tIns="175260" rIns="175260" bIns="175260" numCol="1" spcCol="1270" anchor="ctr" anchorCtr="0">
          <a:noAutofit/>
        </a:bodyPr>
        <a:lstStyle/>
        <a:p>
          <a:pPr lvl="0" algn="l" defTabSz="2044700">
            <a:lnSpc>
              <a:spcPct val="90000"/>
            </a:lnSpc>
            <a:spcBef>
              <a:spcPct val="0"/>
            </a:spcBef>
            <a:spcAft>
              <a:spcPct val="35000"/>
            </a:spcAft>
          </a:pPr>
          <a:r>
            <a:rPr lang="en-US" sz="4600" b="1" kern="1200" dirty="0" err="1" smtClean="0">
              <a:latin typeface="Times New Roman" panose="02020603050405020304" pitchFamily="18" charset="0"/>
              <a:cs typeface="Times New Roman" panose="02020603050405020304" pitchFamily="18" charset="0"/>
            </a:rPr>
            <a:t>Phần</a:t>
          </a:r>
          <a:r>
            <a:rPr lang="en-US" sz="4600" b="1" kern="1200" dirty="0" smtClean="0">
              <a:latin typeface="Times New Roman" panose="02020603050405020304" pitchFamily="18" charset="0"/>
              <a:cs typeface="Times New Roman" panose="02020603050405020304" pitchFamily="18" charset="0"/>
            </a:rPr>
            <a:t> 1:Tổng quan Column Family</a:t>
          </a:r>
          <a:endParaRPr lang="en-US" sz="4600" b="1" kern="1200" dirty="0">
            <a:latin typeface="Times New Roman" panose="02020603050405020304" pitchFamily="18" charset="0"/>
            <a:cs typeface="Times New Roman" panose="02020603050405020304" pitchFamily="18" charset="0"/>
          </a:endParaRPr>
        </a:p>
      </dsp:txBody>
      <dsp:txXfrm>
        <a:off x="64040" y="101599"/>
        <a:ext cx="9168320" cy="1183782"/>
      </dsp:txXfrm>
    </dsp:sp>
    <dsp:sp modelId="{448D9771-D820-422B-8814-4B49E9F0B3E4}">
      <dsp:nvSpPr>
        <dsp:cNvPr id="0" name=""/>
        <dsp:cNvSpPr/>
      </dsp:nvSpPr>
      <dsp:spPr>
        <a:xfrm>
          <a:off x="0" y="1481902"/>
          <a:ext cx="9296400" cy="1311862"/>
        </a:xfrm>
        <a:prstGeom prst="roundRect">
          <a:avLst/>
        </a:prstGeom>
        <a:solidFill>
          <a:schemeClr val="accent6">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r>
            <a:rPr lang="en-US" sz="5600" b="1" kern="1200" dirty="0" err="1" smtClean="0">
              <a:latin typeface="Times New Roman" panose="02020603050405020304" pitchFamily="18" charset="0"/>
              <a:cs typeface="Times New Roman" panose="02020603050405020304" pitchFamily="18" charset="0"/>
            </a:rPr>
            <a:t>Phần</a:t>
          </a:r>
          <a:r>
            <a:rPr lang="en-US" sz="5600" b="1" kern="1200" dirty="0" smtClean="0">
              <a:latin typeface="Times New Roman" panose="02020603050405020304" pitchFamily="18" charset="0"/>
              <a:cs typeface="Times New Roman" panose="02020603050405020304" pitchFamily="18" charset="0"/>
            </a:rPr>
            <a:t> 2: </a:t>
          </a:r>
          <a:r>
            <a:rPr lang="en-US" sz="5600" b="1" i="0" kern="1200" dirty="0" smtClean="0">
              <a:latin typeface="Times New Roman" panose="02020603050405020304" pitchFamily="18" charset="0"/>
              <a:cs typeface="Times New Roman" panose="02020603050405020304" pitchFamily="18" charset="0"/>
            </a:rPr>
            <a:t>Apache</a:t>
          </a:r>
          <a:r>
            <a:rPr lang="en-US" sz="5500" b="1" i="0" kern="1200" dirty="0" smtClean="0">
              <a:latin typeface="Times New Roman" panose="02020603050405020304" pitchFamily="18" charset="0"/>
              <a:cs typeface="Times New Roman" panose="02020603050405020304" pitchFamily="18" charset="0"/>
            </a:rPr>
            <a:t> </a:t>
          </a:r>
          <a:r>
            <a:rPr lang="en-US" sz="5500" b="1" i="0" kern="1200" dirty="0" err="1" smtClean="0">
              <a:latin typeface="Times New Roman" panose="02020603050405020304" pitchFamily="18" charset="0"/>
              <a:cs typeface="Times New Roman" panose="02020603050405020304" pitchFamily="18" charset="0"/>
            </a:rPr>
            <a:t>HBase</a:t>
          </a:r>
          <a:endParaRPr lang="en-US" sz="5500" kern="1200" dirty="0">
            <a:latin typeface="Times New Roman" panose="02020603050405020304" pitchFamily="18" charset="0"/>
            <a:cs typeface="Times New Roman" panose="02020603050405020304" pitchFamily="18" charset="0"/>
          </a:endParaRPr>
        </a:p>
      </dsp:txBody>
      <dsp:txXfrm>
        <a:off x="64040" y="1545942"/>
        <a:ext cx="9168320" cy="1183782"/>
      </dsp:txXfrm>
    </dsp:sp>
    <dsp:sp modelId="{D282F9DC-D542-4AD5-958F-1B5DF45D0032}">
      <dsp:nvSpPr>
        <dsp:cNvPr id="0" name=""/>
        <dsp:cNvSpPr/>
      </dsp:nvSpPr>
      <dsp:spPr>
        <a:xfrm>
          <a:off x="0" y="2926244"/>
          <a:ext cx="9296400" cy="1311862"/>
        </a:xfrm>
        <a:prstGeom prst="roundRect">
          <a:avLst/>
        </a:prstGeom>
        <a:solidFill>
          <a:srgbClr val="00B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r>
            <a:rPr lang="en-US" sz="5600" b="1" i="0" kern="1200" dirty="0" err="1" smtClean="0">
              <a:latin typeface="Times New Roman" panose="02020603050405020304" pitchFamily="18" charset="0"/>
              <a:cs typeface="Times New Roman" panose="02020603050405020304" pitchFamily="18" charset="0"/>
            </a:rPr>
            <a:t>Phần</a:t>
          </a:r>
          <a:r>
            <a:rPr lang="en-US" sz="5600" b="1" i="0" kern="1200" dirty="0" smtClean="0">
              <a:latin typeface="Times New Roman" panose="02020603050405020304" pitchFamily="18" charset="0"/>
              <a:cs typeface="Times New Roman" panose="02020603050405020304" pitchFamily="18" charset="0"/>
            </a:rPr>
            <a:t> 3:Kết </a:t>
          </a:r>
          <a:r>
            <a:rPr lang="en-US" sz="5600" b="1" i="0" kern="1200" dirty="0" err="1" smtClean="0">
              <a:latin typeface="Times New Roman" panose="02020603050405020304" pitchFamily="18" charset="0"/>
              <a:cs typeface="Times New Roman" panose="02020603050405020304" pitchFamily="18" charset="0"/>
            </a:rPr>
            <a:t>luận</a:t>
          </a:r>
          <a:r>
            <a:rPr lang="en-US" sz="5600" b="1" i="0" kern="1200" dirty="0" smtClean="0">
              <a:latin typeface="Times New Roman" panose="02020603050405020304" pitchFamily="18" charset="0"/>
              <a:cs typeface="Times New Roman" panose="02020603050405020304" pitchFamily="18" charset="0"/>
            </a:rPr>
            <a:t> </a:t>
          </a:r>
          <a:r>
            <a:rPr lang="en-US" sz="5600" b="1" i="0" kern="1200" dirty="0" err="1" smtClean="0">
              <a:latin typeface="Times New Roman" panose="02020603050405020304" pitchFamily="18" charset="0"/>
              <a:cs typeface="Times New Roman" panose="02020603050405020304" pitchFamily="18" charset="0"/>
            </a:rPr>
            <a:t>và</a:t>
          </a:r>
          <a:r>
            <a:rPr lang="en-US" sz="5600" b="1" i="0" kern="1200" dirty="0" smtClean="0">
              <a:latin typeface="Times New Roman" panose="02020603050405020304" pitchFamily="18" charset="0"/>
              <a:cs typeface="Times New Roman" panose="02020603050405020304" pitchFamily="18" charset="0"/>
            </a:rPr>
            <a:t> </a:t>
          </a:r>
          <a:r>
            <a:rPr lang="en-US" sz="5600" b="1" i="0" kern="1200" dirty="0" err="1" smtClean="0">
              <a:latin typeface="Times New Roman" panose="02020603050405020304" pitchFamily="18" charset="0"/>
              <a:cs typeface="Times New Roman" panose="02020603050405020304" pitchFamily="18" charset="0"/>
            </a:rPr>
            <a:t>mở</a:t>
          </a:r>
          <a:r>
            <a:rPr lang="en-US" sz="5600" b="1" i="0" kern="1200" dirty="0" smtClean="0">
              <a:latin typeface="Times New Roman" panose="02020603050405020304" pitchFamily="18" charset="0"/>
              <a:cs typeface="Times New Roman" panose="02020603050405020304" pitchFamily="18" charset="0"/>
            </a:rPr>
            <a:t> </a:t>
          </a:r>
          <a:r>
            <a:rPr lang="en-US" sz="5600" b="1" i="0" kern="1200" dirty="0" err="1" smtClean="0">
              <a:latin typeface="Times New Roman" panose="02020603050405020304" pitchFamily="18" charset="0"/>
              <a:cs typeface="Times New Roman" panose="02020603050405020304" pitchFamily="18" charset="0"/>
            </a:rPr>
            <a:t>rộng</a:t>
          </a:r>
          <a:endParaRPr lang="en-US" sz="5600" kern="1200" dirty="0">
            <a:latin typeface="Times New Roman" panose="02020603050405020304" pitchFamily="18" charset="0"/>
            <a:cs typeface="Times New Roman" panose="02020603050405020304" pitchFamily="18" charset="0"/>
          </a:endParaRPr>
        </a:p>
      </dsp:txBody>
      <dsp:txXfrm>
        <a:off x="64040" y="2990284"/>
        <a:ext cx="9168320" cy="11837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5E1771-A7B1-4A91-958F-4C50DD45F4D7}" type="datetimeFigureOut">
              <a:rPr lang="en-PH" smtClean="0"/>
              <a:t>06/03/2021</a:t>
            </a:fld>
            <a:endParaRPr lang="en-PH"/>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B96F3-AB3B-4A44-870F-2FBB5484A874}" type="slidenum">
              <a:rPr lang="en-PH" smtClean="0"/>
              <a:t>‹#›</a:t>
            </a:fld>
            <a:endParaRPr lang="en-PH"/>
          </a:p>
        </p:txBody>
      </p:sp>
    </p:spTree>
    <p:extLst>
      <p:ext uri="{BB962C8B-B14F-4D97-AF65-F5344CB8AC3E}">
        <p14:creationId xmlns:p14="http://schemas.microsoft.com/office/powerpoint/2010/main" val="135773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bg1"/>
                </a:solidFill>
                <a:latin typeface="+mn-lt"/>
                <a:ea typeface="+mn-ea"/>
                <a:cs typeface="+mn-cs"/>
              </a:rPr>
              <a:t>Column Family là một database object trong Column-Oriented NoSQL Database, với dữ liệu được lưu trữ và truy xuất theo các cột thay vì các hàng như trong các loại cơ sở dữ liệu quan hệ</a:t>
            </a:r>
            <a:r>
              <a:rPr lang="en-US" sz="1200" kern="1200" dirty="0" smtClean="0">
                <a:solidFill>
                  <a:schemeClr val="bg1"/>
                </a:solidFill>
                <a:latin typeface="+mn-lt"/>
                <a:ea typeface="+mn-ea"/>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60DB96F3-AB3B-4A44-870F-2FBB5484A874}" type="slidenum">
              <a:rPr lang="en-PH" smtClean="0"/>
              <a:t>3</a:t>
            </a:fld>
            <a:endParaRPr lang="en-PH"/>
          </a:p>
        </p:txBody>
      </p:sp>
    </p:spTree>
    <p:extLst>
      <p:ext uri="{BB962C8B-B14F-4D97-AF65-F5344CB8AC3E}">
        <p14:creationId xmlns:p14="http://schemas.microsoft.com/office/powerpoint/2010/main" val="227562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12</a:t>
            </a:fld>
            <a:endParaRPr lang="en-PH"/>
          </a:p>
        </p:txBody>
      </p:sp>
    </p:spTree>
    <p:extLst>
      <p:ext uri="{BB962C8B-B14F-4D97-AF65-F5344CB8AC3E}">
        <p14:creationId xmlns:p14="http://schemas.microsoft.com/office/powerpoint/2010/main" val="721076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dirty="0" smtClean="0">
                <a:solidFill>
                  <a:schemeClr val="bg1"/>
                </a:solidFill>
                <a:latin typeface="Times New Roman" panose="02020603050405020304" pitchFamily="18" charset="0"/>
                <a:cs typeface="Times New Roman" panose="02020603050405020304" pitchFamily="18" charset="0"/>
              </a:rPr>
              <a:t>Read</a:t>
            </a:r>
            <a:r>
              <a:rPr lang="en-US" sz="1200" dirty="0" smtClean="0">
                <a:solidFill>
                  <a:schemeClr val="bg1"/>
                </a:solidFill>
                <a:latin typeface="Times New Roman" panose="02020603050405020304" pitchFamily="18" charset="0"/>
                <a:cs typeface="Times New Roman" panose="02020603050405020304" pitchFamily="18" charset="0"/>
              </a:rPr>
              <a:t>: Client read data </a:t>
            </a:r>
            <a:r>
              <a:rPr lang="en-US" sz="1200" dirty="0" err="1" smtClean="0">
                <a:solidFill>
                  <a:schemeClr val="bg1"/>
                </a:solidFill>
                <a:latin typeface="Times New Roman" panose="02020603050405020304" pitchFamily="18" charset="0"/>
                <a:cs typeface="Times New Roman" panose="02020603050405020304" pitchFamily="18" charset="0"/>
              </a:rPr>
              <a:t>từ</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HBase</a:t>
            </a:r>
            <a:r>
              <a:rPr lang="en-US" sz="1200" dirty="0" smtClean="0">
                <a:solidFill>
                  <a:schemeClr val="bg1"/>
                </a:solidFill>
                <a:latin typeface="Times New Roman" panose="02020603050405020304" pitchFamily="18" charset="0"/>
                <a:cs typeface="Times New Roman" panose="02020603050405020304" pitchFamily="18" charset="0"/>
              </a:rPr>
              <a:t> &lt;- </a:t>
            </a:r>
            <a:r>
              <a:rPr lang="en-US" sz="1200" dirty="0" err="1" smtClean="0">
                <a:solidFill>
                  <a:schemeClr val="bg1"/>
                </a:solidFill>
                <a:latin typeface="Times New Roman" panose="02020603050405020304" pitchFamily="18" charset="0"/>
                <a:cs typeface="Times New Roman" panose="02020603050405020304" pitchFamily="18" charset="0"/>
              </a:rPr>
              <a:t>HBase</a:t>
            </a:r>
            <a:r>
              <a:rPr lang="en-US" sz="1200" dirty="0" smtClean="0">
                <a:solidFill>
                  <a:schemeClr val="bg1"/>
                </a:solidFill>
                <a:latin typeface="Times New Roman" panose="02020603050405020304" pitchFamily="18" charset="0"/>
                <a:cs typeface="Times New Roman" panose="02020603050405020304" pitchFamily="18" charset="0"/>
              </a:rPr>
              <a:t> lấy data </a:t>
            </a:r>
            <a:r>
              <a:rPr lang="en-US" sz="1200" dirty="0" err="1" smtClean="0">
                <a:solidFill>
                  <a:schemeClr val="bg1"/>
                </a:solidFill>
                <a:latin typeface="Times New Roman" panose="02020603050405020304" pitchFamily="18" charset="0"/>
                <a:cs typeface="Times New Roman" panose="02020603050405020304" pitchFamily="18" charset="0"/>
              </a:rPr>
              <a:t>từ</a:t>
            </a:r>
            <a:r>
              <a:rPr lang="en-US" sz="1200" dirty="0" smtClean="0">
                <a:solidFill>
                  <a:schemeClr val="bg1"/>
                </a:solidFill>
                <a:latin typeface="Times New Roman" panose="02020603050405020304" pitchFamily="18" charset="0"/>
                <a:cs typeface="Times New Roman" panose="02020603050405020304" pitchFamily="18" charset="0"/>
              </a:rPr>
              <a:t> HDFS</a:t>
            </a:r>
          </a:p>
          <a:p>
            <a:endParaRPr lang="en-US" sz="1200" dirty="0" smtClean="0">
              <a:solidFill>
                <a:schemeClr val="bg1"/>
              </a:solidFill>
              <a:latin typeface="Times New Roman" panose="02020603050405020304" pitchFamily="18" charset="0"/>
              <a:cs typeface="Times New Roman" panose="02020603050405020304" pitchFamily="18" charset="0"/>
            </a:endParaRPr>
          </a:p>
          <a:p>
            <a:r>
              <a:rPr lang="en-US" sz="1200" b="1" u="sng" dirty="0" smtClean="0">
                <a:solidFill>
                  <a:schemeClr val="bg1"/>
                </a:solidFill>
                <a:latin typeface="Times New Roman" panose="02020603050405020304" pitchFamily="18" charset="0"/>
                <a:cs typeface="Times New Roman" panose="02020603050405020304" pitchFamily="18" charset="0"/>
              </a:rPr>
              <a:t>Write</a:t>
            </a:r>
            <a:r>
              <a:rPr lang="en-US" sz="1200" dirty="0" smtClean="0">
                <a:solidFill>
                  <a:schemeClr val="bg1"/>
                </a:solidFill>
                <a:latin typeface="Times New Roman" panose="02020603050405020304" pitchFamily="18" charset="0"/>
                <a:cs typeface="Times New Roman" panose="02020603050405020304" pitchFamily="18" charset="0"/>
              </a:rPr>
              <a:t>: Client white data </a:t>
            </a:r>
            <a:r>
              <a:rPr lang="en-US" sz="1200" dirty="0" err="1" smtClean="0">
                <a:solidFill>
                  <a:schemeClr val="bg1"/>
                </a:solidFill>
                <a:latin typeface="Times New Roman" panose="02020603050405020304" pitchFamily="18" charset="0"/>
                <a:cs typeface="Times New Roman" panose="02020603050405020304" pitchFamily="18" charset="0"/>
              </a:rPr>
              <a:t>vào</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HBase</a:t>
            </a:r>
            <a:r>
              <a:rPr lang="en-US" sz="1200" dirty="0" smtClean="0">
                <a:solidFill>
                  <a:schemeClr val="bg1"/>
                </a:solidFill>
                <a:latin typeface="Times New Roman" panose="02020603050405020304" pitchFamily="18" charset="0"/>
                <a:cs typeface="Times New Roman" panose="02020603050405020304" pitchFamily="18" charset="0"/>
              </a:rPr>
              <a:t> -&gt; </a:t>
            </a:r>
            <a:r>
              <a:rPr lang="en-US" sz="1200" dirty="0" err="1" smtClean="0">
                <a:solidFill>
                  <a:schemeClr val="bg1"/>
                </a:solidFill>
                <a:latin typeface="Times New Roman" panose="02020603050405020304" pitchFamily="18" charset="0"/>
                <a:cs typeface="Times New Roman" panose="02020603050405020304" pitchFamily="18" charset="0"/>
              </a:rPr>
              <a:t>HBase</a:t>
            </a:r>
            <a:r>
              <a:rPr lang="en-US" sz="1200" dirty="0" smtClean="0">
                <a:solidFill>
                  <a:schemeClr val="bg1"/>
                </a:solidFill>
                <a:latin typeface="Times New Roman" panose="02020603050405020304" pitchFamily="18" charset="0"/>
                <a:cs typeface="Times New Roman" panose="02020603050405020304" pitchFamily="18" charset="0"/>
              </a:rPr>
              <a:t> write data </a:t>
            </a:r>
            <a:r>
              <a:rPr lang="en-US" sz="1200" dirty="0" err="1" smtClean="0">
                <a:solidFill>
                  <a:schemeClr val="bg1"/>
                </a:solidFill>
                <a:latin typeface="Times New Roman" panose="02020603050405020304" pitchFamily="18" charset="0"/>
                <a:cs typeface="Times New Roman" panose="02020603050405020304" pitchFamily="18" charset="0"/>
              </a:rPr>
              <a:t>vào</a:t>
            </a:r>
            <a:r>
              <a:rPr lang="en-US" sz="1200" dirty="0" smtClean="0">
                <a:solidFill>
                  <a:schemeClr val="bg1"/>
                </a:solidFill>
                <a:latin typeface="Times New Roman" panose="02020603050405020304" pitchFamily="18" charset="0"/>
                <a:cs typeface="Times New Roman" panose="02020603050405020304" pitchFamily="18" charset="0"/>
              </a:rPr>
              <a:t> HDFS. Bên </a:t>
            </a:r>
            <a:r>
              <a:rPr lang="en-US" sz="1200" dirty="0" err="1" smtClean="0">
                <a:solidFill>
                  <a:schemeClr val="bg1"/>
                </a:solidFill>
                <a:latin typeface="Times New Roman" panose="02020603050405020304" pitchFamily="18" charset="0"/>
                <a:cs typeface="Times New Roman" panose="02020603050405020304" pitchFamily="18" charset="0"/>
              </a:rPr>
              <a:t>cạnh</a:t>
            </a:r>
            <a:r>
              <a:rPr lang="en-US" sz="1200" dirty="0" smtClean="0">
                <a:solidFill>
                  <a:schemeClr val="bg1"/>
                </a:solidFill>
                <a:latin typeface="Times New Roman" panose="02020603050405020304" pitchFamily="18" charset="0"/>
                <a:cs typeface="Times New Roman" panose="02020603050405020304" pitchFamily="18" charset="0"/>
              </a:rPr>
              <a:t> đó, client cũng có option white data </a:t>
            </a:r>
            <a:r>
              <a:rPr lang="en-US" sz="1200" dirty="0" err="1" smtClean="0">
                <a:solidFill>
                  <a:schemeClr val="bg1"/>
                </a:solidFill>
                <a:latin typeface="Times New Roman" panose="02020603050405020304" pitchFamily="18" charset="0"/>
                <a:cs typeface="Times New Roman" panose="02020603050405020304" pitchFamily="18" charset="0"/>
              </a:rPr>
              <a:t>trực</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tiếp</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vào</a:t>
            </a:r>
            <a:r>
              <a:rPr lang="en-US" sz="1200" dirty="0" smtClean="0">
                <a:solidFill>
                  <a:schemeClr val="bg1"/>
                </a:solidFill>
                <a:latin typeface="Times New Roman" panose="02020603050405020304" pitchFamily="18" charset="0"/>
                <a:cs typeface="Times New Roman" panose="02020603050405020304" pitchFamily="18" charset="0"/>
              </a:rPr>
              <a:t> HDFS</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vi-VN" sz="1200" dirty="0" smtClean="0">
                <a:solidFill>
                  <a:schemeClr val="bg1"/>
                </a:solidFill>
                <a:latin typeface="Times New Roman" panose="02020603050405020304" pitchFamily="18" charset="0"/>
                <a:cs typeface="Times New Roman" panose="02020603050405020304" pitchFamily="18" charset="0"/>
              </a:rPr>
              <a:t>Quá trình giao tiếp giữa HBase với HDFS được thông qua các đối tượng HDFS Client</a:t>
            </a:r>
            <a:endParaRPr lang="en-US" sz="1200" dirty="0" smtClean="0">
              <a:solidFill>
                <a:schemeClr val="bg1"/>
              </a:solidFill>
              <a:latin typeface="Times New Roman" panose="02020603050405020304" pitchFamily="18" charset="0"/>
              <a:cs typeface="Times New Roman" panose="02020603050405020304" pitchFamily="18"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13</a:t>
            </a:fld>
            <a:endParaRPr lang="en-PH"/>
          </a:p>
        </p:txBody>
      </p:sp>
    </p:spTree>
    <p:extLst>
      <p:ext uri="{BB962C8B-B14F-4D97-AF65-F5344CB8AC3E}">
        <p14:creationId xmlns:p14="http://schemas.microsoft.com/office/powerpoint/2010/main" val="427003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14</a:t>
            </a:fld>
            <a:endParaRPr lang="en-PH"/>
          </a:p>
        </p:txBody>
      </p:sp>
    </p:spTree>
    <p:extLst>
      <p:ext uri="{BB962C8B-B14F-4D97-AF65-F5344CB8AC3E}">
        <p14:creationId xmlns:p14="http://schemas.microsoft.com/office/powerpoint/2010/main" val="484260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vi-VN" sz="2400" kern="1200" dirty="0" smtClean="0">
                <a:solidFill>
                  <a:schemeClr val="bg1"/>
                </a:solidFill>
                <a:latin typeface="+mn-lt"/>
                <a:ea typeface="+mn-ea"/>
                <a:cs typeface="+mn-cs"/>
              </a:rPr>
              <a:t>Cơ sở dữ liệu(Database):</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Cả hai đều là cơ sơ dữ liệu mã nguồn mở.</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Có thể xử lí được dữ liệu lớn, dữ liệu không quan hệ(bao gòm image, audio, video..)</a:t>
            </a:r>
          </a:p>
          <a:p>
            <a:pPr marL="342900" indent="-342900">
              <a:buFont typeface="Arial" panose="020B0604020202020204" pitchFamily="34" charset="0"/>
              <a:buChar char="•"/>
            </a:pPr>
            <a:r>
              <a:rPr lang="vi-VN" sz="2400" kern="1200" dirty="0" smtClean="0">
                <a:solidFill>
                  <a:schemeClr val="bg1"/>
                </a:solidFill>
                <a:latin typeface="+mn-lt"/>
                <a:ea typeface="+mn-ea"/>
                <a:cs typeface="+mn-cs"/>
              </a:rPr>
              <a:t>Khả năng mở rộng(Scalability)</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Cả hai điều có khả năng mở rộng cao.</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Để mở rộng chỉ cần tăng số lượng node trên cluster.</a:t>
            </a:r>
          </a:p>
          <a:p>
            <a:pPr marL="342900" indent="-342900">
              <a:buFont typeface="Arial" panose="020B0604020202020204" pitchFamily="34" charset="0"/>
              <a:buChar char="•"/>
            </a:pPr>
            <a:r>
              <a:rPr lang="vi-VN" sz="2400" kern="1200" dirty="0" smtClean="0">
                <a:solidFill>
                  <a:schemeClr val="bg1"/>
                </a:solidFill>
                <a:latin typeface="+mn-lt"/>
                <a:ea typeface="+mn-ea"/>
                <a:cs typeface="+mn-cs"/>
              </a:rPr>
              <a:t>Tạo bản sao(Replication)</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Data khi được lưu xuống node sẽ tạo bản sao ở một số node khác, nên khi xảy ra lỗi vẫn tồn tại data ở node backup để truy xuất.</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15</a:t>
            </a:fld>
            <a:endParaRPr lang="en-PH"/>
          </a:p>
        </p:txBody>
      </p:sp>
    </p:spTree>
    <p:extLst>
      <p:ext uri="{BB962C8B-B14F-4D97-AF65-F5344CB8AC3E}">
        <p14:creationId xmlns:p14="http://schemas.microsoft.com/office/powerpoint/2010/main" val="2203335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smtClean="0">
                <a:solidFill>
                  <a:schemeClr val="tx1"/>
                </a:solidFill>
                <a:effectLst/>
                <a:latin typeface="+mn-lt"/>
                <a:ea typeface="+mn-ea"/>
                <a:cs typeface="+mn-cs"/>
              </a:rPr>
              <a:t>Cassandra</a:t>
            </a:r>
            <a:r>
              <a:rPr lang="en-US" sz="1200" b="0" i="0" kern="1200" dirty="0" smtClean="0">
                <a:solidFill>
                  <a:schemeClr val="tx1"/>
                </a:solidFill>
                <a:effectLst/>
                <a:latin typeface="+mn-lt"/>
                <a:ea typeface="+mn-ea"/>
                <a:cs typeface="+mn-cs"/>
              </a:rPr>
              <a:t> has a </a:t>
            </a:r>
            <a:r>
              <a:rPr lang="en-US" sz="1200" b="1" i="1" kern="1200" dirty="0" err="1" smtClean="0">
                <a:solidFill>
                  <a:schemeClr val="tx1"/>
                </a:solidFill>
                <a:effectLst/>
                <a:latin typeface="+mn-lt"/>
                <a:ea typeface="+mn-ea"/>
                <a:cs typeface="+mn-cs"/>
              </a:rPr>
              <a:t>masterless</a:t>
            </a:r>
            <a:r>
              <a:rPr lang="en-US" sz="1200" b="0" i="0" kern="1200" dirty="0" smtClean="0">
                <a:solidFill>
                  <a:schemeClr val="tx1"/>
                </a:solidFill>
                <a:effectLst/>
                <a:latin typeface="+mn-lt"/>
                <a:ea typeface="+mn-ea"/>
                <a:cs typeface="+mn-cs"/>
              </a:rPr>
              <a:t> architecture, while </a:t>
            </a:r>
            <a:r>
              <a:rPr lang="en-US" sz="1200" b="1" i="1" kern="1200" dirty="0" err="1" smtClean="0">
                <a:solidFill>
                  <a:schemeClr val="tx1"/>
                </a:solidFill>
                <a:effectLst/>
                <a:latin typeface="+mn-lt"/>
                <a:ea typeface="+mn-ea"/>
                <a:cs typeface="+mn-cs"/>
              </a:rPr>
              <a:t>HBase</a:t>
            </a:r>
            <a:r>
              <a:rPr lang="en-US" sz="1200" b="0" i="0" kern="1200" dirty="0" smtClean="0">
                <a:solidFill>
                  <a:schemeClr val="tx1"/>
                </a:solidFill>
                <a:effectLst/>
                <a:latin typeface="+mn-lt"/>
                <a:ea typeface="+mn-ea"/>
                <a:cs typeface="+mn-cs"/>
              </a:rPr>
              <a:t> has a </a:t>
            </a:r>
            <a:r>
              <a:rPr lang="en-US" sz="1200" b="1" i="1" kern="1200" dirty="0" smtClean="0">
                <a:solidFill>
                  <a:schemeClr val="tx1"/>
                </a:solidFill>
                <a:effectLst/>
                <a:latin typeface="+mn-lt"/>
                <a:ea typeface="+mn-ea"/>
                <a:cs typeface="+mn-cs"/>
              </a:rPr>
              <a:t>master-based</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17</a:t>
            </a:fld>
            <a:endParaRPr lang="en-PH"/>
          </a:p>
        </p:txBody>
      </p:sp>
    </p:spTree>
    <p:extLst>
      <p:ext uri="{BB962C8B-B14F-4D97-AF65-F5344CB8AC3E}">
        <p14:creationId xmlns:p14="http://schemas.microsoft.com/office/powerpoint/2010/main" val="2158067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20</a:t>
            </a:fld>
            <a:endParaRPr lang="en-PH"/>
          </a:p>
        </p:txBody>
      </p:sp>
    </p:spTree>
    <p:extLst>
      <p:ext uri="{BB962C8B-B14F-4D97-AF65-F5344CB8AC3E}">
        <p14:creationId xmlns:p14="http://schemas.microsoft.com/office/powerpoint/2010/main" val="2202912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21</a:t>
            </a:fld>
            <a:endParaRPr lang="en-PH"/>
          </a:p>
        </p:txBody>
      </p:sp>
    </p:spTree>
    <p:extLst>
      <p:ext uri="{BB962C8B-B14F-4D97-AF65-F5344CB8AC3E}">
        <p14:creationId xmlns:p14="http://schemas.microsoft.com/office/powerpoint/2010/main" val="2146258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22</a:t>
            </a:fld>
            <a:endParaRPr lang="en-PH"/>
          </a:p>
        </p:txBody>
      </p:sp>
    </p:spTree>
    <p:extLst>
      <p:ext uri="{BB962C8B-B14F-4D97-AF65-F5344CB8AC3E}">
        <p14:creationId xmlns:p14="http://schemas.microsoft.com/office/powerpoint/2010/main" val="3566658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Wingdings" panose="05000000000000000000" pitchFamily="2" charset="2"/>
              <a:buChar char="v"/>
            </a:pPr>
            <a:r>
              <a:rPr lang="vi-VN" sz="1200" kern="1200" dirty="0" smtClean="0">
                <a:solidFill>
                  <a:schemeClr val="bg1"/>
                </a:solidFill>
                <a:latin typeface="+mn-lt"/>
                <a:ea typeface="+mn-ea"/>
                <a:cs typeface="+mn-cs"/>
              </a:rPr>
              <a:t>Mỗi hàng có thể chứa các cột tùy ý (không cần thiết phải giống nhau giữa các hàng)</a:t>
            </a:r>
          </a:p>
          <a:p>
            <a:pPr marL="342900" indent="-342900">
              <a:buFont typeface="Wingdings" panose="05000000000000000000" pitchFamily="2" charset="2"/>
              <a:buChar char="v"/>
            </a:pPr>
            <a:r>
              <a:rPr lang="vi-VN" sz="1200" kern="1200" dirty="0" smtClean="0">
                <a:solidFill>
                  <a:schemeClr val="bg1"/>
                </a:solidFill>
                <a:latin typeface="+mn-lt"/>
                <a:ea typeface="+mn-ea"/>
                <a:cs typeface="+mn-cs"/>
              </a:rPr>
              <a:t>Nhiều Column Family có liên hệ với nhau về mặt logic tạo thành 1 cơ sở dữ liệu hoàn chỉnh (Column Families)</a:t>
            </a:r>
          </a:p>
          <a:p>
            <a:pPr marL="342900" indent="-342900">
              <a:buFont typeface="Wingdings" panose="05000000000000000000" pitchFamily="2" charset="2"/>
              <a:buChar char="v"/>
            </a:pPr>
            <a:r>
              <a:rPr lang="vi-VN" sz="1200" kern="1200" dirty="0" smtClean="0">
                <a:solidFill>
                  <a:schemeClr val="bg1"/>
                </a:solidFill>
                <a:latin typeface="+mn-lt"/>
                <a:ea typeface="+mn-ea"/>
                <a:cs typeface="+mn-cs"/>
              </a:rPr>
              <a:t>Được tối ưu cho các hệ thống online analytical processing (các thao tác chủ yếu là query thông tin trên các cột để phân tích) (giảm khối lượng công việc và thời gian cần để thao tác với dữ liệu trên đĩa cứng)</a:t>
            </a:r>
          </a:p>
          <a:p>
            <a:pPr marL="342900" indent="-342900">
              <a:buFont typeface="Wingdings" panose="05000000000000000000" pitchFamily="2" charset="2"/>
              <a:buChar char="v"/>
            </a:pPr>
            <a:r>
              <a:rPr lang="vi-VN" sz="1200" kern="1200" dirty="0" smtClean="0">
                <a:solidFill>
                  <a:schemeClr val="bg1"/>
                </a:solidFill>
                <a:latin typeface="+mn-lt"/>
                <a:ea typeface="+mn-ea"/>
                <a:cs typeface="+mn-cs"/>
              </a:rPr>
              <a:t>Thích hợp với các hệ thống data warehousing và xử lý Big Data</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4</a:t>
            </a:fld>
            <a:endParaRPr lang="en-PH"/>
          </a:p>
        </p:txBody>
      </p:sp>
    </p:spTree>
    <p:extLst>
      <p:ext uri="{BB962C8B-B14F-4D97-AF65-F5344CB8AC3E}">
        <p14:creationId xmlns:p14="http://schemas.microsoft.com/office/powerpoint/2010/main" val="4068220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2800" b="1" u="sng" kern="1200" dirty="0" smtClean="0">
                <a:solidFill>
                  <a:schemeClr val="bg1"/>
                </a:solidFill>
                <a:latin typeface="+mn-lt"/>
                <a:ea typeface="+mn-ea"/>
                <a:cs typeface="+mn-cs"/>
              </a:rPr>
              <a:t>Ưu điểm</a:t>
            </a:r>
          </a:p>
          <a:p>
            <a:pPr marL="800100" lvl="1" indent="-342900">
              <a:buFont typeface="Wingdings" panose="05000000000000000000" pitchFamily="2" charset="2"/>
              <a:buChar char="§"/>
            </a:pPr>
            <a:r>
              <a:rPr lang="vi-VN" sz="2200" kern="1200" dirty="0" smtClean="0">
                <a:solidFill>
                  <a:schemeClr val="bg1"/>
                </a:solidFill>
                <a:latin typeface="+mn-lt"/>
                <a:ea typeface="+mn-ea"/>
                <a:cs typeface="+mn-cs"/>
              </a:rPr>
              <a:t>Compression: do dữ liệu trên mỗi Column Family chỉ gồm 1 loại, nên có thể chọn cách nén riêng cho từng Column Family, làm tăng hiệu quả</a:t>
            </a:r>
          </a:p>
          <a:p>
            <a:pPr marL="800100" lvl="1" indent="-342900">
              <a:buFont typeface="Wingdings" panose="05000000000000000000" pitchFamily="2" charset="2"/>
              <a:buChar char="§"/>
            </a:pPr>
            <a:r>
              <a:rPr lang="vi-VN" sz="2200" kern="1200" dirty="0" smtClean="0">
                <a:solidFill>
                  <a:schemeClr val="bg1"/>
                </a:solidFill>
                <a:latin typeface="+mn-lt"/>
                <a:ea typeface="+mn-ea"/>
                <a:cs typeface="+mn-cs"/>
              </a:rPr>
              <a:t>Dễ dàng mở rộng và chia nhỏ (scalability and partitioning)</a:t>
            </a:r>
          </a:p>
          <a:p>
            <a:pPr marL="800100" lvl="1" indent="-342900">
              <a:buFont typeface="Wingdings" panose="05000000000000000000" pitchFamily="2" charset="2"/>
              <a:buChar char="§"/>
            </a:pPr>
            <a:r>
              <a:rPr lang="vi-VN" sz="2200" kern="1200" dirty="0" smtClean="0">
                <a:solidFill>
                  <a:schemeClr val="bg1"/>
                </a:solidFill>
                <a:latin typeface="+mn-lt"/>
                <a:ea typeface="+mn-ea"/>
                <a:cs typeface="+mn-cs"/>
              </a:rPr>
              <a:t>Nhanh với những query chỉ cần dữ liệu trên 1 Column Family</a:t>
            </a:r>
          </a:p>
          <a:p>
            <a:pPr marL="800100" lvl="1" indent="-342900">
              <a:buFont typeface="Wingdings" panose="05000000000000000000" pitchFamily="2" charset="2"/>
              <a:buChar char="§"/>
            </a:pPr>
            <a:r>
              <a:rPr lang="vi-VN" sz="2200" kern="1200" dirty="0" smtClean="0">
                <a:solidFill>
                  <a:schemeClr val="bg1"/>
                </a:solidFill>
                <a:latin typeface="+mn-lt"/>
                <a:ea typeface="+mn-ea"/>
                <a:cs typeface="+mn-cs"/>
              </a:rPr>
              <a:t>Tốc độ tính toán các phép toán cần truy xuất trên toàn bộ tập dữ liệu (dataset) như SUM, COUNT, AVG, ... nhanh</a:t>
            </a:r>
          </a:p>
          <a:p>
            <a:r>
              <a:rPr lang="en-US" sz="2800" b="1" u="sng" dirty="0" err="1" smtClean="0">
                <a:solidFill>
                  <a:schemeClr val="bg1"/>
                </a:solidFill>
                <a:latin typeface="Times New Roman" panose="02020603050405020304" pitchFamily="18" charset="0"/>
                <a:cs typeface="Times New Roman" panose="02020603050405020304" pitchFamily="18" charset="0"/>
              </a:rPr>
              <a:t>Nhược</a:t>
            </a:r>
            <a:r>
              <a:rPr lang="vi-VN" sz="2800" b="1" u="sng" dirty="0" smtClean="0">
                <a:solidFill>
                  <a:schemeClr val="bg1"/>
                </a:solidFill>
                <a:latin typeface="Times New Roman" panose="02020603050405020304" pitchFamily="18" charset="0"/>
                <a:cs typeface="Times New Roman" panose="02020603050405020304" pitchFamily="18" charset="0"/>
              </a:rPr>
              <a:t> điểm</a:t>
            </a:r>
          </a:p>
          <a:p>
            <a:pPr marL="800100" lvl="1" indent="-342900">
              <a:buFont typeface="Arial" panose="020B0604020202020204" pitchFamily="34" charset="0"/>
              <a:buChar char="•"/>
            </a:pPr>
            <a:r>
              <a:rPr lang="en-US" sz="2200" dirty="0" smtClean="0">
                <a:solidFill>
                  <a:schemeClr val="bg1"/>
                </a:solidFill>
                <a:latin typeface="Times New Roman" panose="02020603050405020304" pitchFamily="18" charset="0"/>
                <a:cs typeface="Times New Roman" panose="02020603050405020304" pitchFamily="18" charset="0"/>
              </a:rPr>
              <a:t>Không </a:t>
            </a:r>
            <a:r>
              <a:rPr lang="en-US" sz="2200" dirty="0" err="1" smtClean="0">
                <a:solidFill>
                  <a:schemeClr val="bg1"/>
                </a:solidFill>
                <a:latin typeface="Times New Roman" panose="02020603050405020304" pitchFamily="18" charset="0"/>
                <a:cs typeface="Times New Roman" panose="02020603050405020304" pitchFamily="18" charset="0"/>
              </a:rPr>
              <a:t>hỗ</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trợ</a:t>
            </a:r>
            <a:r>
              <a:rPr lang="en-US" sz="2200" dirty="0" smtClean="0">
                <a:solidFill>
                  <a:schemeClr val="bg1"/>
                </a:solidFill>
                <a:latin typeface="Times New Roman" panose="02020603050405020304" pitchFamily="18" charset="0"/>
                <a:cs typeface="Times New Roman" panose="02020603050405020304" pitchFamily="18" charset="0"/>
              </a:rPr>
              <a:t> transaction</a:t>
            </a:r>
          </a:p>
          <a:p>
            <a:pPr marL="800100" lvl="1" indent="-342900">
              <a:buFont typeface="Arial" panose="020B0604020202020204" pitchFamily="34" charset="0"/>
              <a:buChar char="•"/>
            </a:pPr>
            <a:r>
              <a:rPr lang="en-US" sz="2200" dirty="0" err="1" smtClean="0">
                <a:solidFill>
                  <a:schemeClr val="bg1"/>
                </a:solidFill>
                <a:latin typeface="Times New Roman" panose="02020603050405020304" pitchFamily="18" charset="0"/>
                <a:cs typeface="Times New Roman" panose="02020603050405020304" pitchFamily="18" charset="0"/>
              </a:rPr>
              <a:t>Chậm</a:t>
            </a:r>
            <a:r>
              <a:rPr lang="en-US" sz="2200" dirty="0" smtClean="0">
                <a:solidFill>
                  <a:schemeClr val="bg1"/>
                </a:solidFill>
                <a:latin typeface="Times New Roman" panose="02020603050405020304" pitchFamily="18" charset="0"/>
                <a:cs typeface="Times New Roman" panose="02020603050405020304" pitchFamily="18" charset="0"/>
              </a:rPr>
              <a:t> với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thao</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tác</a:t>
            </a:r>
            <a:r>
              <a:rPr lang="en-US" sz="2200" dirty="0" smtClean="0">
                <a:solidFill>
                  <a:schemeClr val="bg1"/>
                </a:solidFill>
                <a:latin typeface="Times New Roman" panose="02020603050405020304" pitchFamily="18" charset="0"/>
                <a:cs typeface="Times New Roman" panose="02020603050405020304" pitchFamily="18" charset="0"/>
              </a:rPr>
              <a:t> insert update delete</a:t>
            </a:r>
          </a:p>
          <a:p>
            <a:pPr marL="800100" lvl="1" indent="-342900">
              <a:buFont typeface="Arial" panose="020B0604020202020204" pitchFamily="34" charset="0"/>
              <a:buChar char="•"/>
            </a:pPr>
            <a:r>
              <a:rPr lang="en-US" sz="2200" dirty="0" err="1" smtClean="0">
                <a:solidFill>
                  <a:schemeClr val="bg1"/>
                </a:solidFill>
                <a:latin typeface="Times New Roman" panose="02020603050405020304" pitchFamily="18" charset="0"/>
                <a:cs typeface="Times New Roman" panose="02020603050405020304" pitchFamily="18" charset="0"/>
              </a:rPr>
              <a:t>Chậm</a:t>
            </a:r>
            <a:r>
              <a:rPr lang="en-US" sz="2200" dirty="0" smtClean="0">
                <a:solidFill>
                  <a:schemeClr val="bg1"/>
                </a:solidFill>
                <a:latin typeface="Times New Roman" panose="02020603050405020304" pitchFamily="18" charset="0"/>
                <a:cs typeface="Times New Roman" panose="02020603050405020304" pitchFamily="18" charset="0"/>
              </a:rPr>
              <a:t> với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câu</a:t>
            </a:r>
            <a:r>
              <a:rPr lang="en-US" sz="2200" dirty="0" smtClean="0">
                <a:solidFill>
                  <a:schemeClr val="bg1"/>
                </a:solidFill>
                <a:latin typeface="Times New Roman" panose="02020603050405020304" pitchFamily="18" charset="0"/>
                <a:cs typeface="Times New Roman" panose="02020603050405020304" pitchFamily="18" charset="0"/>
              </a:rPr>
              <a:t> query cần </a:t>
            </a:r>
            <a:r>
              <a:rPr lang="en-US" sz="2200" dirty="0" err="1" smtClean="0">
                <a:solidFill>
                  <a:schemeClr val="bg1"/>
                </a:solidFill>
                <a:latin typeface="Times New Roman" panose="02020603050405020304" pitchFamily="18" charset="0"/>
                <a:cs typeface="Times New Roman" panose="02020603050405020304" pitchFamily="18" charset="0"/>
              </a:rPr>
              <a:t>truy</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xuất</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trên</a:t>
            </a:r>
            <a:r>
              <a:rPr lang="en-US" sz="2200" dirty="0" smtClean="0">
                <a:solidFill>
                  <a:schemeClr val="bg1"/>
                </a:solidFill>
                <a:latin typeface="Times New Roman" panose="02020603050405020304" pitchFamily="18" charset="0"/>
                <a:cs typeface="Times New Roman" panose="02020603050405020304" pitchFamily="18" charset="0"/>
              </a:rPr>
              <a:t> nhiều Column Family</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5</a:t>
            </a:fld>
            <a:endParaRPr lang="en-PH"/>
          </a:p>
        </p:txBody>
      </p:sp>
    </p:spTree>
    <p:extLst>
      <p:ext uri="{BB962C8B-B14F-4D97-AF65-F5344CB8AC3E}">
        <p14:creationId xmlns:p14="http://schemas.microsoft.com/office/powerpoint/2010/main" val="2623860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200" dirty="0" err="1" smtClean="0">
                <a:solidFill>
                  <a:schemeClr val="bg1"/>
                </a:solidFill>
                <a:latin typeface="Times New Roman" panose="02020603050405020304" pitchFamily="18" charset="0"/>
                <a:cs typeface="Times New Roman" panose="02020603050405020304" pitchFamily="18" charset="0"/>
              </a:rPr>
              <a:t>Một</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loại NoSQL, column-oriented Database phát hành lần đầu năm 2008, lưu trữ dữ liệu theo cột thay vì theo</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hàng như RDBMS</a:t>
            </a:r>
            <a:r>
              <a:rPr lang="en-US" sz="1200" dirty="0" smtClean="0">
                <a:solidFill>
                  <a:schemeClr val="bg1"/>
                </a:solidFill>
                <a:latin typeface="Times New Roman" panose="02020603050405020304" pitchFamily="18" charset="0"/>
                <a:cs typeface="Times New Roman" panose="02020603050405020304" pitchFamily="18" charset="0"/>
              </a:rPr>
              <a:t>.</a:t>
            </a:r>
          </a:p>
          <a:p>
            <a:endParaRPr lang="en-US" sz="12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N</a:t>
            </a:r>
            <a:r>
              <a:rPr lang="vi-VN" sz="1200" dirty="0" smtClean="0">
                <a:solidFill>
                  <a:schemeClr val="bg1"/>
                </a:solidFill>
                <a:latin typeface="Times New Roman" panose="02020603050405020304" pitchFamily="18" charset="0"/>
                <a:cs typeface="Times New Roman" panose="02020603050405020304" pitchFamily="18" charset="0"/>
              </a:rPr>
              <a:t>guồn gốc từ cơ sở dữ liệu BigTable của Google, chạy trên nền Hadoop</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Distributed File System (HDFS)</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phát</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triển</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bởi</a:t>
            </a:r>
            <a:r>
              <a:rPr lang="en-US" sz="1200" dirty="0" smtClean="0">
                <a:solidFill>
                  <a:schemeClr val="bg1"/>
                </a:solidFill>
                <a:latin typeface="Times New Roman" panose="02020603050405020304" pitchFamily="18" charset="0"/>
                <a:cs typeface="Times New Roman" panose="02020603050405020304" pitchFamily="18" charset="0"/>
              </a:rPr>
              <a:t> Apache.</a:t>
            </a:r>
          </a:p>
          <a:p>
            <a:endParaRPr lang="en-US" sz="1200" dirty="0" smtClean="0">
              <a:solidFill>
                <a:schemeClr val="bg1"/>
              </a:solidFill>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err="1" smtClean="0">
                <a:solidFill>
                  <a:schemeClr val="bg1"/>
                </a:solidFill>
                <a:latin typeface="Times New Roman" panose="02020603050405020304" pitchFamily="18" charset="0"/>
                <a:cs typeface="Times New Roman" panose="02020603050405020304" pitchFamily="18" charset="0"/>
              </a:rPr>
              <a:t>Một</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dạng NoSQL lưu trữ phi cấu trúc</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b="0" i="0" kern="1200" dirty="0" smtClean="0">
                <a:solidFill>
                  <a:schemeClr val="tx1"/>
                </a:solidFill>
                <a:effectLst/>
                <a:latin typeface="+mn-lt"/>
                <a:ea typeface="+mn-ea"/>
                <a:cs typeface="+mn-cs"/>
              </a:rPr>
              <a:t>lưu trữ dạng key-value. Value được định danh bởi một key, cả key và value đều được lưu</a:t>
            </a:r>
            <a:r>
              <a:rPr lang="vi-VN" dirty="0" smtClean="0"/>
              <a:t/>
            </a:r>
            <a:br>
              <a:rPr lang="vi-VN" dirty="0" smtClean="0"/>
            </a:br>
            <a:r>
              <a:rPr lang="vi-VN" sz="1200" b="0" i="0" kern="1200" dirty="0" smtClean="0">
                <a:solidFill>
                  <a:schemeClr val="tx1"/>
                </a:solidFill>
                <a:effectLst/>
                <a:latin typeface="+mn-lt"/>
                <a:ea typeface="+mn-ea"/>
                <a:cs typeface="+mn-cs"/>
              </a:rPr>
              <a:t>trữ dạng ByteArray</a:t>
            </a:r>
            <a:r>
              <a:rPr lang="en-US" sz="1200" dirty="0" smtClean="0">
                <a:solidFill>
                  <a:schemeClr val="bg1"/>
                </a:solidFill>
                <a:latin typeface="Times New Roman" panose="02020603050405020304" pitchFamily="18" charset="0"/>
                <a:cs typeface="Times New Roman" panose="02020603050405020304" pitchFamily="18" charset="0"/>
              </a:rPr>
              <a:t>).</a:t>
            </a:r>
          </a:p>
          <a:p>
            <a:endParaRPr lang="en-US" sz="12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err="1" smtClean="0">
                <a:solidFill>
                  <a:schemeClr val="bg1"/>
                </a:solidFill>
                <a:latin typeface="Times New Roman" panose="02020603050405020304" pitchFamily="18" charset="0"/>
                <a:cs typeface="Times New Roman" panose="02020603050405020304" pitchFamily="18" charset="0"/>
              </a:rPr>
              <a:t>Cung</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cấp cách thức lưu trữ</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đa dạng các loại dữ liệu mà không cần khai báo tường minh trước.</a:t>
            </a:r>
            <a:endParaRPr lang="en-US" sz="1200" dirty="0" smtClean="0">
              <a:solidFill>
                <a:schemeClr val="bg1"/>
              </a:solidFill>
              <a:latin typeface="Times New Roman" panose="02020603050405020304" pitchFamily="18" charset="0"/>
              <a:cs typeface="Times New Roman" panose="02020603050405020304" pitchFamily="18" charset="0"/>
            </a:endParaRPr>
          </a:p>
          <a:p>
            <a:r>
              <a:rPr lang="vi-VN" dirty="0" smtClean="0"/>
              <a:t/>
            </a:r>
            <a:br>
              <a:rPr lang="vi-VN" dirty="0" smtClean="0"/>
            </a:br>
            <a:r>
              <a:rPr lang="vi-VN" sz="1200" b="0" i="0" kern="1200" dirty="0" smtClean="0">
                <a:solidFill>
                  <a:schemeClr val="tx1"/>
                </a:solidFill>
                <a:effectLst/>
                <a:latin typeface="+mn-lt"/>
                <a:ea typeface="+mn-ea"/>
                <a:cs typeface="+mn-cs"/>
              </a:rPr>
              <a:t>và đối tượng được lưu trữ theo cột, dòng và có mối quan hệ chặt chẽ với nhau</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6</a:t>
            </a:fld>
            <a:endParaRPr lang="en-PH"/>
          </a:p>
        </p:txBody>
      </p:sp>
    </p:spTree>
    <p:extLst>
      <p:ext uri="{BB962C8B-B14F-4D97-AF65-F5344CB8AC3E}">
        <p14:creationId xmlns:p14="http://schemas.microsoft.com/office/powerpoint/2010/main" val="33760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vi-VN" sz="1200" kern="1200" dirty="0" smtClean="0">
                <a:solidFill>
                  <a:schemeClr val="bg1"/>
                </a:solidFill>
                <a:latin typeface="+mn-lt"/>
                <a:ea typeface="+mn-ea"/>
                <a:cs typeface="+mn-cs"/>
              </a:rPr>
              <a:t>Là dự án open source có khả năng scale theo chiều ngang (scale out/horizontal scale)</a:t>
            </a:r>
            <a:endParaRPr lang="en-US" sz="1200" kern="1200" dirty="0" smtClean="0">
              <a:solidFill>
                <a:schemeClr val="bg1"/>
              </a:solidFill>
              <a:latin typeface="+mn-lt"/>
              <a:ea typeface="+mn-ea"/>
              <a:cs typeface="+mn-cs"/>
            </a:endParaRPr>
          </a:p>
          <a:p>
            <a:pPr marL="285750" indent="-285750">
              <a:buFont typeface="Arial" panose="020B0604020202020204" pitchFamily="34" charset="0"/>
              <a:buChar char="•"/>
            </a:pPr>
            <a:r>
              <a:rPr lang="vi-VN" sz="1200" kern="1200" dirty="0" smtClean="0">
                <a:solidFill>
                  <a:schemeClr val="bg1"/>
                </a:solidFill>
                <a:latin typeface="+mn-lt"/>
                <a:ea typeface="+mn-ea"/>
                <a:cs typeface="+mn-cs"/>
              </a:rPr>
              <a:t>Được viết bằng Java, chạy trên nền JVM</a:t>
            </a:r>
            <a:endParaRPr lang="en-US" sz="1200" kern="1200" dirty="0" smtClean="0">
              <a:solidFill>
                <a:schemeClr val="bg1"/>
              </a:solidFill>
              <a:latin typeface="+mn-lt"/>
              <a:ea typeface="+mn-ea"/>
              <a:cs typeface="+mn-cs"/>
            </a:endParaRPr>
          </a:p>
          <a:p>
            <a:pPr marL="285750" indent="-285750">
              <a:buFont typeface="Arial" panose="020B0604020202020204" pitchFamily="34" charset="0"/>
              <a:buChar char="•"/>
            </a:pPr>
            <a:r>
              <a:rPr lang="vi-VN" sz="1200" kern="1200" dirty="0" smtClean="0">
                <a:solidFill>
                  <a:schemeClr val="bg1"/>
                </a:solidFill>
                <a:latin typeface="+mn-lt"/>
                <a:ea typeface="+mn-ea"/>
                <a:cs typeface="+mn-cs"/>
              </a:rPr>
              <a:t>Được thiết kế để lưu trữ, xử lý dữ liệu lớn</a:t>
            </a:r>
            <a:endParaRPr lang="en-US" sz="1200" kern="1200" dirty="0" smtClean="0">
              <a:solidFill>
                <a:schemeClr val="bg1"/>
              </a:solidFill>
              <a:latin typeface="+mn-lt"/>
              <a:ea typeface="+mn-ea"/>
              <a:cs typeface="+mn-cs"/>
            </a:endParaRPr>
          </a:p>
          <a:p>
            <a:pPr marL="285750" indent="-285750">
              <a:buFont typeface="Arial" panose="020B0604020202020204" pitchFamily="34" charset="0"/>
              <a:buChar char="•"/>
            </a:pPr>
            <a:r>
              <a:rPr lang="vi-VN" sz="1200" kern="1200" dirty="0" smtClean="0">
                <a:solidFill>
                  <a:schemeClr val="bg1"/>
                </a:solidFill>
                <a:latin typeface="+mn-lt"/>
                <a:ea typeface="+mn-ea"/>
                <a:cs typeface="+mn-cs"/>
              </a:rPr>
              <a:t>Xử lý tốt các loại dữ liệu thưa (nhiều giá trị rỗng)</a:t>
            </a:r>
            <a:endParaRPr lang="en-US" sz="1200" kern="1200" dirty="0" smtClean="0">
              <a:solidFill>
                <a:schemeClr val="bg1"/>
              </a:solidFill>
              <a:latin typeface="+mn-lt"/>
              <a:ea typeface="+mn-ea"/>
              <a:cs typeface="+mn-cs"/>
            </a:endParaRPr>
          </a:p>
          <a:p>
            <a:pPr marL="285750" indent="-285750">
              <a:buFont typeface="Arial" panose="020B0604020202020204" pitchFamily="34" charset="0"/>
              <a:buChar char="•"/>
            </a:pPr>
            <a:r>
              <a:rPr lang="vi-VN" sz="1200" kern="1200" dirty="0" smtClean="0">
                <a:solidFill>
                  <a:schemeClr val="bg1"/>
                </a:solidFill>
                <a:latin typeface="+mn-lt"/>
                <a:ea typeface="+mn-ea"/>
                <a:cs typeface="+mn-cs"/>
              </a:rPr>
              <a:t>HBase là database lưu trữ dạng bảng mà không cần khai báo trước schema. Tại thời điểm tạo bảng, ta chỉ cần khai báo trước column family.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7</a:t>
            </a:fld>
            <a:endParaRPr lang="en-PH"/>
          </a:p>
        </p:txBody>
      </p:sp>
    </p:spTree>
    <p:extLst>
      <p:ext uri="{BB962C8B-B14F-4D97-AF65-F5344CB8AC3E}">
        <p14:creationId xmlns:p14="http://schemas.microsoft.com/office/powerpoint/2010/main" val="2512257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8</a:t>
            </a:fld>
            <a:endParaRPr lang="en-PH"/>
          </a:p>
        </p:txBody>
      </p:sp>
    </p:spTree>
    <p:extLst>
      <p:ext uri="{BB962C8B-B14F-4D97-AF65-F5344CB8AC3E}">
        <p14:creationId xmlns:p14="http://schemas.microsoft.com/office/powerpoint/2010/main" val="122231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9</a:t>
            </a:fld>
            <a:endParaRPr lang="en-PH"/>
          </a:p>
        </p:txBody>
      </p:sp>
    </p:spTree>
    <p:extLst>
      <p:ext uri="{BB962C8B-B14F-4D97-AF65-F5344CB8AC3E}">
        <p14:creationId xmlns:p14="http://schemas.microsoft.com/office/powerpoint/2010/main" val="1371693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10</a:t>
            </a:fld>
            <a:endParaRPr lang="en-PH"/>
          </a:p>
        </p:txBody>
      </p:sp>
    </p:spTree>
    <p:extLst>
      <p:ext uri="{BB962C8B-B14F-4D97-AF65-F5344CB8AC3E}">
        <p14:creationId xmlns:p14="http://schemas.microsoft.com/office/powerpoint/2010/main" val="1686495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Lưu trữ:</a:t>
            </a:r>
          </a:p>
          <a:p>
            <a:r>
              <a:rPr lang="vi-VN" sz="1200" b="0" i="0" kern="1200" dirty="0" smtClean="0">
                <a:solidFill>
                  <a:schemeClr val="tx1"/>
                </a:solidFill>
                <a:effectLst/>
                <a:latin typeface="+mn-lt"/>
                <a:ea typeface="+mn-ea"/>
                <a:cs typeface="+mn-cs"/>
              </a:rPr>
              <a:t>HBase sử dụng 2 định dạng file chính là HLog và HFile, được vào các HDFS Datanode thông qua DFSClient. Điều này giúp cho HBase có thể</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tập trung vào việc tối ưu truy</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vấn và cập nhật dữ liệu, vốn không phải thế mạnh của HDFS nguyên thủy.</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Tập hợp một số file như trên được quản lý bởi một Region (trình bày ở phần sau), thường được sao lưu thành 3 bản lưu ở 3 datanode khác nhau.</a:t>
            </a:r>
          </a:p>
          <a:p>
            <a:r>
              <a:rPr lang="en-US" sz="1200" b="0" i="0" kern="1200" dirty="0" smtClean="0">
                <a:solidFill>
                  <a:schemeClr val="tx1"/>
                </a:solidFill>
                <a:effectLst/>
                <a:latin typeface="+mn-lt"/>
                <a:ea typeface="+mn-ea"/>
                <a:cs typeface="+mn-cs"/>
              </a:rPr>
              <a:t> * </a:t>
            </a:r>
            <a:r>
              <a:rPr lang="vi-VN" sz="1200" b="0" i="0" kern="1200" dirty="0" smtClean="0">
                <a:solidFill>
                  <a:schemeClr val="tx1"/>
                </a:solidFill>
                <a:effectLst/>
                <a:latin typeface="+mn-lt"/>
                <a:ea typeface="+mn-ea"/>
                <a:cs typeface="+mn-cs"/>
              </a:rPr>
              <a:t>Column family &amp; Column Qualifier:</a:t>
            </a: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Region: Một region là một mảnh của một bảng hoàn chỉnh. Tập hợp một số region sẽ được quản lý bởi một HRegionServer.</a:t>
            </a: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Row-version</a:t>
            </a: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Block vs Block cache</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11</a:t>
            </a:fld>
            <a:endParaRPr lang="en-PH"/>
          </a:p>
        </p:txBody>
      </p:sp>
    </p:spTree>
    <p:extLst>
      <p:ext uri="{BB962C8B-B14F-4D97-AF65-F5344CB8AC3E}">
        <p14:creationId xmlns:p14="http://schemas.microsoft.com/office/powerpoint/2010/main" val="3909012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11624" y="2362201"/>
            <a:ext cx="9968752" cy="1470025"/>
          </a:xfrm>
        </p:spPr>
        <p:txBody>
          <a:bodyPr>
            <a:normAutofit/>
          </a:bodyPr>
          <a:lstStyle>
            <a:lvl1pPr>
              <a:defRPr sz="5400"/>
            </a:lvl1pPr>
          </a:lstStyle>
          <a:p>
            <a:r>
              <a:rPr lang="en-US" dirty="0" smtClean="0"/>
              <a:t>Click to edit title</a:t>
            </a:r>
            <a:endParaRPr lang="en-US" dirty="0"/>
          </a:p>
        </p:txBody>
      </p:sp>
      <p:sp>
        <p:nvSpPr>
          <p:cNvPr id="3" name="Subtitle 2"/>
          <p:cNvSpPr>
            <a:spLocks noGrp="1"/>
          </p:cNvSpPr>
          <p:nvPr>
            <p:ph type="subTitle" idx="1"/>
          </p:nvPr>
        </p:nvSpPr>
        <p:spPr>
          <a:xfrm>
            <a:off x="3200400" y="3886200"/>
            <a:ext cx="5791200" cy="990600"/>
          </a:xfrm>
        </p:spPr>
        <p:txBody>
          <a:bodyPr>
            <a:norm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1"/>
            <a:ext cx="25400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609601"/>
            <a:ext cx="7823200" cy="5516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solidFill>
                  <a:schemeClr val="bg1"/>
                </a:solidFill>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Content Placeholder 2"/>
          <p:cNvSpPr>
            <a:spLocks noGrp="1"/>
          </p:cNvSpPr>
          <p:nvPr>
            <p:ph sz="half" idx="1"/>
          </p:nvPr>
        </p:nvSpPr>
        <p:spPr>
          <a:xfrm>
            <a:off x="8128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 style</a:t>
            </a:r>
            <a:endParaRPr lang="en-US" dirty="0"/>
          </a:p>
        </p:txBody>
      </p:sp>
      <p:sp>
        <p:nvSpPr>
          <p:cNvPr id="3" name="Text Placeholder 2"/>
          <p:cNvSpPr>
            <a:spLocks noGrp="1"/>
          </p:cNvSpPr>
          <p:nvPr>
            <p:ph type="body" idx="1"/>
          </p:nvPr>
        </p:nvSpPr>
        <p:spPr>
          <a:xfrm>
            <a:off x="812800" y="1535113"/>
            <a:ext cx="5183717"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12800" y="2174875"/>
            <a:ext cx="51837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1858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93368" y="2174875"/>
            <a:ext cx="51858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685800"/>
            <a:ext cx="38078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685801"/>
            <a:ext cx="6612467" cy="5440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1" y="1981201"/>
            <a:ext cx="3807884" cy="4144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bg1"/>
                </a:solidFill>
                <a:effectLst/>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838201"/>
            <a:ext cx="7315200" cy="38893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8895" y="609600"/>
            <a:ext cx="10614211" cy="838200"/>
          </a:xfrm>
          <a:prstGeom prst="rect">
            <a:avLst/>
          </a:prstGeom>
        </p:spPr>
        <p:txBody>
          <a:bodyPr vert="horz" lIns="91440" tIns="45720" rIns="91440" bIns="45720" rtlCol="0" anchor="ctr">
            <a:normAutofit/>
          </a:bodyPr>
          <a:lstStyle/>
          <a:p>
            <a:r>
              <a:rPr lang="en-US" dirty="0" smtClean="0"/>
              <a:t>Click to edit title style</a:t>
            </a:r>
            <a:endParaRPr lang="en-US" dirty="0"/>
          </a:p>
        </p:txBody>
      </p:sp>
      <p:sp>
        <p:nvSpPr>
          <p:cNvPr id="3" name="Text Placeholder 2"/>
          <p:cNvSpPr>
            <a:spLocks noGrp="1"/>
          </p:cNvSpPr>
          <p:nvPr>
            <p:ph type="body" idx="1"/>
          </p:nvPr>
        </p:nvSpPr>
        <p:spPr>
          <a:xfrm>
            <a:off x="806824" y="1524001"/>
            <a:ext cx="10578352" cy="4602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3/6/2021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0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304801"/>
            <a:ext cx="11277600" cy="2362199"/>
          </a:xfrm>
          <a:prstGeom prst="roundRect">
            <a:avLst/>
          </a:prstGeom>
          <a:solidFill>
            <a:srgbClr val="6E8D9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4800" y="1524000"/>
            <a:ext cx="11582400" cy="761999"/>
          </a:xfrm>
        </p:spPr>
        <p:txBody>
          <a:bodyPr>
            <a:noAutofit/>
          </a:bodyPr>
          <a:lstStyle/>
          <a:p>
            <a:r>
              <a:rPr lang="en-PH" sz="4800" b="1" dirty="0" smtClean="0">
                <a:latin typeface="Times New Roman" panose="02020603050405020304" pitchFamily="18" charset="0"/>
                <a:cs typeface="Times New Roman" panose="02020603050405020304" pitchFamily="18" charset="0"/>
              </a:rPr>
              <a:t>CƠ SƠ DỮ LIỆU NÂNG CAO</a:t>
            </a:r>
            <a:endParaRPr lang="en-PH" sz="4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33400" y="2971800"/>
            <a:ext cx="11353800" cy="990600"/>
          </a:xfrm>
        </p:spPr>
        <p:txBody>
          <a:bodyPr>
            <a:noAutofit/>
          </a:bodyPr>
          <a:lstStyle/>
          <a:p>
            <a:pPr algn="l"/>
            <a:r>
              <a:rPr lang="en-PH" sz="5400" b="1" dirty="0" err="1" smtClean="0">
                <a:latin typeface="Times New Roman" panose="02020603050405020304" pitchFamily="18" charset="0"/>
                <a:cs typeface="Times New Roman" panose="02020603050405020304" pitchFamily="18" charset="0"/>
              </a:rPr>
              <a:t>Tìm</a:t>
            </a:r>
            <a:r>
              <a:rPr lang="en-PH" sz="5400" b="1" dirty="0" smtClean="0">
                <a:latin typeface="Times New Roman" panose="02020603050405020304" pitchFamily="18" charset="0"/>
                <a:cs typeface="Times New Roman" panose="02020603050405020304" pitchFamily="18" charset="0"/>
              </a:rPr>
              <a:t> </a:t>
            </a:r>
            <a:r>
              <a:rPr lang="en-PH" sz="5400" b="1" dirty="0" err="1" smtClean="0">
                <a:latin typeface="Times New Roman" panose="02020603050405020304" pitchFamily="18" charset="0"/>
                <a:cs typeface="Times New Roman" panose="02020603050405020304" pitchFamily="18" charset="0"/>
              </a:rPr>
              <a:t>Hiểu</a:t>
            </a:r>
            <a:r>
              <a:rPr lang="en-PH" sz="5400" b="1" dirty="0" smtClean="0">
                <a:latin typeface="Times New Roman" panose="02020603050405020304" pitchFamily="18" charset="0"/>
                <a:cs typeface="Times New Roman" panose="02020603050405020304" pitchFamily="18" charset="0"/>
              </a:rPr>
              <a:t> </a:t>
            </a:r>
            <a:r>
              <a:rPr lang="en-PH" sz="5400" b="1" dirty="0" err="1" smtClean="0">
                <a:latin typeface="Times New Roman" panose="02020603050405020304" pitchFamily="18" charset="0"/>
                <a:cs typeface="Times New Roman" panose="02020603050405020304" pitchFamily="18" charset="0"/>
              </a:rPr>
              <a:t>HBase</a:t>
            </a:r>
            <a:endParaRPr lang="en-PH" sz="5400" b="1"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304800" y="304801"/>
            <a:ext cx="11582400" cy="6857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PH" sz="2800" b="1" dirty="0" smtClean="0">
                <a:latin typeface="Times New Roman" panose="02020603050405020304" pitchFamily="18" charset="0"/>
                <a:cs typeface="Times New Roman" panose="02020603050405020304" pitchFamily="18" charset="0"/>
              </a:rPr>
              <a:t>TRƯỜNG ĐẠI HỌC KHOA HỌC TỰ NHIÊN</a:t>
            </a:r>
            <a:endParaRPr lang="en-PH" sz="2800" b="1"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04800" y="838201"/>
            <a:ext cx="115824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PH" sz="2400" b="1" dirty="0" smtClean="0">
                <a:latin typeface="Times New Roman" panose="02020603050405020304" pitchFamily="18" charset="0"/>
                <a:cs typeface="Times New Roman" panose="02020603050405020304" pitchFamily="18" charset="0"/>
              </a:rPr>
              <a:t>KHOA CÔNG NGHỆ THÔNG TIN</a:t>
            </a:r>
            <a:endParaRPr lang="en-PH" sz="2400" b="1" dirty="0">
              <a:latin typeface="Times New Roman" panose="02020603050405020304" pitchFamily="18" charset="0"/>
              <a:cs typeface="Times New Roman" panose="02020603050405020304" pitchFamily="18" charset="0"/>
            </a:endParaRPr>
          </a:p>
        </p:txBody>
      </p:sp>
      <p:sp>
        <p:nvSpPr>
          <p:cNvPr id="8" name="Subtitle 2"/>
          <p:cNvSpPr txBox="1">
            <a:spLocks/>
          </p:cNvSpPr>
          <p:nvPr/>
        </p:nvSpPr>
        <p:spPr>
          <a:xfrm>
            <a:off x="7086600" y="4724400"/>
            <a:ext cx="4800600" cy="1600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PH" b="1" u="sng" dirty="0" err="1" smtClean="0">
                <a:latin typeface="Times New Roman" panose="02020603050405020304" pitchFamily="18" charset="0"/>
                <a:cs typeface="Times New Roman" panose="02020603050405020304" pitchFamily="18" charset="0"/>
              </a:rPr>
              <a:t>Thành</a:t>
            </a:r>
            <a:r>
              <a:rPr lang="en-PH" b="1" u="sng" dirty="0" smtClean="0">
                <a:latin typeface="Times New Roman" panose="02020603050405020304" pitchFamily="18" charset="0"/>
                <a:cs typeface="Times New Roman" panose="02020603050405020304" pitchFamily="18" charset="0"/>
              </a:rPr>
              <a:t> </a:t>
            </a:r>
            <a:r>
              <a:rPr lang="en-PH" b="1" u="sng" dirty="0" err="1" smtClean="0">
                <a:latin typeface="Times New Roman" panose="02020603050405020304" pitchFamily="18" charset="0"/>
                <a:cs typeface="Times New Roman" panose="02020603050405020304" pitchFamily="18" charset="0"/>
              </a:rPr>
              <a:t>viên</a:t>
            </a:r>
            <a:r>
              <a:rPr lang="en-PH" b="1" u="sng" dirty="0" smtClean="0">
                <a:latin typeface="Times New Roman" panose="02020603050405020304" pitchFamily="18" charset="0"/>
                <a:cs typeface="Times New Roman" panose="02020603050405020304" pitchFamily="18" charset="0"/>
              </a:rPr>
              <a:t>:</a:t>
            </a:r>
          </a:p>
          <a:p>
            <a:pPr algn="l"/>
            <a:r>
              <a:rPr lang="en-PH" b="1" dirty="0">
                <a:latin typeface="Times New Roman" panose="02020603050405020304" pitchFamily="18" charset="0"/>
                <a:cs typeface="Times New Roman" panose="02020603050405020304" pitchFamily="18" charset="0"/>
              </a:rPr>
              <a:t> </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Trần</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Đình</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Lâm</a:t>
            </a:r>
            <a:r>
              <a:rPr lang="en-PH" b="1" dirty="0" smtClean="0">
                <a:latin typeface="Times New Roman" panose="02020603050405020304" pitchFamily="18" charset="0"/>
                <a:cs typeface="Times New Roman" panose="02020603050405020304" pitchFamily="18" charset="0"/>
              </a:rPr>
              <a:t> -</a:t>
            </a:r>
          </a:p>
          <a:p>
            <a:pPr algn="l"/>
            <a:r>
              <a:rPr lang="en-PH" b="1" dirty="0">
                <a:latin typeface="Times New Roman" panose="02020603050405020304" pitchFamily="18" charset="0"/>
                <a:cs typeface="Times New Roman" panose="02020603050405020304" pitchFamily="18" charset="0"/>
              </a:rPr>
              <a:t> </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Đặng</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Nhật</a:t>
            </a:r>
            <a:r>
              <a:rPr lang="en-PH" b="1" dirty="0" smtClean="0">
                <a:latin typeface="Times New Roman" panose="02020603050405020304" pitchFamily="18" charset="0"/>
                <a:cs typeface="Times New Roman" panose="02020603050405020304" pitchFamily="18" charset="0"/>
              </a:rPr>
              <a:t> Minh - </a:t>
            </a:r>
          </a:p>
          <a:p>
            <a:pPr algn="l"/>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Trương</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Thế</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Kiệt</a:t>
            </a:r>
            <a:r>
              <a:rPr lang="en-PH" b="1" dirty="0" smtClean="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473445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So </a:t>
            </a:r>
            <a:r>
              <a:rPr lang="en-US" sz="3200" b="1" dirty="0" err="1" smtClean="0">
                <a:solidFill>
                  <a:schemeClr val="bg1"/>
                </a:solidFill>
                <a:latin typeface="Times New Roman" panose="02020603050405020304" pitchFamily="18" charset="0"/>
                <a:cs typeface="Times New Roman" panose="02020603050405020304" pitchFamily="18" charset="0"/>
              </a:rPr>
              <a:t>sánh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a:t>
            </a:r>
            <a:r>
              <a:rPr lang="en-US" sz="3200" b="1" dirty="0">
                <a:solidFill>
                  <a:schemeClr val="bg1"/>
                </a:solidFill>
                <a:latin typeface="Times New Roman" panose="02020603050405020304" pitchFamily="18" charset="0"/>
                <a:cs typeface="Times New Roman" panose="02020603050405020304" pitchFamily="18" charset="0"/>
              </a:rPr>
              <a:t>RDBMS</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547644" y="1558691"/>
            <a:ext cx="9300156" cy="3028950"/>
          </a:xfrm>
          <a:prstGeom prst="rect">
            <a:avLst/>
          </a:prstGeom>
        </p:spPr>
      </p:pic>
    </p:spTree>
    <p:extLst>
      <p:ext uri="{BB962C8B-B14F-4D97-AF65-F5344CB8AC3E}">
        <p14:creationId xmlns:p14="http://schemas.microsoft.com/office/powerpoint/2010/main" val="616575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Data Model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584091"/>
            <a:ext cx="9287185" cy="4816709"/>
          </a:xfrm>
          <a:prstGeom prst="rect">
            <a:avLst/>
          </a:prstGeom>
        </p:spPr>
      </p:pic>
    </p:spTree>
    <p:extLst>
      <p:ext uri="{BB962C8B-B14F-4D97-AF65-F5344CB8AC3E}">
        <p14:creationId xmlns:p14="http://schemas.microsoft.com/office/powerpoint/2010/main" val="51886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Kiến</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trúc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HBase</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528933"/>
            <a:ext cx="6643822" cy="4967197"/>
          </a:xfrm>
          <a:prstGeom prst="rect">
            <a:avLst/>
          </a:prstGeom>
        </p:spPr>
      </p:pic>
      <p:sp>
        <p:nvSpPr>
          <p:cNvPr id="12" name="TextBox 11"/>
          <p:cNvSpPr txBox="1"/>
          <p:nvPr/>
        </p:nvSpPr>
        <p:spPr>
          <a:xfrm>
            <a:off x="7848600" y="1582116"/>
            <a:ext cx="3810000" cy="1815882"/>
          </a:xfrm>
          <a:prstGeom prst="rect">
            <a:avLst/>
          </a:prstGeom>
          <a:no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Ba </a:t>
            </a:r>
            <a:r>
              <a:rPr lang="en-US" sz="2800" dirty="0" err="1" smtClean="0">
                <a:solidFill>
                  <a:schemeClr val="bg1"/>
                </a:solidFill>
                <a:latin typeface="Times New Roman" panose="02020603050405020304" pitchFamily="18" charset="0"/>
                <a:cs typeface="Times New Roman" panose="02020603050405020304" pitchFamily="18" charset="0"/>
              </a:rPr>
              <a:t>thành</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phần</a:t>
            </a:r>
            <a:r>
              <a:rPr lang="en-US" sz="2800" dirty="0" smtClean="0">
                <a:solidFill>
                  <a:schemeClr val="bg1"/>
                </a:solidFill>
                <a:latin typeface="Times New Roman" panose="02020603050405020304" pitchFamily="18" charset="0"/>
                <a:cs typeface="Times New Roman" panose="02020603050405020304" pitchFamily="18" charset="0"/>
              </a:rPr>
              <a:t> chỉnh:</a:t>
            </a:r>
          </a:p>
          <a:p>
            <a:pPr marL="914400" lvl="1" indent="-457200">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Master</a:t>
            </a:r>
          </a:p>
          <a:p>
            <a:pPr marL="914400" lvl="1" indent="-457200">
              <a:buFont typeface="Wingdings" panose="05000000000000000000" pitchFamily="2" charset="2"/>
              <a:buChar char="ü"/>
            </a:pPr>
            <a:r>
              <a:rPr lang="en-US" sz="2800" dirty="0" err="1">
                <a:solidFill>
                  <a:schemeClr val="bg1"/>
                </a:solidFill>
                <a:latin typeface="Times New Roman" panose="02020603050405020304" pitchFamily="18" charset="0"/>
                <a:cs typeface="Times New Roman" panose="02020603050405020304" pitchFamily="18" charset="0"/>
              </a:rPr>
              <a:t>RegionServers</a:t>
            </a:r>
            <a:endParaRPr lang="en-US" sz="2800" dirty="0">
              <a:solidFill>
                <a:schemeClr val="bg1"/>
              </a:solidFill>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Zookeeper</a:t>
            </a:r>
          </a:p>
        </p:txBody>
      </p:sp>
    </p:spTree>
    <p:extLst>
      <p:ext uri="{BB962C8B-B14F-4D97-AF65-F5344CB8AC3E}">
        <p14:creationId xmlns:p14="http://schemas.microsoft.com/office/powerpoint/2010/main" val="135824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300"/>
                                        <p:tgtEl>
                                          <p:spTgt spid="9"/>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ppt_x"/>
                                          </p:val>
                                        </p:tav>
                                        <p:tav tm="100000">
                                          <p:val>
                                            <p:strVal val="#ppt_x"/>
                                          </p:val>
                                        </p:tav>
                                      </p:tavLst>
                                    </p:anim>
                                    <p:anim calcmode="lin" valueType="num">
                                      <p:cBhvr additive="base">
                                        <p:cTn id="1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144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Đường</a:t>
            </a:r>
            <a:r>
              <a:rPr lang="en-US" sz="3200" b="1" dirty="0" smtClean="0">
                <a:solidFill>
                  <a:schemeClr val="bg1"/>
                </a:solidFill>
                <a:latin typeface="Times New Roman" panose="02020603050405020304" pitchFamily="18" charset="0"/>
                <a:cs typeface="Times New Roman" panose="02020603050405020304" pitchFamily="18" charset="0"/>
              </a:rPr>
              <a:t> đi của data</a:t>
            </a:r>
          </a:p>
        </p:txBody>
      </p:sp>
      <p:pic>
        <p:nvPicPr>
          <p:cNvPr id="3074" name="Picture 2" descr="HBase Write Mechanism - HBase Architecture - Edure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676400"/>
            <a:ext cx="8851360" cy="4523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149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144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Thực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hành</a:t>
            </a:r>
            <a:r>
              <a:rPr lang="en-US" sz="3200" b="1" dirty="0" smtClean="0">
                <a:solidFill>
                  <a:schemeClr val="bg1"/>
                </a:solidFill>
                <a:latin typeface="Times New Roman" panose="02020603050405020304" pitchFamily="18" charset="0"/>
                <a:cs typeface="Times New Roman" panose="02020603050405020304" pitchFamily="18" charset="0"/>
              </a:rPr>
              <a:t> với </a:t>
            </a:r>
            <a:r>
              <a:rPr lang="en-US" sz="3200" b="1" dirty="0" err="1" smtClean="0">
                <a:solidFill>
                  <a:schemeClr val="bg1"/>
                </a:solidFill>
                <a:latin typeface="Times New Roman" panose="02020603050405020304" pitchFamily="18" charset="0"/>
                <a:cs typeface="Times New Roman" panose="02020603050405020304" pitchFamily="18" charset="0"/>
              </a:rPr>
              <a:t>HBase</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181100" y="1509481"/>
            <a:ext cx="4914900" cy="830997"/>
          </a:xfrm>
          <a:prstGeom prst="rect">
            <a:avLst/>
          </a:prstGeom>
          <a:noFill/>
        </p:spPr>
        <p:txBody>
          <a:bodyPr wrap="square" rtlCol="0">
            <a:spAutoFit/>
          </a:bodyPr>
          <a:lstStyle/>
          <a:p>
            <a:pPr marL="342900" indent="-342900">
              <a:buFont typeface="Wingdings" panose="05000000000000000000" pitchFamily="2" charset="2"/>
              <a:buChar char="v"/>
            </a:pPr>
            <a:r>
              <a:rPr lang="vi-VN" sz="2400" b="1" dirty="0">
                <a:solidFill>
                  <a:schemeClr val="bg1"/>
                </a:solidFill>
                <a:latin typeface="+mj-lt"/>
              </a:rPr>
              <a:t>Hướng dẫn cài đặt chi </a:t>
            </a:r>
            <a:r>
              <a:rPr lang="vi-VN" sz="2400" b="1" dirty="0" smtClean="0">
                <a:solidFill>
                  <a:schemeClr val="bg1"/>
                </a:solidFill>
                <a:latin typeface="+mj-lt"/>
              </a:rPr>
              <a:t>tiết</a:t>
            </a:r>
            <a:endParaRPr lang="vi-VN" sz="2400" b="1" dirty="0">
              <a:solidFill>
                <a:schemeClr val="bg1"/>
              </a:solidFill>
              <a:latin typeface="+mj-lt"/>
            </a:endParaRPr>
          </a:p>
          <a:p>
            <a:pPr marL="342900" indent="-342900">
              <a:buFont typeface="Wingdings" panose="05000000000000000000" pitchFamily="2" charset="2"/>
              <a:buChar char="v"/>
            </a:pPr>
            <a:r>
              <a:rPr lang="vi-VN" sz="2400" b="1" dirty="0">
                <a:solidFill>
                  <a:schemeClr val="bg1"/>
                </a:solidFill>
                <a:latin typeface="+mj-lt"/>
              </a:rPr>
              <a:t>Các thao tác &amp; công cụ cơ </a:t>
            </a:r>
            <a:r>
              <a:rPr lang="vi-VN" sz="2400" b="1" dirty="0" smtClean="0">
                <a:solidFill>
                  <a:schemeClr val="bg1"/>
                </a:solidFill>
                <a:latin typeface="+mj-lt"/>
              </a:rPr>
              <a:t>bản</a:t>
            </a:r>
            <a:endParaRPr lang="vi-VN" sz="2400" b="1" dirty="0">
              <a:solidFill>
                <a:schemeClr val="bg1"/>
              </a:solidFill>
              <a:latin typeface="+mj-lt"/>
            </a:endParaRPr>
          </a:p>
        </p:txBody>
      </p:sp>
      <p:sp>
        <p:nvSpPr>
          <p:cNvPr id="8" name="TextBox 7"/>
          <p:cNvSpPr txBox="1"/>
          <p:nvPr/>
        </p:nvSpPr>
        <p:spPr>
          <a:xfrm>
            <a:off x="6629400" y="1600200"/>
            <a:ext cx="4914900"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a:t>
            </a:r>
            <a:r>
              <a:rPr lang="en-US" sz="2400" b="1" dirty="0" smtClean="0">
                <a:solidFill>
                  <a:schemeClr val="bg1"/>
                </a:solidFill>
                <a:latin typeface="Times New Roman" panose="02020603050405020304" pitchFamily="18" charset="0"/>
                <a:cs typeface="Times New Roman" panose="02020603050405020304" pitchFamily="18" charset="0"/>
              </a:rPr>
              <a:t>ideo </a:t>
            </a:r>
            <a:r>
              <a:rPr lang="en-US" sz="2400" b="1" dirty="0">
                <a:solidFill>
                  <a:schemeClr val="bg1"/>
                </a:solidFill>
                <a:latin typeface="Times New Roman" panose="02020603050405020304" pitchFamily="18" charset="0"/>
                <a:cs typeface="Times New Roman" panose="02020603050405020304" pitchFamily="18" charset="0"/>
              </a:rPr>
              <a:t>demo </a:t>
            </a:r>
            <a:r>
              <a:rPr lang="en-US" sz="2400" b="1" dirty="0" err="1">
                <a:solidFill>
                  <a:schemeClr val="bg1"/>
                </a:solidFill>
                <a:latin typeface="Times New Roman" panose="02020603050405020304" pitchFamily="18" charset="0"/>
                <a:cs typeface="Times New Roman" panose="02020603050405020304" pitchFamily="18" charset="0"/>
              </a:rPr>
              <a:t>riêng</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kèm</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theo</a:t>
            </a:r>
            <a:endParaRPr lang="vi-VN" sz="2400" b="1" dirty="0">
              <a:solidFill>
                <a:schemeClr val="bg1"/>
              </a:solidFill>
              <a:latin typeface="Times New Roman" panose="02020603050405020304" pitchFamily="18" charset="0"/>
              <a:cs typeface="Times New Roman" panose="02020603050405020304" pitchFamily="18" charset="0"/>
            </a:endParaRPr>
          </a:p>
        </p:txBody>
      </p:sp>
      <p:sp>
        <p:nvSpPr>
          <p:cNvPr id="6" name="Right Arrow 5"/>
          <p:cNvSpPr/>
          <p:nvPr/>
        </p:nvSpPr>
        <p:spPr>
          <a:xfrm>
            <a:off x="5803900" y="1630051"/>
            <a:ext cx="657225" cy="49142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5096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2926244"/>
            <a:chExt cx="9296400" cy="1311862"/>
          </a:xfrm>
        </p:grpSpPr>
        <p:sp>
          <p:nvSpPr>
            <p:cNvPr id="4" name="Rounded Rectangle 3"/>
            <p:cNvSpPr/>
            <p:nvPr/>
          </p:nvSpPr>
          <p:spPr>
            <a:xfrm>
              <a:off x="0" y="2926244"/>
              <a:ext cx="9296400" cy="1311862"/>
            </a:xfrm>
            <a:prstGeom prst="roundRect">
              <a:avLst/>
            </a:prstGeom>
            <a:solidFill>
              <a:srgbClr val="00B050"/>
            </a:solidFill>
          </p:spPr>
          <p:style>
            <a:lnRef idx="3">
              <a:schemeClr val="lt1">
                <a:hueOff val="0"/>
                <a:satOff val="0"/>
                <a:lumOff val="0"/>
                <a:alphaOff val="0"/>
              </a:schemeClr>
            </a:lnRef>
            <a:fillRef idx="1">
              <a:scrgbClr r="0" g="0" b="0"/>
            </a:fillRef>
            <a:effectRef idx="1">
              <a:schemeClr val="accent3">
                <a:hueOff val="11250264"/>
                <a:satOff val="-16880"/>
                <a:lumOff val="-2745"/>
                <a:alphaOff val="0"/>
              </a:schemeClr>
            </a:effectRef>
            <a:fontRef idx="minor">
              <a:schemeClr val="lt1"/>
            </a:fontRef>
          </p:style>
        </p:sp>
        <p:sp>
          <p:nvSpPr>
            <p:cNvPr id="5" name="Rounded Rectangle 4"/>
            <p:cNvSpPr txBox="1"/>
            <p:nvPr/>
          </p:nvSpPr>
          <p:spPr>
            <a:xfrm>
              <a:off x="64040" y="3054324"/>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i="0" kern="1200" dirty="0" err="1" smtClean="0">
                  <a:latin typeface="Times New Roman" panose="02020603050405020304" pitchFamily="18" charset="0"/>
                  <a:cs typeface="Times New Roman" panose="02020603050405020304" pitchFamily="18" charset="0"/>
                </a:rPr>
                <a:t>Phần</a:t>
              </a:r>
              <a:r>
                <a:rPr lang="en-US" sz="2800" b="1" i="0" kern="1200" dirty="0" smtClean="0">
                  <a:latin typeface="Times New Roman" panose="02020603050405020304" pitchFamily="18" charset="0"/>
                  <a:cs typeface="Times New Roman" panose="02020603050405020304" pitchFamily="18" charset="0"/>
                </a:rPr>
                <a:t> 3:Kết </a:t>
              </a:r>
              <a:r>
                <a:rPr lang="en-US" sz="2800" b="1" i="0" kern="1200" dirty="0" err="1" smtClean="0">
                  <a:latin typeface="Times New Roman" panose="02020603050405020304" pitchFamily="18" charset="0"/>
                  <a:cs typeface="Times New Roman" panose="02020603050405020304" pitchFamily="18" charset="0"/>
                </a:rPr>
                <a:t>luận</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và</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mở</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rộng</a:t>
              </a:r>
              <a:endParaRPr lang="en-US" sz="2800"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Cassandra</a:t>
            </a:r>
          </a:p>
        </p:txBody>
      </p:sp>
      <p:sp>
        <p:nvSpPr>
          <p:cNvPr id="7" name="TextBox 6"/>
          <p:cNvSpPr txBox="1"/>
          <p:nvPr/>
        </p:nvSpPr>
        <p:spPr>
          <a:xfrm>
            <a:off x="609600" y="1752600"/>
            <a:ext cx="11277600" cy="1631216"/>
          </a:xfrm>
          <a:prstGeom prst="rect">
            <a:avLst/>
          </a:prstGeom>
          <a:noFill/>
        </p:spPr>
        <p:txBody>
          <a:bodyPr wrap="square" rtlCol="0">
            <a:spAutoFit/>
          </a:bodyPr>
          <a:lstStyle/>
          <a:p>
            <a:r>
              <a:rPr lang="vi-VN" sz="2800" b="1" u="sng" dirty="0">
                <a:solidFill>
                  <a:schemeClr val="bg1"/>
                </a:solidFill>
                <a:latin typeface="+mj-lt"/>
              </a:rPr>
              <a:t>Giống nhau</a:t>
            </a:r>
            <a:r>
              <a:rPr lang="vi-VN" sz="2800" b="1" u="sng" dirty="0" smtClean="0">
                <a:solidFill>
                  <a:schemeClr val="bg1"/>
                </a:solidFill>
                <a:latin typeface="+mj-lt"/>
              </a:rPr>
              <a:t>:</a:t>
            </a:r>
          </a:p>
          <a:p>
            <a:pPr marL="342900" indent="-342900">
              <a:buFont typeface="Arial" panose="020B0604020202020204" pitchFamily="34" charset="0"/>
              <a:buChar char="•"/>
            </a:pPr>
            <a:r>
              <a:rPr lang="vi-VN" sz="2400" dirty="0" smtClean="0">
                <a:solidFill>
                  <a:schemeClr val="bg1"/>
                </a:solidFill>
                <a:latin typeface="+mj-lt"/>
              </a:rPr>
              <a:t>Cơ sở dữ liệu(Database)</a:t>
            </a:r>
            <a:endParaRPr lang="en-US" sz="2400" dirty="0" smtClean="0">
              <a:solidFill>
                <a:schemeClr val="bg1"/>
              </a:solidFill>
              <a:latin typeface="+mj-lt"/>
            </a:endParaRPr>
          </a:p>
          <a:p>
            <a:pPr marL="342900" indent="-342900">
              <a:buFont typeface="Arial" panose="020B0604020202020204" pitchFamily="34" charset="0"/>
              <a:buChar char="•"/>
            </a:pPr>
            <a:r>
              <a:rPr lang="vi-VN" sz="2400" dirty="0" smtClean="0">
                <a:solidFill>
                  <a:schemeClr val="bg1"/>
                </a:solidFill>
                <a:latin typeface="+mj-lt"/>
              </a:rPr>
              <a:t>Khả năng mở rộng(Scalability)</a:t>
            </a:r>
            <a:endParaRPr lang="en-US" sz="2400" dirty="0" smtClean="0">
              <a:solidFill>
                <a:schemeClr val="bg1"/>
              </a:solidFill>
              <a:latin typeface="+mj-lt"/>
            </a:endParaRPr>
          </a:p>
          <a:p>
            <a:pPr marL="342900" indent="-342900">
              <a:buFont typeface="Arial" panose="020B0604020202020204" pitchFamily="34" charset="0"/>
              <a:buChar char="•"/>
            </a:pPr>
            <a:r>
              <a:rPr lang="vi-VN" sz="2400" dirty="0" smtClean="0">
                <a:solidFill>
                  <a:schemeClr val="bg1"/>
                </a:solidFill>
                <a:latin typeface="+mj-lt"/>
              </a:rPr>
              <a:t>Tạo bản sao(Replication)</a:t>
            </a:r>
            <a:endParaRPr lang="vi-VN" sz="2400" dirty="0">
              <a:solidFill>
                <a:schemeClr val="bg1"/>
              </a:solidFill>
              <a:latin typeface="+mj-lt"/>
            </a:endParaRPr>
          </a:p>
        </p:txBody>
      </p:sp>
    </p:spTree>
    <p:extLst>
      <p:ext uri="{BB962C8B-B14F-4D97-AF65-F5344CB8AC3E}">
        <p14:creationId xmlns:p14="http://schemas.microsoft.com/office/powerpoint/2010/main" val="257229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2926244"/>
            <a:chExt cx="9296400" cy="1311862"/>
          </a:xfrm>
        </p:grpSpPr>
        <p:sp>
          <p:nvSpPr>
            <p:cNvPr id="4" name="Rounded Rectangle 3"/>
            <p:cNvSpPr/>
            <p:nvPr/>
          </p:nvSpPr>
          <p:spPr>
            <a:xfrm>
              <a:off x="0" y="2926244"/>
              <a:ext cx="9296400" cy="1311862"/>
            </a:xfrm>
            <a:prstGeom prst="roundRect">
              <a:avLst/>
            </a:prstGeom>
            <a:solidFill>
              <a:srgbClr val="00B050"/>
            </a:solidFill>
          </p:spPr>
          <p:style>
            <a:lnRef idx="3">
              <a:schemeClr val="lt1">
                <a:hueOff val="0"/>
                <a:satOff val="0"/>
                <a:lumOff val="0"/>
                <a:alphaOff val="0"/>
              </a:schemeClr>
            </a:lnRef>
            <a:fillRef idx="1">
              <a:scrgbClr r="0" g="0" b="0"/>
            </a:fillRef>
            <a:effectRef idx="1">
              <a:schemeClr val="accent3">
                <a:hueOff val="11250264"/>
                <a:satOff val="-16880"/>
                <a:lumOff val="-2745"/>
                <a:alphaOff val="0"/>
              </a:schemeClr>
            </a:effectRef>
            <a:fontRef idx="minor">
              <a:schemeClr val="lt1"/>
            </a:fontRef>
          </p:style>
        </p:sp>
        <p:sp>
          <p:nvSpPr>
            <p:cNvPr id="5" name="Rounded Rectangle 4"/>
            <p:cNvSpPr txBox="1"/>
            <p:nvPr/>
          </p:nvSpPr>
          <p:spPr>
            <a:xfrm>
              <a:off x="64040" y="3054324"/>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i="0" kern="1200" dirty="0" err="1" smtClean="0">
                  <a:latin typeface="Times New Roman" panose="02020603050405020304" pitchFamily="18" charset="0"/>
                  <a:cs typeface="Times New Roman" panose="02020603050405020304" pitchFamily="18" charset="0"/>
                </a:rPr>
                <a:t>Phần</a:t>
              </a:r>
              <a:r>
                <a:rPr lang="en-US" sz="2800" b="1" i="0" kern="1200" dirty="0" smtClean="0">
                  <a:latin typeface="Times New Roman" panose="02020603050405020304" pitchFamily="18" charset="0"/>
                  <a:cs typeface="Times New Roman" panose="02020603050405020304" pitchFamily="18" charset="0"/>
                </a:rPr>
                <a:t> 3:Kết </a:t>
              </a:r>
              <a:r>
                <a:rPr lang="en-US" sz="2800" b="1" i="0" kern="1200" dirty="0" err="1" smtClean="0">
                  <a:latin typeface="Times New Roman" panose="02020603050405020304" pitchFamily="18" charset="0"/>
                  <a:cs typeface="Times New Roman" panose="02020603050405020304" pitchFamily="18" charset="0"/>
                </a:rPr>
                <a:t>luận</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và</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mở</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rộng</a:t>
              </a:r>
              <a:endParaRPr lang="en-US" sz="2800"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Cassandra</a:t>
            </a:r>
          </a:p>
        </p:txBody>
      </p:sp>
      <p:sp>
        <p:nvSpPr>
          <p:cNvPr id="7" name="TextBox 6"/>
          <p:cNvSpPr txBox="1"/>
          <p:nvPr/>
        </p:nvSpPr>
        <p:spPr>
          <a:xfrm>
            <a:off x="990600" y="1558691"/>
            <a:ext cx="10515600" cy="892552"/>
          </a:xfrm>
          <a:prstGeom prst="rect">
            <a:avLst/>
          </a:prstGeom>
          <a:noFill/>
        </p:spPr>
        <p:txBody>
          <a:bodyPr wrap="square" rtlCol="0">
            <a:spAutoFit/>
          </a:bodyPr>
          <a:lstStyle/>
          <a:p>
            <a:r>
              <a:rPr lang="en-US" sz="2800" b="1" u="sng" dirty="0" smtClean="0">
                <a:solidFill>
                  <a:schemeClr val="bg1"/>
                </a:solidFill>
                <a:latin typeface="Times New Roman" panose="02020603050405020304" pitchFamily="18" charset="0"/>
                <a:cs typeface="Times New Roman" panose="02020603050405020304" pitchFamily="18" charset="0"/>
              </a:rPr>
              <a:t>Khác nhau</a:t>
            </a:r>
            <a:r>
              <a:rPr lang="vi-VN" sz="2800" b="1" u="sng" dirty="0" smtClean="0">
                <a:solidFill>
                  <a:schemeClr val="bg1"/>
                </a:solidFill>
                <a:latin typeface="Times New Roman" panose="02020603050405020304" pitchFamily="18" charset="0"/>
                <a:cs typeface="Times New Roman" panose="02020603050405020304" pitchFamily="18" charset="0"/>
              </a:rPr>
              <a:t>:</a:t>
            </a:r>
            <a:endParaRPr lang="en-US" sz="2800" b="1" u="sng"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b="1" u="sng" dirty="0" smtClean="0">
                <a:solidFill>
                  <a:schemeClr val="bg1"/>
                </a:solidFill>
                <a:latin typeface="Times New Roman" panose="02020603050405020304" pitchFamily="18" charset="0"/>
                <a:cs typeface="Times New Roman" panose="02020603050405020304" pitchFamily="18" charset="0"/>
              </a:rPr>
              <a:t>Data Model:</a:t>
            </a:r>
            <a:endParaRPr lang="vi-VN" sz="2400"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01" y="2481001"/>
            <a:ext cx="5634879" cy="386695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600911"/>
            <a:ext cx="4876800" cy="4747041"/>
          </a:xfrm>
          <a:prstGeom prst="rect">
            <a:avLst/>
          </a:prstGeom>
        </p:spPr>
      </p:pic>
    </p:spTree>
    <p:extLst>
      <p:ext uri="{BB962C8B-B14F-4D97-AF65-F5344CB8AC3E}">
        <p14:creationId xmlns:p14="http://schemas.microsoft.com/office/powerpoint/2010/main" val="261149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2926244"/>
            <a:chExt cx="9296400" cy="1311862"/>
          </a:xfrm>
        </p:grpSpPr>
        <p:sp>
          <p:nvSpPr>
            <p:cNvPr id="4" name="Rounded Rectangle 3"/>
            <p:cNvSpPr/>
            <p:nvPr/>
          </p:nvSpPr>
          <p:spPr>
            <a:xfrm>
              <a:off x="0" y="2926244"/>
              <a:ext cx="9296400" cy="1311862"/>
            </a:xfrm>
            <a:prstGeom prst="roundRect">
              <a:avLst/>
            </a:prstGeom>
            <a:solidFill>
              <a:srgbClr val="00B050"/>
            </a:solidFill>
          </p:spPr>
          <p:style>
            <a:lnRef idx="3">
              <a:schemeClr val="lt1">
                <a:hueOff val="0"/>
                <a:satOff val="0"/>
                <a:lumOff val="0"/>
                <a:alphaOff val="0"/>
              </a:schemeClr>
            </a:lnRef>
            <a:fillRef idx="1">
              <a:scrgbClr r="0" g="0" b="0"/>
            </a:fillRef>
            <a:effectRef idx="1">
              <a:schemeClr val="accent3">
                <a:hueOff val="11250264"/>
                <a:satOff val="-16880"/>
                <a:lumOff val="-2745"/>
                <a:alphaOff val="0"/>
              </a:schemeClr>
            </a:effectRef>
            <a:fontRef idx="minor">
              <a:schemeClr val="lt1"/>
            </a:fontRef>
          </p:style>
        </p:sp>
        <p:sp>
          <p:nvSpPr>
            <p:cNvPr id="5" name="Rounded Rectangle 4"/>
            <p:cNvSpPr txBox="1"/>
            <p:nvPr/>
          </p:nvSpPr>
          <p:spPr>
            <a:xfrm>
              <a:off x="64040" y="3054324"/>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i="0" kern="1200" dirty="0" err="1" smtClean="0">
                  <a:latin typeface="Times New Roman" panose="02020603050405020304" pitchFamily="18" charset="0"/>
                  <a:cs typeface="Times New Roman" panose="02020603050405020304" pitchFamily="18" charset="0"/>
                </a:rPr>
                <a:t>Phần</a:t>
              </a:r>
              <a:r>
                <a:rPr lang="en-US" sz="2800" b="1" i="0" kern="1200" dirty="0" smtClean="0">
                  <a:latin typeface="Times New Roman" panose="02020603050405020304" pitchFamily="18" charset="0"/>
                  <a:cs typeface="Times New Roman" panose="02020603050405020304" pitchFamily="18" charset="0"/>
                </a:rPr>
                <a:t> 3:Kết </a:t>
              </a:r>
              <a:r>
                <a:rPr lang="en-US" sz="2800" b="1" i="0" kern="1200" dirty="0" err="1" smtClean="0">
                  <a:latin typeface="Times New Roman" panose="02020603050405020304" pitchFamily="18" charset="0"/>
                  <a:cs typeface="Times New Roman" panose="02020603050405020304" pitchFamily="18" charset="0"/>
                </a:rPr>
                <a:t>luận</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và</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mở</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rộng</a:t>
              </a:r>
              <a:endParaRPr lang="en-US" sz="2800"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Cassandra</a:t>
            </a:r>
          </a:p>
        </p:txBody>
      </p:sp>
      <p:sp>
        <p:nvSpPr>
          <p:cNvPr id="7" name="TextBox 6"/>
          <p:cNvSpPr txBox="1"/>
          <p:nvPr/>
        </p:nvSpPr>
        <p:spPr>
          <a:xfrm>
            <a:off x="990600" y="1558691"/>
            <a:ext cx="10515600" cy="892552"/>
          </a:xfrm>
          <a:prstGeom prst="rect">
            <a:avLst/>
          </a:prstGeom>
          <a:noFill/>
        </p:spPr>
        <p:txBody>
          <a:bodyPr wrap="square" rtlCol="0">
            <a:spAutoFit/>
          </a:bodyPr>
          <a:lstStyle/>
          <a:p>
            <a:r>
              <a:rPr lang="en-US" sz="2800" b="1" u="sng" dirty="0" smtClean="0">
                <a:solidFill>
                  <a:schemeClr val="bg1"/>
                </a:solidFill>
                <a:latin typeface="Times New Roman" panose="02020603050405020304" pitchFamily="18" charset="0"/>
                <a:cs typeface="Times New Roman" panose="02020603050405020304" pitchFamily="18" charset="0"/>
              </a:rPr>
              <a:t>Khác nhau</a:t>
            </a:r>
            <a:r>
              <a:rPr lang="vi-VN" sz="2800" b="1" u="sng" dirty="0" smtClean="0">
                <a:solidFill>
                  <a:schemeClr val="bg1"/>
                </a:solidFill>
                <a:latin typeface="Times New Roman" panose="02020603050405020304" pitchFamily="18" charset="0"/>
                <a:cs typeface="Times New Roman" panose="02020603050405020304" pitchFamily="18" charset="0"/>
              </a:rPr>
              <a:t>:</a:t>
            </a:r>
            <a:endParaRPr lang="en-US" sz="2800" b="1" u="sng"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b="1" u="sng" dirty="0" smtClean="0">
                <a:solidFill>
                  <a:schemeClr val="bg1"/>
                </a:solidFill>
                <a:latin typeface="Times New Roman" panose="02020603050405020304" pitchFamily="18" charset="0"/>
                <a:cs typeface="Times New Roman" panose="02020603050405020304" pitchFamily="18" charset="0"/>
              </a:rPr>
              <a:t>Architecture &amp; Data flow:</a:t>
            </a:r>
            <a:endParaRPr lang="vi-VN" sz="2400" dirty="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481001"/>
            <a:ext cx="7038975" cy="4081357"/>
          </a:xfrm>
          <a:prstGeom prst="rect">
            <a:avLst/>
          </a:prstGeom>
        </p:spPr>
      </p:pic>
    </p:spTree>
    <p:extLst>
      <p:ext uri="{BB962C8B-B14F-4D97-AF65-F5344CB8AC3E}">
        <p14:creationId xmlns:p14="http://schemas.microsoft.com/office/powerpoint/2010/main" val="190660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133600"/>
            <a:ext cx="9525000" cy="1569660"/>
          </a:xfrm>
          <a:prstGeom prst="rect">
            <a:avLst/>
          </a:prstGeom>
          <a:noFill/>
        </p:spPr>
        <p:txBody>
          <a:bodyPr wrap="square" rtlCol="0">
            <a:spAutoFit/>
          </a:bodyPr>
          <a:lstStyle/>
          <a:p>
            <a:pPr algn="ctr"/>
            <a:r>
              <a:rPr lang="en-US" sz="9600" b="1" dirty="0" smtClean="0">
                <a:solidFill>
                  <a:schemeClr val="bg1"/>
                </a:solidFill>
                <a:latin typeface="Times New Roman" panose="02020603050405020304" pitchFamily="18" charset="0"/>
                <a:cs typeface="Times New Roman" panose="02020603050405020304" pitchFamily="18" charset="0"/>
              </a:rPr>
              <a:t>THANK YOU</a:t>
            </a:r>
            <a:endParaRPr lang="en-US" sz="9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947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133600"/>
            <a:ext cx="9525000" cy="1569660"/>
          </a:xfrm>
          <a:prstGeom prst="rect">
            <a:avLst/>
          </a:prstGeom>
          <a:noFill/>
        </p:spPr>
        <p:txBody>
          <a:bodyPr wrap="square" rtlCol="0">
            <a:spAutoFit/>
          </a:bodyPr>
          <a:lstStyle/>
          <a:p>
            <a:pPr algn="ctr"/>
            <a:r>
              <a:rPr lang="en-US" sz="9600" b="1" dirty="0" err="1" smtClean="0">
                <a:solidFill>
                  <a:schemeClr val="bg1"/>
                </a:solidFill>
                <a:latin typeface="Times New Roman" panose="02020603050405020304" pitchFamily="18" charset="0"/>
                <a:cs typeface="Times New Roman" panose="02020603050405020304" pitchFamily="18" charset="0"/>
              </a:rPr>
              <a:t>Phụ</a:t>
            </a:r>
            <a:r>
              <a:rPr lang="en-US" sz="9600" b="1" dirty="0" smtClean="0">
                <a:solidFill>
                  <a:schemeClr val="bg1"/>
                </a:solidFill>
                <a:latin typeface="Times New Roman" panose="02020603050405020304" pitchFamily="18" charset="0"/>
                <a:cs typeface="Times New Roman" panose="02020603050405020304" pitchFamily="18" charset="0"/>
              </a:rPr>
              <a:t> </a:t>
            </a:r>
            <a:r>
              <a:rPr lang="en-US" sz="9600" b="1" dirty="0" err="1" smtClean="0">
                <a:solidFill>
                  <a:schemeClr val="bg1"/>
                </a:solidFill>
                <a:latin typeface="Times New Roman" panose="02020603050405020304" pitchFamily="18" charset="0"/>
                <a:cs typeface="Times New Roman" panose="02020603050405020304" pitchFamily="18" charset="0"/>
              </a:rPr>
              <a:t>Lục</a:t>
            </a:r>
            <a:endParaRPr lang="en-US" sz="9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931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3939979438"/>
              </p:ext>
            </p:extLst>
          </p:nvPr>
        </p:nvGraphicFramePr>
        <p:xfrm>
          <a:off x="1676400" y="457200"/>
          <a:ext cx="9296400" cy="4275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65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90600" y="1440471"/>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smtClean="0">
                <a:solidFill>
                  <a:schemeClr val="bg1"/>
                </a:solidFill>
                <a:latin typeface="Times New Roman" panose="02020603050405020304" pitchFamily="18" charset="0"/>
                <a:cs typeface="Times New Roman" panose="02020603050405020304" pitchFamily="18" charset="0"/>
              </a:rPr>
              <a:t>Tính</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phân</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tán</a:t>
            </a:r>
            <a:r>
              <a:rPr lang="en-US" sz="2400" b="1" i="1" dirty="0" smtClean="0">
                <a:solidFill>
                  <a:schemeClr val="bg1"/>
                </a:solidFill>
                <a:latin typeface="Times New Roman" panose="02020603050405020304" pitchFamily="18" charset="0"/>
                <a:cs typeface="Times New Roman" panose="02020603050405020304" pitchFamily="18" charset="0"/>
              </a:rPr>
              <a:t> (Distributed): Có </a:t>
            </a:r>
            <a:r>
              <a:rPr lang="en-US" sz="2400" b="1" i="1" dirty="0" err="1" smtClean="0">
                <a:solidFill>
                  <a:schemeClr val="bg1"/>
                </a:solidFill>
                <a:latin typeface="Times New Roman" panose="02020603050405020304" pitchFamily="18" charset="0"/>
                <a:cs typeface="Times New Roman" panose="02020603050405020304" pitchFamily="18" charset="0"/>
              </a:rPr>
              <a:t>hai</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phương</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thức</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phân</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tán</a:t>
            </a:r>
            <a:endParaRPr lang="en-US" sz="2400" b="1" i="1" dirty="0" smtClean="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378857" y="1874579"/>
            <a:ext cx="10515600" cy="2923877"/>
          </a:xfrm>
          <a:prstGeom prst="rect">
            <a:avLst/>
          </a:prstGeom>
          <a:noFill/>
        </p:spPr>
        <p:txBody>
          <a:bodyPr wrap="square" rtlCol="0">
            <a:spAutoFit/>
          </a:bodyPr>
          <a:lstStyle/>
          <a:p>
            <a:pPr marL="342900" indent="-342900">
              <a:buFont typeface="Wingdings" panose="05000000000000000000" pitchFamily="2" charset="2"/>
              <a:buChar char="v"/>
            </a:pPr>
            <a:r>
              <a:rPr lang="en-US" sz="2200" u="sng" dirty="0" err="1" smtClean="0">
                <a:solidFill>
                  <a:schemeClr val="bg1"/>
                </a:solidFill>
                <a:latin typeface="Times New Roman" panose="02020603050405020304" pitchFamily="18" charset="0"/>
                <a:cs typeface="Times New Roman" panose="02020603050405020304" pitchFamily="18" charset="0"/>
              </a:rPr>
              <a:t>Giả</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phân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tán</a:t>
            </a:r>
            <a:r>
              <a:rPr lang="en-US" sz="2200"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ü"/>
            </a:pPr>
            <a:r>
              <a:rPr lang="en-US" sz="2000" dirty="0" err="1">
                <a:solidFill>
                  <a:schemeClr val="bg1"/>
                </a:solidFill>
                <a:latin typeface="Times New Roman" panose="02020603050405020304" pitchFamily="18" charset="0"/>
                <a:cs typeface="Times New Roman" panose="02020603050405020304" pitchFamily="18" charset="0"/>
              </a:rPr>
              <a:t>Mỗi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thành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phần</a:t>
            </a:r>
            <a:r>
              <a:rPr lang="en-US" sz="2000" dirty="0">
                <a:solidFill>
                  <a:schemeClr val="bg1"/>
                </a:solidFill>
                <a:latin typeface="Times New Roman" panose="02020603050405020304" pitchFamily="18" charset="0"/>
                <a:cs typeface="Times New Roman" panose="02020603050405020304" pitchFamily="18" charset="0"/>
              </a:rPr>
              <a:t> của </a:t>
            </a:r>
            <a:r>
              <a:rPr lang="en-US" sz="2000" dirty="0" err="1">
                <a:solidFill>
                  <a:schemeClr val="bg1"/>
                </a:solidFill>
                <a:latin typeface="Times New Roman" panose="02020603050405020304" pitchFamily="18" charset="0"/>
                <a:cs typeface="Times New Roman" panose="02020603050405020304" pitchFamily="18" charset="0"/>
              </a:rPr>
              <a:t>HBase</a:t>
            </a:r>
            <a:r>
              <a:rPr lang="en-US" sz="2000" dirty="0">
                <a:solidFill>
                  <a:schemeClr val="bg1"/>
                </a:solidFill>
                <a:latin typeface="Times New Roman" panose="02020603050405020304" pitchFamily="18" charset="0"/>
                <a:cs typeface="Times New Roman" panose="02020603050405020304" pitchFamily="18" charset="0"/>
              </a:rPr>
              <a:t> là </a:t>
            </a:r>
            <a:r>
              <a:rPr lang="en-US" sz="2000" dirty="0" err="1">
                <a:solidFill>
                  <a:schemeClr val="bg1"/>
                </a:solidFill>
                <a:latin typeface="Times New Roman" panose="02020603050405020304" pitchFamily="18" charset="0"/>
                <a:cs typeface="Times New Roman" panose="02020603050405020304" pitchFamily="18" charset="0"/>
              </a:rPr>
              <a:t>một</a:t>
            </a:r>
            <a:r>
              <a:rPr lang="en-US" sz="2000" dirty="0">
                <a:solidFill>
                  <a:schemeClr val="bg1"/>
                </a:solidFill>
                <a:latin typeface="Times New Roman" panose="02020603050405020304" pitchFamily="18" charset="0"/>
                <a:cs typeface="Times New Roman" panose="02020603050405020304" pitchFamily="18" charset="0"/>
              </a:rPr>
              <a:t> process </a:t>
            </a:r>
            <a:r>
              <a:rPr lang="en-US" sz="2000" dirty="0" err="1">
                <a:solidFill>
                  <a:schemeClr val="bg1"/>
                </a:solidFill>
                <a:latin typeface="Times New Roman" panose="02020603050405020304" pitchFamily="18" charset="0"/>
                <a:cs typeface="Times New Roman" panose="02020603050405020304" pitchFamily="18" charset="0"/>
              </a:rPr>
              <a:t>riêng</a:t>
            </a:r>
            <a:r>
              <a:rPr lang="en-US" sz="2000" dirty="0">
                <a:solidFill>
                  <a:schemeClr val="bg1"/>
                </a:solidFill>
                <a:latin typeface="Times New Roman" panose="02020603050405020304" pitchFamily="18" charset="0"/>
                <a:cs typeface="Times New Roman" panose="02020603050405020304" pitchFamily="18" charset="0"/>
              </a:rPr>
              <a:t> lẻ,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đều</a:t>
            </a:r>
            <a:r>
              <a:rPr lang="en-US" sz="2000" dirty="0">
                <a:solidFill>
                  <a:schemeClr val="bg1"/>
                </a:solidFill>
                <a:latin typeface="Times New Roman" panose="02020603050405020304" pitchFamily="18" charset="0"/>
                <a:cs typeface="Times New Roman" panose="02020603050405020304" pitchFamily="18" charset="0"/>
              </a:rPr>
              <a:t> chạy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1 </a:t>
            </a:r>
            <a:r>
              <a:rPr lang="en-US" sz="2000" dirty="0" smtClean="0">
                <a:solidFill>
                  <a:schemeClr val="bg1"/>
                </a:solidFill>
                <a:latin typeface="Times New Roman" panose="02020603050405020304" pitchFamily="18" charset="0"/>
                <a:cs typeface="Times New Roman" panose="02020603050405020304" pitchFamily="18" charset="0"/>
              </a:rPr>
              <a:t>node.</a:t>
            </a:r>
          </a:p>
          <a:p>
            <a:pPr marL="800100" lvl="1" indent="-342900">
              <a:buFont typeface="Wingdings" panose="05000000000000000000" pitchFamily="2" charset="2"/>
              <a:buChar char="ü"/>
            </a:pPr>
            <a:r>
              <a:rPr lang="en-US" sz="2000" dirty="0" smtClean="0">
                <a:solidFill>
                  <a:schemeClr val="bg1"/>
                </a:solidFill>
                <a:latin typeface="Times New Roman" panose="02020603050405020304" pitchFamily="18" charset="0"/>
                <a:cs typeface="Times New Roman" panose="02020603050405020304" pitchFamily="18" charset="0"/>
              </a:rPr>
              <a:t>L</a:t>
            </a:r>
            <a:r>
              <a:rPr lang="vi-VN" sz="2000" dirty="0" smtClean="0">
                <a:solidFill>
                  <a:schemeClr val="bg1"/>
                </a:solidFill>
                <a:latin typeface="Times New Roman" panose="02020603050405020304" pitchFamily="18" charset="0"/>
                <a:cs typeface="Times New Roman" panose="02020603050405020304" pitchFamily="18" charset="0"/>
              </a:rPr>
              <a:t>ưu </a:t>
            </a:r>
            <a:r>
              <a:rPr lang="vi-VN" sz="2000" dirty="0">
                <a:solidFill>
                  <a:schemeClr val="bg1"/>
                </a:solidFill>
                <a:latin typeface="Times New Roman" panose="02020603050405020304" pitchFamily="18" charset="0"/>
                <a:cs typeface="Times New Roman" panose="02020603050405020304" pitchFamily="18" charset="0"/>
              </a:rPr>
              <a:t>file local hoặc lưu trên HDFS</a:t>
            </a:r>
            <a:endParaRPr lang="en-US" sz="2000"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en-US" sz="2000" dirty="0" err="1" smtClean="0">
                <a:solidFill>
                  <a:schemeClr val="bg1"/>
                </a:solidFill>
                <a:latin typeface="Times New Roman" panose="02020603050405020304" pitchFamily="18" charset="0"/>
                <a:cs typeface="Times New Roman" panose="02020603050405020304" pitchFamily="18" charset="0"/>
              </a:rPr>
              <a:t>Nhươc</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điểm</a:t>
            </a:r>
            <a:r>
              <a:rPr lang="en-US" sz="2000" dirty="0" smtClean="0">
                <a:solidFill>
                  <a:schemeClr val="bg1"/>
                </a:solidFill>
                <a:latin typeface="Times New Roman" panose="02020603050405020304" pitchFamily="18" charset="0"/>
                <a:cs typeface="Times New Roman" panose="02020603050405020304" pitchFamily="18" charset="0"/>
              </a:rPr>
              <a:t>: </a:t>
            </a:r>
            <a:r>
              <a:rPr lang="vi-VN" sz="2000" dirty="0">
                <a:solidFill>
                  <a:schemeClr val="bg1"/>
                </a:solidFill>
                <a:latin typeface="Times New Roman" panose="02020603050405020304" pitchFamily="18" charset="0"/>
                <a:cs typeface="Times New Roman" panose="02020603050405020304" pitchFamily="18" charset="0"/>
              </a:rPr>
              <a:t>khi node gặp sự cố, cả hệ thống sẽ bị ngưng</a:t>
            </a:r>
            <a:r>
              <a:rPr lang="vi-VN"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a:p>
            <a:pPr lvl="1"/>
            <a:endParaRPr lang="en-US" sz="20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200" u="sng" dirty="0" err="1" smtClean="0">
                <a:solidFill>
                  <a:schemeClr val="bg1"/>
                </a:solidFill>
                <a:latin typeface="Times New Roman" panose="02020603050405020304" pitchFamily="18" charset="0"/>
                <a:cs typeface="Times New Roman" panose="02020603050405020304" pitchFamily="18" charset="0"/>
              </a:rPr>
              <a:t>Phân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tán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hoàn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toàn</a:t>
            </a:r>
            <a:r>
              <a:rPr lang="en-US" sz="2200"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ü"/>
            </a:pPr>
            <a:r>
              <a:rPr lang="en-US" sz="2000" dirty="0" err="1" smtClean="0">
                <a:solidFill>
                  <a:schemeClr val="bg1"/>
                </a:solidFill>
                <a:latin typeface="Times New Roman" panose="02020603050405020304" pitchFamily="18" charset="0"/>
                <a:cs typeface="Times New Roman" panose="02020603050405020304" pitchFamily="18" charset="0"/>
              </a:rPr>
              <a:t>Tự</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động</a:t>
            </a:r>
            <a:r>
              <a:rPr lang="en-US" sz="2000" dirty="0">
                <a:solidFill>
                  <a:schemeClr val="bg1"/>
                </a:solidFill>
                <a:latin typeface="Times New Roman" panose="02020603050405020304" pitchFamily="18" charset="0"/>
                <a:cs typeface="Times New Roman" panose="02020603050405020304" pitchFamily="18" charset="0"/>
              </a:rPr>
              <a:t> chia </a:t>
            </a:r>
            <a:r>
              <a:rPr lang="en-US" sz="2000" dirty="0" err="1">
                <a:solidFill>
                  <a:schemeClr val="bg1"/>
                </a:solidFill>
                <a:latin typeface="Times New Roman" panose="02020603050405020304" pitchFamily="18" charset="0"/>
                <a:cs typeface="Times New Roman" panose="02020603050405020304" pitchFamily="18" charset="0"/>
              </a:rPr>
              <a:t>tách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phân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dữ</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liệu</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khi</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quá </a:t>
            </a:r>
            <a:r>
              <a:rPr lang="en-US" sz="2000" dirty="0" err="1" smtClean="0">
                <a:solidFill>
                  <a:schemeClr val="bg1"/>
                </a:solidFill>
                <a:latin typeface="Times New Roman" panose="02020603050405020304" pitchFamily="18" charset="0"/>
                <a:cs typeface="Times New Roman" panose="02020603050405020304" pitchFamily="18" charset="0"/>
              </a:rPr>
              <a:t>lớn</a:t>
            </a:r>
            <a:r>
              <a:rPr lang="en-US" sz="2000"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ü"/>
            </a:pPr>
            <a:r>
              <a:rPr lang="en-US" sz="2000" dirty="0" smtClean="0">
                <a:solidFill>
                  <a:schemeClr val="bg1"/>
                </a:solidFill>
                <a:latin typeface="Times New Roman" panose="02020603050405020304" pitchFamily="18" charset="0"/>
                <a:cs typeface="Times New Roman" panose="02020603050405020304" pitchFamily="18" charset="0"/>
              </a:rPr>
              <a:t>T</a:t>
            </a:r>
            <a:r>
              <a:rPr lang="vi-VN" sz="2000" dirty="0" smtClean="0">
                <a:solidFill>
                  <a:schemeClr val="bg1"/>
                </a:solidFill>
                <a:latin typeface="Times New Roman" panose="02020603050405020304" pitchFamily="18" charset="0"/>
                <a:cs typeface="Times New Roman" panose="02020603050405020304" pitchFamily="18" charset="0"/>
              </a:rPr>
              <a:t>hường </a:t>
            </a:r>
            <a:r>
              <a:rPr lang="vi-VN" sz="2000" dirty="0">
                <a:solidFill>
                  <a:schemeClr val="bg1"/>
                </a:solidFill>
                <a:latin typeface="Times New Roman" panose="02020603050405020304" pitchFamily="18" charset="0"/>
                <a:cs typeface="Times New Roman" panose="02020603050405020304" pitchFamily="18" charset="0"/>
              </a:rPr>
              <a:t>được dùng để vận hành sản phẩm thật vì được chạy trên một hệ</a:t>
            </a:r>
            <a:br>
              <a:rPr lang="vi-VN" sz="2000" dirty="0">
                <a:solidFill>
                  <a:schemeClr val="bg1"/>
                </a:solidFill>
                <a:latin typeface="Times New Roman" panose="02020603050405020304" pitchFamily="18" charset="0"/>
                <a:cs typeface="Times New Roman" panose="02020603050405020304" pitchFamily="18" charset="0"/>
              </a:rPr>
            </a:br>
            <a:r>
              <a:rPr lang="vi-VN" sz="2000" dirty="0">
                <a:solidFill>
                  <a:schemeClr val="bg1"/>
                </a:solidFill>
                <a:latin typeface="Times New Roman" panose="02020603050405020304" pitchFamily="18" charset="0"/>
                <a:cs typeface="Times New Roman" panose="02020603050405020304" pitchFamily="18" charset="0"/>
              </a:rPr>
              <a:t>thống gồm nhiều </a:t>
            </a:r>
            <a:r>
              <a:rPr lang="vi-VN" sz="2000" dirty="0" smtClean="0">
                <a:solidFill>
                  <a:schemeClr val="bg1"/>
                </a:solidFill>
                <a:latin typeface="Times New Roman" panose="02020603050405020304" pitchFamily="18" charset="0"/>
                <a:cs typeface="Times New Roman" panose="02020603050405020304" pitchFamily="18" charset="0"/>
              </a:rPr>
              <a:t>node</a:t>
            </a:r>
            <a:r>
              <a:rPr lang="en-US" sz="2000" dirty="0" smtClean="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9419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300" fill="hold"/>
                                        <p:tgtEl>
                                          <p:spTgt spid="10"/>
                                        </p:tgtEl>
                                        <p:attrNameLst>
                                          <p:attrName>ppt_x</p:attrName>
                                        </p:attrNameLst>
                                      </p:cBhvr>
                                      <p:tavLst>
                                        <p:tav tm="0">
                                          <p:val>
                                            <p:strVal val="#ppt_x"/>
                                          </p:val>
                                        </p:tav>
                                        <p:tav tm="100000">
                                          <p:val>
                                            <p:strVal val="#ppt_x"/>
                                          </p:val>
                                        </p:tav>
                                      </p:tavLst>
                                    </p:anim>
                                    <p:anim calcmode="lin" valueType="num">
                                      <p:cBhvr additive="base">
                                        <p:cTn id="8" dur="3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90600" y="1440471"/>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a:solidFill>
                  <a:schemeClr val="bg1"/>
                </a:solidFill>
                <a:latin typeface="Times New Roman" panose="02020603050405020304" pitchFamily="18" charset="0"/>
                <a:cs typeface="Times New Roman" panose="02020603050405020304" pitchFamily="18" charset="0"/>
              </a:rPr>
              <a:t>Tính</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mềm</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dẻo</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dữ</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liệu</a:t>
            </a:r>
            <a:r>
              <a:rPr lang="en-US" sz="2400" b="1" i="1" dirty="0">
                <a:solidFill>
                  <a:schemeClr val="bg1"/>
                </a:solidFill>
                <a:latin typeface="Times New Roman" panose="02020603050405020304" pitchFamily="18" charset="0"/>
                <a:cs typeface="Times New Roman" panose="02020603050405020304" pitchFamily="18" charset="0"/>
              </a:rPr>
              <a:t> (Flexible Data)</a:t>
            </a:r>
          </a:p>
        </p:txBody>
      </p:sp>
      <p:sp>
        <p:nvSpPr>
          <p:cNvPr id="10" name="TextBox 9"/>
          <p:cNvSpPr txBox="1"/>
          <p:nvPr/>
        </p:nvSpPr>
        <p:spPr>
          <a:xfrm>
            <a:off x="1378857" y="1874579"/>
            <a:ext cx="10515600" cy="1107996"/>
          </a:xfrm>
          <a:prstGeom prst="rect">
            <a:avLst/>
          </a:prstGeom>
          <a:noFill/>
        </p:spPr>
        <p:txBody>
          <a:bodyPr wrap="square" rtlCol="0">
            <a:spAutoFit/>
          </a:bodyPr>
          <a:lstStyle/>
          <a:p>
            <a:pPr marL="342900" indent="-342900">
              <a:buFont typeface="Wingdings" panose="05000000000000000000" pitchFamily="2" charset="2"/>
              <a:buChar char="v"/>
            </a:pPr>
            <a:r>
              <a:rPr lang="vi-VN" sz="2200" dirty="0">
                <a:solidFill>
                  <a:schemeClr val="bg1"/>
                </a:solidFill>
                <a:latin typeface="+mj-lt"/>
              </a:rPr>
              <a:t>HBase được lấy ý tưởng từ Google BigTable và chạy trên nền </a:t>
            </a:r>
            <a:r>
              <a:rPr lang="vi-VN" sz="2200" dirty="0" smtClean="0">
                <a:solidFill>
                  <a:schemeClr val="bg1"/>
                </a:solidFill>
                <a:latin typeface="+mj-lt"/>
              </a:rPr>
              <a:t>Hadoop.</a:t>
            </a:r>
            <a:endParaRPr lang="en-US" sz="2200" dirty="0" smtClean="0">
              <a:solidFill>
                <a:schemeClr val="bg1"/>
              </a:solidFill>
              <a:latin typeface="+mj-lt"/>
            </a:endParaRPr>
          </a:p>
          <a:p>
            <a:pPr marL="342900" indent="-342900">
              <a:buFont typeface="Wingdings" panose="05000000000000000000" pitchFamily="2" charset="2"/>
              <a:buChar char="v"/>
            </a:pPr>
            <a:r>
              <a:rPr lang="vi-VN" sz="2200" dirty="0" smtClean="0">
                <a:solidFill>
                  <a:schemeClr val="bg1"/>
                </a:solidFill>
                <a:latin typeface="+mj-lt"/>
              </a:rPr>
              <a:t>HBase </a:t>
            </a:r>
            <a:r>
              <a:rPr lang="vi-VN" sz="2200" dirty="0">
                <a:solidFill>
                  <a:schemeClr val="bg1"/>
                </a:solidFill>
                <a:latin typeface="+mj-lt"/>
              </a:rPr>
              <a:t>không quy định trước kiểu dữ liệu, vì tất cả các loại dữ liệu đều được lưu dưới dạng ByteArray</a:t>
            </a:r>
            <a:endParaRPr lang="en-US" sz="2200" dirty="0" smtClean="0">
              <a:solidFill>
                <a:schemeClr val="bg1"/>
              </a:solidFill>
              <a:latin typeface="+mj-lt"/>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3383059"/>
            <a:ext cx="6810375" cy="2865341"/>
          </a:xfrm>
          <a:prstGeom prst="rect">
            <a:avLst/>
          </a:prstGeom>
        </p:spPr>
      </p:pic>
      <p:sp>
        <p:nvSpPr>
          <p:cNvPr id="6" name="Rounded Rectangular Callout 5"/>
          <p:cNvSpPr/>
          <p:nvPr/>
        </p:nvSpPr>
        <p:spPr>
          <a:xfrm rot="16200000">
            <a:off x="1036348" y="3551736"/>
            <a:ext cx="1126915" cy="2742411"/>
          </a:xfrm>
          <a:prstGeom prst="wedgeRoundRectCallou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28599" y="4409278"/>
            <a:ext cx="2742411" cy="923330"/>
          </a:xfrm>
          <a:prstGeom prst="rect">
            <a:avLst/>
          </a:prstGeom>
          <a:noFill/>
          <a:ln>
            <a:noFill/>
          </a:ln>
        </p:spPr>
        <p:txBody>
          <a:bodyPr wrap="squar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Đối</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tượng</a:t>
            </a:r>
            <a:r>
              <a:rPr lang="en-US" b="1" dirty="0" smtClean="0">
                <a:solidFill>
                  <a:schemeClr val="bg1"/>
                </a:solidFill>
                <a:latin typeface="Times New Roman" panose="02020603050405020304" pitchFamily="18" charset="0"/>
                <a:cs typeface="Times New Roman" panose="02020603050405020304" pitchFamily="18" charset="0"/>
              </a:rPr>
              <a:t> được </a:t>
            </a:r>
            <a:r>
              <a:rPr lang="en-US" b="1" dirty="0" err="1" smtClean="0">
                <a:solidFill>
                  <a:schemeClr val="bg1"/>
                </a:solidFill>
                <a:latin typeface="Times New Roman" panose="02020603050405020304" pitchFamily="18" charset="0"/>
                <a:cs typeface="Times New Roman" panose="02020603050405020304" pitchFamily="18" charset="0"/>
              </a:rPr>
              <a:t>lưu</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trữ</a:t>
            </a:r>
            <a:r>
              <a:rPr lang="en-US" b="1" dirty="0" smtClean="0">
                <a:solidFill>
                  <a:schemeClr val="bg1"/>
                </a:solidFill>
                <a:latin typeface="Times New Roman" panose="02020603050405020304" pitchFamily="18" charset="0"/>
                <a:cs typeface="Times New Roman" panose="02020603050405020304" pitchFamily="18" charset="0"/>
              </a:rPr>
              <a:t> là </a:t>
            </a:r>
            <a:r>
              <a:rPr lang="en-US" b="1" dirty="0" err="1" smtClean="0">
                <a:solidFill>
                  <a:schemeClr val="bg1"/>
                </a:solidFill>
                <a:latin typeface="Times New Roman" panose="02020603050405020304" pitchFamily="18" charset="0"/>
                <a:cs typeface="Times New Roman" panose="02020603050405020304" pitchFamily="18" charset="0"/>
              </a:rPr>
              <a:t>bảng</a:t>
            </a:r>
            <a:r>
              <a:rPr lang="en-US" b="1" dirty="0" smtClean="0">
                <a:solidFill>
                  <a:schemeClr val="bg1"/>
                </a:solidFill>
                <a:latin typeface="Times New Roman" panose="02020603050405020304" pitchFamily="18" charset="0"/>
                <a:cs typeface="Times New Roman" panose="02020603050405020304" pitchFamily="18" charset="0"/>
              </a:rPr>
              <a:t>(table)</a:t>
            </a:r>
          </a:p>
          <a:p>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Mỗi</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bảng</a:t>
            </a:r>
            <a:r>
              <a:rPr lang="en-US" b="1" dirty="0" smtClean="0">
                <a:solidFill>
                  <a:schemeClr val="bg1"/>
                </a:solidFill>
                <a:latin typeface="Times New Roman" panose="02020603050405020304" pitchFamily="18" charset="0"/>
                <a:cs typeface="Times New Roman" panose="02020603050405020304" pitchFamily="18" charset="0"/>
              </a:rPr>
              <a:t> có nhiều rows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 name="Rounded Rectangular Callout 11"/>
          <p:cNvSpPr/>
          <p:nvPr/>
        </p:nvSpPr>
        <p:spPr>
          <a:xfrm>
            <a:off x="4589374" y="2675654"/>
            <a:ext cx="2431143" cy="753346"/>
          </a:xfrm>
          <a:prstGeom prst="wedgeRoundRectCallout">
            <a:avLst>
              <a:gd name="adj1" fmla="val -16060"/>
              <a:gd name="adj2" fmla="val 93644"/>
              <a:gd name="adj3" fmla="val 1666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Mỗi</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bảng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gồm</a:t>
            </a:r>
            <a:r>
              <a:rPr lang="en-US" b="1" dirty="0">
                <a:solidFill>
                  <a:schemeClr val="bg1"/>
                </a:solidFill>
                <a:latin typeface="Times New Roman" panose="02020603050405020304" pitchFamily="18" charset="0"/>
                <a:cs typeface="Times New Roman" panose="02020603050405020304" pitchFamily="18" charset="0"/>
              </a:rPr>
              <a:t> nhiều column </a:t>
            </a:r>
            <a:r>
              <a:rPr lang="en-US" b="1" dirty="0" smtClean="0">
                <a:solidFill>
                  <a:schemeClr val="bg1"/>
                </a:solidFill>
                <a:latin typeface="Times New Roman" panose="02020603050405020304" pitchFamily="18" charset="0"/>
                <a:cs typeface="Times New Roman" panose="02020603050405020304" pitchFamily="18" charset="0"/>
              </a:rPr>
              <a:t>family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4" name="Rounded Rectangular Callout 13"/>
          <p:cNvSpPr/>
          <p:nvPr/>
        </p:nvSpPr>
        <p:spPr>
          <a:xfrm>
            <a:off x="7732033" y="2998819"/>
            <a:ext cx="2631167" cy="753346"/>
          </a:xfrm>
          <a:prstGeom prst="wedgeRoundRectCallout">
            <a:avLst>
              <a:gd name="adj1" fmla="val -16060"/>
              <a:gd name="adj2" fmla="val 93644"/>
              <a:gd name="adj3" fmla="val 16667"/>
            </a:avLst>
          </a:prstGeom>
          <a:solidFill>
            <a:srgbClr val="AD1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Mỗi</a:t>
            </a:r>
            <a:r>
              <a:rPr lang="en-US" b="1" dirty="0">
                <a:solidFill>
                  <a:schemeClr val="bg1"/>
                </a:solidFill>
                <a:latin typeface="Times New Roman" panose="02020603050405020304" pitchFamily="18" charset="0"/>
                <a:cs typeface="Times New Roman" panose="02020603050405020304" pitchFamily="18" charset="0"/>
              </a:rPr>
              <a:t> column family </a:t>
            </a:r>
            <a:r>
              <a:rPr lang="en-US" b="1" dirty="0" err="1">
                <a:solidFill>
                  <a:schemeClr val="bg1"/>
                </a:solidFill>
                <a:latin typeface="Times New Roman" panose="02020603050405020304" pitchFamily="18" charset="0"/>
                <a:cs typeface="Times New Roman" panose="02020603050405020304" pitchFamily="18" charset="0"/>
              </a:rPr>
              <a:t>gồm</a:t>
            </a:r>
            <a:r>
              <a:rPr lang="en-US" b="1" dirty="0">
                <a:solidFill>
                  <a:schemeClr val="bg1"/>
                </a:solidFill>
                <a:latin typeface="Times New Roman" panose="02020603050405020304" pitchFamily="18" charset="0"/>
                <a:cs typeface="Times New Roman" panose="02020603050405020304" pitchFamily="18" charset="0"/>
              </a:rPr>
              <a:t> nhiều column </a:t>
            </a:r>
            <a:r>
              <a:rPr lang="en-US" b="1" dirty="0" smtClean="0">
                <a:solidFill>
                  <a:schemeClr val="bg1"/>
                </a:solidFill>
                <a:latin typeface="Times New Roman" panose="02020603050405020304" pitchFamily="18" charset="0"/>
                <a:cs typeface="Times New Roman" panose="02020603050405020304" pitchFamily="18" charset="0"/>
              </a:rPr>
              <a:t>con</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22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3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P spid="11" grpId="0"/>
      <p:bldP spid="12"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90600" y="1440471"/>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a:solidFill>
                  <a:schemeClr val="bg1"/>
                </a:solidFill>
                <a:latin typeface="Times New Roman" panose="02020603050405020304" pitchFamily="18" charset="0"/>
                <a:cs typeface="Times New Roman" panose="02020603050405020304" pitchFamily="18" charset="0"/>
              </a:rPr>
              <a:t>Tính</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rời</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rạc</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a:solidFill>
                  <a:schemeClr val="bg1"/>
                </a:solidFill>
                <a:latin typeface="Times New Roman" panose="02020603050405020304" pitchFamily="18" charset="0"/>
                <a:cs typeface="Times New Roman" panose="02020603050405020304" pitchFamily="18" charset="0"/>
              </a:rPr>
              <a:t>(Non-Relational)</a:t>
            </a:r>
          </a:p>
        </p:txBody>
      </p:sp>
      <p:sp>
        <p:nvSpPr>
          <p:cNvPr id="10" name="TextBox 9"/>
          <p:cNvSpPr txBox="1"/>
          <p:nvPr/>
        </p:nvSpPr>
        <p:spPr>
          <a:xfrm>
            <a:off x="1378857" y="1874579"/>
            <a:ext cx="10515600" cy="707886"/>
          </a:xfrm>
          <a:prstGeom prst="rect">
            <a:avLst/>
          </a:prstGeom>
          <a:noFill/>
        </p:spPr>
        <p:txBody>
          <a:bodyPr wrap="square" rtlCol="0">
            <a:spAutoFit/>
          </a:bodyPr>
          <a:lstStyle/>
          <a:p>
            <a:pPr marL="342900" indent="-342900">
              <a:buFont typeface="Wingdings" panose="05000000000000000000" pitchFamily="2" charset="2"/>
              <a:buChar char="v"/>
            </a:pPr>
            <a:r>
              <a:rPr lang="vi-VN" sz="2000" dirty="0">
                <a:solidFill>
                  <a:schemeClr val="bg1"/>
                </a:solidFill>
                <a:latin typeface="+mj-lt"/>
              </a:rPr>
              <a:t>NoSQL database vận hành theo cơ chế storage-and-query, nên sẽ không tồn tại các quan hệ giữa các </a:t>
            </a:r>
            <a:r>
              <a:rPr lang="vi-VN" sz="2000" dirty="0" smtClean="0">
                <a:solidFill>
                  <a:schemeClr val="bg1"/>
                </a:solidFill>
                <a:latin typeface="+mj-lt"/>
              </a:rPr>
              <a:t>bảng</a:t>
            </a:r>
            <a:r>
              <a:rPr lang="en-US" sz="2000" dirty="0" smtClean="0">
                <a:solidFill>
                  <a:schemeClr val="bg1"/>
                </a:solidFill>
                <a:latin typeface="+mj-lt"/>
                <a:cs typeface="Times New Roman" panose="02020603050405020304" pitchFamily="18" charset="0"/>
              </a:rPr>
              <a:t>.</a:t>
            </a:r>
          </a:p>
        </p:txBody>
      </p:sp>
      <p:sp>
        <p:nvSpPr>
          <p:cNvPr id="13" name="TextBox 12"/>
          <p:cNvSpPr txBox="1"/>
          <p:nvPr/>
        </p:nvSpPr>
        <p:spPr>
          <a:xfrm>
            <a:off x="990600" y="2690092"/>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smtClean="0">
                <a:solidFill>
                  <a:schemeClr val="bg1"/>
                </a:solidFill>
                <a:latin typeface="Times New Roman" panose="02020603050405020304" pitchFamily="18" charset="0"/>
                <a:cs typeface="Times New Roman" panose="02020603050405020304" pitchFamily="18" charset="0"/>
              </a:rPr>
              <a:t>Lữu</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trữ</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dữ</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liệu</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lớn</a:t>
            </a:r>
            <a:r>
              <a:rPr lang="en-US" sz="2400" b="1" i="1" dirty="0">
                <a:solidFill>
                  <a:schemeClr val="bg1"/>
                </a:solidFill>
                <a:latin typeface="Times New Roman" panose="02020603050405020304" pitchFamily="18" charset="0"/>
                <a:cs typeface="Times New Roman" panose="02020603050405020304" pitchFamily="18" charset="0"/>
              </a:rPr>
              <a:t> (Big data storage</a:t>
            </a:r>
            <a:r>
              <a:rPr lang="en-US" sz="2400" b="1" i="1" dirty="0" smtClean="0">
                <a:solidFill>
                  <a:schemeClr val="bg1"/>
                </a:solidFill>
                <a:latin typeface="Times New Roman" panose="02020603050405020304" pitchFamily="18" charset="0"/>
                <a:cs typeface="Times New Roman" panose="02020603050405020304" pitchFamily="18" charset="0"/>
              </a:rPr>
              <a:t>)</a:t>
            </a:r>
            <a:endParaRPr lang="en-US" sz="2400" b="1" i="1" dirty="0">
              <a:solidFill>
                <a:schemeClr val="bg1"/>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378857" y="3124200"/>
            <a:ext cx="10515600" cy="1107996"/>
          </a:xfrm>
          <a:prstGeom prst="rect">
            <a:avLst/>
          </a:prstGeom>
          <a:noFill/>
        </p:spPr>
        <p:txBody>
          <a:bodyPr wrap="square" rtlCol="0">
            <a:spAutoFit/>
          </a:bodyPr>
          <a:lstStyle/>
          <a:p>
            <a:pPr marL="342900" indent="-342900">
              <a:buFont typeface="Wingdings" panose="05000000000000000000" pitchFamily="2" charset="2"/>
              <a:buChar char="v"/>
            </a:pPr>
            <a:r>
              <a:rPr lang="en-US" sz="2200" dirty="0" err="1" smtClean="0">
                <a:solidFill>
                  <a:schemeClr val="bg1"/>
                </a:solidFill>
                <a:latin typeface="Times New Roman" panose="02020603050405020304" pitchFamily="18" charset="0"/>
                <a:cs typeface="Times New Roman" panose="02020603050405020304" pitchFamily="18" charset="0"/>
              </a:rPr>
              <a:t>Thừa</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hưởng</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đặc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trưng</a:t>
            </a:r>
            <a:r>
              <a:rPr lang="en-US" sz="2200" dirty="0" smtClean="0">
                <a:solidFill>
                  <a:schemeClr val="bg1"/>
                </a:solidFill>
                <a:latin typeface="Times New Roman" panose="02020603050405020304" pitchFamily="18" charset="0"/>
                <a:cs typeface="Times New Roman" panose="02020603050405020304" pitchFamily="18" charset="0"/>
              </a:rPr>
              <a:t> của HDFS.</a:t>
            </a:r>
          </a:p>
          <a:p>
            <a:pPr marL="342900" indent="-342900">
              <a:buFont typeface="Wingdings" panose="05000000000000000000" pitchFamily="2" charset="2"/>
              <a:buChar char="v"/>
            </a:pPr>
            <a:r>
              <a:rPr lang="en-US" sz="2200" dirty="0" smtClean="0">
                <a:solidFill>
                  <a:schemeClr val="bg1"/>
                </a:solidFill>
                <a:latin typeface="Times New Roman" panose="02020603050405020304" pitchFamily="18" charset="0"/>
                <a:cs typeface="Times New Roman" panose="02020603050405020304" pitchFamily="18" charset="0"/>
              </a:rPr>
              <a:t>X</a:t>
            </a:r>
            <a:r>
              <a:rPr lang="vi-VN" sz="2200" dirty="0" smtClean="0">
                <a:solidFill>
                  <a:schemeClr val="bg1"/>
                </a:solidFill>
                <a:latin typeface="Times New Roman" panose="02020603050405020304" pitchFamily="18" charset="0"/>
                <a:cs typeface="Times New Roman" panose="02020603050405020304" pitchFamily="18" charset="0"/>
              </a:rPr>
              <a:t>ử </a:t>
            </a:r>
            <a:r>
              <a:rPr lang="vi-VN" sz="2200" dirty="0">
                <a:solidFill>
                  <a:schemeClr val="bg1"/>
                </a:solidFill>
                <a:latin typeface="Times New Roman" panose="02020603050405020304" pitchFamily="18" charset="0"/>
                <a:cs typeface="Times New Roman" panose="02020603050405020304" pitchFamily="18" charset="0"/>
              </a:rPr>
              <a:t>lý hàng PB dữ liệu với độ trễ thấp, real-time. HBase được thiết kế để có thể truy vấn được các table lớn với tốc độ nhanh.</a:t>
            </a:r>
            <a:endParaRPr lang="en-US" sz="2200" dirty="0" smtClean="0">
              <a:solidFill>
                <a:schemeClr val="bg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990600" y="4339823"/>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a:solidFill>
                  <a:schemeClr val="bg1"/>
                </a:solidFill>
                <a:latin typeface="Times New Roman" panose="02020603050405020304" pitchFamily="18" charset="0"/>
                <a:cs typeface="Times New Roman" panose="02020603050405020304" pitchFamily="18" charset="0"/>
              </a:rPr>
              <a:t>Khả</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năng</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mở</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rộng</a:t>
            </a:r>
            <a:r>
              <a:rPr lang="en-US" sz="2400" b="1" i="1" dirty="0">
                <a:solidFill>
                  <a:schemeClr val="bg1"/>
                </a:solidFill>
                <a:latin typeface="Times New Roman" panose="02020603050405020304" pitchFamily="18" charset="0"/>
                <a:cs typeface="Times New Roman" panose="02020603050405020304" pitchFamily="18" charset="0"/>
              </a:rPr>
              <a:t> (Scalable)</a:t>
            </a:r>
          </a:p>
        </p:txBody>
      </p:sp>
      <p:sp>
        <p:nvSpPr>
          <p:cNvPr id="16" name="TextBox 15"/>
          <p:cNvSpPr txBox="1"/>
          <p:nvPr/>
        </p:nvSpPr>
        <p:spPr>
          <a:xfrm>
            <a:off x="1378857" y="4773931"/>
            <a:ext cx="10515600" cy="769441"/>
          </a:xfrm>
          <a:prstGeom prst="rect">
            <a:avLst/>
          </a:prstGeom>
          <a:noFill/>
        </p:spPr>
        <p:txBody>
          <a:bodyPr wrap="square" rtlCol="0">
            <a:spAutoFit/>
          </a:bodyPr>
          <a:lstStyle/>
          <a:p>
            <a:pPr marL="342900" indent="-342900">
              <a:buFont typeface="Wingdings" panose="05000000000000000000" pitchFamily="2" charset="2"/>
              <a:buChar char="v"/>
            </a:pPr>
            <a:r>
              <a:rPr lang="en-US" sz="2200" dirty="0" smtClean="0">
                <a:solidFill>
                  <a:schemeClr val="bg1"/>
                </a:solidFill>
                <a:latin typeface="Times New Roman" panose="02020603050405020304" pitchFamily="18" charset="0"/>
                <a:cs typeface="Times New Roman" panose="02020603050405020304" pitchFamily="18" charset="0"/>
              </a:rPr>
              <a:t>G</a:t>
            </a:r>
            <a:r>
              <a:rPr lang="vi-VN" sz="2200" dirty="0" smtClean="0">
                <a:solidFill>
                  <a:schemeClr val="bg1"/>
                </a:solidFill>
                <a:latin typeface="Times New Roman" panose="02020603050405020304" pitchFamily="18" charset="0"/>
                <a:cs typeface="Times New Roman" panose="02020603050405020304" pitchFamily="18" charset="0"/>
              </a:rPr>
              <a:t>ắn </a:t>
            </a:r>
            <a:r>
              <a:rPr lang="vi-VN" sz="2200" dirty="0">
                <a:solidFill>
                  <a:schemeClr val="bg1"/>
                </a:solidFill>
                <a:latin typeface="Times New Roman" panose="02020603050405020304" pitchFamily="18" charset="0"/>
                <a:cs typeface="Times New Roman" panose="02020603050405020304" pitchFamily="18" charset="0"/>
              </a:rPr>
              <a:t>thêm nhiều node </a:t>
            </a:r>
            <a:r>
              <a:rPr lang="vi-VN" sz="2200" dirty="0" smtClean="0">
                <a:solidFill>
                  <a:schemeClr val="bg1"/>
                </a:solidFill>
                <a:latin typeface="Times New Roman" panose="02020603050405020304" pitchFamily="18" charset="0"/>
                <a:cs typeface="Times New Roman" panose="02020603050405020304" pitchFamily="18" charset="0"/>
              </a:rPr>
              <a:t>mới,sau </a:t>
            </a:r>
            <a:r>
              <a:rPr lang="vi-VN" sz="2200" dirty="0">
                <a:solidFill>
                  <a:schemeClr val="bg1"/>
                </a:solidFill>
                <a:latin typeface="Times New Roman" panose="02020603050405020304" pitchFamily="18" charset="0"/>
                <a:cs typeface="Times New Roman" panose="02020603050405020304" pitchFamily="18" charset="0"/>
              </a:rPr>
              <a:t>đó các Region (nơi lưu trữ các table) tự động chia tách và tạo ra nhiều Region mới, tích hợp vào hệ thống.</a:t>
            </a:r>
            <a:endParaRPr lang="en-US" sz="22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40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3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1:Tổng quan Column Family</a:t>
              </a:r>
              <a:endParaRPr lang="en-US" sz="2800" b="1"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Column Family là gì?</a:t>
            </a:r>
          </a:p>
        </p:txBody>
      </p:sp>
      <p:pic>
        <p:nvPicPr>
          <p:cNvPr id="1026" name="Picture 2" descr="Column-Family Sto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558690"/>
            <a:ext cx="7489606" cy="4765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1:Tổng quan Column Family</a:t>
              </a:r>
              <a:endParaRPr lang="en-US" sz="2800" b="1"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Đặc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điểm</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pic>
        <p:nvPicPr>
          <p:cNvPr id="1026" name="Picture 2" descr="Columnar Data in NoSQL - dumm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76400"/>
            <a:ext cx="7467600" cy="5010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407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1:Tổng quan Column Family</a:t>
              </a:r>
              <a:endParaRPr lang="en-US" sz="2800" b="1"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Ưu</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điểm</a:t>
            </a:r>
            <a:r>
              <a:rPr lang="en-US" sz="3200" b="1" dirty="0" smtClean="0">
                <a:solidFill>
                  <a:schemeClr val="bg1"/>
                </a:solidFill>
                <a:latin typeface="Times New Roman" panose="02020603050405020304" pitchFamily="18" charset="0"/>
                <a:cs typeface="Times New Roman" panose="02020603050405020304" pitchFamily="18" charset="0"/>
              </a:rPr>
              <a:t> &amp; </a:t>
            </a:r>
            <a:r>
              <a:rPr lang="en-US" sz="3200" b="1" dirty="0" err="1" smtClean="0">
                <a:solidFill>
                  <a:schemeClr val="bg1"/>
                </a:solidFill>
                <a:latin typeface="Times New Roman" panose="02020603050405020304" pitchFamily="18" charset="0"/>
                <a:cs typeface="Times New Roman" panose="02020603050405020304" pitchFamily="18" charset="0"/>
              </a:rPr>
              <a:t>Nhược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điểm</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01212"/>
            <a:ext cx="10972800" cy="1877437"/>
          </a:xfrm>
          <a:prstGeom prst="rect">
            <a:avLst/>
          </a:prstGeom>
          <a:noFill/>
        </p:spPr>
        <p:txBody>
          <a:bodyPr wrap="square" rtlCol="0">
            <a:spAutoFit/>
          </a:bodyPr>
          <a:lstStyle/>
          <a:p>
            <a:r>
              <a:rPr lang="vi-VN" sz="2800" b="1" u="sng" dirty="0">
                <a:solidFill>
                  <a:schemeClr val="bg1"/>
                </a:solidFill>
                <a:latin typeface="+mj-lt"/>
              </a:rPr>
              <a:t>Ưu </a:t>
            </a:r>
            <a:r>
              <a:rPr lang="vi-VN" sz="2800" b="1" u="sng" dirty="0" smtClean="0">
                <a:solidFill>
                  <a:schemeClr val="bg1"/>
                </a:solidFill>
                <a:latin typeface="+mj-lt"/>
              </a:rPr>
              <a:t>điểm</a:t>
            </a:r>
          </a:p>
          <a:p>
            <a:pPr marL="800100" lvl="1" indent="-342900">
              <a:buFont typeface="Wingdings" panose="05000000000000000000" pitchFamily="2" charset="2"/>
              <a:buChar char="§"/>
            </a:pPr>
            <a:r>
              <a:rPr lang="en-US" sz="2200" dirty="0" smtClean="0">
                <a:solidFill>
                  <a:schemeClr val="bg1"/>
                </a:solidFill>
                <a:latin typeface="Times New Roman" panose="02020603050405020304" pitchFamily="18" charset="0"/>
                <a:cs typeface="Times New Roman" panose="02020603050405020304" pitchFamily="18" charset="0"/>
              </a:rPr>
              <a:t>Optimize </a:t>
            </a:r>
            <a:r>
              <a:rPr lang="en-US" sz="2200" dirty="0" err="1" smtClean="0">
                <a:solidFill>
                  <a:schemeClr val="bg1"/>
                </a:solidFill>
                <a:latin typeface="Times New Roman" panose="02020603050405020304" pitchFamily="18" charset="0"/>
                <a:cs typeface="Times New Roman" panose="02020603050405020304" pitchFamily="18" charset="0"/>
              </a:rPr>
              <a:t>tốt</a:t>
            </a:r>
            <a:r>
              <a:rPr lang="en-US" sz="2200" dirty="0" smtClean="0">
                <a:solidFill>
                  <a:schemeClr val="bg1"/>
                </a:solidFill>
                <a:latin typeface="Times New Roman" panose="02020603050405020304" pitchFamily="18" charset="0"/>
                <a:cs typeface="Times New Roman" panose="02020603050405020304" pitchFamily="18" charset="0"/>
              </a:rPr>
              <a:t> data </a:t>
            </a:r>
            <a:r>
              <a:rPr lang="en-US" sz="2200" dirty="0" err="1" smtClean="0">
                <a:solidFill>
                  <a:schemeClr val="bg1"/>
                </a:solidFill>
                <a:latin typeface="Times New Roman" panose="02020603050405020304" pitchFamily="18" charset="0"/>
                <a:cs typeface="Times New Roman" panose="02020603050405020304" pitchFamily="18" charset="0"/>
              </a:rPr>
              <a:t>khi</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lưu</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trữ</a:t>
            </a:r>
            <a:endParaRPr lang="vi-VN" sz="2200"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vi-VN" sz="2200" dirty="0" smtClean="0">
                <a:solidFill>
                  <a:schemeClr val="bg1"/>
                </a:solidFill>
                <a:latin typeface="+mj-lt"/>
              </a:rPr>
              <a:t>Dễ dàng mở rộng và chia nhỏ (scalability and partitioning)</a:t>
            </a:r>
          </a:p>
          <a:p>
            <a:pPr marL="800100" lvl="1" indent="-342900">
              <a:buFont typeface="Wingdings" panose="05000000000000000000" pitchFamily="2" charset="2"/>
              <a:buChar char="§"/>
            </a:pPr>
            <a:r>
              <a:rPr lang="vi-VN" sz="2200" dirty="0" smtClean="0">
                <a:solidFill>
                  <a:schemeClr val="bg1"/>
                </a:solidFill>
                <a:latin typeface="+mj-lt"/>
              </a:rPr>
              <a:t>Nhanh với những query chỉ cần dữ liệu trên 1 Column Family</a:t>
            </a:r>
          </a:p>
          <a:p>
            <a:pPr marL="800100" lvl="1" indent="-342900">
              <a:buFont typeface="Wingdings" panose="05000000000000000000" pitchFamily="2" charset="2"/>
              <a:buChar char="§"/>
            </a:pPr>
            <a:r>
              <a:rPr lang="vi-VN" sz="2200" dirty="0" smtClean="0">
                <a:solidFill>
                  <a:schemeClr val="bg1"/>
                </a:solidFill>
                <a:latin typeface="+mj-lt"/>
              </a:rPr>
              <a:t>Tốc độ tính toán </a:t>
            </a:r>
            <a:r>
              <a:rPr lang="en-US" sz="2200" dirty="0" err="1" smtClean="0">
                <a:solidFill>
                  <a:schemeClr val="bg1"/>
                </a:solidFill>
                <a:latin typeface="+mj-lt"/>
              </a:rPr>
              <a:t>nhanh</a:t>
            </a:r>
            <a:endParaRPr lang="vi-VN" sz="2200" dirty="0">
              <a:solidFill>
                <a:schemeClr val="bg1"/>
              </a:solidFill>
              <a:latin typeface="+mj-lt"/>
            </a:endParaRPr>
          </a:p>
        </p:txBody>
      </p:sp>
      <p:sp>
        <p:nvSpPr>
          <p:cNvPr id="7" name="TextBox 6"/>
          <p:cNvSpPr txBox="1"/>
          <p:nvPr/>
        </p:nvSpPr>
        <p:spPr>
          <a:xfrm>
            <a:off x="990600" y="3657600"/>
            <a:ext cx="10972800" cy="1538883"/>
          </a:xfrm>
          <a:prstGeom prst="rect">
            <a:avLst/>
          </a:prstGeom>
          <a:noFill/>
        </p:spPr>
        <p:txBody>
          <a:bodyPr wrap="square" rtlCol="0">
            <a:spAutoFit/>
          </a:bodyPr>
          <a:lstStyle/>
          <a:p>
            <a:r>
              <a:rPr lang="en-US" sz="2800" b="1" u="sng" dirty="0" err="1" smtClean="0">
                <a:solidFill>
                  <a:schemeClr val="bg1"/>
                </a:solidFill>
                <a:latin typeface="Times New Roman" panose="02020603050405020304" pitchFamily="18" charset="0"/>
                <a:cs typeface="Times New Roman" panose="02020603050405020304" pitchFamily="18" charset="0"/>
              </a:rPr>
              <a:t>Nhược</a:t>
            </a:r>
            <a:r>
              <a:rPr lang="vi-VN" sz="2800" b="1" u="sng" dirty="0" smtClean="0">
                <a:solidFill>
                  <a:schemeClr val="bg1"/>
                </a:solidFill>
                <a:latin typeface="Times New Roman" panose="02020603050405020304" pitchFamily="18" charset="0"/>
                <a:cs typeface="Times New Roman" panose="02020603050405020304" pitchFamily="18" charset="0"/>
              </a:rPr>
              <a:t> </a:t>
            </a:r>
            <a:r>
              <a:rPr lang="vi-VN" sz="2800" b="1" u="sng" dirty="0" smtClean="0">
                <a:solidFill>
                  <a:schemeClr val="bg1"/>
                </a:solidFill>
                <a:latin typeface="Times New Roman" panose="02020603050405020304" pitchFamily="18" charset="0"/>
                <a:cs typeface="Times New Roman" panose="02020603050405020304" pitchFamily="18" charset="0"/>
              </a:rPr>
              <a:t>điểm</a:t>
            </a:r>
          </a:p>
          <a:p>
            <a:pPr marL="800100" lvl="1" indent="-342900">
              <a:buFont typeface="Arial" panose="020B0604020202020204" pitchFamily="34" charset="0"/>
              <a:buChar char="•"/>
            </a:pPr>
            <a:r>
              <a:rPr lang="en-US" sz="2200" dirty="0" smtClean="0">
                <a:solidFill>
                  <a:schemeClr val="bg1"/>
                </a:solidFill>
                <a:latin typeface="Times New Roman" panose="02020603050405020304" pitchFamily="18" charset="0"/>
                <a:cs typeface="Times New Roman" panose="02020603050405020304" pitchFamily="18" charset="0"/>
              </a:rPr>
              <a:t>Không </a:t>
            </a:r>
            <a:r>
              <a:rPr lang="en-US" sz="2200" dirty="0" err="1" smtClean="0">
                <a:solidFill>
                  <a:schemeClr val="bg1"/>
                </a:solidFill>
                <a:latin typeface="Times New Roman" panose="02020603050405020304" pitchFamily="18" charset="0"/>
                <a:cs typeface="Times New Roman" panose="02020603050405020304" pitchFamily="18" charset="0"/>
              </a:rPr>
              <a:t>hỗ</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trợ</a:t>
            </a:r>
            <a:r>
              <a:rPr lang="en-US" sz="2200" dirty="0" smtClean="0">
                <a:solidFill>
                  <a:schemeClr val="bg1"/>
                </a:solidFill>
                <a:latin typeface="Times New Roman" panose="02020603050405020304" pitchFamily="18" charset="0"/>
                <a:cs typeface="Times New Roman" panose="02020603050405020304" pitchFamily="18" charset="0"/>
              </a:rPr>
              <a:t> transaction</a:t>
            </a:r>
          </a:p>
          <a:p>
            <a:pPr marL="800100" lvl="1" indent="-342900">
              <a:buFont typeface="Arial" panose="020B0604020202020204" pitchFamily="34" charset="0"/>
              <a:buChar char="•"/>
            </a:pPr>
            <a:r>
              <a:rPr lang="en-US" sz="2200" dirty="0" err="1" smtClean="0">
                <a:solidFill>
                  <a:schemeClr val="bg1"/>
                </a:solidFill>
                <a:latin typeface="Times New Roman" panose="02020603050405020304" pitchFamily="18" charset="0"/>
                <a:cs typeface="Times New Roman" panose="02020603050405020304" pitchFamily="18" charset="0"/>
              </a:rPr>
              <a:t>Chậm</a:t>
            </a:r>
            <a:r>
              <a:rPr lang="en-US" sz="2200" dirty="0" smtClean="0">
                <a:solidFill>
                  <a:schemeClr val="bg1"/>
                </a:solidFill>
                <a:latin typeface="Times New Roman" panose="02020603050405020304" pitchFamily="18" charset="0"/>
                <a:cs typeface="Times New Roman" panose="02020603050405020304" pitchFamily="18" charset="0"/>
              </a:rPr>
              <a:t> với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thao</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tác</a:t>
            </a:r>
            <a:r>
              <a:rPr lang="en-US" sz="2200" dirty="0" smtClean="0">
                <a:solidFill>
                  <a:schemeClr val="bg1"/>
                </a:solidFill>
                <a:latin typeface="Times New Roman" panose="02020603050405020304" pitchFamily="18" charset="0"/>
                <a:cs typeface="Times New Roman" panose="02020603050405020304" pitchFamily="18" charset="0"/>
              </a:rPr>
              <a:t> insert update delete</a:t>
            </a:r>
          </a:p>
          <a:p>
            <a:pPr marL="800100" lvl="1" indent="-342900">
              <a:buFont typeface="Arial" panose="020B0604020202020204" pitchFamily="34" charset="0"/>
              <a:buChar char="•"/>
            </a:pPr>
            <a:r>
              <a:rPr lang="en-US" sz="2200" dirty="0" err="1" smtClean="0">
                <a:solidFill>
                  <a:schemeClr val="bg1"/>
                </a:solidFill>
                <a:latin typeface="Times New Roman" panose="02020603050405020304" pitchFamily="18" charset="0"/>
                <a:cs typeface="Times New Roman" panose="02020603050405020304" pitchFamily="18" charset="0"/>
              </a:rPr>
              <a:t>Chậm</a:t>
            </a:r>
            <a:r>
              <a:rPr lang="en-US" sz="2200" dirty="0" smtClean="0">
                <a:solidFill>
                  <a:schemeClr val="bg1"/>
                </a:solidFill>
                <a:latin typeface="Times New Roman" panose="02020603050405020304" pitchFamily="18" charset="0"/>
                <a:cs typeface="Times New Roman" panose="02020603050405020304" pitchFamily="18" charset="0"/>
              </a:rPr>
              <a:t> với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câu</a:t>
            </a:r>
            <a:r>
              <a:rPr lang="en-US" sz="2200" dirty="0" smtClean="0">
                <a:solidFill>
                  <a:schemeClr val="bg1"/>
                </a:solidFill>
                <a:latin typeface="Times New Roman" panose="02020603050405020304" pitchFamily="18" charset="0"/>
                <a:cs typeface="Times New Roman" panose="02020603050405020304" pitchFamily="18" charset="0"/>
              </a:rPr>
              <a:t> query cần </a:t>
            </a:r>
            <a:r>
              <a:rPr lang="en-US" sz="2200" dirty="0" err="1" smtClean="0">
                <a:solidFill>
                  <a:schemeClr val="bg1"/>
                </a:solidFill>
                <a:latin typeface="Times New Roman" panose="02020603050405020304" pitchFamily="18" charset="0"/>
                <a:cs typeface="Times New Roman" panose="02020603050405020304" pitchFamily="18" charset="0"/>
              </a:rPr>
              <a:t>truy</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xuất</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trên</a:t>
            </a:r>
            <a:r>
              <a:rPr lang="en-US" sz="2200" dirty="0" smtClean="0">
                <a:solidFill>
                  <a:schemeClr val="bg1"/>
                </a:solidFill>
                <a:latin typeface="Times New Roman" panose="02020603050405020304" pitchFamily="18" charset="0"/>
                <a:cs typeface="Times New Roman" panose="02020603050405020304" pitchFamily="18" charset="0"/>
              </a:rPr>
              <a:t> nhiều Column Family</a:t>
            </a:r>
            <a:endParaRPr lang="en-US"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38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là gì?</a:t>
            </a:r>
          </a:p>
        </p:txBody>
      </p:sp>
      <p:pic>
        <p:nvPicPr>
          <p:cNvPr id="2050" name="Picture 2" descr="Hadoop vs HBase Archives - CommandsTe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9" y="1596790"/>
            <a:ext cx="10300649" cy="3584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398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352800" y="1854328"/>
            <a:ext cx="6629400"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Distributed</a:t>
            </a:r>
            <a:endParaRPr lang="en-US" sz="2400" b="1" dirty="0" smtClean="0">
              <a:solidFill>
                <a:schemeClr val="bg1"/>
              </a:solidFill>
              <a:latin typeface="Times New Roman" panose="02020603050405020304" pitchFamily="18" charset="0"/>
              <a:cs typeface="Times New Roman" panose="02020603050405020304" pitchFamily="18" charset="0"/>
            </a:endParaRP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Flexible Data</a:t>
            </a:r>
            <a:endParaRPr lang="en-US" sz="2400" b="1" dirty="0" smtClean="0">
              <a:solidFill>
                <a:schemeClr val="bg1"/>
              </a:solidFill>
              <a:latin typeface="Times New Roman" panose="02020603050405020304" pitchFamily="18" charset="0"/>
              <a:cs typeface="Times New Roman" panose="02020603050405020304" pitchFamily="18" charset="0"/>
            </a:endParaRP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Non-Relational</a:t>
            </a:r>
            <a:endParaRPr lang="en-US" sz="2400" b="1" dirty="0" smtClean="0">
              <a:solidFill>
                <a:schemeClr val="bg1"/>
              </a:solidFill>
              <a:latin typeface="Times New Roman" panose="02020603050405020304" pitchFamily="18" charset="0"/>
              <a:cs typeface="Times New Roman" panose="02020603050405020304" pitchFamily="18" charset="0"/>
            </a:endParaRP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Big </a:t>
            </a:r>
            <a:r>
              <a:rPr lang="en-US" sz="2400" b="1" dirty="0">
                <a:solidFill>
                  <a:schemeClr val="bg1"/>
                </a:solidFill>
                <a:latin typeface="Times New Roman" panose="02020603050405020304" pitchFamily="18" charset="0"/>
                <a:cs typeface="Times New Roman" panose="02020603050405020304" pitchFamily="18" charset="0"/>
              </a:rPr>
              <a:t>data </a:t>
            </a:r>
            <a:r>
              <a:rPr lang="en-US" sz="2400" b="1" dirty="0" smtClean="0">
                <a:solidFill>
                  <a:schemeClr val="bg1"/>
                </a:solidFill>
                <a:latin typeface="Times New Roman" panose="02020603050405020304" pitchFamily="18" charset="0"/>
                <a:cs typeface="Times New Roman" panose="02020603050405020304" pitchFamily="18" charset="0"/>
              </a:rPr>
              <a:t>storage</a:t>
            </a:r>
            <a:endParaRPr lang="en-US" sz="2400" b="1" dirty="0" smtClean="0">
              <a:solidFill>
                <a:schemeClr val="bg1"/>
              </a:solidFill>
              <a:latin typeface="Times New Roman" panose="02020603050405020304" pitchFamily="18" charset="0"/>
              <a:cs typeface="Times New Roman" panose="02020603050405020304" pitchFamily="18" charset="0"/>
            </a:endParaRP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Scalable</a:t>
            </a:r>
            <a:endParaRPr lang="en-US" sz="2400" b="1"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79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xEl>
                                              <p:pRg st="6" end="6"/>
                                            </p:txEl>
                                          </p:spTgt>
                                        </p:tgtEl>
                                        <p:attrNameLst>
                                          <p:attrName>style.visibility</p:attrName>
                                        </p:attrNameLst>
                                      </p:cBhvr>
                                      <p:to>
                                        <p:strVal val="visible"/>
                                      </p:to>
                                    </p:set>
                                    <p:animEffect transition="in" filter="fade">
                                      <p:cBhvr>
                                        <p:cTn id="26" dur="500"/>
                                        <p:tgtEl>
                                          <p:spTgt spid="9">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Effect transition="in" filter="fade">
                                      <p:cBhvr>
                                        <p:cTn id="31"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Ứng</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dụng</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4572000" y="1248551"/>
            <a:ext cx="6012543" cy="2800767"/>
          </a:xfrm>
          <a:prstGeom prst="rect">
            <a:avLst/>
          </a:prstGeom>
          <a:solidFill>
            <a:schemeClr val="accent5">
              <a:lumMod val="50000"/>
            </a:schemeClr>
          </a:solidFill>
        </p:spPr>
        <p:txBody>
          <a:bodyPr wrap="square" rtlCol="0">
            <a:spAutoFit/>
          </a:bodyPr>
          <a:lstStyle/>
          <a:p>
            <a:pPr marL="342900" indent="-342900">
              <a:buFont typeface="Wingdings" panose="05000000000000000000" pitchFamily="2" charset="2"/>
              <a:buChar char="v"/>
            </a:pPr>
            <a:r>
              <a:rPr lang="vi-VN" sz="2200" dirty="0">
                <a:solidFill>
                  <a:schemeClr val="bg1"/>
                </a:solidFill>
                <a:latin typeface="+mj-lt"/>
              </a:rPr>
              <a:t>Hệ thống audit log</a:t>
            </a:r>
          </a:p>
          <a:p>
            <a:pPr marL="342900" indent="-342900">
              <a:buFont typeface="Wingdings" panose="05000000000000000000" pitchFamily="2" charset="2"/>
              <a:buChar char="v"/>
            </a:pPr>
            <a:r>
              <a:rPr lang="vi-VN" sz="2200" dirty="0">
                <a:solidFill>
                  <a:schemeClr val="bg1"/>
                </a:solidFill>
                <a:latin typeface="+mj-lt"/>
              </a:rPr>
              <a:t>Tracking user action</a:t>
            </a:r>
          </a:p>
          <a:p>
            <a:pPr marL="342900" indent="-342900">
              <a:buFont typeface="Wingdings" panose="05000000000000000000" pitchFamily="2" charset="2"/>
              <a:buChar char="v"/>
            </a:pPr>
            <a:r>
              <a:rPr lang="vi-VN" sz="2200" dirty="0">
                <a:solidFill>
                  <a:schemeClr val="bg1"/>
                </a:solidFill>
                <a:latin typeface="+mj-lt"/>
              </a:rPr>
              <a:t>Realtime counters, realtime analytics</a:t>
            </a:r>
          </a:p>
          <a:p>
            <a:pPr marL="342900" indent="-342900">
              <a:buFont typeface="Wingdings" panose="05000000000000000000" pitchFamily="2" charset="2"/>
              <a:buChar char="v"/>
            </a:pPr>
            <a:r>
              <a:rPr lang="vi-VN" sz="2200" dirty="0">
                <a:solidFill>
                  <a:schemeClr val="bg1"/>
                </a:solidFill>
                <a:latin typeface="+mj-lt"/>
              </a:rPr>
              <a:t>Monitor các hệ thống</a:t>
            </a:r>
          </a:p>
          <a:p>
            <a:pPr marL="342900" indent="-342900">
              <a:buFont typeface="Wingdings" panose="05000000000000000000" pitchFamily="2" charset="2"/>
              <a:buChar char="v"/>
            </a:pPr>
            <a:r>
              <a:rPr lang="vi-VN" sz="2200" dirty="0">
                <a:solidFill>
                  <a:schemeClr val="bg1"/>
                </a:solidFill>
                <a:latin typeface="+mj-lt"/>
              </a:rPr>
              <a:t>Hệ thống message</a:t>
            </a:r>
          </a:p>
          <a:p>
            <a:pPr marL="342900" indent="-342900">
              <a:buFont typeface="Wingdings" panose="05000000000000000000" pitchFamily="2" charset="2"/>
              <a:buChar char="v"/>
            </a:pPr>
            <a:r>
              <a:rPr lang="vi-VN" sz="2200" dirty="0">
                <a:solidFill>
                  <a:schemeClr val="bg1"/>
                </a:solidFill>
                <a:latin typeface="+mj-lt"/>
              </a:rPr>
              <a:t>Lưu trữ dữ liệu thu thập từ web</a:t>
            </a:r>
          </a:p>
          <a:p>
            <a:pPr marL="342900" indent="-342900">
              <a:buFont typeface="Wingdings" panose="05000000000000000000" pitchFamily="2" charset="2"/>
              <a:buChar char="v"/>
            </a:pPr>
            <a:r>
              <a:rPr lang="vi-VN" sz="2200" dirty="0">
                <a:solidFill>
                  <a:schemeClr val="bg1"/>
                </a:solidFill>
                <a:latin typeface="+mj-lt"/>
              </a:rPr>
              <a:t>Lưu trữ dữ liệu sparse (thưa)</a:t>
            </a:r>
          </a:p>
          <a:p>
            <a:pPr marL="342900" indent="-342900">
              <a:buFont typeface="Wingdings" panose="05000000000000000000" pitchFamily="2" charset="2"/>
              <a:buChar char="v"/>
            </a:pPr>
            <a:r>
              <a:rPr lang="vi-VN" sz="2200" dirty="0">
                <a:solidFill>
                  <a:schemeClr val="bg1"/>
                </a:solidFill>
                <a:latin typeface="+mj-lt"/>
              </a:rPr>
              <a:t>Nhiều người dùng truy cập đồng thời (stream,...)</a:t>
            </a:r>
          </a:p>
        </p:txBody>
      </p:sp>
      <p:sp>
        <p:nvSpPr>
          <p:cNvPr id="16" name="TextBox 15"/>
          <p:cNvSpPr txBox="1"/>
          <p:nvPr/>
        </p:nvSpPr>
        <p:spPr>
          <a:xfrm>
            <a:off x="4572000" y="4648200"/>
            <a:ext cx="7086600" cy="1107996"/>
          </a:xfrm>
          <a:prstGeom prst="rect">
            <a:avLst/>
          </a:prstGeom>
          <a:solidFill>
            <a:schemeClr val="accent5">
              <a:lumMod val="50000"/>
            </a:schemeClr>
          </a:solidFill>
        </p:spPr>
        <p:txBody>
          <a:bodyPr wrap="square" rtlCol="0">
            <a:spAutoFit/>
          </a:bodyPr>
          <a:lstStyle/>
          <a:p>
            <a:pPr marL="285750" indent="-285750">
              <a:buFont typeface="Wingdings" panose="05000000000000000000" pitchFamily="2" charset="2"/>
              <a:buChar char="v"/>
            </a:pPr>
            <a:r>
              <a:rPr lang="en-US" sz="2200" dirty="0">
                <a:solidFill>
                  <a:schemeClr val="bg1"/>
                </a:solidFill>
                <a:latin typeface="Times New Roman" panose="02020603050405020304" pitchFamily="18" charset="0"/>
                <a:cs typeface="Times New Roman" panose="02020603050405020304" pitchFamily="18" charset="0"/>
              </a:rPr>
              <a:t>Cần </a:t>
            </a:r>
            <a:r>
              <a:rPr lang="en-US" sz="2200" dirty="0" err="1">
                <a:solidFill>
                  <a:schemeClr val="bg1"/>
                </a:solidFill>
                <a:latin typeface="Times New Roman" panose="02020603050405020304" pitchFamily="18" charset="0"/>
                <a:cs typeface="Times New Roman" panose="02020603050405020304" pitchFamily="18" charset="0"/>
              </a:rPr>
              <a:t>đến</a:t>
            </a:r>
            <a:r>
              <a:rPr lang="en-US" sz="2200" dirty="0">
                <a:solidFill>
                  <a:schemeClr val="bg1"/>
                </a:solidFill>
                <a:latin typeface="Times New Roman" panose="02020603050405020304" pitchFamily="18" charset="0"/>
                <a:cs typeface="Times New Roman" panose="02020603050405020304" pitchFamily="18" charset="0"/>
              </a:rPr>
              <a:t> transaction </a:t>
            </a:r>
            <a:r>
              <a:rPr lang="en-US" sz="2200" dirty="0" err="1">
                <a:solidFill>
                  <a:schemeClr val="bg1"/>
                </a:solidFill>
                <a:latin typeface="Times New Roman" panose="02020603050405020304" pitchFamily="18" charset="0"/>
                <a:cs typeface="Times New Roman" panose="02020603050405020304" pitchFamily="18" charset="0"/>
              </a:rPr>
              <a:t>hoặc</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các</a:t>
            </a:r>
            <a:r>
              <a:rPr lang="en-US" sz="2200" dirty="0">
                <a:solidFill>
                  <a:schemeClr val="bg1"/>
                </a:solidFill>
                <a:latin typeface="Times New Roman" panose="02020603050405020304" pitchFamily="18" charset="0"/>
                <a:cs typeface="Times New Roman" panose="02020603050405020304" pitchFamily="18" charset="0"/>
              </a:rPr>
              <a:t> quan </a:t>
            </a:r>
            <a:r>
              <a:rPr lang="en-US" sz="2200" dirty="0" err="1">
                <a:solidFill>
                  <a:schemeClr val="bg1"/>
                </a:solidFill>
                <a:latin typeface="Times New Roman" panose="02020603050405020304" pitchFamily="18" charset="0"/>
                <a:cs typeface="Times New Roman" panose="02020603050405020304" pitchFamily="18" charset="0"/>
              </a:rPr>
              <a:t>hệ</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ràng</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buộc</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chặt</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chẽ</a:t>
            </a:r>
            <a:endParaRPr lang="en-US" sz="22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200" dirty="0">
                <a:solidFill>
                  <a:schemeClr val="bg1"/>
                </a:solidFill>
                <a:latin typeface="Times New Roman" panose="02020603050405020304" pitchFamily="18" charset="0"/>
                <a:cs typeface="Times New Roman" panose="02020603050405020304" pitchFamily="18" charset="0"/>
              </a:rPr>
              <a:t>Cần join </a:t>
            </a:r>
            <a:r>
              <a:rPr lang="en-US" sz="2200" dirty="0" err="1">
                <a:solidFill>
                  <a:schemeClr val="bg1"/>
                </a:solidFill>
                <a:latin typeface="Times New Roman" panose="02020603050405020304" pitchFamily="18" charset="0"/>
                <a:cs typeface="Times New Roman" panose="02020603050405020304" pitchFamily="18" charset="0"/>
              </a:rPr>
              <a:t>dữ</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liệu</a:t>
            </a:r>
            <a:endParaRPr lang="en-US" sz="22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200" dirty="0" err="1">
                <a:solidFill>
                  <a:schemeClr val="bg1"/>
                </a:solidFill>
                <a:latin typeface="Times New Roman" panose="02020603050405020304" pitchFamily="18" charset="0"/>
                <a:cs typeface="Times New Roman" panose="02020603050405020304" pitchFamily="18" charset="0"/>
              </a:rPr>
              <a:t>Dữ</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liệu</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quy</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mô</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nhỏ</a:t>
            </a:r>
            <a:endParaRPr lang="en-US" sz="2200" dirty="0">
              <a:solidFill>
                <a:schemeClr val="bg1"/>
              </a:solidFill>
              <a:latin typeface="Times New Roman" panose="02020603050405020304" pitchFamily="18" charset="0"/>
              <a:cs typeface="Times New Roman" panose="02020603050405020304" pitchFamily="18" charset="0"/>
            </a:endParaRPr>
          </a:p>
        </p:txBody>
      </p:sp>
      <p:sp>
        <p:nvSpPr>
          <p:cNvPr id="2" name="Right Arrow 1"/>
          <p:cNvSpPr/>
          <p:nvPr/>
        </p:nvSpPr>
        <p:spPr>
          <a:xfrm>
            <a:off x="1219200" y="1676401"/>
            <a:ext cx="3048000" cy="1219200"/>
          </a:xfrm>
          <a:prstGeom prst="rightArrow">
            <a:avLst/>
          </a:prstGeom>
          <a:solidFill>
            <a:srgbClr val="118B0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latin typeface="Times New Roman" panose="02020603050405020304" pitchFamily="18" charset="0"/>
                <a:cs typeface="Times New Roman" panose="02020603050405020304" pitchFamily="18" charset="0"/>
              </a:rPr>
              <a:t>Có </a:t>
            </a:r>
            <a:r>
              <a:rPr lang="en-US" b="1" i="1" dirty="0" err="1">
                <a:solidFill>
                  <a:schemeClr val="bg1"/>
                </a:solidFill>
                <a:latin typeface="Times New Roman" panose="02020603050405020304" pitchFamily="18" charset="0"/>
                <a:cs typeface="Times New Roman" panose="02020603050405020304" pitchFamily="18" charset="0"/>
              </a:rPr>
              <a:t>thể</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dùng</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smtClean="0">
                <a:solidFill>
                  <a:schemeClr val="bg1"/>
                </a:solidFill>
                <a:latin typeface="Times New Roman" panose="02020603050405020304" pitchFamily="18" charset="0"/>
                <a:cs typeface="Times New Roman" panose="02020603050405020304" pitchFamily="18" charset="0"/>
              </a:rPr>
              <a:t>HBase</a:t>
            </a:r>
            <a:endParaRPr lang="en-US" dirty="0"/>
          </a:p>
        </p:txBody>
      </p:sp>
      <p:sp>
        <p:nvSpPr>
          <p:cNvPr id="17" name="Right Arrow 16"/>
          <p:cNvSpPr/>
          <p:nvPr/>
        </p:nvSpPr>
        <p:spPr>
          <a:xfrm>
            <a:off x="1219200" y="4340305"/>
            <a:ext cx="3048000" cy="1219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solidFill>
                <a:latin typeface="Times New Roman" panose="02020603050405020304" pitchFamily="18" charset="0"/>
                <a:cs typeface="Times New Roman" panose="02020603050405020304" pitchFamily="18" charset="0"/>
              </a:rPr>
              <a:t>KHÔNG nên </a:t>
            </a:r>
            <a:r>
              <a:rPr lang="en-US" b="1" i="1" dirty="0" err="1">
                <a:solidFill>
                  <a:schemeClr val="bg1"/>
                </a:solidFill>
                <a:latin typeface="Times New Roman" panose="02020603050405020304" pitchFamily="18" charset="0"/>
                <a:cs typeface="Times New Roman" panose="02020603050405020304" pitchFamily="18" charset="0"/>
              </a:rPr>
              <a:t>dùng</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HBase</a:t>
            </a:r>
            <a:endParaRPr lang="en-US"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14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300" fill="hold"/>
                                        <p:tgtEl>
                                          <p:spTgt spid="10"/>
                                        </p:tgtEl>
                                        <p:attrNameLst>
                                          <p:attrName>ppt_x</p:attrName>
                                        </p:attrNameLst>
                                      </p:cBhvr>
                                      <p:tavLst>
                                        <p:tav tm="0">
                                          <p:val>
                                            <p:strVal val="#ppt_x"/>
                                          </p:val>
                                        </p:tav>
                                        <p:tav tm="100000">
                                          <p:val>
                                            <p:strVal val="#ppt_x"/>
                                          </p:val>
                                        </p:tav>
                                      </p:tavLst>
                                    </p:anim>
                                    <p:anim calcmode="lin" valueType="num">
                                      <p:cBhvr additive="base">
                                        <p:cTn id="11" dur="3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300"/>
                                        <p:tgtEl>
                                          <p:spTgt spid="17"/>
                                        </p:tgtEl>
                                      </p:cBhvr>
                                    </p:animEffect>
                                  </p:childTnLst>
                                </p:cTn>
                              </p:par>
                            </p:childTnLst>
                          </p:cTn>
                        </p:par>
                        <p:par>
                          <p:cTn id="17" fill="hold">
                            <p:stCondLst>
                              <p:cond delay="300"/>
                            </p:stCondLst>
                            <p:childTnLst>
                              <p:par>
                                <p:cTn id="18" presetID="2" presetClass="entr" presetSubtype="4"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300" fill="hold"/>
                                        <p:tgtEl>
                                          <p:spTgt spid="16"/>
                                        </p:tgtEl>
                                        <p:attrNameLst>
                                          <p:attrName>ppt_x</p:attrName>
                                        </p:attrNameLst>
                                      </p:cBhvr>
                                      <p:tavLst>
                                        <p:tav tm="0">
                                          <p:val>
                                            <p:strVal val="#ppt_x"/>
                                          </p:val>
                                        </p:tav>
                                        <p:tav tm="100000">
                                          <p:val>
                                            <p:strVal val="#ppt_x"/>
                                          </p:val>
                                        </p:tav>
                                      </p:tavLst>
                                    </p:anim>
                                    <p:anim calcmode="lin" valueType="num">
                                      <p:cBhvr additive="base">
                                        <p:cTn id="21" dur="3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So </a:t>
            </a:r>
            <a:r>
              <a:rPr lang="en-US" sz="3200" b="1" dirty="0" err="1" smtClean="0">
                <a:solidFill>
                  <a:schemeClr val="bg1"/>
                </a:solidFill>
                <a:latin typeface="Times New Roman" panose="02020603050405020304" pitchFamily="18" charset="0"/>
                <a:cs typeface="Times New Roman" panose="02020603050405020304" pitchFamily="18" charset="0"/>
              </a:rPr>
              <a:t>sánh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a:t>
            </a:r>
            <a:r>
              <a:rPr lang="en-US" sz="3200" b="1" dirty="0">
                <a:solidFill>
                  <a:schemeClr val="bg1"/>
                </a:solidFill>
                <a:latin typeface="Times New Roman" panose="02020603050405020304" pitchFamily="18" charset="0"/>
                <a:cs typeface="Times New Roman" panose="02020603050405020304" pitchFamily="18" charset="0"/>
              </a:rPr>
              <a:t>RDBMS</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584960" y="1573931"/>
            <a:ext cx="8477250" cy="4876800"/>
          </a:xfrm>
          <a:prstGeom prst="rect">
            <a:avLst/>
          </a:prstGeom>
        </p:spPr>
      </p:pic>
    </p:spTree>
    <p:extLst>
      <p:ext uri="{BB962C8B-B14F-4D97-AF65-F5344CB8AC3E}">
        <p14:creationId xmlns:p14="http://schemas.microsoft.com/office/powerpoint/2010/main" val="3734686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1649</TotalTime>
  <Words>1495</Words>
  <Application>Microsoft Office PowerPoint</Application>
  <PresentationFormat>Widescreen</PresentationFormat>
  <Paragraphs>182</Paragraphs>
  <Slides>22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Times New Roman</vt:lpstr>
      <vt:lpstr>Wingdings</vt:lpstr>
      <vt:lpstr>Office Theme</vt:lpstr>
      <vt:lpstr>CƠ SƠ DỮ LIỆU NÂNG CAO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Truong The Kiet</cp:lastModifiedBy>
  <cp:revision>157</cp:revision>
  <dcterms:created xsi:type="dcterms:W3CDTF">2006-08-16T00:00:00Z</dcterms:created>
  <dcterms:modified xsi:type="dcterms:W3CDTF">2021-03-06T11:29:15Z</dcterms:modified>
</cp:coreProperties>
</file>