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78" r:id="rId6"/>
    <p:sldId id="260"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61" r:id="rId20"/>
    <p:sldId id="275" r:id="rId21"/>
    <p:sldId id="276" r:id="rId22"/>
    <p:sldId id="277"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B0B"/>
    <a:srgbClr val="15AB0D"/>
    <a:srgbClr val="AD1757"/>
    <a:srgbClr val="6E8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80" autoAdjust="0"/>
  </p:normalViewPr>
  <p:slideViewPr>
    <p:cSldViewPr>
      <p:cViewPr varScale="1">
        <p:scale>
          <a:sx n="63" d="100"/>
          <a:sy n="63" d="100"/>
        </p:scale>
        <p:origin x="996"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738E6-4BD7-4AB8-8B0D-3205B8ECCD3B}"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en-US"/>
        </a:p>
      </dgm:t>
    </dgm:pt>
    <dgm:pt modelId="{579DE623-2DF7-4243-B639-4C6C471378C7}">
      <dgm:prSet phldrT="[Text]"/>
      <dgm:spPr>
        <a:solidFill>
          <a:schemeClr val="accent1">
            <a:lumMod val="75000"/>
          </a:schemeClr>
        </a:solidFill>
      </dgm:spPr>
      <dgm:t>
        <a:bodyPr/>
        <a:lstStyle/>
        <a:p>
          <a:r>
            <a:rPr lang="en-US" b="1" dirty="0" err="1" smtClean="0">
              <a:latin typeface="Times New Roman" panose="02020603050405020304" pitchFamily="18" charset="0"/>
              <a:cs typeface="Times New Roman" panose="02020603050405020304" pitchFamily="18" charset="0"/>
            </a:rPr>
            <a:t>Phần</a:t>
          </a:r>
          <a:r>
            <a:rPr lang="en-US" b="1" dirty="0" smtClean="0">
              <a:latin typeface="Times New Roman" panose="02020603050405020304" pitchFamily="18" charset="0"/>
              <a:cs typeface="Times New Roman" panose="02020603050405020304" pitchFamily="18" charset="0"/>
            </a:rPr>
            <a:t> 1:Tổng quan Column Family</a:t>
          </a:r>
          <a:endParaRPr lang="en-US" b="1" dirty="0">
            <a:latin typeface="Times New Roman" panose="02020603050405020304" pitchFamily="18" charset="0"/>
            <a:cs typeface="Times New Roman" panose="02020603050405020304" pitchFamily="18" charset="0"/>
          </a:endParaRPr>
        </a:p>
      </dgm:t>
    </dgm:pt>
    <dgm:pt modelId="{BE7C2772-D163-45BD-99AF-8D4E99C1357E}" type="parTrans" cxnId="{D4D40979-0EAF-4C98-887C-16A5C398BE70}">
      <dgm:prSet/>
      <dgm:spPr/>
      <dgm:t>
        <a:bodyPr/>
        <a:lstStyle/>
        <a:p>
          <a:endParaRPr lang="en-US"/>
        </a:p>
      </dgm:t>
    </dgm:pt>
    <dgm:pt modelId="{55E825B2-76A9-4760-B3AA-4F41A5B6BC15}" type="sibTrans" cxnId="{D4D40979-0EAF-4C98-887C-16A5C398BE70}">
      <dgm:prSet/>
      <dgm:spPr/>
      <dgm:t>
        <a:bodyPr/>
        <a:lstStyle/>
        <a:p>
          <a:endParaRPr lang="en-US"/>
        </a:p>
      </dgm:t>
    </dgm:pt>
    <dgm:pt modelId="{C0545705-5A66-47FD-9F7E-B3C74046757D}">
      <dgm:prSet phldrT="[Text]" custT="1"/>
      <dgm:spPr>
        <a:solidFill>
          <a:schemeClr val="accent6">
            <a:lumMod val="75000"/>
          </a:schemeClr>
        </a:solidFill>
      </dgm:spPr>
      <dgm:t>
        <a:bodyPr/>
        <a:lstStyle/>
        <a:p>
          <a:r>
            <a:rPr lang="en-US" sz="5600" b="1" dirty="0" err="1" smtClean="0">
              <a:latin typeface="Times New Roman" panose="02020603050405020304" pitchFamily="18" charset="0"/>
              <a:cs typeface="Times New Roman" panose="02020603050405020304" pitchFamily="18" charset="0"/>
            </a:rPr>
            <a:t>Phần</a:t>
          </a:r>
          <a:r>
            <a:rPr lang="en-US" sz="5600" b="1" dirty="0" smtClean="0">
              <a:latin typeface="Times New Roman" panose="02020603050405020304" pitchFamily="18" charset="0"/>
              <a:cs typeface="Times New Roman" panose="02020603050405020304" pitchFamily="18" charset="0"/>
            </a:rPr>
            <a:t> 2: </a:t>
          </a:r>
          <a:r>
            <a:rPr lang="en-US" sz="5600" b="1" i="0" dirty="0" smtClean="0">
              <a:latin typeface="Times New Roman" panose="02020603050405020304" pitchFamily="18" charset="0"/>
              <a:cs typeface="Times New Roman" panose="02020603050405020304" pitchFamily="18" charset="0"/>
            </a:rPr>
            <a:t>Apache</a:t>
          </a:r>
          <a:r>
            <a:rPr lang="en-US" sz="5500" b="1" i="0" dirty="0" smtClean="0">
              <a:latin typeface="Times New Roman" panose="02020603050405020304" pitchFamily="18" charset="0"/>
              <a:cs typeface="Times New Roman" panose="02020603050405020304" pitchFamily="18" charset="0"/>
            </a:rPr>
            <a:t> </a:t>
          </a:r>
          <a:r>
            <a:rPr lang="en-US" sz="5500" b="1" i="0" dirty="0" err="1" smtClean="0">
              <a:latin typeface="Times New Roman" panose="02020603050405020304" pitchFamily="18" charset="0"/>
              <a:cs typeface="Times New Roman" panose="02020603050405020304" pitchFamily="18" charset="0"/>
            </a:rPr>
            <a:t>HBase</a:t>
          </a:r>
          <a:endParaRPr lang="en-US" sz="5500" dirty="0">
            <a:latin typeface="Times New Roman" panose="02020603050405020304" pitchFamily="18" charset="0"/>
            <a:cs typeface="Times New Roman" panose="02020603050405020304" pitchFamily="18" charset="0"/>
          </a:endParaRPr>
        </a:p>
      </dgm:t>
    </dgm:pt>
    <dgm:pt modelId="{964D2CCA-0E6A-4E0B-8CF5-7A877815F789}" type="sibTrans" cxnId="{0ACBACC0-4F1E-497E-B786-032F73DF1751}">
      <dgm:prSet/>
      <dgm:spPr/>
      <dgm:t>
        <a:bodyPr/>
        <a:lstStyle/>
        <a:p>
          <a:endParaRPr lang="en-US"/>
        </a:p>
      </dgm:t>
    </dgm:pt>
    <dgm:pt modelId="{A314F2AF-FDE1-4A17-B0E8-F64B2E85B49C}" type="parTrans" cxnId="{0ACBACC0-4F1E-497E-B786-032F73DF1751}">
      <dgm:prSet/>
      <dgm:spPr/>
      <dgm:t>
        <a:bodyPr/>
        <a:lstStyle/>
        <a:p>
          <a:endParaRPr lang="en-US"/>
        </a:p>
      </dgm:t>
    </dgm:pt>
    <dgm:pt modelId="{8406E4E1-49C4-47D4-93CE-4068A6100A4D}">
      <dgm:prSet phldrT="[Text]" custT="1"/>
      <dgm:spPr>
        <a:solidFill>
          <a:srgbClr val="00B050"/>
        </a:solidFill>
      </dgm:spPr>
      <dgm:t>
        <a:bodyPr/>
        <a:lstStyle/>
        <a:p>
          <a:r>
            <a:rPr lang="en-US" sz="5600" b="1" i="0" dirty="0" err="1" smtClean="0">
              <a:latin typeface="Times New Roman" panose="02020603050405020304" pitchFamily="18" charset="0"/>
              <a:cs typeface="Times New Roman" panose="02020603050405020304" pitchFamily="18" charset="0"/>
            </a:rPr>
            <a:t>Phần</a:t>
          </a:r>
          <a:r>
            <a:rPr lang="en-US" sz="5600" b="1" i="0" dirty="0" smtClean="0">
              <a:latin typeface="Times New Roman" panose="02020603050405020304" pitchFamily="18" charset="0"/>
              <a:cs typeface="Times New Roman" panose="02020603050405020304" pitchFamily="18" charset="0"/>
            </a:rPr>
            <a:t> 3:Kết </a:t>
          </a:r>
          <a:r>
            <a:rPr lang="en-US" sz="5600" b="1" i="0" dirty="0" err="1" smtClean="0">
              <a:latin typeface="Times New Roman" panose="02020603050405020304" pitchFamily="18" charset="0"/>
              <a:cs typeface="Times New Roman" panose="02020603050405020304" pitchFamily="18" charset="0"/>
            </a:rPr>
            <a:t>luận</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và</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mở</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rộng</a:t>
          </a:r>
          <a:endParaRPr lang="en-US" sz="5600" dirty="0">
            <a:latin typeface="Times New Roman" panose="02020603050405020304" pitchFamily="18" charset="0"/>
            <a:cs typeface="Times New Roman" panose="02020603050405020304" pitchFamily="18" charset="0"/>
          </a:endParaRPr>
        </a:p>
      </dgm:t>
    </dgm:pt>
    <dgm:pt modelId="{8BF41E44-03D2-4DB8-837A-DFEDC750EA84}" type="sibTrans" cxnId="{672D52F2-A12B-4B6D-856F-7BB8B7B6E9DC}">
      <dgm:prSet/>
      <dgm:spPr/>
      <dgm:t>
        <a:bodyPr/>
        <a:lstStyle/>
        <a:p>
          <a:endParaRPr lang="en-US"/>
        </a:p>
      </dgm:t>
    </dgm:pt>
    <dgm:pt modelId="{15EFCEDF-13DC-4E26-8505-4FA59E4EA122}" type="parTrans" cxnId="{672D52F2-A12B-4B6D-856F-7BB8B7B6E9DC}">
      <dgm:prSet/>
      <dgm:spPr/>
      <dgm:t>
        <a:bodyPr/>
        <a:lstStyle/>
        <a:p>
          <a:endParaRPr lang="en-US"/>
        </a:p>
      </dgm:t>
    </dgm:pt>
    <dgm:pt modelId="{5C243920-1960-49F6-8B94-BFB30175097D}" type="pres">
      <dgm:prSet presAssocID="{370738E6-4BD7-4AB8-8B0D-3205B8ECCD3B}" presName="linear" presStyleCnt="0">
        <dgm:presLayoutVars>
          <dgm:animLvl val="lvl"/>
          <dgm:resizeHandles val="exact"/>
        </dgm:presLayoutVars>
      </dgm:prSet>
      <dgm:spPr/>
      <dgm:t>
        <a:bodyPr/>
        <a:lstStyle/>
        <a:p>
          <a:endParaRPr lang="en-US"/>
        </a:p>
      </dgm:t>
    </dgm:pt>
    <dgm:pt modelId="{63873F1F-FC88-4DD8-968E-F2AA092439B5}" type="pres">
      <dgm:prSet presAssocID="{579DE623-2DF7-4243-B639-4C6C471378C7}" presName="parentText" presStyleLbl="node1" presStyleIdx="0" presStyleCnt="3">
        <dgm:presLayoutVars>
          <dgm:chMax val="0"/>
          <dgm:bulletEnabled val="1"/>
        </dgm:presLayoutVars>
      </dgm:prSet>
      <dgm:spPr/>
      <dgm:t>
        <a:bodyPr/>
        <a:lstStyle/>
        <a:p>
          <a:endParaRPr lang="en-US"/>
        </a:p>
      </dgm:t>
    </dgm:pt>
    <dgm:pt modelId="{80493837-3E0A-4555-B12F-8E6F34631BAC}" type="pres">
      <dgm:prSet presAssocID="{55E825B2-76A9-4760-B3AA-4F41A5B6BC15}" presName="spacer" presStyleCnt="0"/>
      <dgm:spPr/>
    </dgm:pt>
    <dgm:pt modelId="{448D9771-D820-422B-8814-4B49E9F0B3E4}" type="pres">
      <dgm:prSet presAssocID="{C0545705-5A66-47FD-9F7E-B3C74046757D}" presName="parentText" presStyleLbl="node1" presStyleIdx="1" presStyleCnt="3">
        <dgm:presLayoutVars>
          <dgm:chMax val="0"/>
          <dgm:bulletEnabled val="1"/>
        </dgm:presLayoutVars>
      </dgm:prSet>
      <dgm:spPr/>
      <dgm:t>
        <a:bodyPr/>
        <a:lstStyle/>
        <a:p>
          <a:endParaRPr lang="en-US"/>
        </a:p>
      </dgm:t>
    </dgm:pt>
    <dgm:pt modelId="{CAB4BC8E-8AE6-4BAA-BB92-32952284E077}" type="pres">
      <dgm:prSet presAssocID="{964D2CCA-0E6A-4E0B-8CF5-7A877815F789}" presName="spacer" presStyleCnt="0"/>
      <dgm:spPr/>
    </dgm:pt>
    <dgm:pt modelId="{D282F9DC-D542-4AD5-958F-1B5DF45D0032}" type="pres">
      <dgm:prSet presAssocID="{8406E4E1-49C4-47D4-93CE-4068A6100A4D}" presName="parentText" presStyleLbl="node1" presStyleIdx="2" presStyleCnt="3">
        <dgm:presLayoutVars>
          <dgm:chMax val="0"/>
          <dgm:bulletEnabled val="1"/>
        </dgm:presLayoutVars>
      </dgm:prSet>
      <dgm:spPr/>
      <dgm:t>
        <a:bodyPr/>
        <a:lstStyle/>
        <a:p>
          <a:endParaRPr lang="en-US"/>
        </a:p>
      </dgm:t>
    </dgm:pt>
  </dgm:ptLst>
  <dgm:cxnLst>
    <dgm:cxn modelId="{672D52F2-A12B-4B6D-856F-7BB8B7B6E9DC}" srcId="{370738E6-4BD7-4AB8-8B0D-3205B8ECCD3B}" destId="{8406E4E1-49C4-47D4-93CE-4068A6100A4D}" srcOrd="2" destOrd="0" parTransId="{15EFCEDF-13DC-4E26-8505-4FA59E4EA122}" sibTransId="{8BF41E44-03D2-4DB8-837A-DFEDC750EA84}"/>
    <dgm:cxn modelId="{2C7D7505-A7E9-40CE-918A-B74B3FA32440}" type="presOf" srcId="{579DE623-2DF7-4243-B639-4C6C471378C7}" destId="{63873F1F-FC88-4DD8-968E-F2AA092439B5}" srcOrd="0" destOrd="0" presId="urn:microsoft.com/office/officeart/2005/8/layout/vList2"/>
    <dgm:cxn modelId="{0D747358-964C-42A5-AB78-AB2470A76628}" type="presOf" srcId="{C0545705-5A66-47FD-9F7E-B3C74046757D}" destId="{448D9771-D820-422B-8814-4B49E9F0B3E4}" srcOrd="0" destOrd="0" presId="urn:microsoft.com/office/officeart/2005/8/layout/vList2"/>
    <dgm:cxn modelId="{A2AF86FE-31B9-4C90-B932-E8F7DA25448A}" type="presOf" srcId="{370738E6-4BD7-4AB8-8B0D-3205B8ECCD3B}" destId="{5C243920-1960-49F6-8B94-BFB30175097D}" srcOrd="0" destOrd="0" presId="urn:microsoft.com/office/officeart/2005/8/layout/vList2"/>
    <dgm:cxn modelId="{D4D40979-0EAF-4C98-887C-16A5C398BE70}" srcId="{370738E6-4BD7-4AB8-8B0D-3205B8ECCD3B}" destId="{579DE623-2DF7-4243-B639-4C6C471378C7}" srcOrd="0" destOrd="0" parTransId="{BE7C2772-D163-45BD-99AF-8D4E99C1357E}" sibTransId="{55E825B2-76A9-4760-B3AA-4F41A5B6BC15}"/>
    <dgm:cxn modelId="{BA09CFBC-45B3-43A9-981A-5102E972A071}" type="presOf" srcId="{8406E4E1-49C4-47D4-93CE-4068A6100A4D}" destId="{D282F9DC-D542-4AD5-958F-1B5DF45D0032}" srcOrd="0" destOrd="0" presId="urn:microsoft.com/office/officeart/2005/8/layout/vList2"/>
    <dgm:cxn modelId="{0ACBACC0-4F1E-497E-B786-032F73DF1751}" srcId="{370738E6-4BD7-4AB8-8B0D-3205B8ECCD3B}" destId="{C0545705-5A66-47FD-9F7E-B3C74046757D}" srcOrd="1" destOrd="0" parTransId="{A314F2AF-FDE1-4A17-B0E8-F64B2E85B49C}" sibTransId="{964D2CCA-0E6A-4E0B-8CF5-7A877815F789}"/>
    <dgm:cxn modelId="{F74642ED-D2F0-4F95-8265-D7AC99131BA5}" type="presParOf" srcId="{5C243920-1960-49F6-8B94-BFB30175097D}" destId="{63873F1F-FC88-4DD8-968E-F2AA092439B5}" srcOrd="0" destOrd="0" presId="urn:microsoft.com/office/officeart/2005/8/layout/vList2"/>
    <dgm:cxn modelId="{14AA8D0F-8C38-4335-9A39-BEBF7F0821C8}" type="presParOf" srcId="{5C243920-1960-49F6-8B94-BFB30175097D}" destId="{80493837-3E0A-4555-B12F-8E6F34631BAC}" srcOrd="1" destOrd="0" presId="urn:microsoft.com/office/officeart/2005/8/layout/vList2"/>
    <dgm:cxn modelId="{1FD4269C-792E-45E6-A168-DC1A08F3C62B}" type="presParOf" srcId="{5C243920-1960-49F6-8B94-BFB30175097D}" destId="{448D9771-D820-422B-8814-4B49E9F0B3E4}" srcOrd="2" destOrd="0" presId="urn:microsoft.com/office/officeart/2005/8/layout/vList2"/>
    <dgm:cxn modelId="{ACC7560E-7D14-47A5-B8AD-17A0860531E8}" type="presParOf" srcId="{5C243920-1960-49F6-8B94-BFB30175097D}" destId="{CAB4BC8E-8AE6-4BAA-BB92-32952284E077}" srcOrd="3" destOrd="0" presId="urn:microsoft.com/office/officeart/2005/8/layout/vList2"/>
    <dgm:cxn modelId="{87D546E4-94C9-43CD-83C5-B20724A9F5F7}" type="presParOf" srcId="{5C243920-1960-49F6-8B94-BFB30175097D}" destId="{D282F9DC-D542-4AD5-958F-1B5DF45D003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3F1F-FC88-4DD8-968E-F2AA092439B5}">
      <dsp:nvSpPr>
        <dsp:cNvPr id="0" name=""/>
        <dsp:cNvSpPr/>
      </dsp:nvSpPr>
      <dsp:spPr>
        <a:xfrm>
          <a:off x="0" y="37559"/>
          <a:ext cx="9296400" cy="1311862"/>
        </a:xfrm>
        <a:prstGeom prst="roundRect">
          <a:avLst/>
        </a:prstGeom>
        <a:solidFill>
          <a:schemeClr val="accent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b="1" kern="1200" dirty="0" err="1" smtClean="0">
              <a:latin typeface="Times New Roman" panose="02020603050405020304" pitchFamily="18" charset="0"/>
              <a:cs typeface="Times New Roman" panose="02020603050405020304" pitchFamily="18" charset="0"/>
            </a:rPr>
            <a:t>Phần</a:t>
          </a:r>
          <a:r>
            <a:rPr lang="en-US" sz="4600" b="1" kern="1200" dirty="0" smtClean="0">
              <a:latin typeface="Times New Roman" panose="02020603050405020304" pitchFamily="18" charset="0"/>
              <a:cs typeface="Times New Roman" panose="02020603050405020304" pitchFamily="18" charset="0"/>
            </a:rPr>
            <a:t> 1:Tổng quan Column Family</a:t>
          </a:r>
          <a:endParaRPr lang="en-US" sz="4600" b="1" kern="1200" dirty="0">
            <a:latin typeface="Times New Roman" panose="02020603050405020304" pitchFamily="18" charset="0"/>
            <a:cs typeface="Times New Roman" panose="02020603050405020304" pitchFamily="18" charset="0"/>
          </a:endParaRPr>
        </a:p>
      </dsp:txBody>
      <dsp:txXfrm>
        <a:off x="64040" y="101599"/>
        <a:ext cx="9168320" cy="1183782"/>
      </dsp:txXfrm>
    </dsp:sp>
    <dsp:sp modelId="{448D9771-D820-422B-8814-4B49E9F0B3E4}">
      <dsp:nvSpPr>
        <dsp:cNvPr id="0" name=""/>
        <dsp:cNvSpPr/>
      </dsp:nvSpPr>
      <dsp:spPr>
        <a:xfrm>
          <a:off x="0" y="1481902"/>
          <a:ext cx="9296400" cy="1311862"/>
        </a:xfrm>
        <a:prstGeom prst="roundRect">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kern="1200" dirty="0" err="1" smtClean="0">
              <a:latin typeface="Times New Roman" panose="02020603050405020304" pitchFamily="18" charset="0"/>
              <a:cs typeface="Times New Roman" panose="02020603050405020304" pitchFamily="18" charset="0"/>
            </a:rPr>
            <a:t>Phần</a:t>
          </a:r>
          <a:r>
            <a:rPr lang="en-US" sz="5600" b="1" kern="1200" dirty="0" smtClean="0">
              <a:latin typeface="Times New Roman" panose="02020603050405020304" pitchFamily="18" charset="0"/>
              <a:cs typeface="Times New Roman" panose="02020603050405020304" pitchFamily="18" charset="0"/>
            </a:rPr>
            <a:t> 2: </a:t>
          </a:r>
          <a:r>
            <a:rPr lang="en-US" sz="5600" b="1" i="0" kern="1200" dirty="0" smtClean="0">
              <a:latin typeface="Times New Roman" panose="02020603050405020304" pitchFamily="18" charset="0"/>
              <a:cs typeface="Times New Roman" panose="02020603050405020304" pitchFamily="18" charset="0"/>
            </a:rPr>
            <a:t>Apache</a:t>
          </a:r>
          <a:r>
            <a:rPr lang="en-US" sz="5500" b="1" i="0" kern="1200" dirty="0" smtClean="0">
              <a:latin typeface="Times New Roman" panose="02020603050405020304" pitchFamily="18" charset="0"/>
              <a:cs typeface="Times New Roman" panose="02020603050405020304" pitchFamily="18" charset="0"/>
            </a:rPr>
            <a:t> </a:t>
          </a:r>
          <a:r>
            <a:rPr lang="en-US" sz="5500" b="1" i="0" kern="1200" dirty="0" err="1" smtClean="0">
              <a:latin typeface="Times New Roman" panose="02020603050405020304" pitchFamily="18" charset="0"/>
              <a:cs typeface="Times New Roman" panose="02020603050405020304" pitchFamily="18" charset="0"/>
            </a:rPr>
            <a:t>HBase</a:t>
          </a:r>
          <a:endParaRPr lang="en-US" sz="5500" kern="1200" dirty="0">
            <a:latin typeface="Times New Roman" panose="02020603050405020304" pitchFamily="18" charset="0"/>
            <a:cs typeface="Times New Roman" panose="02020603050405020304" pitchFamily="18" charset="0"/>
          </a:endParaRPr>
        </a:p>
      </dsp:txBody>
      <dsp:txXfrm>
        <a:off x="64040" y="1545942"/>
        <a:ext cx="9168320" cy="1183782"/>
      </dsp:txXfrm>
    </dsp:sp>
    <dsp:sp modelId="{D282F9DC-D542-4AD5-958F-1B5DF45D0032}">
      <dsp:nvSpPr>
        <dsp:cNvPr id="0" name=""/>
        <dsp:cNvSpPr/>
      </dsp:nvSpPr>
      <dsp:spPr>
        <a:xfrm>
          <a:off x="0" y="2926244"/>
          <a:ext cx="9296400" cy="1311862"/>
        </a:xfrm>
        <a:prstGeom prst="round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i="0" kern="1200" dirty="0" err="1" smtClean="0">
              <a:latin typeface="Times New Roman" panose="02020603050405020304" pitchFamily="18" charset="0"/>
              <a:cs typeface="Times New Roman" panose="02020603050405020304" pitchFamily="18" charset="0"/>
            </a:rPr>
            <a:t>Phần</a:t>
          </a:r>
          <a:r>
            <a:rPr lang="en-US" sz="5600" b="1" i="0" kern="1200" dirty="0" smtClean="0">
              <a:latin typeface="Times New Roman" panose="02020603050405020304" pitchFamily="18" charset="0"/>
              <a:cs typeface="Times New Roman" panose="02020603050405020304" pitchFamily="18" charset="0"/>
            </a:rPr>
            <a:t> 3:Kết </a:t>
          </a:r>
          <a:r>
            <a:rPr lang="en-US" sz="5600" b="1" i="0" kern="1200" dirty="0" err="1" smtClean="0">
              <a:latin typeface="Times New Roman" panose="02020603050405020304" pitchFamily="18" charset="0"/>
              <a:cs typeface="Times New Roman" panose="02020603050405020304" pitchFamily="18" charset="0"/>
            </a:rPr>
            <a:t>luận</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và</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mở</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rộng</a:t>
          </a:r>
          <a:endParaRPr lang="en-US" sz="5600" kern="1200" dirty="0">
            <a:latin typeface="Times New Roman" panose="02020603050405020304" pitchFamily="18" charset="0"/>
            <a:cs typeface="Times New Roman" panose="02020603050405020304" pitchFamily="18" charset="0"/>
          </a:endParaRPr>
        </a:p>
      </dsp:txBody>
      <dsp:txXfrm>
        <a:off x="64040" y="2990284"/>
        <a:ext cx="9168320" cy="11837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1771-A7B1-4A91-958F-4C50DD45F4D7}" type="datetimeFigureOut">
              <a:rPr lang="en-PH" smtClean="0"/>
              <a:t>06/03/2021</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B96F3-AB3B-4A44-870F-2FBB5484A874}" type="slidenum">
              <a:rPr lang="en-PH" smtClean="0"/>
              <a:t>‹#›</a:t>
            </a:fld>
            <a:endParaRPr lang="en-PH"/>
          </a:p>
        </p:txBody>
      </p:sp>
    </p:spTree>
    <p:extLst>
      <p:ext uri="{BB962C8B-B14F-4D97-AF65-F5344CB8AC3E}">
        <p14:creationId xmlns:p14="http://schemas.microsoft.com/office/powerpoint/2010/main" val="135773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5</a:t>
            </a:fld>
            <a:endParaRPr lang="en-PH"/>
          </a:p>
        </p:txBody>
      </p:sp>
    </p:spTree>
    <p:extLst>
      <p:ext uri="{BB962C8B-B14F-4D97-AF65-F5344CB8AC3E}">
        <p14:creationId xmlns:p14="http://schemas.microsoft.com/office/powerpoint/2010/main" val="262386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14</a:t>
            </a:fld>
            <a:endParaRPr lang="en-PH"/>
          </a:p>
        </p:txBody>
      </p:sp>
    </p:spTree>
    <p:extLst>
      <p:ext uri="{BB962C8B-B14F-4D97-AF65-F5344CB8AC3E}">
        <p14:creationId xmlns:p14="http://schemas.microsoft.com/office/powerpoint/2010/main" val="1686495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Lưu trữ:</a:t>
            </a:r>
          </a:p>
          <a:p>
            <a:r>
              <a:rPr lang="vi-VN" sz="1200" b="0" i="0" kern="1200" dirty="0" smtClean="0">
                <a:solidFill>
                  <a:schemeClr val="tx1"/>
                </a:solidFill>
                <a:effectLst/>
                <a:latin typeface="+mn-lt"/>
                <a:ea typeface="+mn-ea"/>
                <a:cs typeface="+mn-cs"/>
              </a:rPr>
              <a:t>HBase sử dụng 2 định dạng file chính là HLog và HFile, được vào các HDFS Datanode thông qua DFSClient. Điều này giúp cho HBase có thể</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tập trung vào việc tối ưu truy</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vấn và cập nhật dữ liệu, vốn không phải thế mạnh của HDFS nguyên thủy.</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Tập hợp một số file như trên được quản lý bởi một Region (trình bày ở phần sau), thường được sao lưu thành 3 bản lưu ở 3 datanode khác nhau.</a:t>
            </a:r>
          </a:p>
          <a:p>
            <a:r>
              <a:rPr lang="en-US" sz="1200" b="0" i="0" kern="120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Column family &amp; Column Qualifier: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Region: Một region là một mảnh của một bảng hoàn chỉnh. Tập hợp một số region sẽ được quản lý bởi một HRegionServer.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Row-version</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Block vs Block cache</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15</a:t>
            </a:fld>
            <a:endParaRPr lang="en-PH"/>
          </a:p>
        </p:txBody>
      </p:sp>
    </p:spTree>
    <p:extLst>
      <p:ext uri="{BB962C8B-B14F-4D97-AF65-F5344CB8AC3E}">
        <p14:creationId xmlns:p14="http://schemas.microsoft.com/office/powerpoint/2010/main" val="3909012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16</a:t>
            </a:fld>
            <a:endParaRPr lang="en-PH"/>
          </a:p>
        </p:txBody>
      </p:sp>
    </p:spTree>
    <p:extLst>
      <p:ext uri="{BB962C8B-B14F-4D97-AF65-F5344CB8AC3E}">
        <p14:creationId xmlns:p14="http://schemas.microsoft.com/office/powerpoint/2010/main" val="72107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17</a:t>
            </a:fld>
            <a:endParaRPr lang="en-PH"/>
          </a:p>
        </p:txBody>
      </p:sp>
    </p:spTree>
    <p:extLst>
      <p:ext uri="{BB962C8B-B14F-4D97-AF65-F5344CB8AC3E}">
        <p14:creationId xmlns:p14="http://schemas.microsoft.com/office/powerpoint/2010/main" val="427003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18</a:t>
            </a:fld>
            <a:endParaRPr lang="en-PH"/>
          </a:p>
        </p:txBody>
      </p:sp>
    </p:spTree>
    <p:extLst>
      <p:ext uri="{BB962C8B-B14F-4D97-AF65-F5344CB8AC3E}">
        <p14:creationId xmlns:p14="http://schemas.microsoft.com/office/powerpoint/2010/main" val="48426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một dạng NoSQL lưu trữ phi cấu trúc</a:t>
            </a:r>
            <a:r>
              <a:rPr lang="en-US" sz="1200" b="0" i="0" kern="1200" dirty="0" smtClean="0">
                <a:solidFill>
                  <a:schemeClr val="tx1"/>
                </a:solidFill>
                <a:effectLst/>
                <a:latin typeface="+mn-lt"/>
                <a:ea typeface="+mn-ea"/>
                <a:cs typeface="+mn-cs"/>
              </a:rPr>
              <a:t> =&gt; </a:t>
            </a:r>
            <a:r>
              <a:rPr lang="vi-VN" sz="1200" b="0" i="0" kern="1200" dirty="0" smtClean="0">
                <a:solidFill>
                  <a:schemeClr val="tx1"/>
                </a:solidFill>
                <a:effectLst/>
                <a:latin typeface="+mn-lt"/>
                <a:ea typeface="+mn-ea"/>
                <a:cs typeface="+mn-cs"/>
              </a:rPr>
              <a:t> lưu trữ dạng key-value. Value được định danh bởi một key, cả key và value đều được lưu</a:t>
            </a:r>
            <a:r>
              <a:rPr lang="vi-VN" dirty="0" smtClean="0"/>
              <a:t/>
            </a:r>
            <a:br>
              <a:rPr lang="vi-VN" dirty="0" smtClean="0"/>
            </a:br>
            <a:r>
              <a:rPr lang="vi-VN" sz="1200" b="0" i="0" kern="1200" dirty="0" smtClean="0">
                <a:solidFill>
                  <a:schemeClr val="tx1"/>
                </a:solidFill>
                <a:effectLst/>
                <a:latin typeface="+mn-lt"/>
                <a:ea typeface="+mn-ea"/>
                <a:cs typeface="+mn-cs"/>
              </a:rPr>
              <a:t>trữ dạng ByteArray</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Ở dạng lưu trữ có cấu trúc (RDBMS), cấu</a:t>
            </a:r>
            <a:r>
              <a:rPr lang="vi-VN" dirty="0" smtClean="0"/>
              <a:t/>
            </a:r>
            <a:br>
              <a:rPr lang="vi-VN" dirty="0" smtClean="0"/>
            </a:br>
            <a:r>
              <a:rPr lang="vi-VN" sz="1200" b="0" i="0" kern="1200" dirty="0" smtClean="0">
                <a:solidFill>
                  <a:schemeClr val="tx1"/>
                </a:solidFill>
                <a:effectLst/>
                <a:latin typeface="+mn-lt"/>
                <a:ea typeface="+mn-ea"/>
                <a:cs typeface="+mn-cs"/>
              </a:rPr>
              <a:t>trúc dữ liệu phải được khai báo đầy đủ rõ ràng,</a:t>
            </a:r>
            <a:r>
              <a:rPr lang="vi-VN" dirty="0" smtClean="0"/>
              <a:t/>
            </a:r>
            <a:br>
              <a:rPr lang="vi-VN" dirty="0" smtClean="0"/>
            </a:br>
            <a:r>
              <a:rPr lang="vi-VN" sz="1200" b="0" i="0" kern="1200" dirty="0" smtClean="0">
                <a:solidFill>
                  <a:schemeClr val="tx1"/>
                </a:solidFill>
                <a:effectLst/>
                <a:latin typeface="+mn-lt"/>
                <a:ea typeface="+mn-ea"/>
                <a:cs typeface="+mn-cs"/>
              </a:rPr>
              <a:t>và đối tượng được lưu trữ theo cột, dòng và có mối quan hệ chặt chẽ với nhau</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6</a:t>
            </a:fld>
            <a:endParaRPr lang="en-PH"/>
          </a:p>
        </p:txBody>
      </p:sp>
    </p:spTree>
    <p:extLst>
      <p:ext uri="{BB962C8B-B14F-4D97-AF65-F5344CB8AC3E}">
        <p14:creationId xmlns:p14="http://schemas.microsoft.com/office/powerpoint/2010/main" val="3376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7</a:t>
            </a:fld>
            <a:endParaRPr lang="en-PH"/>
          </a:p>
        </p:txBody>
      </p:sp>
    </p:spTree>
    <p:extLst>
      <p:ext uri="{BB962C8B-B14F-4D97-AF65-F5344CB8AC3E}">
        <p14:creationId xmlns:p14="http://schemas.microsoft.com/office/powerpoint/2010/main" val="2378100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8</a:t>
            </a:fld>
            <a:endParaRPr lang="en-PH"/>
          </a:p>
        </p:txBody>
      </p:sp>
    </p:spTree>
    <p:extLst>
      <p:ext uri="{BB962C8B-B14F-4D97-AF65-F5344CB8AC3E}">
        <p14:creationId xmlns:p14="http://schemas.microsoft.com/office/powerpoint/2010/main" val="251225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9</a:t>
            </a:fld>
            <a:endParaRPr lang="en-PH"/>
          </a:p>
        </p:txBody>
      </p:sp>
    </p:spTree>
    <p:extLst>
      <p:ext uri="{BB962C8B-B14F-4D97-AF65-F5344CB8AC3E}">
        <p14:creationId xmlns:p14="http://schemas.microsoft.com/office/powerpoint/2010/main" val="2202912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10</a:t>
            </a:fld>
            <a:endParaRPr lang="en-PH"/>
          </a:p>
        </p:txBody>
      </p:sp>
    </p:spTree>
    <p:extLst>
      <p:ext uri="{BB962C8B-B14F-4D97-AF65-F5344CB8AC3E}">
        <p14:creationId xmlns:p14="http://schemas.microsoft.com/office/powerpoint/2010/main" val="214625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11</a:t>
            </a:fld>
            <a:endParaRPr lang="en-PH"/>
          </a:p>
        </p:txBody>
      </p:sp>
    </p:spTree>
    <p:extLst>
      <p:ext uri="{BB962C8B-B14F-4D97-AF65-F5344CB8AC3E}">
        <p14:creationId xmlns:p14="http://schemas.microsoft.com/office/powerpoint/2010/main" val="3566658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12</a:t>
            </a:fld>
            <a:endParaRPr lang="en-PH"/>
          </a:p>
        </p:txBody>
      </p:sp>
    </p:spTree>
    <p:extLst>
      <p:ext uri="{BB962C8B-B14F-4D97-AF65-F5344CB8AC3E}">
        <p14:creationId xmlns:p14="http://schemas.microsoft.com/office/powerpoint/2010/main" val="122231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13</a:t>
            </a:fld>
            <a:endParaRPr lang="en-PH"/>
          </a:p>
        </p:txBody>
      </p:sp>
    </p:spTree>
    <p:extLst>
      <p:ext uri="{BB962C8B-B14F-4D97-AF65-F5344CB8AC3E}">
        <p14:creationId xmlns:p14="http://schemas.microsoft.com/office/powerpoint/2010/main" val="1371693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smtClean="0"/>
              <a:t>Click to edit title</a:t>
            </a:r>
            <a:endParaRPr lang="en-US" dirty="0"/>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style</a:t>
            </a:r>
            <a:endParaRPr lang="en-US" dirty="0"/>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smtClean="0"/>
              <a:t>Click to edit title style</a:t>
            </a:r>
            <a:endParaRPr lang="en-US" dirty="0"/>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1"/>
            <a:ext cx="11277600" cy="2362199"/>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1524000"/>
            <a:ext cx="11582400" cy="761999"/>
          </a:xfrm>
        </p:spPr>
        <p:txBody>
          <a:bodyPr>
            <a:noAutofit/>
          </a:bodyPr>
          <a:lstStyle/>
          <a:p>
            <a:r>
              <a:rPr lang="en-PH" sz="4800" b="1" dirty="0" smtClean="0">
                <a:latin typeface="Times New Roman" panose="02020603050405020304" pitchFamily="18" charset="0"/>
                <a:cs typeface="Times New Roman" panose="02020603050405020304" pitchFamily="18" charset="0"/>
              </a:rPr>
              <a:t>CƠ SƠ DỮ LIỆU NÂNG CAO</a:t>
            </a:r>
            <a:endParaRPr lang="en-PH"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3400" y="2971800"/>
            <a:ext cx="11353800" cy="990600"/>
          </a:xfrm>
        </p:spPr>
        <p:txBody>
          <a:bodyPr>
            <a:noAutofit/>
          </a:bodyPr>
          <a:lstStyle/>
          <a:p>
            <a:pPr algn="l"/>
            <a:r>
              <a:rPr lang="en-PH" sz="5400" b="1" dirty="0" err="1" smtClean="0">
                <a:latin typeface="Times New Roman" panose="02020603050405020304" pitchFamily="18" charset="0"/>
                <a:cs typeface="Times New Roman" panose="02020603050405020304" pitchFamily="18" charset="0"/>
              </a:rPr>
              <a:t>Tìm</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Hiểu</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HBase</a:t>
            </a:r>
            <a:endParaRPr lang="en-PH" sz="5400"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800" b="1" dirty="0" smtClean="0">
                <a:latin typeface="Times New Roman" panose="02020603050405020304" pitchFamily="18" charset="0"/>
                <a:cs typeface="Times New Roman" panose="02020603050405020304" pitchFamily="18" charset="0"/>
              </a:rPr>
              <a:t>TRƯỜNG ĐẠI HỌC KHOA HỌC TỰ NHIÊN</a:t>
            </a:r>
            <a:endParaRPr lang="en-PH" sz="28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400" b="1" dirty="0" smtClean="0">
                <a:latin typeface="Times New Roman" panose="02020603050405020304" pitchFamily="18" charset="0"/>
                <a:cs typeface="Times New Roman" panose="02020603050405020304" pitchFamily="18" charset="0"/>
              </a:rPr>
              <a:t>KHOA CÔNG NGHỆ THÔNG TIN</a:t>
            </a:r>
            <a:endParaRPr lang="en-PH" sz="2400" b="1" dirty="0">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7086600" y="4724400"/>
            <a:ext cx="48006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PH" b="1" u="sng" dirty="0" err="1" smtClean="0">
                <a:latin typeface="Times New Roman" panose="02020603050405020304" pitchFamily="18" charset="0"/>
                <a:cs typeface="Times New Roman" panose="02020603050405020304" pitchFamily="18" charset="0"/>
              </a:rPr>
              <a:t>Thành</a:t>
            </a:r>
            <a:r>
              <a:rPr lang="en-PH" b="1" u="sng" dirty="0" smtClean="0">
                <a:latin typeface="Times New Roman" panose="02020603050405020304" pitchFamily="18" charset="0"/>
                <a:cs typeface="Times New Roman" panose="02020603050405020304" pitchFamily="18" charset="0"/>
              </a:rPr>
              <a:t> </a:t>
            </a:r>
            <a:r>
              <a:rPr lang="en-PH" b="1" u="sng" dirty="0" err="1" smtClean="0">
                <a:latin typeface="Times New Roman" panose="02020603050405020304" pitchFamily="18" charset="0"/>
                <a:cs typeface="Times New Roman" panose="02020603050405020304" pitchFamily="18" charset="0"/>
              </a:rPr>
              <a:t>viên</a:t>
            </a:r>
            <a:r>
              <a:rPr lang="en-PH" b="1" u="sng" dirty="0" smtClean="0">
                <a:latin typeface="Times New Roman" panose="02020603050405020304" pitchFamily="18" charset="0"/>
                <a:cs typeface="Times New Roman" panose="02020603050405020304" pitchFamily="18" charset="0"/>
              </a:rPr>
              <a:t>:</a:t>
            </a:r>
          </a:p>
          <a:p>
            <a:pPr algn="l"/>
            <a:r>
              <a:rPr lang="en-PH" b="1" dirty="0">
                <a:latin typeface="Times New Roman" panose="02020603050405020304" pitchFamily="18" charset="0"/>
                <a:cs typeface="Times New Roman" panose="02020603050405020304" pitchFamily="18" charset="0"/>
              </a:rPr>
              <a:t> </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Trần</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Đình</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Lâm</a:t>
            </a:r>
            <a:r>
              <a:rPr lang="en-PH" b="1" dirty="0" smtClean="0">
                <a:latin typeface="Times New Roman" panose="02020603050405020304" pitchFamily="18" charset="0"/>
                <a:cs typeface="Times New Roman" panose="02020603050405020304" pitchFamily="18" charset="0"/>
              </a:rPr>
              <a:t> -</a:t>
            </a:r>
          </a:p>
          <a:p>
            <a:pPr algn="l"/>
            <a:r>
              <a:rPr lang="en-PH" b="1" dirty="0">
                <a:latin typeface="Times New Roman" panose="02020603050405020304" pitchFamily="18" charset="0"/>
                <a:cs typeface="Times New Roman" panose="02020603050405020304" pitchFamily="18" charset="0"/>
              </a:rPr>
              <a:t> </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Đặng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Nhật</a:t>
            </a:r>
            <a:r>
              <a:rPr lang="en-PH" b="1" dirty="0" smtClean="0">
                <a:latin typeface="Times New Roman" panose="02020603050405020304" pitchFamily="18" charset="0"/>
                <a:cs typeface="Times New Roman" panose="02020603050405020304" pitchFamily="18" charset="0"/>
              </a:rPr>
              <a:t> Minh - </a:t>
            </a:r>
          </a:p>
          <a:p>
            <a:pPr algn="l"/>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Trương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Thế</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Kiệt</a:t>
            </a:r>
            <a:r>
              <a:rPr lang="en-PH" b="1" dirty="0" smtClean="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473445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mềm</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dẻo</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(Flexible Data)</a:t>
            </a:r>
          </a:p>
        </p:txBody>
      </p:sp>
      <p:sp>
        <p:nvSpPr>
          <p:cNvPr id="10" name="TextBox 9"/>
          <p:cNvSpPr txBox="1"/>
          <p:nvPr/>
        </p:nvSpPr>
        <p:spPr>
          <a:xfrm>
            <a:off x="1378857" y="1874579"/>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HBase được lấy ý tưởng từ Google BigTable và chạy trên nền </a:t>
            </a:r>
            <a:r>
              <a:rPr lang="vi-VN" sz="2200" dirty="0" smtClean="0">
                <a:solidFill>
                  <a:schemeClr val="bg1"/>
                </a:solidFill>
                <a:latin typeface="+mj-lt"/>
              </a:rPr>
              <a:t>Hadoop.</a:t>
            </a:r>
            <a:endParaRPr lang="en-US" sz="2200" dirty="0" smtClean="0">
              <a:solidFill>
                <a:schemeClr val="bg1"/>
              </a:solidFill>
              <a:latin typeface="+mj-lt"/>
            </a:endParaRPr>
          </a:p>
          <a:p>
            <a:pPr marL="342900" indent="-342900">
              <a:buFont typeface="Wingdings" panose="05000000000000000000" pitchFamily="2" charset="2"/>
              <a:buChar char="v"/>
            </a:pPr>
            <a:r>
              <a:rPr lang="vi-VN" sz="2200" dirty="0" smtClean="0">
                <a:solidFill>
                  <a:schemeClr val="bg1"/>
                </a:solidFill>
                <a:latin typeface="+mj-lt"/>
              </a:rPr>
              <a:t>HBase </a:t>
            </a:r>
            <a:r>
              <a:rPr lang="vi-VN" sz="2200" dirty="0">
                <a:solidFill>
                  <a:schemeClr val="bg1"/>
                </a:solidFill>
                <a:latin typeface="+mj-lt"/>
              </a:rPr>
              <a:t>không quy định trước kiểu dữ liệu, vì tất cả các loại dữ liệu đều được lưu dưới dạng ByteArray</a:t>
            </a:r>
            <a:endParaRPr lang="en-US" sz="2200" dirty="0" smtClean="0">
              <a:solidFill>
                <a:schemeClr val="bg1"/>
              </a:solidFill>
              <a:latin typeface="+mj-lt"/>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383059"/>
            <a:ext cx="6810375" cy="2865341"/>
          </a:xfrm>
          <a:prstGeom prst="rect">
            <a:avLst/>
          </a:prstGeom>
        </p:spPr>
      </p:pic>
      <p:sp>
        <p:nvSpPr>
          <p:cNvPr id="6" name="Rounded Rectangular Callout 5"/>
          <p:cNvSpPr/>
          <p:nvPr/>
        </p:nvSpPr>
        <p:spPr>
          <a:xfrm rot="16200000">
            <a:off x="1036348" y="3551736"/>
            <a:ext cx="1126915" cy="2742411"/>
          </a:xfrm>
          <a:prstGeom prst="wedgeRoundRectCallou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28599" y="4409278"/>
            <a:ext cx="2742411" cy="923330"/>
          </a:xfrm>
          <a:prstGeom prst="rect">
            <a:avLst/>
          </a:prstGeom>
          <a:noFill/>
          <a:ln>
            <a:noFill/>
          </a:ln>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Đối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tượng</a:t>
            </a:r>
            <a:r>
              <a:rPr lang="en-US" b="1" dirty="0" smtClean="0">
                <a:solidFill>
                  <a:schemeClr val="bg1"/>
                </a:solidFill>
                <a:latin typeface="Times New Roman" panose="02020603050405020304" pitchFamily="18" charset="0"/>
                <a:cs typeface="Times New Roman" panose="02020603050405020304" pitchFamily="18" charset="0"/>
              </a:rPr>
              <a:t> được </a:t>
            </a:r>
            <a:r>
              <a:rPr lang="en-US" b="1" dirty="0" err="1" smtClean="0">
                <a:solidFill>
                  <a:schemeClr val="bg1"/>
                </a:solidFill>
                <a:latin typeface="Times New Roman" panose="02020603050405020304" pitchFamily="18" charset="0"/>
                <a:cs typeface="Times New Roman" panose="02020603050405020304" pitchFamily="18" charset="0"/>
              </a:rPr>
              <a:t>lưu</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trữ</a:t>
            </a:r>
            <a:r>
              <a:rPr lang="en-US" b="1" dirty="0" smtClean="0">
                <a:solidFill>
                  <a:schemeClr val="bg1"/>
                </a:solidFill>
                <a:latin typeface="Times New Roman" panose="02020603050405020304" pitchFamily="18" charset="0"/>
                <a:cs typeface="Times New Roman" panose="02020603050405020304" pitchFamily="18" charset="0"/>
              </a:rPr>
              <a:t> là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(table)</a:t>
            </a:r>
          </a:p>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Mỗi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 có nhiều rows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Rounded Rectangular Callout 11"/>
          <p:cNvSpPr/>
          <p:nvPr/>
        </p:nvSpPr>
        <p:spPr>
          <a:xfrm>
            <a:off x="4589374" y="2675654"/>
            <a:ext cx="2431143" cy="753346"/>
          </a:xfrm>
          <a:prstGeom prst="wedgeRoundRectCallout">
            <a:avLst>
              <a:gd name="adj1" fmla="val -16060"/>
              <a:gd name="adj2" fmla="val 93644"/>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bảng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family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4" name="Rounded Rectangular Callout 13"/>
          <p:cNvSpPr/>
          <p:nvPr/>
        </p:nvSpPr>
        <p:spPr>
          <a:xfrm>
            <a:off x="7732033" y="2998819"/>
            <a:ext cx="2631167" cy="753346"/>
          </a:xfrm>
          <a:prstGeom prst="wedgeRoundRectCallout">
            <a:avLst>
              <a:gd name="adj1" fmla="val -16060"/>
              <a:gd name="adj2" fmla="val 93644"/>
              <a:gd name="adj3" fmla="val 16667"/>
            </a:avLst>
          </a:prstGeom>
          <a:solidFill>
            <a:srgbClr val="AD1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column family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con</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22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3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11" grpId="0"/>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rời</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rạc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a:solidFill>
                  <a:schemeClr val="bg1"/>
                </a:solidFill>
                <a:latin typeface="Times New Roman" panose="02020603050405020304" pitchFamily="18" charset="0"/>
                <a:cs typeface="Times New Roman" panose="02020603050405020304" pitchFamily="18" charset="0"/>
              </a:rPr>
              <a:t>(Non-Relational)</a:t>
            </a:r>
          </a:p>
        </p:txBody>
      </p:sp>
      <p:sp>
        <p:nvSpPr>
          <p:cNvPr id="10" name="TextBox 9"/>
          <p:cNvSpPr txBox="1"/>
          <p:nvPr/>
        </p:nvSpPr>
        <p:spPr>
          <a:xfrm>
            <a:off x="1378857" y="1874579"/>
            <a:ext cx="10515600" cy="707886"/>
          </a:xfrm>
          <a:prstGeom prst="rect">
            <a:avLst/>
          </a:prstGeom>
          <a:noFill/>
        </p:spPr>
        <p:txBody>
          <a:bodyPr wrap="square" rtlCol="0">
            <a:spAutoFit/>
          </a:bodyPr>
          <a:lstStyle/>
          <a:p>
            <a:pPr marL="342900" indent="-342900">
              <a:buFont typeface="Wingdings" panose="05000000000000000000" pitchFamily="2" charset="2"/>
              <a:buChar char="v"/>
            </a:pPr>
            <a:r>
              <a:rPr lang="vi-VN" sz="2000" dirty="0">
                <a:solidFill>
                  <a:schemeClr val="bg1"/>
                </a:solidFill>
                <a:latin typeface="+mj-lt"/>
              </a:rPr>
              <a:t>NoSQL database vận hành theo cơ chế storage-and-query, nên sẽ không tồn tại các quan hệ giữa các </a:t>
            </a:r>
            <a:r>
              <a:rPr lang="vi-VN" sz="2000" dirty="0" smtClean="0">
                <a:solidFill>
                  <a:schemeClr val="bg1"/>
                </a:solidFill>
                <a:latin typeface="+mj-lt"/>
              </a:rPr>
              <a:t>bảng</a:t>
            </a:r>
            <a:r>
              <a:rPr lang="en-US" sz="2000" dirty="0" smtClean="0">
                <a:solidFill>
                  <a:schemeClr val="bg1"/>
                </a:solidFill>
                <a:latin typeface="+mj-lt"/>
                <a:cs typeface="Times New Roman" panose="02020603050405020304" pitchFamily="18" charset="0"/>
              </a:rPr>
              <a:t>.</a:t>
            </a:r>
          </a:p>
        </p:txBody>
      </p:sp>
      <p:sp>
        <p:nvSpPr>
          <p:cNvPr id="13" name="TextBox 12"/>
          <p:cNvSpPr txBox="1"/>
          <p:nvPr/>
        </p:nvSpPr>
        <p:spPr>
          <a:xfrm>
            <a:off x="990600" y="2690092"/>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Lữu</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trữ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lớn</a:t>
            </a:r>
            <a:r>
              <a:rPr lang="en-US" sz="2400" b="1" i="1" dirty="0">
                <a:solidFill>
                  <a:schemeClr val="bg1"/>
                </a:solidFill>
                <a:latin typeface="Times New Roman" panose="02020603050405020304" pitchFamily="18" charset="0"/>
                <a:cs typeface="Times New Roman" panose="02020603050405020304" pitchFamily="18" charset="0"/>
              </a:rPr>
              <a:t> (Big data storage</a:t>
            </a:r>
            <a:r>
              <a:rPr lang="en-US" sz="2400" b="1" i="1" dirty="0" smtClean="0">
                <a:solidFill>
                  <a:schemeClr val="bg1"/>
                </a:solidFill>
                <a:latin typeface="Times New Roman" panose="02020603050405020304" pitchFamily="18" charset="0"/>
                <a:cs typeface="Times New Roman" panose="02020603050405020304" pitchFamily="18" charset="0"/>
              </a:rPr>
              <a:t>)</a:t>
            </a:r>
            <a:endParaRPr lang="en-US" sz="2400" b="1" i="1"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78857" y="3124200"/>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en-US" sz="2200" dirty="0" err="1" smtClean="0">
                <a:solidFill>
                  <a:schemeClr val="bg1"/>
                </a:solidFill>
                <a:latin typeface="Times New Roman" panose="02020603050405020304" pitchFamily="18" charset="0"/>
                <a:cs typeface="Times New Roman" panose="02020603050405020304" pitchFamily="18" charset="0"/>
              </a:rPr>
              <a:t>Thừa</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hưởng</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đặc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trưng</a:t>
            </a:r>
            <a:r>
              <a:rPr lang="en-US" sz="2200" dirty="0" smtClean="0">
                <a:solidFill>
                  <a:schemeClr val="bg1"/>
                </a:solidFill>
                <a:latin typeface="Times New Roman" panose="02020603050405020304" pitchFamily="18" charset="0"/>
                <a:cs typeface="Times New Roman" panose="02020603050405020304" pitchFamily="18" charset="0"/>
              </a:rPr>
              <a:t> của HDFS.</a:t>
            </a:r>
          </a:p>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X</a:t>
            </a:r>
            <a:r>
              <a:rPr lang="vi-VN" sz="2200" dirty="0" smtClean="0">
                <a:solidFill>
                  <a:schemeClr val="bg1"/>
                </a:solidFill>
                <a:latin typeface="Times New Roman" panose="02020603050405020304" pitchFamily="18" charset="0"/>
                <a:cs typeface="Times New Roman" panose="02020603050405020304" pitchFamily="18" charset="0"/>
              </a:rPr>
              <a:t>ử </a:t>
            </a:r>
            <a:r>
              <a:rPr lang="vi-VN" sz="2200" dirty="0">
                <a:solidFill>
                  <a:schemeClr val="bg1"/>
                </a:solidFill>
                <a:latin typeface="Times New Roman" panose="02020603050405020304" pitchFamily="18" charset="0"/>
                <a:cs typeface="Times New Roman" panose="02020603050405020304" pitchFamily="18" charset="0"/>
              </a:rPr>
              <a:t>lý hàng PB dữ liệu với độ trễ thấp, real-time. HBase được thiết kế để có thể truy vấn được các table lớn với tốc độ nhanh.</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90600" y="4339823"/>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Khả</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năng</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mở</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rộng</a:t>
            </a:r>
            <a:r>
              <a:rPr lang="en-US" sz="2400" b="1" i="1" dirty="0">
                <a:solidFill>
                  <a:schemeClr val="bg1"/>
                </a:solidFill>
                <a:latin typeface="Times New Roman" panose="02020603050405020304" pitchFamily="18" charset="0"/>
                <a:cs typeface="Times New Roman" panose="02020603050405020304" pitchFamily="18" charset="0"/>
              </a:rPr>
              <a:t> (Scalable)</a:t>
            </a:r>
          </a:p>
        </p:txBody>
      </p:sp>
      <p:sp>
        <p:nvSpPr>
          <p:cNvPr id="16" name="TextBox 15"/>
          <p:cNvSpPr txBox="1"/>
          <p:nvPr/>
        </p:nvSpPr>
        <p:spPr>
          <a:xfrm>
            <a:off x="1378857" y="4773931"/>
            <a:ext cx="10515600" cy="769441"/>
          </a:xfrm>
          <a:prstGeom prst="rect">
            <a:avLst/>
          </a:prstGeom>
          <a:noFill/>
        </p:spPr>
        <p:txBody>
          <a:bodyPr wrap="square" rtlCol="0">
            <a:spAutoFit/>
          </a:bodyPr>
          <a:lstStyle/>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G</a:t>
            </a:r>
            <a:r>
              <a:rPr lang="vi-VN" sz="2200" dirty="0" smtClean="0">
                <a:solidFill>
                  <a:schemeClr val="bg1"/>
                </a:solidFill>
                <a:latin typeface="Times New Roman" panose="02020603050405020304" pitchFamily="18" charset="0"/>
                <a:cs typeface="Times New Roman" panose="02020603050405020304" pitchFamily="18" charset="0"/>
              </a:rPr>
              <a:t>ắn </a:t>
            </a:r>
            <a:r>
              <a:rPr lang="vi-VN" sz="2200" dirty="0">
                <a:solidFill>
                  <a:schemeClr val="bg1"/>
                </a:solidFill>
                <a:latin typeface="Times New Roman" panose="02020603050405020304" pitchFamily="18" charset="0"/>
                <a:cs typeface="Times New Roman" panose="02020603050405020304" pitchFamily="18" charset="0"/>
              </a:rPr>
              <a:t>thêm nhiều node </a:t>
            </a:r>
            <a:r>
              <a:rPr lang="vi-VN" sz="2200" dirty="0" smtClean="0">
                <a:solidFill>
                  <a:schemeClr val="bg1"/>
                </a:solidFill>
                <a:latin typeface="Times New Roman" panose="02020603050405020304" pitchFamily="18" charset="0"/>
                <a:cs typeface="Times New Roman" panose="02020603050405020304" pitchFamily="18" charset="0"/>
              </a:rPr>
              <a:t>mới,sau </a:t>
            </a:r>
            <a:r>
              <a:rPr lang="vi-VN" sz="2200" dirty="0">
                <a:solidFill>
                  <a:schemeClr val="bg1"/>
                </a:solidFill>
                <a:latin typeface="Times New Roman" panose="02020603050405020304" pitchFamily="18" charset="0"/>
                <a:cs typeface="Times New Roman" panose="02020603050405020304" pitchFamily="18" charset="0"/>
              </a:rPr>
              <a:t>đó các Region (nơi lưu trữ các table) tự động chia tách và tạo ra nhiều Region mới, tích hợp vào hệ thống.</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0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3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Ứng</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dụng</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72000" y="1248551"/>
            <a:ext cx="6012543" cy="2800767"/>
          </a:xfrm>
          <a:prstGeom prst="rect">
            <a:avLst/>
          </a:prstGeom>
          <a:solidFill>
            <a:schemeClr val="accent5">
              <a:lumMod val="50000"/>
            </a:schemeClr>
          </a:solid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Hệ thống audit log</a:t>
            </a:r>
          </a:p>
          <a:p>
            <a:pPr marL="342900" indent="-342900">
              <a:buFont typeface="Wingdings" panose="05000000000000000000" pitchFamily="2" charset="2"/>
              <a:buChar char="v"/>
            </a:pPr>
            <a:r>
              <a:rPr lang="vi-VN" sz="2200" dirty="0">
                <a:solidFill>
                  <a:schemeClr val="bg1"/>
                </a:solidFill>
                <a:latin typeface="+mj-lt"/>
              </a:rPr>
              <a:t>Tracking user action</a:t>
            </a:r>
          </a:p>
          <a:p>
            <a:pPr marL="342900" indent="-342900">
              <a:buFont typeface="Wingdings" panose="05000000000000000000" pitchFamily="2" charset="2"/>
              <a:buChar char="v"/>
            </a:pPr>
            <a:r>
              <a:rPr lang="vi-VN" sz="2200" dirty="0">
                <a:solidFill>
                  <a:schemeClr val="bg1"/>
                </a:solidFill>
                <a:latin typeface="+mj-lt"/>
              </a:rPr>
              <a:t>Realtime counters, realtime analytics</a:t>
            </a:r>
          </a:p>
          <a:p>
            <a:pPr marL="342900" indent="-342900">
              <a:buFont typeface="Wingdings" panose="05000000000000000000" pitchFamily="2" charset="2"/>
              <a:buChar char="v"/>
            </a:pPr>
            <a:r>
              <a:rPr lang="vi-VN" sz="2200" dirty="0">
                <a:solidFill>
                  <a:schemeClr val="bg1"/>
                </a:solidFill>
                <a:latin typeface="+mj-lt"/>
              </a:rPr>
              <a:t>Monitor các hệ thống</a:t>
            </a:r>
          </a:p>
          <a:p>
            <a:pPr marL="342900" indent="-342900">
              <a:buFont typeface="Wingdings" panose="05000000000000000000" pitchFamily="2" charset="2"/>
              <a:buChar char="v"/>
            </a:pPr>
            <a:r>
              <a:rPr lang="vi-VN" sz="2200" dirty="0">
                <a:solidFill>
                  <a:schemeClr val="bg1"/>
                </a:solidFill>
                <a:latin typeface="+mj-lt"/>
              </a:rPr>
              <a:t>Hệ thống message</a:t>
            </a:r>
          </a:p>
          <a:p>
            <a:pPr marL="342900" indent="-342900">
              <a:buFont typeface="Wingdings" panose="05000000000000000000" pitchFamily="2" charset="2"/>
              <a:buChar char="v"/>
            </a:pPr>
            <a:r>
              <a:rPr lang="vi-VN" sz="2200" dirty="0">
                <a:solidFill>
                  <a:schemeClr val="bg1"/>
                </a:solidFill>
                <a:latin typeface="+mj-lt"/>
              </a:rPr>
              <a:t>Lưu trữ dữ liệu thu thập từ web</a:t>
            </a:r>
          </a:p>
          <a:p>
            <a:pPr marL="342900" indent="-342900">
              <a:buFont typeface="Wingdings" panose="05000000000000000000" pitchFamily="2" charset="2"/>
              <a:buChar char="v"/>
            </a:pPr>
            <a:r>
              <a:rPr lang="vi-VN" sz="2200" dirty="0">
                <a:solidFill>
                  <a:schemeClr val="bg1"/>
                </a:solidFill>
                <a:latin typeface="+mj-lt"/>
              </a:rPr>
              <a:t>Lưu trữ dữ liệu sparse (thưa)</a:t>
            </a:r>
          </a:p>
          <a:p>
            <a:pPr marL="342900" indent="-342900">
              <a:buFont typeface="Wingdings" panose="05000000000000000000" pitchFamily="2" charset="2"/>
              <a:buChar char="v"/>
            </a:pPr>
            <a:r>
              <a:rPr lang="vi-VN" sz="2200" dirty="0">
                <a:solidFill>
                  <a:schemeClr val="bg1"/>
                </a:solidFill>
                <a:latin typeface="+mj-lt"/>
              </a:rPr>
              <a:t>Nhiều người dùng truy cập đồng thời (stream,...)</a:t>
            </a:r>
          </a:p>
        </p:txBody>
      </p:sp>
      <p:sp>
        <p:nvSpPr>
          <p:cNvPr id="16" name="TextBox 15"/>
          <p:cNvSpPr txBox="1"/>
          <p:nvPr/>
        </p:nvSpPr>
        <p:spPr>
          <a:xfrm>
            <a:off x="4572000" y="4648200"/>
            <a:ext cx="7086600" cy="1107996"/>
          </a:xfrm>
          <a:prstGeom prst="rect">
            <a:avLst/>
          </a:prstGeom>
          <a:solidFill>
            <a:schemeClr val="accent5">
              <a:lumMod val="50000"/>
            </a:schemeClr>
          </a:solidFill>
        </p:spPr>
        <p:txBody>
          <a:bodyPr wrap="square" rtlCol="0">
            <a:spAutoFit/>
          </a:bodyPr>
          <a:lstStyle/>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a:t>
            </a:r>
            <a:r>
              <a:rPr lang="en-US" sz="2200" dirty="0" err="1">
                <a:solidFill>
                  <a:schemeClr val="bg1"/>
                </a:solidFill>
                <a:latin typeface="Times New Roman" panose="02020603050405020304" pitchFamily="18" charset="0"/>
                <a:cs typeface="Times New Roman" panose="02020603050405020304" pitchFamily="18" charset="0"/>
              </a:rPr>
              <a:t>đến</a:t>
            </a:r>
            <a:r>
              <a:rPr lang="en-US" sz="2200" dirty="0">
                <a:solidFill>
                  <a:schemeClr val="bg1"/>
                </a:solidFill>
                <a:latin typeface="Times New Roman" panose="02020603050405020304" pitchFamily="18" charset="0"/>
                <a:cs typeface="Times New Roman" panose="02020603050405020304" pitchFamily="18" charset="0"/>
              </a:rPr>
              <a:t> transaction </a:t>
            </a:r>
            <a:r>
              <a:rPr lang="en-US" sz="2200" dirty="0" err="1">
                <a:solidFill>
                  <a:schemeClr val="bg1"/>
                </a:solidFill>
                <a:latin typeface="Times New Roman" panose="02020603050405020304" pitchFamily="18" charset="0"/>
                <a:cs typeface="Times New Roman" panose="02020603050405020304" pitchFamily="18" charset="0"/>
              </a:rPr>
              <a:t>hoặc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các</a:t>
            </a:r>
            <a:r>
              <a:rPr lang="en-US" sz="2200" dirty="0">
                <a:solidFill>
                  <a:schemeClr val="bg1"/>
                </a:solidFill>
                <a:latin typeface="Times New Roman" panose="02020603050405020304" pitchFamily="18" charset="0"/>
                <a:cs typeface="Times New Roman" panose="02020603050405020304" pitchFamily="18" charset="0"/>
              </a:rPr>
              <a:t> quan </a:t>
            </a:r>
            <a:r>
              <a:rPr lang="en-US" sz="2200" dirty="0" err="1">
                <a:solidFill>
                  <a:schemeClr val="bg1"/>
                </a:solidFill>
                <a:latin typeface="Times New Roman" panose="02020603050405020304" pitchFamily="18" charset="0"/>
                <a:cs typeface="Times New Roman" panose="02020603050405020304" pitchFamily="18" charset="0"/>
              </a:rPr>
              <a:t>hệ</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ràng</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buộc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chặt</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chẽ</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join </a:t>
            </a: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quy</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mô</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nhỏ</a:t>
            </a: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2" name="Right Arrow 1"/>
          <p:cNvSpPr/>
          <p:nvPr/>
        </p:nvSpPr>
        <p:spPr>
          <a:xfrm>
            <a:off x="1219200" y="1676401"/>
            <a:ext cx="3048000" cy="1219200"/>
          </a:xfrm>
          <a:prstGeom prst="rightArrow">
            <a:avLst/>
          </a:prstGeom>
          <a:solidFill>
            <a:srgbClr val="118B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latin typeface="Times New Roman" panose="02020603050405020304" pitchFamily="18" charset="0"/>
                <a:cs typeface="Times New Roman" panose="02020603050405020304" pitchFamily="18" charset="0"/>
              </a:rPr>
              <a:t>Có </a:t>
            </a:r>
            <a:r>
              <a:rPr lang="en-US" b="1" i="1" dirty="0" err="1">
                <a:solidFill>
                  <a:schemeClr val="bg1"/>
                </a:solidFill>
                <a:latin typeface="Times New Roman" panose="02020603050405020304" pitchFamily="18" charset="0"/>
                <a:cs typeface="Times New Roman" panose="02020603050405020304" pitchFamily="18" charset="0"/>
              </a:rPr>
              <a:t>thể</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smtClean="0">
                <a:solidFill>
                  <a:schemeClr val="bg1"/>
                </a:solidFill>
                <a:latin typeface="Times New Roman" panose="02020603050405020304" pitchFamily="18" charset="0"/>
                <a:cs typeface="Times New Roman" panose="02020603050405020304" pitchFamily="18" charset="0"/>
              </a:rPr>
              <a:t>HBase</a:t>
            </a:r>
            <a:endParaRPr lang="en-US" dirty="0"/>
          </a:p>
        </p:txBody>
      </p:sp>
      <p:sp>
        <p:nvSpPr>
          <p:cNvPr id="17" name="Right Arrow 16"/>
          <p:cNvSpPr/>
          <p:nvPr/>
        </p:nvSpPr>
        <p:spPr>
          <a:xfrm>
            <a:off x="1219200" y="4340305"/>
            <a:ext cx="3048000" cy="1219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solidFill>
                <a:latin typeface="Times New Roman" panose="02020603050405020304" pitchFamily="18" charset="0"/>
                <a:cs typeface="Times New Roman" panose="02020603050405020304" pitchFamily="18" charset="0"/>
              </a:rPr>
              <a:t>KHÔNG nên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HBase</a:t>
            </a:r>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4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300" fill="hold"/>
                                        <p:tgtEl>
                                          <p:spTgt spid="10"/>
                                        </p:tgtEl>
                                        <p:attrNameLst>
                                          <p:attrName>ppt_x</p:attrName>
                                        </p:attrNameLst>
                                      </p:cBhvr>
                                      <p:tavLst>
                                        <p:tav tm="0">
                                          <p:val>
                                            <p:strVal val="#ppt_x"/>
                                          </p:val>
                                        </p:tav>
                                        <p:tav tm="100000">
                                          <p:val>
                                            <p:strVal val="#ppt_x"/>
                                          </p:val>
                                        </p:tav>
                                      </p:tavLst>
                                    </p:anim>
                                    <p:anim calcmode="lin" valueType="num">
                                      <p:cBhvr additive="base">
                                        <p:cTn id="11"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300"/>
                                        <p:tgtEl>
                                          <p:spTgt spid="17"/>
                                        </p:tgtEl>
                                      </p:cBhvr>
                                    </p:animEffect>
                                  </p:childTnLst>
                                </p:cTn>
                              </p:par>
                            </p:childTnLst>
                          </p:cTn>
                        </p:par>
                        <p:par>
                          <p:cTn id="17" fill="hold">
                            <p:stCondLst>
                              <p:cond delay="300"/>
                            </p:stCondLst>
                            <p:childTnLst>
                              <p:par>
                                <p:cTn id="18" presetID="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300" fill="hold"/>
                                        <p:tgtEl>
                                          <p:spTgt spid="16"/>
                                        </p:tgtEl>
                                        <p:attrNameLst>
                                          <p:attrName>ppt_x</p:attrName>
                                        </p:attrNameLst>
                                      </p:cBhvr>
                                      <p:tavLst>
                                        <p:tav tm="0">
                                          <p:val>
                                            <p:strVal val="#ppt_x"/>
                                          </p:val>
                                        </p:tav>
                                        <p:tav tm="100000">
                                          <p:val>
                                            <p:strVal val="#ppt_x"/>
                                          </p:val>
                                        </p:tav>
                                      </p:tavLst>
                                    </p:anim>
                                    <p:anim calcmode="lin" valueType="num">
                                      <p:cBhvr additive="base">
                                        <p:cTn id="21" dur="3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981200" y="1525304"/>
            <a:ext cx="8382000" cy="4901432"/>
          </a:xfrm>
          <a:prstGeom prst="rect">
            <a:avLst/>
          </a:prstGeom>
        </p:spPr>
      </p:pic>
    </p:spTree>
    <p:extLst>
      <p:ext uri="{BB962C8B-B14F-4D97-AF65-F5344CB8AC3E}">
        <p14:creationId xmlns:p14="http://schemas.microsoft.com/office/powerpoint/2010/main" val="373468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981200" y="1765697"/>
            <a:ext cx="8229599" cy="4939903"/>
          </a:xfrm>
          <a:prstGeom prst="rect">
            <a:avLst/>
          </a:prstGeom>
        </p:spPr>
      </p:pic>
      <p:pic>
        <p:nvPicPr>
          <p:cNvPr id="8" name="Picture 7"/>
          <p:cNvPicPr>
            <a:picLocks noChangeAspect="1"/>
          </p:cNvPicPr>
          <p:nvPr/>
        </p:nvPicPr>
        <p:blipFill>
          <a:blip r:embed="rId4"/>
          <a:stretch>
            <a:fillRect/>
          </a:stretch>
        </p:blipFill>
        <p:spPr>
          <a:xfrm>
            <a:off x="1981199" y="1457325"/>
            <a:ext cx="8229599" cy="523875"/>
          </a:xfrm>
          <a:prstGeom prst="rect">
            <a:avLst/>
          </a:prstGeom>
        </p:spPr>
      </p:pic>
    </p:spTree>
    <p:extLst>
      <p:ext uri="{BB962C8B-B14F-4D97-AF65-F5344CB8AC3E}">
        <p14:creationId xmlns:p14="http://schemas.microsoft.com/office/powerpoint/2010/main" val="61657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Data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584091"/>
            <a:ext cx="9287185" cy="4816709"/>
          </a:xfrm>
          <a:prstGeom prst="rect">
            <a:avLst/>
          </a:prstGeom>
        </p:spPr>
      </p:pic>
    </p:spTree>
    <p:extLst>
      <p:ext uri="{BB962C8B-B14F-4D97-AF65-F5344CB8AC3E}">
        <p14:creationId xmlns:p14="http://schemas.microsoft.com/office/powerpoint/2010/main" val="51886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Kiến</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trúc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28933"/>
            <a:ext cx="6643822" cy="4967197"/>
          </a:xfrm>
          <a:prstGeom prst="rect">
            <a:avLst/>
          </a:prstGeom>
        </p:spPr>
      </p:pic>
      <p:sp>
        <p:nvSpPr>
          <p:cNvPr id="12" name="TextBox 11"/>
          <p:cNvSpPr txBox="1"/>
          <p:nvPr/>
        </p:nvSpPr>
        <p:spPr>
          <a:xfrm>
            <a:off x="7848600" y="1582116"/>
            <a:ext cx="3810000" cy="1815882"/>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Ba </a:t>
            </a:r>
            <a:r>
              <a:rPr lang="en-US" sz="2800" dirty="0" err="1" smtClean="0">
                <a:solidFill>
                  <a:schemeClr val="bg1"/>
                </a:solidFill>
                <a:latin typeface="Times New Roman" panose="02020603050405020304" pitchFamily="18" charset="0"/>
                <a:cs typeface="Times New Roman" panose="02020603050405020304" pitchFamily="18" charset="0"/>
              </a:rPr>
              <a:t>thành</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phần</a:t>
            </a:r>
            <a:r>
              <a:rPr lang="en-US" sz="2800" dirty="0" smtClean="0">
                <a:solidFill>
                  <a:schemeClr val="bg1"/>
                </a:solidFill>
                <a:latin typeface="Times New Roman" panose="02020603050405020304" pitchFamily="18" charset="0"/>
                <a:cs typeface="Times New Roman" panose="02020603050405020304" pitchFamily="18" charset="0"/>
              </a:rPr>
              <a:t> chỉnh:</a:t>
            </a: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Master</a:t>
            </a:r>
          </a:p>
          <a:p>
            <a:pPr marL="914400" lvl="1" indent="-457200">
              <a:buFont typeface="Wingdings" panose="05000000000000000000" pitchFamily="2" charset="2"/>
              <a:buChar char="ü"/>
            </a:pPr>
            <a:r>
              <a:rPr lang="en-US" sz="2800" dirty="0" err="1">
                <a:solidFill>
                  <a:schemeClr val="bg1"/>
                </a:solidFill>
                <a:latin typeface="Times New Roman" panose="02020603050405020304" pitchFamily="18" charset="0"/>
                <a:cs typeface="Times New Roman" panose="02020603050405020304" pitchFamily="18" charset="0"/>
              </a:rPr>
              <a:t>RegionServers</a:t>
            </a:r>
            <a:endParaRPr lang="en-US" sz="2800"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Zookeeper</a:t>
            </a:r>
          </a:p>
        </p:txBody>
      </p:sp>
    </p:spTree>
    <p:extLst>
      <p:ext uri="{BB962C8B-B14F-4D97-AF65-F5344CB8AC3E}">
        <p14:creationId xmlns:p14="http://schemas.microsoft.com/office/powerpoint/2010/main" val="135824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Đường</a:t>
            </a:r>
            <a:r>
              <a:rPr lang="en-US" sz="3200" b="1" dirty="0" smtClean="0">
                <a:solidFill>
                  <a:schemeClr val="bg1"/>
                </a:solidFill>
                <a:latin typeface="Times New Roman" panose="02020603050405020304" pitchFamily="18" charset="0"/>
                <a:cs typeface="Times New Roman" panose="02020603050405020304" pitchFamily="18" charset="0"/>
              </a:rPr>
              <a:t> đi của data</a:t>
            </a:r>
          </a:p>
        </p:txBody>
      </p:sp>
      <p:sp>
        <p:nvSpPr>
          <p:cNvPr id="12" name="TextBox 11"/>
          <p:cNvSpPr txBox="1"/>
          <p:nvPr/>
        </p:nvSpPr>
        <p:spPr>
          <a:xfrm>
            <a:off x="7848600" y="1582116"/>
            <a:ext cx="3810000" cy="3416320"/>
          </a:xfrm>
          <a:prstGeom prst="rect">
            <a:avLst/>
          </a:prstGeom>
          <a:noFill/>
        </p:spPr>
        <p:txBody>
          <a:bodyPr wrap="square" rtlCol="0">
            <a:spAutoFit/>
          </a:bodyPr>
          <a:lstStyle/>
          <a:p>
            <a:r>
              <a:rPr lang="en-US" sz="2400" b="1" u="sng" dirty="0">
                <a:solidFill>
                  <a:schemeClr val="bg1"/>
                </a:solidFill>
                <a:latin typeface="Times New Roman" panose="02020603050405020304" pitchFamily="18" charset="0"/>
                <a:cs typeface="Times New Roman" panose="02020603050405020304" pitchFamily="18" charset="0"/>
              </a:rPr>
              <a:t>Read</a:t>
            </a:r>
            <a:r>
              <a:rPr lang="en-US" sz="2400" dirty="0">
                <a:solidFill>
                  <a:schemeClr val="bg1"/>
                </a:solidFill>
                <a:latin typeface="Times New Roman" panose="02020603050405020304" pitchFamily="18" charset="0"/>
                <a:cs typeface="Times New Roman" panose="02020603050405020304" pitchFamily="18" charset="0"/>
              </a:rPr>
              <a:t>: Client read data </a:t>
            </a:r>
            <a:r>
              <a:rPr lang="en-US" sz="2400" dirty="0" err="1">
                <a:solidFill>
                  <a:schemeClr val="bg1"/>
                </a:solidFill>
                <a:latin typeface="Times New Roman" panose="02020603050405020304" pitchFamily="18" charset="0"/>
                <a:cs typeface="Times New Roman" panose="02020603050405020304" pitchFamily="18" charset="0"/>
              </a:rPr>
              <a:t>từ</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HBase</a:t>
            </a:r>
            <a:r>
              <a:rPr lang="en-US" sz="2400" dirty="0">
                <a:solidFill>
                  <a:schemeClr val="bg1"/>
                </a:solidFill>
                <a:latin typeface="Times New Roman" panose="02020603050405020304" pitchFamily="18" charset="0"/>
                <a:cs typeface="Times New Roman" panose="02020603050405020304" pitchFamily="18" charset="0"/>
              </a:rPr>
              <a:t> &lt;- </a:t>
            </a:r>
            <a:r>
              <a:rPr lang="en-US" sz="2400" dirty="0" err="1">
                <a:solidFill>
                  <a:schemeClr val="bg1"/>
                </a:solidFill>
                <a:latin typeface="Times New Roman" panose="02020603050405020304" pitchFamily="18" charset="0"/>
                <a:cs typeface="Times New Roman" panose="02020603050405020304" pitchFamily="18" charset="0"/>
              </a:rPr>
              <a:t>HBase</a:t>
            </a:r>
            <a:r>
              <a:rPr lang="en-US" sz="2400" dirty="0">
                <a:solidFill>
                  <a:schemeClr val="bg1"/>
                </a:solidFill>
                <a:latin typeface="Times New Roman" panose="02020603050405020304" pitchFamily="18" charset="0"/>
                <a:cs typeface="Times New Roman" panose="02020603050405020304" pitchFamily="18" charset="0"/>
              </a:rPr>
              <a:t> lấy data </a:t>
            </a:r>
            <a:r>
              <a:rPr lang="en-US" sz="2400" dirty="0" err="1">
                <a:solidFill>
                  <a:schemeClr val="bg1"/>
                </a:solidFill>
                <a:latin typeface="Times New Roman" panose="02020603050405020304" pitchFamily="18" charset="0"/>
                <a:cs typeface="Times New Roman" panose="02020603050405020304" pitchFamily="18" charset="0"/>
              </a:rPr>
              <a:t>từ</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HDFS</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u="sng" dirty="0">
                <a:solidFill>
                  <a:schemeClr val="bg1"/>
                </a:solidFill>
                <a:latin typeface="Times New Roman" panose="02020603050405020304" pitchFamily="18" charset="0"/>
                <a:cs typeface="Times New Roman" panose="02020603050405020304" pitchFamily="18" charset="0"/>
              </a:rPr>
              <a:t>Write</a:t>
            </a:r>
            <a:r>
              <a:rPr lang="en-US" sz="2400" dirty="0">
                <a:solidFill>
                  <a:schemeClr val="bg1"/>
                </a:solidFill>
                <a:latin typeface="Times New Roman" panose="02020603050405020304" pitchFamily="18" charset="0"/>
                <a:cs typeface="Times New Roman" panose="02020603050405020304" pitchFamily="18" charset="0"/>
              </a:rPr>
              <a:t>: Client white data </a:t>
            </a:r>
            <a:r>
              <a:rPr lang="en-US" sz="2400" dirty="0" err="1">
                <a:solidFill>
                  <a:schemeClr val="bg1"/>
                </a:solidFill>
                <a:latin typeface="Times New Roman" panose="02020603050405020304" pitchFamily="18" charset="0"/>
                <a:cs typeface="Times New Roman" panose="02020603050405020304" pitchFamily="18" charset="0"/>
              </a:rPr>
              <a:t>vào</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HBase</a:t>
            </a:r>
            <a:r>
              <a:rPr lang="en-US" sz="2400" dirty="0">
                <a:solidFill>
                  <a:schemeClr val="bg1"/>
                </a:solidFill>
                <a:latin typeface="Times New Roman" panose="02020603050405020304" pitchFamily="18" charset="0"/>
                <a:cs typeface="Times New Roman" panose="02020603050405020304" pitchFamily="18" charset="0"/>
              </a:rPr>
              <a:t> -&gt; </a:t>
            </a:r>
            <a:r>
              <a:rPr lang="en-US" sz="2400" dirty="0" err="1">
                <a:solidFill>
                  <a:schemeClr val="bg1"/>
                </a:solidFill>
                <a:latin typeface="Times New Roman" panose="02020603050405020304" pitchFamily="18" charset="0"/>
                <a:cs typeface="Times New Roman" panose="02020603050405020304" pitchFamily="18" charset="0"/>
              </a:rPr>
              <a:t>HBase</a:t>
            </a:r>
            <a:r>
              <a:rPr lang="en-US" sz="2400" dirty="0">
                <a:solidFill>
                  <a:schemeClr val="bg1"/>
                </a:solidFill>
                <a:latin typeface="Times New Roman" panose="02020603050405020304" pitchFamily="18" charset="0"/>
                <a:cs typeface="Times New Roman" panose="02020603050405020304" pitchFamily="18" charset="0"/>
              </a:rPr>
              <a:t> write data </a:t>
            </a:r>
            <a:r>
              <a:rPr lang="en-US" sz="2400" dirty="0" err="1">
                <a:solidFill>
                  <a:schemeClr val="bg1"/>
                </a:solidFill>
                <a:latin typeface="Times New Roman" panose="02020603050405020304" pitchFamily="18" charset="0"/>
                <a:cs typeface="Times New Roman" panose="02020603050405020304" pitchFamily="18" charset="0"/>
              </a:rPr>
              <a:t>vào</a:t>
            </a:r>
            <a:r>
              <a:rPr lang="en-US" sz="2400" dirty="0">
                <a:solidFill>
                  <a:schemeClr val="bg1"/>
                </a:solidFill>
                <a:latin typeface="Times New Roman" panose="02020603050405020304" pitchFamily="18" charset="0"/>
                <a:cs typeface="Times New Roman" panose="02020603050405020304" pitchFamily="18" charset="0"/>
              </a:rPr>
              <a:t> HDFS. Bên </a:t>
            </a:r>
            <a:r>
              <a:rPr lang="en-US" sz="2400" dirty="0" err="1">
                <a:solidFill>
                  <a:schemeClr val="bg1"/>
                </a:solidFill>
                <a:latin typeface="Times New Roman" panose="02020603050405020304" pitchFamily="18" charset="0"/>
                <a:cs typeface="Times New Roman" panose="02020603050405020304" pitchFamily="18" charset="0"/>
              </a:rPr>
              <a:t>cạnh</a:t>
            </a:r>
            <a:r>
              <a:rPr lang="en-US" sz="2400" dirty="0">
                <a:solidFill>
                  <a:schemeClr val="bg1"/>
                </a:solidFill>
                <a:latin typeface="Times New Roman" panose="02020603050405020304" pitchFamily="18" charset="0"/>
                <a:cs typeface="Times New Roman" panose="02020603050405020304" pitchFamily="18" charset="0"/>
              </a:rPr>
              <a:t> đó, client cũng có option white data </a:t>
            </a:r>
            <a:r>
              <a:rPr lang="en-US" sz="2400" dirty="0" err="1">
                <a:solidFill>
                  <a:schemeClr val="bg1"/>
                </a:solidFill>
                <a:latin typeface="Times New Roman" panose="02020603050405020304" pitchFamily="18" charset="0"/>
                <a:cs typeface="Times New Roman" panose="02020603050405020304" pitchFamily="18" charset="0"/>
              </a:rPr>
              <a:t>trực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tiếp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vào</a:t>
            </a:r>
            <a:r>
              <a:rPr lang="en-US" sz="2400" dirty="0" smtClean="0">
                <a:solidFill>
                  <a:schemeClr val="bg1"/>
                </a:solidFill>
                <a:latin typeface="Times New Roman" panose="02020603050405020304" pitchFamily="18" charset="0"/>
                <a:cs typeface="Times New Roman" panose="02020603050405020304" pitchFamily="18" charset="0"/>
              </a:rPr>
              <a:t> HDFS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5" y="1603888"/>
            <a:ext cx="7058025" cy="4013970"/>
          </a:xfrm>
          <a:prstGeom prst="rect">
            <a:avLst/>
          </a:prstGeom>
        </p:spPr>
      </p:pic>
      <p:sp>
        <p:nvSpPr>
          <p:cNvPr id="6" name="TextBox 5"/>
          <p:cNvSpPr txBox="1"/>
          <p:nvPr/>
        </p:nvSpPr>
        <p:spPr>
          <a:xfrm>
            <a:off x="485775" y="5866154"/>
            <a:ext cx="11172825"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dirty="0">
                <a:solidFill>
                  <a:schemeClr val="bg1"/>
                </a:solidFill>
                <a:latin typeface="Times New Roman" panose="02020603050405020304" pitchFamily="18" charset="0"/>
                <a:cs typeface="Times New Roman" panose="02020603050405020304" pitchFamily="18" charset="0"/>
              </a:rPr>
              <a:t>Quá trình giao tiếp giữa HBase với HDFS được thông qua các đối tượng HDFS Client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1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3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300" fill="hold"/>
                                        <p:tgtEl>
                                          <p:spTgt spid="12"/>
                                        </p:tgtEl>
                                        <p:attrNameLst>
                                          <p:attrName>ppt_x</p:attrName>
                                        </p:attrNameLst>
                                      </p:cBhvr>
                                      <p:tavLst>
                                        <p:tav tm="0">
                                          <p:val>
                                            <p:strVal val="#ppt_x"/>
                                          </p:val>
                                        </p:tav>
                                        <p:tav tm="100000">
                                          <p:val>
                                            <p:strVal val="#ppt_x"/>
                                          </p:val>
                                        </p:tav>
                                      </p:tavLst>
                                    </p:anim>
                                    <p:anim calcmode="lin" valueType="num">
                                      <p:cBhvr additive="base">
                                        <p:cTn id="13" dur="3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6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 fill="hold"/>
                                        <p:tgtEl>
                                          <p:spTgt spid="6"/>
                                        </p:tgtEl>
                                        <p:attrNameLst>
                                          <p:attrName>ppt_x</p:attrName>
                                        </p:attrNameLst>
                                      </p:cBhvr>
                                      <p:tavLst>
                                        <p:tav tm="0">
                                          <p:val>
                                            <p:strVal val="#ppt_x"/>
                                          </p:val>
                                        </p:tav>
                                        <p:tav tm="100000">
                                          <p:val>
                                            <p:strVal val="#ppt_x"/>
                                          </p:val>
                                        </p:tav>
                                      </p:tavLst>
                                    </p:anim>
                                    <p:anim calcmode="lin" valueType="num">
                                      <p:cBhvr additive="base">
                                        <p:cTn id="18" dur="3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Thực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hành</a:t>
            </a:r>
            <a:r>
              <a:rPr lang="en-US" sz="3200" b="1" dirty="0" smtClean="0">
                <a:solidFill>
                  <a:schemeClr val="bg1"/>
                </a:solidFill>
                <a:latin typeface="Times New Roman" panose="02020603050405020304" pitchFamily="18" charset="0"/>
                <a:cs typeface="Times New Roman" panose="02020603050405020304" pitchFamily="18" charset="0"/>
              </a:rPr>
              <a:t> với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81100" y="1509481"/>
            <a:ext cx="10134600" cy="830997"/>
          </a:xfrm>
          <a:prstGeom prst="rect">
            <a:avLst/>
          </a:prstGeom>
          <a:noFill/>
        </p:spPr>
        <p:txBody>
          <a:bodyPr wrap="square" rtlCol="0">
            <a:spAutoFit/>
          </a:bodyPr>
          <a:lstStyle/>
          <a:p>
            <a:pPr marL="342900" indent="-342900">
              <a:buFont typeface="Wingdings" panose="05000000000000000000" pitchFamily="2" charset="2"/>
              <a:buChar char="v"/>
            </a:pPr>
            <a:r>
              <a:rPr lang="vi-VN" sz="2400" b="1" dirty="0">
                <a:solidFill>
                  <a:schemeClr val="bg1"/>
                </a:solidFill>
                <a:latin typeface="+mj-lt"/>
              </a:rPr>
              <a:t>Hướng dẫn cài đặt chi tiết</a:t>
            </a:r>
          </a:p>
          <a:p>
            <a:pPr marL="342900" indent="-342900">
              <a:buFont typeface="Wingdings" panose="05000000000000000000" pitchFamily="2" charset="2"/>
              <a:buChar char="v"/>
            </a:pPr>
            <a:r>
              <a:rPr lang="vi-VN" sz="2400" b="1" dirty="0">
                <a:solidFill>
                  <a:schemeClr val="bg1"/>
                </a:solidFill>
                <a:latin typeface="+mj-lt"/>
              </a:rPr>
              <a:t>Các thao tác &amp; công cụ cơ </a:t>
            </a:r>
            <a:r>
              <a:rPr lang="vi-VN" sz="2400" b="1" dirty="0" smtClean="0">
                <a:solidFill>
                  <a:schemeClr val="bg1"/>
                </a:solidFill>
                <a:latin typeface="+mj-lt"/>
              </a:rPr>
              <a:t>bản</a:t>
            </a:r>
            <a:endParaRPr lang="vi-VN" sz="2400" b="1" dirty="0">
              <a:solidFill>
                <a:schemeClr val="bg1"/>
              </a:solidFill>
              <a:latin typeface="+mj-lt"/>
            </a:endParaRPr>
          </a:p>
        </p:txBody>
      </p:sp>
    </p:spTree>
    <p:extLst>
      <p:ext uri="{BB962C8B-B14F-4D97-AF65-F5344CB8AC3E}">
        <p14:creationId xmlns:p14="http://schemas.microsoft.com/office/powerpoint/2010/main" val="4285096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Ecosystem</a:t>
            </a:r>
          </a:p>
        </p:txBody>
      </p:sp>
      <p:sp>
        <p:nvSpPr>
          <p:cNvPr id="7" name="TextBox 6"/>
          <p:cNvSpPr txBox="1"/>
          <p:nvPr/>
        </p:nvSpPr>
        <p:spPr>
          <a:xfrm>
            <a:off x="990600" y="1455003"/>
            <a:ext cx="105156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ADS</a:t>
            </a:r>
            <a:endParaRPr lang="en-US" sz="32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80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3939979438"/>
              </p:ext>
            </p:extLst>
          </p:nvPr>
        </p:nvGraphicFramePr>
        <p:xfrm>
          <a:off x="1676400" y="457200"/>
          <a:ext cx="9296400" cy="4275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4216539"/>
          </a:xfrm>
          <a:prstGeom prst="rect">
            <a:avLst/>
          </a:prstGeom>
          <a:noFill/>
        </p:spPr>
        <p:txBody>
          <a:bodyPr wrap="square" rtlCol="0">
            <a:spAutoFit/>
          </a:bodyPr>
          <a:lstStyle/>
          <a:p>
            <a:r>
              <a:rPr lang="vi-VN" sz="2800" b="1" u="sng" dirty="0">
                <a:solidFill>
                  <a:schemeClr val="bg1"/>
                </a:solidFill>
                <a:latin typeface="+mj-lt"/>
              </a:rPr>
              <a:t>Giống nhau:</a:t>
            </a:r>
          </a:p>
          <a:p>
            <a:pPr marL="342900" indent="-342900">
              <a:buFont typeface="Arial" panose="020B0604020202020204" pitchFamily="34" charset="0"/>
              <a:buChar char="•"/>
            </a:pPr>
            <a:r>
              <a:rPr lang="vi-VN" sz="2400" dirty="0">
                <a:solidFill>
                  <a:schemeClr val="bg1"/>
                </a:solidFill>
                <a:latin typeface="+mj-lt"/>
              </a:rPr>
              <a:t>Cơ sở dữ liệu(Database):</a:t>
            </a:r>
          </a:p>
          <a:p>
            <a:pPr marL="800100" lvl="1" indent="-342900">
              <a:buFont typeface="Wingdings" panose="05000000000000000000" pitchFamily="2" charset="2"/>
              <a:buChar char="ü"/>
            </a:pPr>
            <a:r>
              <a:rPr lang="vi-VN" sz="2400" dirty="0">
                <a:solidFill>
                  <a:schemeClr val="bg1"/>
                </a:solidFill>
                <a:latin typeface="+mj-lt"/>
              </a:rPr>
              <a:t>Cả hai đều là cơ sơ dữ liệu mã nguồn mở.</a:t>
            </a:r>
          </a:p>
          <a:p>
            <a:pPr marL="800100" lvl="1" indent="-342900">
              <a:buFont typeface="Wingdings" panose="05000000000000000000" pitchFamily="2" charset="2"/>
              <a:buChar char="ü"/>
            </a:pPr>
            <a:r>
              <a:rPr lang="vi-VN" sz="2400" dirty="0">
                <a:solidFill>
                  <a:schemeClr val="bg1"/>
                </a:solidFill>
                <a:latin typeface="+mj-lt"/>
              </a:rPr>
              <a:t>Có thể xử lí được dữ liệu lớn, dữ liệu không quan hệ(bao gòm image, audio, video..)</a:t>
            </a:r>
          </a:p>
          <a:p>
            <a:pPr marL="342900" indent="-342900">
              <a:buFont typeface="Arial" panose="020B0604020202020204" pitchFamily="34" charset="0"/>
              <a:buChar char="•"/>
            </a:pPr>
            <a:r>
              <a:rPr lang="vi-VN" sz="2400" dirty="0">
                <a:solidFill>
                  <a:schemeClr val="bg1"/>
                </a:solidFill>
                <a:latin typeface="+mj-lt"/>
              </a:rPr>
              <a:t>Khả năng mở rộng(Scalability)</a:t>
            </a:r>
          </a:p>
          <a:p>
            <a:pPr marL="800100" lvl="1" indent="-342900">
              <a:buFont typeface="Wingdings" panose="05000000000000000000" pitchFamily="2" charset="2"/>
              <a:buChar char="ü"/>
            </a:pPr>
            <a:r>
              <a:rPr lang="vi-VN" sz="2400" dirty="0">
                <a:solidFill>
                  <a:schemeClr val="bg1"/>
                </a:solidFill>
                <a:latin typeface="+mj-lt"/>
              </a:rPr>
              <a:t>Cả hai điều có khả năng mở rộng cao.</a:t>
            </a:r>
          </a:p>
          <a:p>
            <a:pPr marL="800100" lvl="1" indent="-342900">
              <a:buFont typeface="Wingdings" panose="05000000000000000000" pitchFamily="2" charset="2"/>
              <a:buChar char="ü"/>
            </a:pPr>
            <a:r>
              <a:rPr lang="vi-VN" sz="2400" dirty="0">
                <a:solidFill>
                  <a:schemeClr val="bg1"/>
                </a:solidFill>
                <a:latin typeface="+mj-lt"/>
              </a:rPr>
              <a:t>Để mở rộng chỉ cần tăng số lượng node trên cluster.</a:t>
            </a:r>
          </a:p>
          <a:p>
            <a:pPr marL="342900" indent="-342900">
              <a:buFont typeface="Arial" panose="020B0604020202020204" pitchFamily="34" charset="0"/>
              <a:buChar char="•"/>
            </a:pPr>
            <a:r>
              <a:rPr lang="vi-VN" sz="2400" dirty="0">
                <a:solidFill>
                  <a:schemeClr val="bg1"/>
                </a:solidFill>
                <a:latin typeface="+mj-lt"/>
              </a:rPr>
              <a:t>Tạo bản sao(Replication)</a:t>
            </a:r>
          </a:p>
          <a:p>
            <a:pPr marL="800100" lvl="1" indent="-342900">
              <a:buFont typeface="Wingdings" panose="05000000000000000000" pitchFamily="2" charset="2"/>
              <a:buChar char="ü"/>
            </a:pPr>
            <a:r>
              <a:rPr lang="vi-VN" sz="2400" dirty="0">
                <a:solidFill>
                  <a:schemeClr val="bg1"/>
                </a:solidFill>
                <a:latin typeface="+mj-lt"/>
              </a:rPr>
              <a:t>Data khi được lưu xuống node sẽ tạo bản sao ở một số node khác, nên khi xảy ra lỗi vẫn tồn tại data ở node backup để truy xuất.</a:t>
            </a:r>
          </a:p>
        </p:txBody>
      </p:sp>
    </p:spTree>
    <p:extLst>
      <p:ext uri="{BB962C8B-B14F-4D97-AF65-F5344CB8AC3E}">
        <p14:creationId xmlns:p14="http://schemas.microsoft.com/office/powerpoint/2010/main" val="25722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Data Model:</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01" y="2481001"/>
            <a:ext cx="5634879" cy="38669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0911"/>
            <a:ext cx="4876800" cy="4747041"/>
          </a:xfrm>
          <a:prstGeom prst="rect">
            <a:avLst/>
          </a:prstGeom>
        </p:spPr>
      </p:pic>
    </p:spTree>
    <p:extLst>
      <p:ext uri="{BB962C8B-B14F-4D97-AF65-F5344CB8AC3E}">
        <p14:creationId xmlns:p14="http://schemas.microsoft.com/office/powerpoint/2010/main" val="261149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Architecture &amp; Data flow:</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481001"/>
            <a:ext cx="7038975" cy="4081357"/>
          </a:xfrm>
          <a:prstGeom prst="rect">
            <a:avLst/>
          </a:prstGeom>
        </p:spPr>
      </p:pic>
    </p:spTree>
    <p:extLst>
      <p:ext uri="{BB962C8B-B14F-4D97-AF65-F5344CB8AC3E}">
        <p14:creationId xmlns:p14="http://schemas.microsoft.com/office/powerpoint/2010/main" val="190660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smtClean="0">
                <a:solidFill>
                  <a:schemeClr val="bg1"/>
                </a:solidFill>
                <a:latin typeface="Times New Roman" panose="02020603050405020304" pitchFamily="18" charset="0"/>
                <a:cs typeface="Times New Roman" panose="02020603050405020304" pitchFamily="18" charset="0"/>
              </a:rPr>
              <a:t>THANK YOU</a:t>
            </a:r>
            <a:endParaRPr lang="en-US" sz="9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947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Column Family là gì?</a:t>
            </a:r>
          </a:p>
        </p:txBody>
      </p:sp>
      <p:sp>
        <p:nvSpPr>
          <p:cNvPr id="8" name="TextBox 7"/>
          <p:cNvSpPr txBox="1"/>
          <p:nvPr/>
        </p:nvSpPr>
        <p:spPr>
          <a:xfrm>
            <a:off x="990600" y="1455003"/>
            <a:ext cx="10515600" cy="1200329"/>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solidFill>
                  <a:schemeClr val="bg1"/>
                </a:solidFill>
                <a:latin typeface="+mj-lt"/>
              </a:rPr>
              <a:t>Column Family là một database object trong Column-Oriented NoSQL Database, với dữ liệu được lưu trữ và truy xuất theo các cột thay vì các hàng như trong các loại cơ sở dữ liệu quan hệ</a:t>
            </a:r>
            <a:r>
              <a:rPr lang="en-US" sz="2400" dirty="0" smtClean="0">
                <a:solidFill>
                  <a:schemeClr val="bg1"/>
                </a:solidFill>
                <a:latin typeface="+mj-lt"/>
                <a:cs typeface="Times New Roman" panose="02020603050405020304" pitchFamily="18" charset="0"/>
              </a:rPr>
              <a:t>.</a:t>
            </a:r>
          </a:p>
        </p:txBody>
      </p:sp>
      <p:pic>
        <p:nvPicPr>
          <p:cNvPr id="1026" name="Picture 2" descr="Column-Family Sto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680732"/>
            <a:ext cx="6364979" cy="405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Đặc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01212"/>
            <a:ext cx="10972800" cy="3046988"/>
          </a:xfrm>
          <a:prstGeom prst="rect">
            <a:avLst/>
          </a:prstGeom>
          <a:noFill/>
        </p:spPr>
        <p:txBody>
          <a:bodyPr wrap="square" rtlCol="0">
            <a:spAutoFit/>
          </a:bodyPr>
          <a:lstStyle/>
          <a:p>
            <a:pPr marL="342900" indent="-342900">
              <a:buFont typeface="Wingdings" panose="05000000000000000000" pitchFamily="2" charset="2"/>
              <a:buChar char="v"/>
            </a:pPr>
            <a:r>
              <a:rPr lang="vi-VN" sz="2400" dirty="0" smtClean="0">
                <a:solidFill>
                  <a:schemeClr val="bg1"/>
                </a:solidFill>
                <a:latin typeface="+mj-lt"/>
              </a:rPr>
              <a:t>Mỗi Column Family bao gồm nhiều hàng</a:t>
            </a:r>
          </a:p>
          <a:p>
            <a:pPr marL="342900" indent="-342900">
              <a:buFont typeface="Wingdings" panose="05000000000000000000" pitchFamily="2" charset="2"/>
              <a:buChar char="v"/>
            </a:pPr>
            <a:r>
              <a:rPr lang="vi-VN" sz="2400" dirty="0" smtClean="0">
                <a:solidFill>
                  <a:schemeClr val="bg1"/>
                </a:solidFill>
                <a:latin typeface="+mj-lt"/>
              </a:rPr>
              <a:t>Mỗi hàng có thể chứa các cột tùy ý (không cần thiết phải giống nhau giữa các hàng)</a:t>
            </a:r>
          </a:p>
          <a:p>
            <a:pPr marL="342900" indent="-342900">
              <a:buFont typeface="Wingdings" panose="05000000000000000000" pitchFamily="2" charset="2"/>
              <a:buChar char="v"/>
            </a:pPr>
            <a:r>
              <a:rPr lang="vi-VN" sz="2400" dirty="0" smtClean="0">
                <a:solidFill>
                  <a:schemeClr val="bg1"/>
                </a:solidFill>
                <a:latin typeface="+mj-lt"/>
              </a:rPr>
              <a:t>Nhiều Column Family có liên hệ với nhau về mặt logic tạo thành 1 cơ sở dữ liệu hoàn chỉnh (Column Families)</a:t>
            </a:r>
          </a:p>
          <a:p>
            <a:pPr marL="342900" indent="-342900">
              <a:buFont typeface="Wingdings" panose="05000000000000000000" pitchFamily="2" charset="2"/>
              <a:buChar char="v"/>
            </a:pPr>
            <a:r>
              <a:rPr lang="vi-VN" sz="2400" dirty="0" smtClean="0">
                <a:solidFill>
                  <a:schemeClr val="bg1"/>
                </a:solidFill>
                <a:latin typeface="+mj-lt"/>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2400" dirty="0" smtClean="0">
                <a:solidFill>
                  <a:schemeClr val="bg1"/>
                </a:solidFill>
                <a:latin typeface="+mj-lt"/>
              </a:rPr>
              <a:t>Thích hợp với các hệ thống data warehousing và xử lý Big Data</a:t>
            </a:r>
            <a:endParaRPr lang="vi-VN" sz="2400" dirty="0">
              <a:solidFill>
                <a:schemeClr val="bg1"/>
              </a:solidFill>
              <a:latin typeface="+mj-lt"/>
            </a:endParaRPr>
          </a:p>
        </p:txBody>
      </p:sp>
    </p:spTree>
    <p:extLst>
      <p:ext uri="{BB962C8B-B14F-4D97-AF65-F5344CB8AC3E}">
        <p14:creationId xmlns:p14="http://schemas.microsoft.com/office/powerpoint/2010/main" val="333640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Ưu</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r>
              <a:rPr lang="en-US" sz="3200" b="1" dirty="0" smtClean="0">
                <a:solidFill>
                  <a:schemeClr val="bg1"/>
                </a:solidFill>
                <a:latin typeface="Times New Roman" panose="02020603050405020304" pitchFamily="18" charset="0"/>
                <a:cs typeface="Times New Roman" panose="02020603050405020304" pitchFamily="18" charset="0"/>
              </a:rPr>
              <a:t> &amp; </a:t>
            </a:r>
            <a:r>
              <a:rPr lang="en-US" sz="3200" b="1" dirty="0" err="1" smtClean="0">
                <a:solidFill>
                  <a:schemeClr val="bg1"/>
                </a:solidFill>
                <a:latin typeface="Times New Roman" panose="02020603050405020304" pitchFamily="18" charset="0"/>
                <a:cs typeface="Times New Roman" panose="02020603050405020304" pitchFamily="18" charset="0"/>
              </a:rPr>
              <a:t>Nhược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01212"/>
            <a:ext cx="10972800" cy="2554545"/>
          </a:xfrm>
          <a:prstGeom prst="rect">
            <a:avLst/>
          </a:prstGeom>
          <a:noFill/>
        </p:spPr>
        <p:txBody>
          <a:bodyPr wrap="square" rtlCol="0">
            <a:spAutoFit/>
          </a:bodyPr>
          <a:lstStyle/>
          <a:p>
            <a:r>
              <a:rPr lang="vi-VN" sz="2800" b="1" u="sng" dirty="0">
                <a:solidFill>
                  <a:schemeClr val="bg1"/>
                </a:solidFill>
                <a:latin typeface="+mj-lt"/>
              </a:rPr>
              <a:t>Ưu điểm</a:t>
            </a:r>
          </a:p>
          <a:p>
            <a:pPr marL="800100" lvl="1" indent="-342900">
              <a:buFont typeface="Wingdings" panose="05000000000000000000" pitchFamily="2" charset="2"/>
              <a:buChar char="§"/>
            </a:pPr>
            <a:r>
              <a:rPr lang="vi-VN" sz="2200" dirty="0">
                <a:solidFill>
                  <a:schemeClr val="bg1"/>
                </a:solidFill>
                <a:latin typeface="+mj-lt"/>
              </a:rPr>
              <a:t>Compression: do dữ liệu trên mỗi Column Family chỉ gồm 1 loại, nên có thể chọn cách nén riêng cho từng Column Family, làm tăng hiệu quả</a:t>
            </a:r>
          </a:p>
          <a:p>
            <a:pPr marL="800100" lvl="1" indent="-342900">
              <a:buFont typeface="Wingdings" panose="05000000000000000000" pitchFamily="2" charset="2"/>
              <a:buChar char="§"/>
            </a:pPr>
            <a:r>
              <a:rPr lang="vi-VN" sz="2200" dirty="0">
                <a:solidFill>
                  <a:schemeClr val="bg1"/>
                </a:solidFill>
                <a:latin typeface="+mj-lt"/>
              </a:rPr>
              <a:t>Dễ dàng mở rộng và chia nhỏ (scalability and partitioning)</a:t>
            </a:r>
          </a:p>
          <a:p>
            <a:pPr marL="800100" lvl="1" indent="-342900">
              <a:buFont typeface="Wingdings" panose="05000000000000000000" pitchFamily="2" charset="2"/>
              <a:buChar char="§"/>
            </a:pPr>
            <a:r>
              <a:rPr lang="vi-VN" sz="2200" dirty="0">
                <a:solidFill>
                  <a:schemeClr val="bg1"/>
                </a:solidFill>
                <a:latin typeface="+mj-lt"/>
              </a:rPr>
              <a:t>Nhanh với những query chỉ cần dữ liệu trên 1 Column Family</a:t>
            </a:r>
          </a:p>
          <a:p>
            <a:pPr marL="800100" lvl="1" indent="-342900">
              <a:buFont typeface="Wingdings" panose="05000000000000000000" pitchFamily="2" charset="2"/>
              <a:buChar char="§"/>
            </a:pPr>
            <a:r>
              <a:rPr lang="vi-VN" sz="2200" dirty="0">
                <a:solidFill>
                  <a:schemeClr val="bg1"/>
                </a:solidFill>
                <a:latin typeface="+mj-lt"/>
              </a:rPr>
              <a:t>Tốc độ tính toán các phép toán cần truy xuất trên toàn bộ tập dữ liệu (dataset) như SUM, COUNT, AVG, ... nhanh</a:t>
            </a:r>
          </a:p>
        </p:txBody>
      </p:sp>
      <p:sp>
        <p:nvSpPr>
          <p:cNvPr id="7" name="TextBox 6"/>
          <p:cNvSpPr txBox="1"/>
          <p:nvPr/>
        </p:nvSpPr>
        <p:spPr>
          <a:xfrm>
            <a:off x="990600" y="4228036"/>
            <a:ext cx="10972800" cy="1538883"/>
          </a:xfrm>
          <a:prstGeom prst="rect">
            <a:avLst/>
          </a:prstGeom>
          <a:noFill/>
        </p:spPr>
        <p:txBody>
          <a:bodyPr wrap="square" rtlCol="0">
            <a:spAutoFit/>
          </a:bodyPr>
          <a:lstStyle/>
          <a:p>
            <a:r>
              <a:rPr lang="en-US" sz="2800" b="1" u="sng" dirty="0" err="1" smtClean="0">
                <a:solidFill>
                  <a:schemeClr val="bg1"/>
                </a:solidFill>
                <a:latin typeface="Times New Roman" panose="02020603050405020304" pitchFamily="18" charset="0"/>
                <a:cs typeface="Times New Roman" panose="02020603050405020304" pitchFamily="18" charset="0"/>
              </a:rPr>
              <a:t>Nhược</a:t>
            </a:r>
            <a:r>
              <a:rPr lang="vi-VN" sz="2800" b="1" u="sng" dirty="0" smtClean="0">
                <a:solidFill>
                  <a:schemeClr val="bg1"/>
                </a:solidFill>
                <a:latin typeface="Times New Roman" panose="02020603050405020304" pitchFamily="18" charset="0"/>
                <a:cs typeface="Times New Roman" panose="02020603050405020304" pitchFamily="18" charset="0"/>
              </a:rPr>
              <a:t> điểm</a:t>
            </a:r>
          </a:p>
          <a:p>
            <a:pPr marL="800100" lvl="1"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Không </a:t>
            </a:r>
            <a:r>
              <a:rPr lang="en-US" sz="2200" dirty="0" err="1">
                <a:solidFill>
                  <a:schemeClr val="bg1"/>
                </a:solidFill>
                <a:latin typeface="Times New Roman" panose="02020603050405020304" pitchFamily="18" charset="0"/>
                <a:cs typeface="Times New Roman" panose="02020603050405020304" pitchFamily="18" charset="0"/>
              </a:rPr>
              <a:t>hỗ</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trợ</a:t>
            </a:r>
            <a:r>
              <a:rPr lang="en-US" sz="2200" dirty="0">
                <a:solidFill>
                  <a:schemeClr val="bg1"/>
                </a:solidFill>
                <a:latin typeface="Times New Roman" panose="02020603050405020304" pitchFamily="18" charset="0"/>
                <a:cs typeface="Times New Roman" panose="02020603050405020304" pitchFamily="18" charset="0"/>
              </a:rPr>
              <a:t> transaction</a:t>
            </a:r>
          </a:p>
          <a:p>
            <a:pPr marL="800100" lvl="1" indent="-342900">
              <a:buFont typeface="Arial" panose="020B0604020202020204" pitchFamily="34" charset="0"/>
              <a:buChar char="•"/>
            </a:pPr>
            <a:r>
              <a:rPr lang="en-US" sz="2200" dirty="0" err="1">
                <a:solidFill>
                  <a:schemeClr val="bg1"/>
                </a:solidFill>
                <a:latin typeface="Times New Roman" panose="02020603050405020304" pitchFamily="18" charset="0"/>
                <a:cs typeface="Times New Roman" panose="02020603050405020304" pitchFamily="18" charset="0"/>
              </a:rPr>
              <a:t>Chậm</a:t>
            </a:r>
            <a:r>
              <a:rPr lang="en-US" sz="2200" dirty="0">
                <a:solidFill>
                  <a:schemeClr val="bg1"/>
                </a:solidFill>
                <a:latin typeface="Times New Roman" panose="02020603050405020304" pitchFamily="18" charset="0"/>
                <a:cs typeface="Times New Roman" panose="02020603050405020304" pitchFamily="18" charset="0"/>
              </a:rPr>
              <a:t> với </a:t>
            </a:r>
            <a:r>
              <a:rPr lang="en-US" sz="2200" dirty="0" err="1">
                <a:solidFill>
                  <a:schemeClr val="bg1"/>
                </a:solidFill>
                <a:latin typeface="Times New Roman" panose="02020603050405020304" pitchFamily="18" charset="0"/>
                <a:cs typeface="Times New Roman" panose="02020603050405020304" pitchFamily="18" charset="0"/>
              </a:rPr>
              <a:t>các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thao</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tác</a:t>
            </a:r>
            <a:r>
              <a:rPr lang="en-US" sz="2200" dirty="0">
                <a:solidFill>
                  <a:schemeClr val="bg1"/>
                </a:solidFill>
                <a:latin typeface="Times New Roman" panose="02020603050405020304" pitchFamily="18" charset="0"/>
                <a:cs typeface="Times New Roman" panose="02020603050405020304" pitchFamily="18" charset="0"/>
              </a:rPr>
              <a:t> insert update delete</a:t>
            </a:r>
          </a:p>
          <a:p>
            <a:pPr marL="800100" lvl="1" indent="-342900">
              <a:buFont typeface="Arial" panose="020B0604020202020204" pitchFamily="34" charset="0"/>
              <a:buChar char="•"/>
            </a:pPr>
            <a:r>
              <a:rPr lang="en-US" sz="2200" dirty="0" err="1">
                <a:solidFill>
                  <a:schemeClr val="bg1"/>
                </a:solidFill>
                <a:latin typeface="Times New Roman" panose="02020603050405020304" pitchFamily="18" charset="0"/>
                <a:cs typeface="Times New Roman" panose="02020603050405020304" pitchFamily="18" charset="0"/>
              </a:rPr>
              <a:t>Chậm</a:t>
            </a:r>
            <a:r>
              <a:rPr lang="en-US" sz="2200" dirty="0">
                <a:solidFill>
                  <a:schemeClr val="bg1"/>
                </a:solidFill>
                <a:latin typeface="Times New Roman" panose="02020603050405020304" pitchFamily="18" charset="0"/>
                <a:cs typeface="Times New Roman" panose="02020603050405020304" pitchFamily="18" charset="0"/>
              </a:rPr>
              <a:t> với </a:t>
            </a:r>
            <a:r>
              <a:rPr lang="en-US" sz="2200" dirty="0" err="1">
                <a:solidFill>
                  <a:schemeClr val="bg1"/>
                </a:solidFill>
                <a:latin typeface="Times New Roman" panose="02020603050405020304" pitchFamily="18" charset="0"/>
                <a:cs typeface="Times New Roman" panose="02020603050405020304" pitchFamily="18" charset="0"/>
              </a:rPr>
              <a:t>các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câu</a:t>
            </a:r>
            <a:r>
              <a:rPr lang="en-US" sz="2200" dirty="0">
                <a:solidFill>
                  <a:schemeClr val="bg1"/>
                </a:solidFill>
                <a:latin typeface="Times New Roman" panose="02020603050405020304" pitchFamily="18" charset="0"/>
                <a:cs typeface="Times New Roman" panose="02020603050405020304" pitchFamily="18" charset="0"/>
              </a:rPr>
              <a:t> query cần </a:t>
            </a:r>
            <a:r>
              <a:rPr lang="en-US" sz="2200" dirty="0" err="1">
                <a:solidFill>
                  <a:schemeClr val="bg1"/>
                </a:solidFill>
                <a:latin typeface="Times New Roman" panose="02020603050405020304" pitchFamily="18" charset="0"/>
                <a:cs typeface="Times New Roman" panose="02020603050405020304" pitchFamily="18" charset="0"/>
              </a:rPr>
              <a:t>truy</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xuất</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trên</a:t>
            </a:r>
            <a:r>
              <a:rPr lang="en-US" sz="2200" dirty="0">
                <a:solidFill>
                  <a:schemeClr val="bg1"/>
                </a:solidFill>
                <a:latin typeface="Times New Roman" panose="02020603050405020304" pitchFamily="18" charset="0"/>
                <a:cs typeface="Times New Roman" panose="02020603050405020304" pitchFamily="18" charset="0"/>
              </a:rPr>
              <a:t> nhiều Column Family</a:t>
            </a:r>
          </a:p>
        </p:txBody>
      </p:sp>
    </p:spTree>
    <p:extLst>
      <p:ext uri="{BB962C8B-B14F-4D97-AF65-F5344CB8AC3E}">
        <p14:creationId xmlns:p14="http://schemas.microsoft.com/office/powerpoint/2010/main" val="188938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là gì?</a:t>
            </a:r>
          </a:p>
        </p:txBody>
      </p:sp>
      <p:sp>
        <p:nvSpPr>
          <p:cNvPr id="8" name="TextBox 7"/>
          <p:cNvSpPr txBox="1"/>
          <p:nvPr/>
        </p:nvSpPr>
        <p:spPr>
          <a:xfrm>
            <a:off x="990600" y="1624548"/>
            <a:ext cx="105156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err="1" smtClean="0">
                <a:solidFill>
                  <a:schemeClr val="bg1"/>
                </a:solidFill>
                <a:latin typeface="Times New Roman" panose="02020603050405020304" pitchFamily="18" charset="0"/>
                <a:cs typeface="Times New Roman" panose="02020603050405020304" pitchFamily="18" charset="0"/>
              </a:rPr>
              <a:t>Một</a:t>
            </a:r>
            <a:r>
              <a:rPr lang="en-US" sz="2400" dirty="0" smtClean="0">
                <a:solidFill>
                  <a:schemeClr val="bg1"/>
                </a:solidFill>
                <a:latin typeface="Times New Roman" panose="02020603050405020304" pitchFamily="18" charset="0"/>
                <a:cs typeface="Times New Roman" panose="02020603050405020304" pitchFamily="18" charset="0"/>
              </a:rPr>
              <a:t> </a:t>
            </a:r>
            <a:r>
              <a:rPr lang="vi-VN" sz="2400" dirty="0" smtClean="0">
                <a:solidFill>
                  <a:schemeClr val="bg1"/>
                </a:solidFill>
                <a:latin typeface="Times New Roman" panose="02020603050405020304" pitchFamily="18" charset="0"/>
                <a:cs typeface="Times New Roman" panose="02020603050405020304" pitchFamily="18" charset="0"/>
              </a:rPr>
              <a:t>loại </a:t>
            </a:r>
            <a:r>
              <a:rPr lang="vi-VN" sz="2400" dirty="0">
                <a:solidFill>
                  <a:schemeClr val="bg1"/>
                </a:solidFill>
                <a:latin typeface="Times New Roman" panose="02020603050405020304" pitchFamily="18" charset="0"/>
                <a:cs typeface="Times New Roman" panose="02020603050405020304" pitchFamily="18" charset="0"/>
              </a:rPr>
              <a:t>NoSQL, column-oriented Database phát hành lần đầu năm 2008, lưu trữ dữ liệu theo cột thay vì </a:t>
            </a:r>
            <a:r>
              <a:rPr lang="vi-VN" sz="2400" dirty="0" smtClean="0">
                <a:solidFill>
                  <a:schemeClr val="bg1"/>
                </a:solidFill>
                <a:latin typeface="Times New Roman" panose="02020603050405020304" pitchFamily="18" charset="0"/>
                <a:cs typeface="Times New Roman" panose="02020603050405020304" pitchFamily="18" charset="0"/>
              </a:rPr>
              <a:t>theo</a:t>
            </a:r>
            <a:r>
              <a:rPr lang="en-US" sz="2400" dirty="0" smtClean="0">
                <a:solidFill>
                  <a:schemeClr val="bg1"/>
                </a:solidFill>
                <a:latin typeface="Times New Roman" panose="02020603050405020304" pitchFamily="18" charset="0"/>
                <a:cs typeface="Times New Roman" panose="02020603050405020304" pitchFamily="18" charset="0"/>
              </a:rPr>
              <a:t> </a:t>
            </a:r>
            <a:r>
              <a:rPr lang="vi-VN" sz="2400" dirty="0" smtClean="0">
                <a:solidFill>
                  <a:schemeClr val="bg1"/>
                </a:solidFill>
                <a:latin typeface="Times New Roman" panose="02020603050405020304" pitchFamily="18" charset="0"/>
                <a:cs typeface="Times New Roman" panose="02020603050405020304" pitchFamily="18" charset="0"/>
              </a:rPr>
              <a:t>hàng </a:t>
            </a:r>
            <a:r>
              <a:rPr lang="vi-VN" sz="2400" dirty="0">
                <a:solidFill>
                  <a:schemeClr val="bg1"/>
                </a:solidFill>
                <a:latin typeface="Times New Roman" panose="02020603050405020304" pitchFamily="18" charset="0"/>
                <a:cs typeface="Times New Roman" panose="02020603050405020304" pitchFamily="18" charset="0"/>
              </a:rPr>
              <a:t>như </a:t>
            </a:r>
            <a:r>
              <a:rPr lang="vi-VN" sz="2400" dirty="0" smtClean="0">
                <a:solidFill>
                  <a:schemeClr val="bg1"/>
                </a:solidFill>
                <a:latin typeface="Times New Roman" panose="02020603050405020304" pitchFamily="18" charset="0"/>
                <a:cs typeface="Times New Roman" panose="02020603050405020304" pitchFamily="18" charset="0"/>
              </a:rPr>
              <a:t>RDBMS</a:t>
            </a:r>
            <a:r>
              <a:rPr lang="en-US" sz="2400" dirty="0" smtClean="0">
                <a:solidFill>
                  <a:schemeClr val="bg1"/>
                </a:solidFill>
                <a:latin typeface="Times New Roman" panose="02020603050405020304" pitchFamily="18" charset="0"/>
                <a:cs typeface="Times New Roman" panose="02020603050405020304" pitchFamily="18" charset="0"/>
              </a:rPr>
              <a:t>.</a:t>
            </a:r>
          </a:p>
          <a:p>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N</a:t>
            </a:r>
            <a:r>
              <a:rPr lang="vi-VN" sz="2400" dirty="0" smtClean="0">
                <a:solidFill>
                  <a:schemeClr val="bg1"/>
                </a:solidFill>
                <a:latin typeface="Times New Roman" panose="02020603050405020304" pitchFamily="18" charset="0"/>
                <a:cs typeface="Times New Roman" panose="02020603050405020304" pitchFamily="18" charset="0"/>
              </a:rPr>
              <a:t>guồn </a:t>
            </a:r>
            <a:r>
              <a:rPr lang="vi-VN" sz="2400" dirty="0">
                <a:solidFill>
                  <a:schemeClr val="bg1"/>
                </a:solidFill>
                <a:latin typeface="Times New Roman" panose="02020603050405020304" pitchFamily="18" charset="0"/>
                <a:cs typeface="Times New Roman" panose="02020603050405020304" pitchFamily="18" charset="0"/>
              </a:rPr>
              <a:t>gốc từ cơ sở dữ liệu BigTable của Google, chạy trên nền </a:t>
            </a:r>
            <a:r>
              <a:rPr lang="vi-VN" sz="2400" dirty="0" smtClean="0">
                <a:solidFill>
                  <a:schemeClr val="bg1"/>
                </a:solidFill>
                <a:latin typeface="Times New Roman" panose="02020603050405020304" pitchFamily="18" charset="0"/>
                <a:cs typeface="Times New Roman" panose="02020603050405020304" pitchFamily="18" charset="0"/>
              </a:rPr>
              <a:t>Hadoop</a:t>
            </a:r>
            <a:r>
              <a:rPr lang="en-US" sz="2400" dirty="0" smtClean="0">
                <a:solidFill>
                  <a:schemeClr val="bg1"/>
                </a:solidFill>
                <a:latin typeface="Times New Roman" panose="02020603050405020304" pitchFamily="18" charset="0"/>
                <a:cs typeface="Times New Roman" panose="02020603050405020304" pitchFamily="18" charset="0"/>
              </a:rPr>
              <a:t> </a:t>
            </a:r>
            <a:r>
              <a:rPr lang="vi-VN" sz="2400" dirty="0" smtClean="0">
                <a:solidFill>
                  <a:schemeClr val="bg1"/>
                </a:solidFill>
                <a:latin typeface="Times New Roman" panose="02020603050405020304" pitchFamily="18" charset="0"/>
                <a:cs typeface="Times New Roman" panose="02020603050405020304" pitchFamily="18" charset="0"/>
              </a:rPr>
              <a:t>Distributed </a:t>
            </a:r>
            <a:r>
              <a:rPr lang="vi-VN" sz="2400" dirty="0">
                <a:solidFill>
                  <a:schemeClr val="bg1"/>
                </a:solidFill>
                <a:latin typeface="Times New Roman" panose="02020603050405020304" pitchFamily="18" charset="0"/>
                <a:cs typeface="Times New Roman" panose="02020603050405020304" pitchFamily="18" charset="0"/>
              </a:rPr>
              <a:t>File System (HDFS</a:t>
            </a:r>
            <a:r>
              <a:rPr lang="vi-VN" sz="2400" dirty="0" smtClean="0">
                <a:solidFill>
                  <a:schemeClr val="bg1"/>
                </a:solidFill>
                <a:latin typeface="Times New Roman" panose="02020603050405020304" pitchFamily="18" charset="0"/>
                <a:cs typeface="Times New Roman" panose="02020603050405020304" pitchFamily="18" charset="0"/>
              </a:rPr>
              <a:t>)</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phát</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triển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bởi</a:t>
            </a:r>
            <a:r>
              <a:rPr lang="en-US" sz="2400" dirty="0" smtClean="0">
                <a:solidFill>
                  <a:schemeClr val="bg1"/>
                </a:solidFill>
                <a:latin typeface="Times New Roman" panose="02020603050405020304" pitchFamily="18" charset="0"/>
                <a:cs typeface="Times New Roman" panose="02020603050405020304" pitchFamily="18" charset="0"/>
              </a:rPr>
              <a:t> Apache.</a:t>
            </a:r>
          </a:p>
          <a:p>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smtClean="0">
                <a:solidFill>
                  <a:schemeClr val="bg1"/>
                </a:solidFill>
                <a:latin typeface="Times New Roman" panose="02020603050405020304" pitchFamily="18" charset="0"/>
                <a:cs typeface="Times New Roman" panose="02020603050405020304" pitchFamily="18" charset="0"/>
              </a:rPr>
              <a:t>Một</a:t>
            </a:r>
            <a:r>
              <a:rPr lang="en-US" sz="2400" dirty="0" smtClean="0">
                <a:solidFill>
                  <a:schemeClr val="bg1"/>
                </a:solidFill>
                <a:latin typeface="Times New Roman" panose="02020603050405020304" pitchFamily="18" charset="0"/>
                <a:cs typeface="Times New Roman" panose="02020603050405020304" pitchFamily="18" charset="0"/>
              </a:rPr>
              <a:t> </a:t>
            </a:r>
            <a:r>
              <a:rPr lang="vi-VN" sz="2400" dirty="0" smtClean="0">
                <a:solidFill>
                  <a:schemeClr val="bg1"/>
                </a:solidFill>
                <a:latin typeface="Times New Roman" panose="02020603050405020304" pitchFamily="18" charset="0"/>
                <a:cs typeface="Times New Roman" panose="02020603050405020304" pitchFamily="18" charset="0"/>
              </a:rPr>
              <a:t>dạng </a:t>
            </a:r>
            <a:r>
              <a:rPr lang="vi-VN" sz="2400" dirty="0">
                <a:solidFill>
                  <a:schemeClr val="bg1"/>
                </a:solidFill>
                <a:latin typeface="Times New Roman" panose="02020603050405020304" pitchFamily="18" charset="0"/>
                <a:cs typeface="Times New Roman" panose="02020603050405020304" pitchFamily="18" charset="0"/>
              </a:rPr>
              <a:t>NoSQL lưu trữ phi cấu </a:t>
            </a:r>
            <a:r>
              <a:rPr lang="vi-VN" sz="2400" dirty="0" smtClean="0">
                <a:solidFill>
                  <a:schemeClr val="bg1"/>
                </a:solidFill>
                <a:latin typeface="Times New Roman" panose="02020603050405020304" pitchFamily="18" charset="0"/>
                <a:cs typeface="Times New Roman" panose="02020603050405020304" pitchFamily="18" charset="0"/>
              </a:rPr>
              <a:t>trúc</a:t>
            </a:r>
            <a:r>
              <a:rPr lang="en-US" sz="2400" dirty="0" smtClean="0">
                <a:solidFill>
                  <a:schemeClr val="bg1"/>
                </a:solidFill>
                <a:latin typeface="Times New Roman" panose="02020603050405020304" pitchFamily="18" charset="0"/>
                <a:cs typeface="Times New Roman" panose="02020603050405020304" pitchFamily="18" charset="0"/>
              </a:rPr>
              <a:t> (</a:t>
            </a:r>
            <a:r>
              <a:rPr lang="vi-VN" sz="2400" dirty="0" smtClean="0">
                <a:solidFill>
                  <a:schemeClr val="bg1"/>
                </a:solidFill>
                <a:latin typeface="Times New Roman" panose="02020603050405020304" pitchFamily="18" charset="0"/>
                <a:cs typeface="Times New Roman" panose="02020603050405020304" pitchFamily="18" charset="0"/>
              </a:rPr>
              <a:t>lưu </a:t>
            </a:r>
            <a:r>
              <a:rPr lang="vi-VN" sz="2400" dirty="0">
                <a:solidFill>
                  <a:schemeClr val="bg1"/>
                </a:solidFill>
                <a:latin typeface="Times New Roman" panose="02020603050405020304" pitchFamily="18" charset="0"/>
                <a:cs typeface="Times New Roman" panose="02020603050405020304" pitchFamily="18" charset="0"/>
              </a:rPr>
              <a:t>trữ dạng key-value. Value được định danh bởi một key, cả key và value đều được </a:t>
            </a:r>
            <a:r>
              <a:rPr lang="vi-VN" sz="2400" dirty="0" smtClean="0">
                <a:solidFill>
                  <a:schemeClr val="bg1"/>
                </a:solidFill>
                <a:latin typeface="Times New Roman" panose="02020603050405020304" pitchFamily="18" charset="0"/>
                <a:cs typeface="Times New Roman" panose="02020603050405020304" pitchFamily="18" charset="0"/>
              </a:rPr>
              <a:t>lưu</a:t>
            </a:r>
            <a:r>
              <a:rPr lang="en-US" sz="2400" dirty="0" smtClean="0">
                <a:solidFill>
                  <a:schemeClr val="bg1"/>
                </a:solidFill>
                <a:latin typeface="Times New Roman" panose="02020603050405020304" pitchFamily="18" charset="0"/>
                <a:cs typeface="Times New Roman" panose="02020603050405020304" pitchFamily="18" charset="0"/>
              </a:rPr>
              <a:t> </a:t>
            </a:r>
            <a:r>
              <a:rPr lang="vi-VN" sz="2400" dirty="0" smtClean="0">
                <a:solidFill>
                  <a:schemeClr val="bg1"/>
                </a:solidFill>
                <a:latin typeface="Times New Roman" panose="02020603050405020304" pitchFamily="18" charset="0"/>
                <a:cs typeface="Times New Roman" panose="02020603050405020304" pitchFamily="18" charset="0"/>
              </a:rPr>
              <a:t>trữ </a:t>
            </a:r>
            <a:r>
              <a:rPr lang="vi-VN" sz="2400" dirty="0">
                <a:solidFill>
                  <a:schemeClr val="bg1"/>
                </a:solidFill>
                <a:latin typeface="Times New Roman" panose="02020603050405020304" pitchFamily="18" charset="0"/>
                <a:cs typeface="Times New Roman" panose="02020603050405020304" pitchFamily="18" charset="0"/>
              </a:rPr>
              <a:t>dạng </a:t>
            </a:r>
            <a:r>
              <a:rPr lang="vi-VN" sz="2400" dirty="0" smtClean="0">
                <a:solidFill>
                  <a:schemeClr val="bg1"/>
                </a:solidFill>
                <a:latin typeface="Times New Roman" panose="02020603050405020304" pitchFamily="18" charset="0"/>
                <a:cs typeface="Times New Roman" panose="02020603050405020304" pitchFamily="18" charset="0"/>
              </a:rPr>
              <a:t>ByteArray</a:t>
            </a:r>
            <a:r>
              <a:rPr lang="en-US" sz="2400" dirty="0" smtClean="0">
                <a:solidFill>
                  <a:schemeClr val="bg1"/>
                </a:solidFill>
                <a:latin typeface="Times New Roman" panose="02020603050405020304" pitchFamily="18" charset="0"/>
                <a:cs typeface="Times New Roman" panose="02020603050405020304" pitchFamily="18" charset="0"/>
              </a:rPr>
              <a:t>).</a:t>
            </a:r>
          </a:p>
          <a:p>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smtClean="0">
                <a:solidFill>
                  <a:schemeClr val="bg1"/>
                </a:solidFill>
                <a:latin typeface="Times New Roman" panose="02020603050405020304" pitchFamily="18" charset="0"/>
                <a:cs typeface="Times New Roman" panose="02020603050405020304" pitchFamily="18" charset="0"/>
              </a:rPr>
              <a:t>Cung</a:t>
            </a:r>
            <a:r>
              <a:rPr lang="en-US" sz="2400" dirty="0" smtClean="0">
                <a:solidFill>
                  <a:schemeClr val="bg1"/>
                </a:solidFill>
                <a:latin typeface="Times New Roman" panose="02020603050405020304" pitchFamily="18" charset="0"/>
                <a:cs typeface="Times New Roman" panose="02020603050405020304" pitchFamily="18" charset="0"/>
              </a:rPr>
              <a:t> </a:t>
            </a:r>
            <a:r>
              <a:rPr lang="vi-VN" sz="2400" dirty="0" smtClean="0">
                <a:solidFill>
                  <a:schemeClr val="bg1"/>
                </a:solidFill>
                <a:latin typeface="Times New Roman" panose="02020603050405020304" pitchFamily="18" charset="0"/>
                <a:cs typeface="Times New Roman" panose="02020603050405020304" pitchFamily="18" charset="0"/>
              </a:rPr>
              <a:t>cấp </a:t>
            </a:r>
            <a:r>
              <a:rPr lang="vi-VN" sz="2400" dirty="0">
                <a:solidFill>
                  <a:schemeClr val="bg1"/>
                </a:solidFill>
                <a:latin typeface="Times New Roman" panose="02020603050405020304" pitchFamily="18" charset="0"/>
                <a:cs typeface="Times New Roman" panose="02020603050405020304" pitchFamily="18" charset="0"/>
              </a:rPr>
              <a:t>cách thức lưu </a:t>
            </a:r>
            <a:r>
              <a:rPr lang="vi-VN" sz="2400" dirty="0" smtClean="0">
                <a:solidFill>
                  <a:schemeClr val="bg1"/>
                </a:solidFill>
                <a:latin typeface="Times New Roman" panose="02020603050405020304" pitchFamily="18" charset="0"/>
                <a:cs typeface="Times New Roman" panose="02020603050405020304" pitchFamily="18" charset="0"/>
              </a:rPr>
              <a:t>trữ</a:t>
            </a:r>
            <a:r>
              <a:rPr lang="en-US" sz="2400" dirty="0" smtClean="0">
                <a:solidFill>
                  <a:schemeClr val="bg1"/>
                </a:solidFill>
                <a:latin typeface="Times New Roman" panose="02020603050405020304" pitchFamily="18" charset="0"/>
                <a:cs typeface="Times New Roman" panose="02020603050405020304" pitchFamily="18" charset="0"/>
              </a:rPr>
              <a:t> </a:t>
            </a:r>
            <a:r>
              <a:rPr lang="vi-VN" sz="2400" dirty="0" smtClean="0">
                <a:solidFill>
                  <a:schemeClr val="bg1"/>
                </a:solidFill>
                <a:latin typeface="Times New Roman" panose="02020603050405020304" pitchFamily="18" charset="0"/>
                <a:cs typeface="Times New Roman" panose="02020603050405020304" pitchFamily="18" charset="0"/>
              </a:rPr>
              <a:t>đa </a:t>
            </a:r>
            <a:r>
              <a:rPr lang="vi-VN" sz="2400" dirty="0">
                <a:solidFill>
                  <a:schemeClr val="bg1"/>
                </a:solidFill>
                <a:latin typeface="Times New Roman" panose="02020603050405020304" pitchFamily="18" charset="0"/>
                <a:cs typeface="Times New Roman" panose="02020603050405020304" pitchFamily="18" charset="0"/>
              </a:rPr>
              <a:t>dạng các loại dữ liệu mà không cần khai báo tường minh trước.</a:t>
            </a:r>
            <a:endParaRPr lang="en-US" sz="24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39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Đặc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trưng</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624548"/>
            <a:ext cx="10515600" cy="4154984"/>
          </a:xfrm>
          <a:prstGeom prst="rect">
            <a:avLst/>
          </a:prstGeom>
          <a:noFill/>
        </p:spPr>
        <p:txBody>
          <a:bodyPr wrap="square" rtlCol="0">
            <a:spAutoFit/>
          </a:bodyPr>
          <a:lstStyle/>
          <a:p>
            <a:pPr marL="285750" indent="-285750">
              <a:buFont typeface="Arial" panose="020B0604020202020204" pitchFamily="34" charset="0"/>
              <a:buChar char="•"/>
            </a:pPr>
            <a:r>
              <a:rPr lang="vi-VN" sz="2400" dirty="0" smtClean="0">
                <a:solidFill>
                  <a:schemeClr val="bg1"/>
                </a:solidFill>
                <a:latin typeface="+mj-lt"/>
              </a:rPr>
              <a:t>Là </a:t>
            </a:r>
            <a:r>
              <a:rPr lang="vi-VN" sz="2400" dirty="0">
                <a:solidFill>
                  <a:schemeClr val="bg1"/>
                </a:solidFill>
                <a:latin typeface="+mj-lt"/>
              </a:rPr>
              <a:t>dự án open source có khả năng scale theo chiều ngang (scale out/horizontal </a:t>
            </a:r>
            <a:r>
              <a:rPr lang="vi-VN" sz="2400" dirty="0" smtClean="0">
                <a:solidFill>
                  <a:schemeClr val="bg1"/>
                </a:solidFill>
                <a:latin typeface="+mj-lt"/>
              </a:rPr>
              <a:t>scale)</a:t>
            </a:r>
            <a:endParaRPr lang="en-US" sz="2400" dirty="0" smtClean="0">
              <a:solidFill>
                <a:schemeClr val="bg1"/>
              </a:solidFill>
              <a:latin typeface="+mj-lt"/>
            </a:endParaRPr>
          </a:p>
          <a:p>
            <a:endParaRPr lang="en-US" sz="2400" dirty="0">
              <a:solidFill>
                <a:schemeClr val="bg1"/>
              </a:solidFill>
              <a:latin typeface="+mj-lt"/>
            </a:endParaRPr>
          </a:p>
          <a:p>
            <a:pPr marL="285750" indent="-285750">
              <a:buFont typeface="Arial" panose="020B0604020202020204" pitchFamily="34" charset="0"/>
              <a:buChar char="•"/>
            </a:pPr>
            <a:r>
              <a:rPr lang="vi-VN" sz="2400" dirty="0" smtClean="0">
                <a:solidFill>
                  <a:schemeClr val="bg1"/>
                </a:solidFill>
                <a:latin typeface="+mj-lt"/>
              </a:rPr>
              <a:t>Được </a:t>
            </a:r>
            <a:r>
              <a:rPr lang="vi-VN" sz="2400" dirty="0">
                <a:solidFill>
                  <a:schemeClr val="bg1"/>
                </a:solidFill>
                <a:latin typeface="+mj-lt"/>
              </a:rPr>
              <a:t>viết bằng Java, chạy trên nền </a:t>
            </a:r>
            <a:r>
              <a:rPr lang="vi-VN" sz="2400" dirty="0" smtClean="0">
                <a:solidFill>
                  <a:schemeClr val="bg1"/>
                </a:solidFill>
                <a:latin typeface="+mj-lt"/>
              </a:rPr>
              <a:t>JVM</a:t>
            </a:r>
            <a:endParaRPr lang="en-US" sz="2400" dirty="0" smtClean="0">
              <a:solidFill>
                <a:schemeClr val="bg1"/>
              </a:solidFill>
              <a:latin typeface="+mj-lt"/>
            </a:endParaRPr>
          </a:p>
          <a:p>
            <a:endParaRPr lang="en-US" sz="2400" dirty="0" smtClean="0">
              <a:solidFill>
                <a:schemeClr val="bg1"/>
              </a:solidFill>
              <a:latin typeface="+mj-lt"/>
            </a:endParaRPr>
          </a:p>
          <a:p>
            <a:pPr marL="285750" indent="-285750">
              <a:buFont typeface="Arial" panose="020B0604020202020204" pitchFamily="34" charset="0"/>
              <a:buChar char="•"/>
            </a:pPr>
            <a:r>
              <a:rPr lang="vi-VN" sz="2400" dirty="0" smtClean="0">
                <a:solidFill>
                  <a:schemeClr val="bg1"/>
                </a:solidFill>
                <a:latin typeface="+mj-lt"/>
              </a:rPr>
              <a:t>Được </a:t>
            </a:r>
            <a:r>
              <a:rPr lang="vi-VN" sz="2400" dirty="0">
                <a:solidFill>
                  <a:schemeClr val="bg1"/>
                </a:solidFill>
                <a:latin typeface="+mj-lt"/>
              </a:rPr>
              <a:t>thiết kế để lưu trữ, xử lý dữ liệu </a:t>
            </a:r>
            <a:r>
              <a:rPr lang="vi-VN" sz="2400" dirty="0" smtClean="0">
                <a:solidFill>
                  <a:schemeClr val="bg1"/>
                </a:solidFill>
                <a:latin typeface="+mj-lt"/>
              </a:rPr>
              <a:t>lớn</a:t>
            </a:r>
            <a:endParaRPr lang="en-US" sz="2400" dirty="0" smtClean="0">
              <a:solidFill>
                <a:schemeClr val="bg1"/>
              </a:solidFill>
              <a:latin typeface="+mj-lt"/>
            </a:endParaRPr>
          </a:p>
          <a:p>
            <a:endParaRPr lang="en-US" sz="2400" dirty="0" smtClean="0">
              <a:solidFill>
                <a:schemeClr val="bg1"/>
              </a:solidFill>
              <a:latin typeface="+mj-lt"/>
            </a:endParaRPr>
          </a:p>
          <a:p>
            <a:pPr marL="285750" indent="-285750">
              <a:buFont typeface="Arial" panose="020B0604020202020204" pitchFamily="34" charset="0"/>
              <a:buChar char="•"/>
            </a:pPr>
            <a:r>
              <a:rPr lang="vi-VN" sz="2400" dirty="0" smtClean="0">
                <a:solidFill>
                  <a:schemeClr val="bg1"/>
                </a:solidFill>
                <a:latin typeface="+mj-lt"/>
              </a:rPr>
              <a:t>Xử </a:t>
            </a:r>
            <a:r>
              <a:rPr lang="vi-VN" sz="2400" dirty="0">
                <a:solidFill>
                  <a:schemeClr val="bg1"/>
                </a:solidFill>
                <a:latin typeface="+mj-lt"/>
              </a:rPr>
              <a:t>lý tốt các loại dữ liệu thưa (nhiều giá trị </a:t>
            </a:r>
            <a:r>
              <a:rPr lang="vi-VN" sz="2400" dirty="0" smtClean="0">
                <a:solidFill>
                  <a:schemeClr val="bg1"/>
                </a:solidFill>
                <a:latin typeface="+mj-lt"/>
              </a:rPr>
              <a:t>rỗng)</a:t>
            </a:r>
            <a:endParaRPr lang="en-US" sz="2400" dirty="0" smtClean="0">
              <a:solidFill>
                <a:schemeClr val="bg1"/>
              </a:solidFill>
              <a:latin typeface="+mj-lt"/>
            </a:endParaRPr>
          </a:p>
          <a:p>
            <a:endParaRPr lang="en-US" sz="2400" dirty="0" smtClean="0">
              <a:solidFill>
                <a:schemeClr val="bg1"/>
              </a:solidFill>
              <a:latin typeface="+mj-lt"/>
            </a:endParaRPr>
          </a:p>
          <a:p>
            <a:pPr marL="285750" indent="-285750">
              <a:buFont typeface="Arial" panose="020B0604020202020204" pitchFamily="34" charset="0"/>
              <a:buChar char="•"/>
            </a:pPr>
            <a:r>
              <a:rPr lang="vi-VN" sz="2400" dirty="0" smtClean="0">
                <a:solidFill>
                  <a:schemeClr val="bg1"/>
                </a:solidFill>
                <a:latin typeface="+mj-lt"/>
              </a:rPr>
              <a:t>HBase </a:t>
            </a:r>
            <a:r>
              <a:rPr lang="vi-VN" sz="2400" dirty="0">
                <a:solidFill>
                  <a:schemeClr val="bg1"/>
                </a:solidFill>
                <a:latin typeface="+mj-lt"/>
              </a:rPr>
              <a:t>là database lưu trữ dạng bảng mà không cần khai báo trước schema. Tại thời điểm tạo bảng, ta chỉ cần khai báo trước column family.</a:t>
            </a:r>
          </a:p>
        </p:txBody>
      </p:sp>
    </p:spTree>
    <p:extLst>
      <p:ext uri="{BB962C8B-B14F-4D97-AF65-F5344CB8AC3E}">
        <p14:creationId xmlns:p14="http://schemas.microsoft.com/office/powerpoint/2010/main" val="212855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624548"/>
            <a:ext cx="1051560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smtClean="0">
                <a:solidFill>
                  <a:schemeClr val="bg1"/>
                </a:solidFill>
                <a:latin typeface="Times New Roman" panose="02020603050405020304" pitchFamily="18" charset="0"/>
                <a:cs typeface="Times New Roman" panose="02020603050405020304" pitchFamily="18" charset="0"/>
              </a:rPr>
              <a:t>Tính</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phân</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tán</a:t>
            </a:r>
            <a:r>
              <a:rPr lang="en-US" sz="2400" b="1" dirty="0" smtClean="0">
                <a:solidFill>
                  <a:schemeClr val="bg1"/>
                </a:solidFill>
                <a:latin typeface="Times New Roman" panose="02020603050405020304" pitchFamily="18" charset="0"/>
                <a:cs typeface="Times New Roman" panose="02020603050405020304" pitchFamily="18" charset="0"/>
              </a:rPr>
              <a:t> (Distributed).</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err="1" smtClean="0">
                <a:solidFill>
                  <a:schemeClr val="bg1"/>
                </a:solidFill>
                <a:latin typeface="Times New Roman" panose="02020603050405020304" pitchFamily="18" charset="0"/>
                <a:cs typeface="Times New Roman" panose="02020603050405020304" pitchFamily="18" charset="0"/>
              </a:rPr>
              <a:t>Tính</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mềm</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dẻo</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dữ</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liệu</a:t>
            </a:r>
            <a:r>
              <a:rPr lang="en-US" sz="2400" b="1" dirty="0" smtClean="0">
                <a:solidFill>
                  <a:schemeClr val="bg1"/>
                </a:solidFill>
                <a:latin typeface="Times New Roman" panose="02020603050405020304" pitchFamily="18" charset="0"/>
                <a:cs typeface="Times New Roman" panose="02020603050405020304" pitchFamily="18" charset="0"/>
              </a:rPr>
              <a:t> (Flexible Data)</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err="1" smtClean="0">
                <a:solidFill>
                  <a:schemeClr val="bg1"/>
                </a:solidFill>
                <a:latin typeface="Times New Roman" panose="02020603050405020304" pitchFamily="18" charset="0"/>
                <a:cs typeface="Times New Roman" panose="02020603050405020304" pitchFamily="18" charset="0"/>
              </a:rPr>
              <a:t>Tính</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rời</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r</a:t>
            </a:r>
            <a:r>
              <a:rPr lang="en-US" sz="2400" b="1" dirty="0" err="1" smtClean="0">
                <a:solidFill>
                  <a:schemeClr val="bg1"/>
                </a:solidFill>
                <a:latin typeface="Times New Roman" panose="02020603050405020304" pitchFamily="18" charset="0"/>
                <a:cs typeface="Times New Roman" panose="02020603050405020304" pitchFamily="18" charset="0"/>
              </a:rPr>
              <a:t>ạc</a:t>
            </a:r>
            <a:r>
              <a:rPr lang="en-US" sz="2400" b="1" dirty="0" smtClean="0">
                <a:solidFill>
                  <a:schemeClr val="bg1"/>
                </a:solidFill>
                <a:latin typeface="Times New Roman" panose="02020603050405020304" pitchFamily="18" charset="0"/>
                <a:cs typeface="Times New Roman" panose="02020603050405020304" pitchFamily="18" charset="0"/>
              </a:rPr>
              <a:t> (Non-Relational)</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err="1" smtClean="0">
                <a:solidFill>
                  <a:schemeClr val="bg1"/>
                </a:solidFill>
                <a:latin typeface="Times New Roman" panose="02020603050405020304" pitchFamily="18" charset="0"/>
                <a:cs typeface="Times New Roman" panose="02020603050405020304" pitchFamily="18" charset="0"/>
              </a:rPr>
              <a:t>Lữu</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trữ</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dữ</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liệu</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lớn</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Big data </a:t>
            </a:r>
            <a:r>
              <a:rPr lang="en-US" sz="2400" b="1" dirty="0" smtClean="0">
                <a:solidFill>
                  <a:schemeClr val="bg1"/>
                </a:solidFill>
                <a:latin typeface="Times New Roman" panose="02020603050405020304" pitchFamily="18" charset="0"/>
                <a:cs typeface="Times New Roman" panose="02020603050405020304" pitchFamily="18" charset="0"/>
              </a:rPr>
              <a:t>storage)</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err="1" smtClean="0">
                <a:solidFill>
                  <a:schemeClr val="bg1"/>
                </a:solidFill>
                <a:latin typeface="Times New Roman" panose="02020603050405020304" pitchFamily="18" charset="0"/>
                <a:cs typeface="Times New Roman" panose="02020603050405020304" pitchFamily="18" charset="0"/>
              </a:rPr>
              <a:t>Khả</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năng</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mở</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rộng</a:t>
            </a:r>
            <a:r>
              <a:rPr lang="en-US" sz="2400" b="1" dirty="0" smtClean="0">
                <a:solidFill>
                  <a:schemeClr val="bg1"/>
                </a:solidFill>
                <a:latin typeface="Times New Roman" panose="02020603050405020304" pitchFamily="18" charset="0"/>
                <a:cs typeface="Times New Roman" panose="02020603050405020304" pitchFamily="18" charset="0"/>
              </a:rPr>
              <a:t> (Scalable)</a:t>
            </a:r>
          </a:p>
        </p:txBody>
      </p:sp>
    </p:spTree>
    <p:extLst>
      <p:ext uri="{BB962C8B-B14F-4D97-AF65-F5344CB8AC3E}">
        <p14:creationId xmlns:p14="http://schemas.microsoft.com/office/powerpoint/2010/main" val="30957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Tính</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r>
              <a:rPr lang="en-US" sz="2400" b="1" i="1" dirty="0" smtClean="0">
                <a:solidFill>
                  <a:schemeClr val="bg1"/>
                </a:solidFill>
                <a:latin typeface="Times New Roman" panose="02020603050405020304" pitchFamily="18" charset="0"/>
                <a:cs typeface="Times New Roman" panose="02020603050405020304" pitchFamily="18" charset="0"/>
              </a:rPr>
              <a:t> (Distributed): Có </a:t>
            </a:r>
            <a:r>
              <a:rPr lang="en-US" sz="2400" b="1" i="1" dirty="0" err="1" smtClean="0">
                <a:solidFill>
                  <a:schemeClr val="bg1"/>
                </a:solidFill>
                <a:latin typeface="Times New Roman" panose="02020603050405020304" pitchFamily="18" charset="0"/>
                <a:cs typeface="Times New Roman" panose="02020603050405020304" pitchFamily="18" charset="0"/>
              </a:rPr>
              <a:t>hai</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phương</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thức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endParaRPr lang="en-US" sz="2400" b="1" i="1" dirty="0" smtClean="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378857" y="1874579"/>
            <a:ext cx="10515600" cy="2923877"/>
          </a:xfrm>
          <a:prstGeom prst="rect">
            <a:avLst/>
          </a:prstGeom>
          <a:noFill/>
        </p:spPr>
        <p:txBody>
          <a:bodyPr wrap="square" rtlCol="0">
            <a:spAutoFit/>
          </a:bodyPr>
          <a:lstStyle/>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Giả</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a:solidFill>
                  <a:schemeClr val="bg1"/>
                </a:solidFill>
                <a:latin typeface="Times New Roman" panose="02020603050405020304" pitchFamily="18" charset="0"/>
                <a:cs typeface="Times New Roman" panose="02020603050405020304" pitchFamily="18" charset="0"/>
              </a:rPr>
              <a:t>Mỗi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của </a:t>
            </a:r>
            <a:r>
              <a:rPr lang="en-US" sz="2000" dirty="0" err="1">
                <a:solidFill>
                  <a:schemeClr val="bg1"/>
                </a:solidFill>
                <a:latin typeface="Times New Roman" panose="02020603050405020304" pitchFamily="18" charset="0"/>
                <a:cs typeface="Times New Roman" panose="02020603050405020304" pitchFamily="18" charset="0"/>
              </a:rPr>
              <a:t>HBase</a:t>
            </a:r>
            <a:r>
              <a:rPr lang="en-US" sz="2000" dirty="0">
                <a:solidFill>
                  <a:schemeClr val="bg1"/>
                </a:solidFill>
                <a:latin typeface="Times New Roman" panose="02020603050405020304" pitchFamily="18" charset="0"/>
                <a:cs typeface="Times New Roman" panose="02020603050405020304" pitchFamily="18" charset="0"/>
              </a:rPr>
              <a:t> là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process </a:t>
            </a:r>
            <a:r>
              <a:rPr lang="en-US" sz="2000" dirty="0" err="1">
                <a:solidFill>
                  <a:schemeClr val="bg1"/>
                </a:solidFill>
                <a:latin typeface="Times New Roman" panose="02020603050405020304" pitchFamily="18" charset="0"/>
                <a:cs typeface="Times New Roman" panose="02020603050405020304" pitchFamily="18" charset="0"/>
              </a:rPr>
              <a:t>riêng</a:t>
            </a:r>
            <a:r>
              <a:rPr lang="en-US" sz="2000" dirty="0">
                <a:solidFill>
                  <a:schemeClr val="bg1"/>
                </a:solidFill>
                <a:latin typeface="Times New Roman" panose="02020603050405020304" pitchFamily="18" charset="0"/>
                <a:cs typeface="Times New Roman" panose="02020603050405020304" pitchFamily="18" charset="0"/>
              </a:rPr>
              <a:t> lẻ,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đều</a:t>
            </a:r>
            <a:r>
              <a:rPr lang="en-US" sz="2000" dirty="0">
                <a:solidFill>
                  <a:schemeClr val="bg1"/>
                </a:solidFill>
                <a:latin typeface="Times New Roman" panose="02020603050405020304" pitchFamily="18" charset="0"/>
                <a:cs typeface="Times New Roman" panose="02020603050405020304" pitchFamily="18" charset="0"/>
              </a:rPr>
              <a:t> chạy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1 </a:t>
            </a:r>
            <a:r>
              <a:rPr lang="en-US" sz="2000" dirty="0" smtClean="0">
                <a:solidFill>
                  <a:schemeClr val="bg1"/>
                </a:solidFill>
                <a:latin typeface="Times New Roman" panose="02020603050405020304" pitchFamily="18" charset="0"/>
                <a:cs typeface="Times New Roman" panose="02020603050405020304" pitchFamily="18" charset="0"/>
              </a:rPr>
              <a:t>node.</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L</a:t>
            </a:r>
            <a:r>
              <a:rPr lang="vi-VN" sz="2000" dirty="0" smtClean="0">
                <a:solidFill>
                  <a:schemeClr val="bg1"/>
                </a:solidFill>
                <a:latin typeface="Times New Roman" panose="02020603050405020304" pitchFamily="18" charset="0"/>
                <a:cs typeface="Times New Roman" panose="02020603050405020304" pitchFamily="18" charset="0"/>
              </a:rPr>
              <a:t>ưu </a:t>
            </a:r>
            <a:r>
              <a:rPr lang="vi-VN" sz="2000" dirty="0">
                <a:solidFill>
                  <a:schemeClr val="bg1"/>
                </a:solidFill>
                <a:latin typeface="Times New Roman" panose="02020603050405020304" pitchFamily="18" charset="0"/>
                <a:cs typeface="Times New Roman" panose="02020603050405020304" pitchFamily="18" charset="0"/>
              </a:rPr>
              <a:t>file local hoặc lưu trên HDFS</a:t>
            </a:r>
            <a:endParaRPr lang="en-US" sz="20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Nhươc</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điểm</a:t>
            </a:r>
            <a:r>
              <a:rPr lang="en-US" sz="2000" dirty="0" smtClean="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khi node gặp sự cố, cả hệ thống sẽ bị ngưng</a:t>
            </a:r>
            <a:r>
              <a:rPr lang="vi-VN"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lvl="1"/>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hoàn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toàn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Tự</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động</a:t>
            </a:r>
            <a:r>
              <a:rPr lang="en-US" sz="2000" dirty="0">
                <a:solidFill>
                  <a:schemeClr val="bg1"/>
                </a:solidFill>
                <a:latin typeface="Times New Roman" panose="02020603050405020304" pitchFamily="18" charset="0"/>
                <a:cs typeface="Times New Roman" panose="02020603050405020304" pitchFamily="18" charset="0"/>
              </a:rPr>
              <a:t> chia </a:t>
            </a:r>
            <a:r>
              <a:rPr lang="en-US" sz="2000" dirty="0" err="1">
                <a:solidFill>
                  <a:schemeClr val="bg1"/>
                </a:solidFill>
                <a:latin typeface="Times New Roman" panose="02020603050405020304" pitchFamily="18" charset="0"/>
                <a:cs typeface="Times New Roman" panose="02020603050405020304" pitchFamily="18" charset="0"/>
              </a:rPr>
              <a:t>tách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liệu</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khi</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quá </a:t>
            </a:r>
            <a:r>
              <a:rPr lang="en-US" sz="2000" dirty="0" err="1" smtClean="0">
                <a:solidFill>
                  <a:schemeClr val="bg1"/>
                </a:solidFill>
                <a:latin typeface="Times New Roman" panose="02020603050405020304" pitchFamily="18" charset="0"/>
                <a:cs typeface="Times New Roman" panose="02020603050405020304" pitchFamily="18" charset="0"/>
              </a:rPr>
              <a:t>lớn</a:t>
            </a:r>
            <a:r>
              <a:rPr lang="en-US" sz="20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T</a:t>
            </a:r>
            <a:r>
              <a:rPr lang="vi-VN" sz="2000" dirty="0" smtClean="0">
                <a:solidFill>
                  <a:schemeClr val="bg1"/>
                </a:solidFill>
                <a:latin typeface="Times New Roman" panose="02020603050405020304" pitchFamily="18" charset="0"/>
                <a:cs typeface="Times New Roman" panose="02020603050405020304" pitchFamily="18" charset="0"/>
              </a:rPr>
              <a:t>hường </a:t>
            </a:r>
            <a:r>
              <a:rPr lang="vi-VN" sz="2000" dirty="0">
                <a:solidFill>
                  <a:schemeClr val="bg1"/>
                </a:solidFill>
                <a:latin typeface="Times New Roman" panose="02020603050405020304" pitchFamily="18" charset="0"/>
                <a:cs typeface="Times New Roman" panose="02020603050405020304" pitchFamily="18" charset="0"/>
              </a:rPr>
              <a:t>được dùng để vận hành sản phẩm thật vì được chạy trên một hệ</a:t>
            </a:r>
            <a:br>
              <a:rPr lang="vi-VN" sz="2000" dirty="0">
                <a:solidFill>
                  <a:schemeClr val="bg1"/>
                </a:solidFill>
                <a:latin typeface="Times New Roman" panose="02020603050405020304" pitchFamily="18" charset="0"/>
                <a:cs typeface="Times New Roman" panose="02020603050405020304" pitchFamily="18" charset="0"/>
              </a:rPr>
            </a:br>
            <a:r>
              <a:rPr lang="vi-VN" sz="2000" dirty="0">
                <a:solidFill>
                  <a:schemeClr val="bg1"/>
                </a:solidFill>
                <a:latin typeface="Times New Roman" panose="02020603050405020304" pitchFamily="18" charset="0"/>
                <a:cs typeface="Times New Roman" panose="02020603050405020304" pitchFamily="18" charset="0"/>
              </a:rPr>
              <a:t>thống gồm nhiều </a:t>
            </a:r>
            <a:r>
              <a:rPr lang="vi-VN" sz="2000" dirty="0" smtClean="0">
                <a:solidFill>
                  <a:schemeClr val="bg1"/>
                </a:solidFill>
                <a:latin typeface="Times New Roman" panose="02020603050405020304" pitchFamily="18" charset="0"/>
                <a:cs typeface="Times New Roman" panose="02020603050405020304" pitchFamily="18" charset="0"/>
              </a:rPr>
              <a:t>node</a:t>
            </a:r>
            <a:r>
              <a:rPr lang="en-US"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419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00" fill="hold"/>
                                        <p:tgtEl>
                                          <p:spTgt spid="10"/>
                                        </p:tgtEl>
                                        <p:attrNameLst>
                                          <p:attrName>ppt_x</p:attrName>
                                        </p:attrNameLst>
                                      </p:cBhvr>
                                      <p:tavLst>
                                        <p:tav tm="0">
                                          <p:val>
                                            <p:strVal val="#ppt_x"/>
                                          </p:val>
                                        </p:tav>
                                        <p:tav tm="100000">
                                          <p:val>
                                            <p:strVal val="#ppt_x"/>
                                          </p:val>
                                        </p:tav>
                                      </p:tavLst>
                                    </p:anim>
                                    <p:anim calcmode="lin" valueType="num">
                                      <p:cBhvr additive="base">
                                        <p:cTn id="8"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1594</TotalTime>
  <Words>1501</Words>
  <Application>Microsoft Office PowerPoint</Application>
  <PresentationFormat>Widescreen</PresentationFormat>
  <Paragraphs>175</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Times New Roman</vt:lpstr>
      <vt:lpstr>Wingdings</vt:lpstr>
      <vt:lpstr>Office Theme</vt:lpstr>
      <vt:lpstr>CƠ SƠ DỮ LIỆU NÂNG CAO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Truong The Kiet</cp:lastModifiedBy>
  <cp:revision>135</cp:revision>
  <dcterms:created xsi:type="dcterms:W3CDTF">2006-08-16T00:00:00Z</dcterms:created>
  <dcterms:modified xsi:type="dcterms:W3CDTF">2021-03-06T05:24:13Z</dcterms:modified>
</cp:coreProperties>
</file>