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4"/>
  </p:notesMasterIdLst>
  <p:handoutMasterIdLst>
    <p:handoutMasterId r:id="rId25"/>
  </p:handoutMasterIdLst>
  <p:sldIdLst>
    <p:sldId id="275" r:id="rId2"/>
    <p:sldId id="257" r:id="rId3"/>
    <p:sldId id="265" r:id="rId4"/>
    <p:sldId id="297" r:id="rId5"/>
    <p:sldId id="266" r:id="rId6"/>
    <p:sldId id="293" r:id="rId7"/>
    <p:sldId id="294" r:id="rId8"/>
    <p:sldId id="295" r:id="rId9"/>
    <p:sldId id="296" r:id="rId10"/>
    <p:sldId id="298" r:id="rId11"/>
    <p:sldId id="281" r:id="rId12"/>
    <p:sldId id="284" r:id="rId13"/>
    <p:sldId id="283" r:id="rId14"/>
    <p:sldId id="285" r:id="rId15"/>
    <p:sldId id="289" r:id="rId16"/>
    <p:sldId id="286" r:id="rId17"/>
    <p:sldId id="287" r:id="rId18"/>
    <p:sldId id="299" r:id="rId19"/>
    <p:sldId id="288" r:id="rId20"/>
    <p:sldId id="290" r:id="rId21"/>
    <p:sldId id="300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50F419-B6A9-48CC-8C05-AAA3BB7B5788}" v="6" dt="2024-12-25T00:00:46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5033" autoAdjust="0"/>
  </p:normalViewPr>
  <p:slideViewPr>
    <p:cSldViewPr snapToGrid="0">
      <p:cViewPr varScale="1">
        <p:scale>
          <a:sx n="81" d="100"/>
          <a:sy n="81" d="100"/>
        </p:scale>
        <p:origin x="533" y="5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4.xml"/><Relationship Id="rId18" Type="http://schemas.openxmlformats.org/officeDocument/2006/relationships/slide" Target="slides/slide20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3.xml"/><Relationship Id="rId17" Type="http://schemas.openxmlformats.org/officeDocument/2006/relationships/slide" Target="slides/slide19.xml"/><Relationship Id="rId2" Type="http://schemas.openxmlformats.org/officeDocument/2006/relationships/slide" Target="slides/slide2.xml"/><Relationship Id="rId16" Type="http://schemas.openxmlformats.org/officeDocument/2006/relationships/slide" Target="slides/slide17.xml"/><Relationship Id="rId20" Type="http://schemas.openxmlformats.org/officeDocument/2006/relationships/slide" Target="slides/slide2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2.xml"/><Relationship Id="rId5" Type="http://schemas.openxmlformats.org/officeDocument/2006/relationships/slide" Target="slides/slide5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19" Type="http://schemas.openxmlformats.org/officeDocument/2006/relationships/slide" Target="slides/slide2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hật Minh" userId="3ef21478a3525a9e" providerId="LiveId" clId="{DC50F419-B6A9-48CC-8C05-AAA3BB7B5788}"/>
    <pc:docChg chg="undo custSel modSld sldOrd">
      <pc:chgData name="Nhật Minh" userId="3ef21478a3525a9e" providerId="LiveId" clId="{DC50F419-B6A9-48CC-8C05-AAA3BB7B5788}" dt="2024-12-25T01:26:08.149" v="702" actId="22"/>
      <pc:docMkLst>
        <pc:docMk/>
      </pc:docMkLst>
      <pc:sldChg chg="modSp mod">
        <pc:chgData name="Nhật Minh" userId="3ef21478a3525a9e" providerId="LiveId" clId="{DC50F419-B6A9-48CC-8C05-AAA3BB7B5788}" dt="2024-12-25T00:13:32.617" v="658" actId="20577"/>
        <pc:sldMkLst>
          <pc:docMk/>
          <pc:sldMk cId="743172911" sldId="257"/>
        </pc:sldMkLst>
        <pc:spChg chg="mod">
          <ac:chgData name="Nhật Minh" userId="3ef21478a3525a9e" providerId="LiveId" clId="{DC50F419-B6A9-48CC-8C05-AAA3BB7B5788}" dt="2024-12-25T00:13:32.617" v="658" actId="20577"/>
          <ac:spMkLst>
            <pc:docMk/>
            <pc:sldMk cId="743172911" sldId="257"/>
            <ac:spMk id="12" creationId="{A4ACF486-B7D8-4A5A-B633-83527A2F99E2}"/>
          </ac:spMkLst>
        </pc:spChg>
      </pc:sldChg>
      <pc:sldChg chg="modSp mod">
        <pc:chgData name="Nhật Minh" userId="3ef21478a3525a9e" providerId="LiveId" clId="{DC50F419-B6A9-48CC-8C05-AAA3BB7B5788}" dt="2024-12-24T23:58:31.137" v="407" actId="20577"/>
        <pc:sldMkLst>
          <pc:docMk/>
          <pc:sldMk cId="2751358436" sldId="266"/>
        </pc:sldMkLst>
        <pc:spChg chg="mod">
          <ac:chgData name="Nhật Minh" userId="3ef21478a3525a9e" providerId="LiveId" clId="{DC50F419-B6A9-48CC-8C05-AAA3BB7B5788}" dt="2024-12-24T23:58:31.137" v="407" actId="20577"/>
          <ac:spMkLst>
            <pc:docMk/>
            <pc:sldMk cId="2751358436" sldId="266"/>
            <ac:spMk id="4" creationId="{BC311219-8684-45FC-A126-E067924AC7F7}"/>
          </ac:spMkLst>
        </pc:spChg>
      </pc:sldChg>
      <pc:sldChg chg="ord">
        <pc:chgData name="Nhật Minh" userId="3ef21478a3525a9e" providerId="LiveId" clId="{DC50F419-B6A9-48CC-8C05-AAA3BB7B5788}" dt="2024-12-25T00:25:35.257" v="698"/>
        <pc:sldMkLst>
          <pc:docMk/>
          <pc:sldMk cId="1139897194" sldId="289"/>
        </pc:sldMkLst>
      </pc:sldChg>
      <pc:sldChg chg="ord">
        <pc:chgData name="Nhật Minh" userId="3ef21478a3525a9e" providerId="LiveId" clId="{DC50F419-B6A9-48CC-8C05-AAA3BB7B5788}" dt="2024-12-25T01:06:52.738" v="700"/>
        <pc:sldMkLst>
          <pc:docMk/>
          <pc:sldMk cId="4185226958" sldId="290"/>
        </pc:sldMkLst>
      </pc:sldChg>
      <pc:sldChg chg="modSp mod">
        <pc:chgData name="Nhật Minh" userId="3ef21478a3525a9e" providerId="LiveId" clId="{DC50F419-B6A9-48CC-8C05-AAA3BB7B5788}" dt="2024-12-25T00:14:06.975" v="694" actId="20577"/>
        <pc:sldMkLst>
          <pc:docMk/>
          <pc:sldMk cId="3650046006" sldId="297"/>
        </pc:sldMkLst>
        <pc:spChg chg="mod">
          <ac:chgData name="Nhật Minh" userId="3ef21478a3525a9e" providerId="LiveId" clId="{DC50F419-B6A9-48CC-8C05-AAA3BB7B5788}" dt="2024-12-25T00:14:06.975" v="694" actId="20577"/>
          <ac:spMkLst>
            <pc:docMk/>
            <pc:sldMk cId="3650046006" sldId="297"/>
            <ac:spMk id="4" creationId="{9BA04AD2-CA07-DF7B-5686-3CECB42FF7AF}"/>
          </ac:spMkLst>
        </pc:spChg>
      </pc:sldChg>
      <pc:sldChg chg="addSp delSp modSp mod">
        <pc:chgData name="Nhật Minh" userId="3ef21478a3525a9e" providerId="LiveId" clId="{DC50F419-B6A9-48CC-8C05-AAA3BB7B5788}" dt="2024-12-25T01:26:08.149" v="702" actId="22"/>
        <pc:sldMkLst>
          <pc:docMk/>
          <pc:sldMk cId="741635199" sldId="299"/>
        </pc:sldMkLst>
        <pc:spChg chg="add mod">
          <ac:chgData name="Nhật Minh" userId="3ef21478a3525a9e" providerId="LiveId" clId="{DC50F419-B6A9-48CC-8C05-AAA3BB7B5788}" dt="2024-12-25T01:26:07.869" v="701" actId="478"/>
          <ac:spMkLst>
            <pc:docMk/>
            <pc:sldMk cId="741635199" sldId="299"/>
            <ac:spMk id="6" creationId="{D30E1F29-3948-1B19-811A-5D0BCA275AF2}"/>
          </ac:spMkLst>
        </pc:spChg>
        <pc:picChg chg="del">
          <ac:chgData name="Nhật Minh" userId="3ef21478a3525a9e" providerId="LiveId" clId="{DC50F419-B6A9-48CC-8C05-AAA3BB7B5788}" dt="2024-12-25T01:26:07.869" v="701" actId="478"/>
          <ac:picMkLst>
            <pc:docMk/>
            <pc:sldMk cId="741635199" sldId="299"/>
            <ac:picMk id="5" creationId="{B8E0D425-99A9-B2DF-600C-25EC5A5F4F9B}"/>
          </ac:picMkLst>
        </pc:picChg>
        <pc:picChg chg="add">
          <ac:chgData name="Nhật Minh" userId="3ef21478a3525a9e" providerId="LiveId" clId="{DC50F419-B6A9-48CC-8C05-AAA3BB7B5788}" dt="2024-12-25T01:26:08.149" v="702" actId="22"/>
          <ac:picMkLst>
            <pc:docMk/>
            <pc:sldMk cId="741635199" sldId="299"/>
            <ac:picMk id="8" creationId="{59F2DB51-20BD-353A-A573-C10B0181AE1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41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12/25/2024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12/25/2024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12/25/2024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12/25/2024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12/25/2024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12/25/2024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12/25/2024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5" r:id="rId4"/>
    <p:sldLayoutId id="2147483683" r:id="rId5"/>
    <p:sldLayoutId id="2147483679" r:id="rId6"/>
    <p:sldLayoutId id="2147483680" r:id="rId7"/>
    <p:sldLayoutId id="2147483681" r:id="rId8"/>
    <p:sldLayoutId id="2147483682" r:id="rId9"/>
    <p:sldLayoutId id="214748367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21.xml"/><Relationship Id="rId4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8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7B7805-1847-C257-E1F7-FF9459EB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9CB1F4-C444-31DE-AB78-C8A5294E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 Tính chất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57B1F-0912-14DA-58DA-8097E5D93C8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2763" marR="0" lvl="3" indent="-342900">
              <a:lnSpc>
                <a:spcPct val="107000"/>
              </a:lnSpc>
              <a:buSzPts val="1600"/>
              <a:buFont typeface="+mj-lt"/>
              <a:buAutoNum type="arabicPeriod"/>
            </a:pP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Tính đóng gói: sử dụng các thuộc tính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private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để bảo vệ dữ liệu và cung cấp các phương thức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getter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setter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để truy cập hoặc thay đổi giá trị một cách an toàn, giúp đảm bảo tính toàn vẹn dữ liệu và kiểm soát quyền truy cập.</a:t>
            </a:r>
          </a:p>
          <a:p>
            <a:pPr marL="512763" marR="0" lvl="3" indent="-342900">
              <a:lnSpc>
                <a:spcPct val="107000"/>
              </a:lnSpc>
              <a:buSzPts val="1600"/>
              <a:buFont typeface="+mj-lt"/>
              <a:buAutoNum type="arabicPeriod"/>
            </a:pP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512763" marR="0" lvl="3" indent="-342900">
              <a:lnSpc>
                <a:spcPct val="107000"/>
              </a:lnSpc>
              <a:buSzPts val="1600"/>
              <a:buFont typeface="+mj-lt"/>
              <a:buAutoNum type="arabicPeriod"/>
            </a:pP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Tính kế thừa: Các lớp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ReaderManagement,</a:t>
            </a:r>
            <a:r>
              <a:rPr lang="vi-V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BorrowManagement,Statistic</a:t>
            </a:r>
            <a:r>
              <a:rPr lang="vi-VN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BookManagement</a:t>
            </a:r>
            <a:r>
              <a:rPr lang="vi-VN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kế thừa lớp </a:t>
            </a:r>
            <a:r>
              <a:rPr lang="vi-V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BaseUI</a:t>
            </a:r>
            <a:r>
              <a:rPr lang="vi-VN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hay các lớp </a:t>
            </a:r>
            <a:r>
              <a:rPr lang="vi-V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Login</a:t>
            </a:r>
            <a:r>
              <a:rPr lang="vi-VN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và </a:t>
            </a:r>
            <a:r>
              <a:rPr lang="vi-V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Menu</a:t>
            </a:r>
            <a:r>
              <a:rPr lang="vi-VN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kế thừa lớp </a:t>
            </a:r>
            <a:r>
              <a:rPr lang="vi-V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BaseScene</a:t>
            </a:r>
            <a:r>
              <a:rPr lang="vi-VN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để tái sử dụng các phương thức đã được định nghĩa sẵn giúp mã nguồn ngắn gọn, dễ bảo trì và mở rộng</a:t>
            </a:r>
          </a:p>
          <a:p>
            <a:pPr marL="512763" marR="0" lvl="3" indent="-342900">
              <a:lnSpc>
                <a:spcPct val="107000"/>
              </a:lnSpc>
              <a:buSzPts val="1600"/>
              <a:buFont typeface="+mj-lt"/>
              <a:buAutoNum type="arabicPeriod"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512763" marR="0" lvl="3" indent="-342900">
              <a:lnSpc>
                <a:spcPct val="107000"/>
              </a:lnSpc>
              <a:buSzPts val="1600"/>
              <a:buFont typeface="+mj-lt"/>
              <a:buAutoNum type="arabicPeriod"/>
            </a:pPr>
            <a:r>
              <a:rPr lang="vi-VN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ính đa hình: Phương thức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setupUI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() và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setBtnStyle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() trong lớp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BaseScene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được các lớp con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Login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và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Menu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định nghĩa lại để có thể thiết lập giao diện một cách phù hợp</a:t>
            </a:r>
          </a:p>
          <a:p>
            <a:pPr marL="512763" marR="0" lvl="3" indent="-342900">
              <a:lnSpc>
                <a:spcPct val="107000"/>
              </a:lnSpc>
              <a:buSzPts val="1600"/>
              <a:buFont typeface="+mj-lt"/>
              <a:buAutoNum type="arabicPeriod"/>
            </a:pP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512763" marR="0" lvl="3" indent="-342900">
              <a:lnSpc>
                <a:spcPct val="107000"/>
              </a:lnSpc>
              <a:spcAft>
                <a:spcPts val="800"/>
              </a:spcAft>
              <a:buSzPts val="1600"/>
              <a:buFont typeface="+mj-lt"/>
              <a:buAutoNum type="arabicPeriod"/>
            </a:pP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Tính trừu tượng: Lớp trừu tượng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BaseScene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định nghĩa phương thức trừu tượng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setupUI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() buộc các lớp con (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Login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Menu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) phải định nghĩa cụ thể cách thiết lập giao diện.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3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90962-4FEE-8AF8-9138-532400A0C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E4C062-BC39-D1BF-0A88-32ED2894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8CF499-D5E9-EDDA-A64B-6E142B1A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0B809-F298-1D27-263E-5B91418311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diagram bao </a:t>
            </a:r>
            <a:r>
              <a:rPr lang="en-US" dirty="0" err="1"/>
              <a:t>gồm</a:t>
            </a:r>
            <a:r>
              <a:rPr lang="en-US" dirty="0"/>
              <a:t> Database, Use Case </a:t>
            </a:r>
            <a:r>
              <a:rPr lang="en-US" dirty="0" err="1"/>
              <a:t>và</a:t>
            </a:r>
            <a:r>
              <a:rPr lang="en-US" dirty="0"/>
              <a:t> Class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889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9BCD8-9350-DDAC-7311-6FE63A277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00B0F6-7C10-F9FF-E03C-77E59556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3C16BA-4864-F67A-08C3-334B3F2B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Diagram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4BC29C3-45BE-7CE5-0986-BDB78BCC598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75791" y="899320"/>
            <a:ext cx="8392418" cy="530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75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DE8B9-8C7D-A589-5978-99B8136F4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4DACE7-2525-4883-EA55-13E98E9F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7D40F4-3A2C-CCBA-C723-0446C304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Database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70E96-D5D3-7F4B-9B9B-E7C71963CCB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Category (Thể loại sách): Quản lý các thể loại sách để phân loại dễ dàng.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Author (Tác giả): Lưu thông tin về tác giả sách.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Publisher (Nhà xuất bản): Quản lý thông tin nhà xuất bản sách.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Account (Tài khoản): Quản lý tài khoản nhân viên trong hệ thống.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Reader (Độc giả): Lưu thông tin cá nhân của độc giả.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Staff (Nhân viên): Lưu thông tin nhân viên làm việc tại thư viện.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LibraryCard (Thẻ thư viện): Quản lý thông tin thẻ thư viện cấp cho độc giả.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Loan (Phiếu mượn): Quản lý các lượt mượn sách.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Book (Sách): Lưu thông tin chi tiết về sách trong thư viện.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LoanDetail (Chi tiết phiếu mượn): Quản lý từng cuốn sách được mượn trong mỗi phiếu mượn</a:t>
            </a:r>
            <a:endParaRPr lang="en-US" sz="1800" dirty="0"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61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F23DF-2D6E-9F66-1115-D12A4BF2F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147C85-EB91-143A-8FB6-F957984F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1C0FC1-3BBC-6F30-0E16-B0CFFACA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5" name="Hình ảnh 1" descr="Ảnh có chứa hàng, biểu đồ, văn bản, ảnh chụp màn hình&#10;&#10;Mô tả được tạo tự động">
            <a:extLst>
              <a:ext uri="{FF2B5EF4-FFF2-40B4-BE49-F238E27FC236}">
                <a16:creationId xmlns:a16="http://schemas.microsoft.com/office/drawing/2014/main" id="{0AEFD35D-8413-3323-F93F-0A90ADE5292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85597" y="899320"/>
            <a:ext cx="4772806" cy="530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50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DD16C-C1FA-34EA-1ADD-7336D8478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4451DB-0E21-9675-7818-A58B5FF2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868353-6B48-599A-B24C-B2C63DE7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BA611-4179-3DB5-5030-AC2EE54C5C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Package Code</a:t>
            </a:r>
          </a:p>
        </p:txBody>
      </p:sp>
      <p:pic>
        <p:nvPicPr>
          <p:cNvPr id="5" name="Hình ảnh 1" descr="Ảnh có chứa văn bản, ảnh chụp màn hình, biểu đồ, Song song&#10;&#10;Mô tả được tạo tự động">
            <a:extLst>
              <a:ext uri="{FF2B5EF4-FFF2-40B4-BE49-F238E27FC236}">
                <a16:creationId xmlns:a16="http://schemas.microsoft.com/office/drawing/2014/main" id="{2518329C-745A-595E-D42D-63AC89E57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154" y="1194218"/>
            <a:ext cx="4693691" cy="446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97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1BD3B-43EF-7455-FCAE-4D0B68E67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53517D-CDEF-1367-78A4-7522B549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03036F-BE80-0F9F-D0D9-A427A2DA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1D358-CC23-3D86-E80B-73DD307E18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Package UI</a:t>
            </a:r>
          </a:p>
        </p:txBody>
      </p:sp>
      <p:pic>
        <p:nvPicPr>
          <p:cNvPr id="5" name="Hình ảnh 1" descr="Ảnh có chứa văn bản, biểu đồ, Song song, Kế hoạch&#10;&#10;Mô tả được tạo tự động">
            <a:extLst>
              <a:ext uri="{FF2B5EF4-FFF2-40B4-BE49-F238E27FC236}">
                <a16:creationId xmlns:a16="http://schemas.microsoft.com/office/drawing/2014/main" id="{2C0E99D6-BFB2-F24E-60DE-0D2676A3D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98" y="1552491"/>
            <a:ext cx="7216604" cy="375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14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1F2ED-8B6E-7249-DB0D-36B5243EE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931898-30D3-753C-C4EB-47E49FD7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6E2542-09C4-9C70-4729-46BC9DB6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Hình ảnh 1" descr="Ảnh có chứa văn bản, biểu đồ, Song song, Kế hoạch&#10;&#10;Mô tả được tạo tự động">
            <a:extLst>
              <a:ext uri="{FF2B5EF4-FFF2-40B4-BE49-F238E27FC236}">
                <a16:creationId xmlns:a16="http://schemas.microsoft.com/office/drawing/2014/main" id="{E157AEC2-8BDC-6C50-5684-3CD1520B258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70162" y="1004239"/>
            <a:ext cx="7803676" cy="484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53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7F5801-CA91-6688-4DAB-A748F10EC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349DBA-F829-2714-86F0-6E878174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0E1F29-3948-1B19-811A-5D0BCA275A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F2DB51-20BD-353A-A573-C10B0181A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932"/>
            <a:ext cx="9144000" cy="203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35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B459C-1593-3C5E-2725-AD73104D6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35EFF7-243D-4A43-4B26-7F0F66F8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D349EA-53FF-3065-2251-57670E50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0DCC3-EE58-B857-9059-02F3526BA1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Package Java </a:t>
            </a:r>
            <a:r>
              <a:rPr lang="en-US" dirty="0" err="1"/>
              <a:t>và</a:t>
            </a:r>
            <a:r>
              <a:rPr lang="en-US" dirty="0"/>
              <a:t> JavaFX</a:t>
            </a:r>
            <a:endParaRPr lang="en-US" dirty="0">
              <a:effectLst/>
            </a:endParaRPr>
          </a:p>
        </p:txBody>
      </p:sp>
      <p:pic>
        <p:nvPicPr>
          <p:cNvPr id="5" name="Hình ảnh 1" descr="Ảnh có chứa biểu đồ, ảnh chụp màn hình, hàng, Hình chữ nhật&#10;&#10;Mô tả được tạo tự động">
            <a:extLst>
              <a:ext uri="{FF2B5EF4-FFF2-40B4-BE49-F238E27FC236}">
                <a16:creationId xmlns:a16="http://schemas.microsoft.com/office/drawing/2014/main" id="{09A6B473-C251-5C7C-27B9-37E299BAF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94" y="1793053"/>
            <a:ext cx="5731510" cy="1270000"/>
          </a:xfrm>
          <a:prstGeom prst="rect">
            <a:avLst/>
          </a:prstGeom>
        </p:spPr>
      </p:pic>
      <p:pic>
        <p:nvPicPr>
          <p:cNvPr id="7" name="Hình ảnh 1" descr="Ảnh có chứa hàng, ảnh chụp màn hình, biểu đồ, Hình chữ nhật&#10;&#10;Mô tả được tạo tự động">
            <a:extLst>
              <a:ext uri="{FF2B5EF4-FFF2-40B4-BE49-F238E27FC236}">
                <a16:creationId xmlns:a16="http://schemas.microsoft.com/office/drawing/2014/main" id="{7C6FF4EE-26AE-F48F-49D8-8B06019DD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94" y="3902806"/>
            <a:ext cx="5731510" cy="14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7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1538860"/>
            <a:ext cx="7342482" cy="14999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vi-VN" dirty="0"/>
              <a:t>Hướng đối tượng</a:t>
            </a:r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567622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en-US" sz="2800" b="0" dirty="0" err="1"/>
              <a:t>Thiết</a:t>
            </a:r>
            <a:r>
              <a:rPr lang="en-US" sz="2800" b="0" dirty="0"/>
              <a:t> </a:t>
            </a:r>
            <a:r>
              <a:rPr lang="en-US" sz="2800" b="0" dirty="0" err="1"/>
              <a:t>kế</a:t>
            </a:r>
            <a:r>
              <a:rPr lang="en-US" sz="2800" b="0" dirty="0"/>
              <a:t> </a:t>
            </a:r>
            <a:r>
              <a:rPr lang="en-US" sz="2800" b="0" dirty="0" err="1"/>
              <a:t>hướng</a:t>
            </a:r>
            <a:r>
              <a:rPr lang="en-US" sz="2800" b="0" dirty="0"/>
              <a:t> </a:t>
            </a:r>
            <a:r>
              <a:rPr lang="en-US" sz="2800" b="0" dirty="0" err="1"/>
              <a:t>đối</a:t>
            </a:r>
            <a:r>
              <a:rPr lang="en-US" sz="2800" b="0" dirty="0"/>
              <a:t> </a:t>
            </a:r>
            <a:r>
              <a:rPr lang="en-US" sz="2800" b="0" dirty="0" err="1"/>
              <a:t>tượng</a:t>
            </a:r>
            <a:r>
              <a:rPr lang="en-US" sz="2800" b="0" dirty="0"/>
              <a:t> </a:t>
            </a:r>
            <a:r>
              <a:rPr lang="en-US" sz="2800" b="0" dirty="0" err="1"/>
              <a:t>cho</a:t>
            </a:r>
            <a:r>
              <a:rPr lang="en-US" sz="2800" b="0" dirty="0"/>
              <a:t> </a:t>
            </a:r>
            <a:r>
              <a:rPr lang="en-US" sz="2800" b="0" dirty="0" err="1"/>
              <a:t>bài</a:t>
            </a:r>
            <a:r>
              <a:rPr lang="en-US" sz="2800" b="0" dirty="0"/>
              <a:t> </a:t>
            </a:r>
            <a:r>
              <a:rPr lang="en-US" sz="2800" b="0" dirty="0" err="1"/>
              <a:t>toán</a:t>
            </a:r>
            <a:endParaRPr lang="en-US" sz="2800" b="0" dirty="0"/>
          </a:p>
          <a:p>
            <a:pPr algn="ctr"/>
            <a:r>
              <a:rPr lang="en-US" sz="2800" b="0" dirty="0" err="1"/>
              <a:t>Quản</a:t>
            </a:r>
            <a:r>
              <a:rPr lang="en-US" sz="2800" b="0" dirty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thư</a:t>
            </a:r>
            <a:r>
              <a:rPr lang="en-US" sz="2800" b="0" dirty="0"/>
              <a:t> </a:t>
            </a:r>
            <a:r>
              <a:rPr lang="en-US" sz="2800" b="0" dirty="0" err="1"/>
              <a:t>viện</a:t>
            </a:r>
            <a:endParaRPr lang="en-US" sz="2800" b="0" dirty="0"/>
          </a:p>
          <a:p>
            <a:pPr algn="ctr"/>
            <a:r>
              <a:rPr lang="en-US" sz="2800" b="0" dirty="0" err="1"/>
              <a:t>Nhóm</a:t>
            </a:r>
            <a:r>
              <a:rPr lang="en-US" sz="2800" b="0" dirty="0"/>
              <a:t> </a:t>
            </a:r>
            <a:r>
              <a:rPr lang="vi-VN" sz="2800" b="0" dirty="0"/>
              <a:t>2.2</a:t>
            </a:r>
            <a:endParaRPr lang="en-US" sz="2800" b="0" dirty="0"/>
          </a:p>
          <a:p>
            <a:endParaRPr lang="en-US" sz="2800" b="0" dirty="0"/>
          </a:p>
          <a:p>
            <a:pPr algn="ctr"/>
            <a:r>
              <a:rPr lang="en-US" sz="2800" b="0" dirty="0" err="1"/>
              <a:t>Giảng</a:t>
            </a:r>
            <a:r>
              <a:rPr lang="en-US" sz="2800" b="0" dirty="0"/>
              <a:t> </a:t>
            </a:r>
            <a:r>
              <a:rPr lang="en-US" sz="2800" b="0" dirty="0" err="1"/>
              <a:t>viên</a:t>
            </a:r>
            <a:r>
              <a:rPr lang="en-US" sz="2800" b="0" dirty="0"/>
              <a:t>: Lê </a:t>
            </a:r>
            <a:r>
              <a:rPr lang="en-US" sz="2800" b="0" dirty="0" err="1"/>
              <a:t>Đức</a:t>
            </a:r>
            <a:r>
              <a:rPr lang="en-US" sz="2800" b="0" dirty="0"/>
              <a:t> </a:t>
            </a:r>
            <a:r>
              <a:rPr lang="en-US" sz="2800" b="0" dirty="0" err="1"/>
              <a:t>Hậu</a:t>
            </a:r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279C04-634C-2CE3-247D-6DBC3D943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2900" y="8482"/>
            <a:ext cx="2676207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4123" y="3164497"/>
            <a:ext cx="4355594" cy="3030557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D63F1D-68CB-2248-8728-9E1FE3BE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635" y="2862471"/>
            <a:ext cx="2281352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5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Công</a:t>
            </a:r>
            <a:r>
              <a:rPr lang="en-US" sz="35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cụ</a:t>
            </a:r>
            <a:r>
              <a:rPr lang="en-US" sz="35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sử</a:t>
            </a:r>
            <a:r>
              <a:rPr lang="en-US" sz="35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dụng</a:t>
            </a:r>
            <a:endParaRPr lang="en-US" sz="35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30" name="Picture 6" descr="PostgreSQL Logo Download in HD Quality">
            <a:extLst>
              <a:ext uri="{FF2B5EF4-FFF2-40B4-BE49-F238E27FC236}">
                <a16:creationId xmlns:a16="http://schemas.microsoft.com/office/drawing/2014/main" id="{F91408D1-4866-8C10-EB03-5FE2B7824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9264" y="478713"/>
            <a:ext cx="2422199" cy="269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n ultimate guide to Java Runtime Environment | TechGig">
            <a:extLst>
              <a:ext uri="{FF2B5EF4-FFF2-40B4-BE49-F238E27FC236}">
                <a16:creationId xmlns:a16="http://schemas.microsoft.com/office/drawing/2014/main" id="{23CC262C-2922-A7FA-AF62-5DEE981F264C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0447" y="1737630"/>
            <a:ext cx="2564650" cy="143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8537ECB8-67D1-A4DF-378D-894F3B05D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0780" y="3429000"/>
            <a:ext cx="5334317" cy="222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2B570-3CC5-5C4A-6938-4B45C726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2940"/>
            <a:ext cx="336042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9EA0BE3B-158A-4EDF-80DC-E394A0D1600F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20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5226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7540B-8588-13EE-F907-73F276669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ED2D1A-F240-562E-26AE-6F104CF3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31D158-9684-5856-D7FD-6FF2ABEF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IV.Demo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5C0CF-F841-1F06-475D-37560B7114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59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>
                <a:hlinkClick r:id="rId2" action="ppaction://hlinksldjump"/>
              </a:rPr>
              <a:t>I. </a:t>
            </a:r>
            <a:r>
              <a:rPr lang="en-US" dirty="0" err="1">
                <a:hlinkClick r:id="rId2" action="ppaction://hlinksldjump"/>
              </a:rPr>
              <a:t>Phân</a:t>
            </a:r>
            <a:r>
              <a:rPr lang="en-US" dirty="0">
                <a:hlinkClick r:id="rId2" action="ppaction://hlinksldjump"/>
              </a:rPr>
              <a:t> </a:t>
            </a:r>
            <a:r>
              <a:rPr lang="en-US" dirty="0" err="1">
                <a:hlinkClick r:id="rId2" action="ppaction://hlinksldjump"/>
              </a:rPr>
              <a:t>công</a:t>
            </a:r>
            <a:r>
              <a:rPr lang="en-US" dirty="0">
                <a:hlinkClick r:id="rId2" action="ppaction://hlinksldjump"/>
              </a:rPr>
              <a:t> </a:t>
            </a:r>
            <a:r>
              <a:rPr lang="en-US" dirty="0" err="1">
                <a:hlinkClick r:id="rId2" action="ppaction://hlinksldjump"/>
              </a:rPr>
              <a:t>thành</a:t>
            </a:r>
            <a:r>
              <a:rPr lang="en-US" dirty="0">
                <a:hlinkClick r:id="rId2" action="ppaction://hlinksldjump"/>
              </a:rPr>
              <a:t> </a:t>
            </a:r>
            <a:r>
              <a:rPr lang="en-US" dirty="0" err="1">
                <a:hlinkClick r:id="rId2" action="ppaction://hlinksldjump"/>
              </a:rPr>
              <a:t>viên</a:t>
            </a:r>
            <a:endParaRPr lang="en-US" dirty="0"/>
          </a:p>
          <a:p>
            <a:pPr>
              <a:lnSpc>
                <a:spcPct val="250000"/>
              </a:lnSpc>
            </a:pPr>
            <a:r>
              <a:rPr lang="en-US" dirty="0">
                <a:hlinkClick r:id="rId3" action="ppaction://hlinksldjump"/>
              </a:rPr>
              <a:t>II. </a:t>
            </a:r>
            <a:r>
              <a:rPr lang="en-US" dirty="0" err="1">
                <a:hlinkClick r:id="rId3" action="ppaction://hlinksldjump"/>
              </a:rPr>
              <a:t>Mô</a:t>
            </a:r>
            <a:r>
              <a:rPr lang="en-US" dirty="0">
                <a:hlinkClick r:id="rId3" action="ppaction://hlinksldjump"/>
              </a:rPr>
              <a:t> </a:t>
            </a:r>
            <a:r>
              <a:rPr lang="en-US" dirty="0" err="1">
                <a:hlinkClick r:id="rId3" action="ppaction://hlinksldjump"/>
              </a:rPr>
              <a:t>tả</a:t>
            </a:r>
            <a:r>
              <a:rPr lang="en-US" dirty="0">
                <a:hlinkClick r:id="rId3" action="ppaction://hlinksldjump"/>
              </a:rPr>
              <a:t> </a:t>
            </a:r>
            <a:r>
              <a:rPr lang="en-US" dirty="0" err="1">
                <a:hlinkClick r:id="rId3" action="ppaction://hlinksldjump"/>
              </a:rPr>
              <a:t>dự</a:t>
            </a:r>
            <a:r>
              <a:rPr lang="en-US" dirty="0">
                <a:hlinkClick r:id="rId3" action="ppaction://hlinksldjump"/>
              </a:rPr>
              <a:t> </a:t>
            </a:r>
            <a:r>
              <a:rPr lang="en-US" dirty="0" err="1">
                <a:hlinkClick r:id="rId3" action="ppaction://hlinksldjump"/>
              </a:rPr>
              <a:t>án</a:t>
            </a:r>
            <a:endParaRPr lang="en-US" dirty="0"/>
          </a:p>
          <a:p>
            <a:pPr>
              <a:lnSpc>
                <a:spcPct val="250000"/>
              </a:lnSpc>
            </a:pPr>
            <a:r>
              <a:rPr lang="en-US" dirty="0">
                <a:hlinkClick r:id="rId4" action="ppaction://hlinksldjump"/>
              </a:rPr>
              <a:t>III. </a:t>
            </a:r>
            <a:r>
              <a:rPr lang="en-US" dirty="0" err="1">
                <a:hlinkClick r:id="rId4" action="ppaction://hlinksldjump"/>
              </a:rPr>
              <a:t>Thiết</a:t>
            </a:r>
            <a:r>
              <a:rPr lang="en-US" dirty="0">
                <a:hlinkClick r:id="rId4" action="ppaction://hlinksldjump"/>
              </a:rPr>
              <a:t> </a:t>
            </a:r>
            <a:r>
              <a:rPr lang="en-US" dirty="0" err="1">
                <a:hlinkClick r:id="rId4" action="ppaction://hlinksldjump"/>
              </a:rPr>
              <a:t>kế</a:t>
            </a:r>
            <a:r>
              <a:rPr lang="en-US" dirty="0">
                <a:hlinkClick r:id="rId4" action="ppaction://hlinksldjump"/>
              </a:rPr>
              <a:t> </a:t>
            </a:r>
            <a:r>
              <a:rPr lang="en-US" dirty="0" err="1">
                <a:hlinkClick r:id="rId4" action="ppaction://hlinksldjump"/>
              </a:rPr>
              <a:t>hệ</a:t>
            </a:r>
            <a:r>
              <a:rPr lang="en-US" dirty="0">
                <a:hlinkClick r:id="rId4" action="ppaction://hlinksldjump"/>
              </a:rPr>
              <a:t> </a:t>
            </a:r>
            <a:r>
              <a:rPr lang="en-US" dirty="0" err="1">
                <a:hlinkClick r:id="rId4" action="ppaction://hlinksldjump"/>
              </a:rPr>
              <a:t>thống</a:t>
            </a:r>
            <a:endParaRPr lang="en-US" dirty="0"/>
          </a:p>
          <a:p>
            <a:pPr>
              <a:lnSpc>
                <a:spcPct val="250000"/>
              </a:lnSpc>
            </a:pPr>
            <a:r>
              <a:rPr lang="en-US" dirty="0">
                <a:hlinkClick r:id="rId5" action="ppaction://hlinksldjump"/>
              </a:rPr>
              <a:t>IV.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48D99-55E4-4B04-9475-5A5AFA18F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FA1848-694F-5E20-14B7-88F9D343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163F30-AAAD-345E-9D77-2681EB32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04AD2-CA07-DF7B-5686-3CECB42FF7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2400" b="0" i="0" dirty="0" err="1">
                <a:solidFill>
                  <a:srgbClr val="000000"/>
                </a:solidFill>
                <a:effectLst/>
              </a:rPr>
              <a:t>Trần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Đình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Nhật Minh 20225746 (</a:t>
            </a:r>
            <a:r>
              <a:rPr lang="vi-VN" sz="2400" b="0" i="0" dirty="0">
                <a:solidFill>
                  <a:srgbClr val="000000"/>
                </a:solidFill>
                <a:effectLst/>
              </a:rPr>
              <a:t>Làm </a:t>
            </a:r>
            <a:r>
              <a:rPr lang="vi-VN" sz="2400" b="0" i="0" dirty="0" err="1">
                <a:solidFill>
                  <a:srgbClr val="000000"/>
                </a:solidFill>
                <a:effectLst/>
              </a:rPr>
              <a:t>package</a:t>
            </a:r>
            <a:r>
              <a:rPr lang="vi-VN" sz="2400" b="0" i="0" dirty="0">
                <a:solidFill>
                  <a:srgbClr val="000000"/>
                </a:solidFill>
                <a:effectLst/>
              </a:rPr>
              <a:t> UI, tạo giao </a:t>
            </a:r>
            <a:r>
              <a:rPr lang="vi-VN" sz="2400" b="0" i="0" dirty="0" err="1">
                <a:solidFill>
                  <a:srgbClr val="000000"/>
                </a:solidFill>
                <a:effectLst/>
              </a:rPr>
              <a:t>diện,tạo</a:t>
            </a:r>
            <a:r>
              <a:rPr lang="vi-VN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</a:rPr>
              <a:t>class</a:t>
            </a:r>
            <a:r>
              <a:rPr lang="vi-VN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</a:rPr>
              <a:t>Diagram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  <a:endParaRPr lang="vi-VN" sz="2400" dirty="0">
              <a:solidFill>
                <a:srgbClr val="000000"/>
              </a:solidFill>
            </a:endParaRPr>
          </a:p>
          <a:p>
            <a:pPr marL="514350" indent="-514350"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</a:t>
            </a:r>
            <a:r>
              <a:rPr lang="en-US" sz="2400" dirty="0" err="1"/>
              <a:t>Nguyễn</a:t>
            </a:r>
            <a:r>
              <a:rPr lang="en-US" sz="2400" dirty="0"/>
              <a:t> Duy Khánh 20225845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(</a:t>
            </a:r>
            <a:r>
              <a:rPr lang="vi-VN" sz="2400" b="0" i="0" dirty="0">
                <a:solidFill>
                  <a:srgbClr val="000000"/>
                </a:solidFill>
                <a:effectLst/>
              </a:rPr>
              <a:t>Thiết kế </a:t>
            </a:r>
            <a:r>
              <a:rPr lang="vi-VN" sz="2400" b="0" i="0" dirty="0" err="1">
                <a:solidFill>
                  <a:srgbClr val="000000"/>
                </a:solidFill>
                <a:effectLst/>
              </a:rPr>
              <a:t>database</a:t>
            </a:r>
            <a:r>
              <a:rPr lang="vi-VN" sz="2400" b="0" i="0" dirty="0">
                <a:solidFill>
                  <a:srgbClr val="000000"/>
                </a:solidFill>
                <a:effectLst/>
              </a:rPr>
              <a:t>, Làm </a:t>
            </a:r>
            <a:r>
              <a:rPr lang="vi-VN" sz="2400" b="0" i="0" dirty="0" err="1">
                <a:solidFill>
                  <a:srgbClr val="000000"/>
                </a:solidFill>
                <a:effectLst/>
              </a:rPr>
              <a:t>class</a:t>
            </a:r>
            <a:r>
              <a:rPr lang="vi-VN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</a:rPr>
              <a:t>Login</a:t>
            </a:r>
            <a:r>
              <a:rPr lang="vi-VN" sz="2400" b="0" i="0" dirty="0">
                <a:solidFill>
                  <a:srgbClr val="000000"/>
                </a:solidFill>
                <a:effectLst/>
              </a:rPr>
              <a:t>, Vẽ </a:t>
            </a:r>
            <a:r>
              <a:rPr lang="vi-VN" sz="2400" b="0" i="0" dirty="0" err="1">
                <a:solidFill>
                  <a:srgbClr val="000000"/>
                </a:solidFill>
                <a:effectLst/>
              </a:rPr>
              <a:t>usecase</a:t>
            </a:r>
            <a:r>
              <a:rPr lang="vi-VN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</a:rPr>
              <a:t>Diagram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  <a:endParaRPr lang="vi-VN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3. </a:t>
            </a:r>
            <a:r>
              <a:rPr lang="en-US" sz="2400" dirty="0" err="1"/>
              <a:t>Nguyễn</a:t>
            </a:r>
            <a:r>
              <a:rPr lang="en-US" sz="2400" dirty="0"/>
              <a:t> Huy Hoàng 20225845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(</a:t>
            </a:r>
            <a:r>
              <a:rPr lang="vi-VN" sz="2400" b="0" i="0" dirty="0">
                <a:solidFill>
                  <a:srgbClr val="000000"/>
                </a:solidFill>
                <a:effectLst/>
              </a:rPr>
              <a:t>Làm </a:t>
            </a:r>
            <a:r>
              <a:rPr lang="vi-VN" sz="2400" b="0" i="0" dirty="0" err="1">
                <a:solidFill>
                  <a:srgbClr val="000000"/>
                </a:solidFill>
                <a:effectLst/>
              </a:rPr>
              <a:t>Slide</a:t>
            </a:r>
            <a:r>
              <a:rPr lang="vi-VN" sz="2400" b="0" i="0" dirty="0">
                <a:solidFill>
                  <a:srgbClr val="000000"/>
                </a:solidFill>
                <a:effectLst/>
              </a:rPr>
              <a:t>, làm </a:t>
            </a:r>
            <a:r>
              <a:rPr lang="vi-VN" sz="2400" b="0" i="0" dirty="0" err="1">
                <a:solidFill>
                  <a:srgbClr val="000000"/>
                </a:solidFill>
                <a:effectLst/>
              </a:rPr>
              <a:t>Database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  <a:endParaRPr lang="vi-VN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4. Phan </a:t>
            </a:r>
            <a:r>
              <a:rPr lang="en-US" sz="2400" dirty="0" err="1"/>
              <a:t>Hồng</a:t>
            </a:r>
            <a:r>
              <a:rPr lang="en-US" sz="2400" dirty="0"/>
              <a:t> Minh 20225888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(</a:t>
            </a:r>
            <a:r>
              <a:rPr lang="vi-VN" sz="2400" b="0" i="0" dirty="0" err="1">
                <a:solidFill>
                  <a:srgbClr val="000000"/>
                </a:solidFill>
                <a:effectLst/>
              </a:rPr>
              <a:t>Connect</a:t>
            </a:r>
            <a:r>
              <a:rPr lang="vi-VN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</a:rPr>
              <a:t>database,làm</a:t>
            </a:r>
            <a:r>
              <a:rPr lang="vi-VN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</a:rPr>
              <a:t>packagde</a:t>
            </a:r>
            <a:r>
              <a:rPr lang="vi-VN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</a:rPr>
              <a:t>code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  <a:endParaRPr lang="vi-VN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5. </a:t>
            </a:r>
            <a:r>
              <a:rPr lang="en-US" sz="2400" dirty="0" err="1"/>
              <a:t>Trần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Minh 20225745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(</a:t>
            </a:r>
            <a:r>
              <a:rPr lang="vi-VN" sz="2400" b="0" i="0" dirty="0">
                <a:solidFill>
                  <a:srgbClr val="000000"/>
                </a:solidFill>
                <a:effectLst/>
              </a:rPr>
              <a:t>Hỗ trợ làm </a:t>
            </a:r>
            <a:r>
              <a:rPr lang="vi-VN" sz="2400" b="0" i="0" dirty="0" err="1">
                <a:solidFill>
                  <a:srgbClr val="000000"/>
                </a:solidFill>
                <a:effectLst/>
              </a:rPr>
              <a:t>package</a:t>
            </a:r>
            <a:r>
              <a:rPr lang="vi-VN" sz="2400" b="0" i="0" dirty="0">
                <a:solidFill>
                  <a:srgbClr val="000000"/>
                </a:solidFill>
                <a:effectLst/>
              </a:rPr>
              <a:t> UI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004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vi-VN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Xây dựng một hệ thống quản lý thông tin thư viện cơ bản, bao gồm các chức năng như: quản lý sách, quản lý độc giả, quản lý mượn trả sách,...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  <a:tabLst>
                <a:tab pos="400050" algn="l"/>
              </a:tabLst>
            </a:pPr>
            <a:r>
              <a:rPr lang="en-US" sz="1400" i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400" i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thực</a:t>
            </a:r>
            <a:r>
              <a:rPr lang="en-US" sz="1400" i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400" i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chính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lang="en-US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  <a:tabLst>
                <a:tab pos="400050" algn="l"/>
              </a:tabLst>
            </a:pPr>
            <a:r>
              <a:rPr lang="en-US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Thông tin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về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(m.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tên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tác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nhà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xuất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bản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,...).</a:t>
            </a:r>
            <a:endParaRPr lang="en-US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  <a:tabLst>
                <a:tab pos="400050" algn="l"/>
                <a:tab pos="1085850" algn="l"/>
              </a:tabLst>
            </a:pPr>
            <a:r>
              <a:rPr lang="en-US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Thông tin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về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(m.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tên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ngày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sinh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địa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chỉ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,...).</a:t>
            </a:r>
            <a:endParaRPr lang="en-US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  <a:tabLst>
                <a:tab pos="400050" algn="l"/>
                <a:tab pos="1085850" algn="l"/>
              </a:tabLst>
            </a:pPr>
            <a:r>
              <a:rPr lang="en-US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Thông tin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về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việc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(m.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ngày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ngày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dự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kiến,ngày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thực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tế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,...).</a:t>
            </a:r>
            <a:endParaRPr lang="en-US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400050" algn="l"/>
                <a:tab pos="1085850" algn="l"/>
              </a:tabLst>
            </a:pPr>
            <a:r>
              <a:rPr lang="en-US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loại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Phân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loại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theo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loại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viễn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tưởng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kinh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dị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lịch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,...).</a:t>
            </a:r>
            <a:endParaRPr lang="en-US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F96C3-1AF7-15A5-441B-A6EB69CF0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06926-9DD9-1E6D-F67A-69B2F81A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0C8BC8-2C3F-CA5A-77F1-A551C84C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CA076-766C-2A8A-7384-303D00DCC0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00050" marR="0" lvl="0" indent="0" algn="l" defTabSz="914400" rtl="0" eaLnBrk="1" fontAlgn="auto" latinLnBrk="0" hangingPunct="1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1.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Quản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 Lý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Sách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F3763"/>
              </a:solidFill>
              <a:effectLst/>
              <a:uLnTx/>
              <a:uFillTx/>
              <a:latin typeface="Arial" panose="020B0604020202020204" pitchFamily="34" charset="0"/>
              <a:ea typeface="Yu Gothic Light" panose="020B0300000000000000" pitchFamily="34" charset="-128"/>
              <a:cs typeface="Arial" panose="020B0604020202020204" pitchFamily="34" charset="0"/>
            </a:endParaRPr>
          </a:p>
          <a:p>
            <a:pPr marL="804862" indent="-285750">
              <a:lnSpc>
                <a:spcPct val="200000"/>
              </a:lnSpc>
              <a:spcAft>
                <a:spcPts val="800"/>
              </a:spcAft>
              <a:tabLst>
                <a:tab pos="400050" algn="l"/>
                <a:tab pos="5715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bao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4862" indent="-285750">
              <a:lnSpc>
                <a:spcPct val="200000"/>
              </a:lnSpc>
              <a:spcAft>
                <a:spcPts val="800"/>
              </a:spcAft>
              <a:buSzPts val="1000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bao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thể loại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4862" indent="-285750">
              <a:lnSpc>
                <a:spcPct val="200000"/>
              </a:lnSpc>
              <a:spcAft>
                <a:spcPts val="800"/>
              </a:spcAft>
              <a:buSzPts val="1000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kiếm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kiếm sách theo nhiều tiêu chí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4862" indent="-285750">
              <a:lnSpc>
                <a:spcPct val="200000"/>
              </a:lnSpc>
              <a:spcAft>
                <a:spcPts val="800"/>
              </a:spcAft>
              <a:buSzPts val="1000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86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8E4AC-4BC2-2DCC-C2A3-FA15237C4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F31647-16AE-D0B1-F9DC-C38EB2882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97ABE4-5035-E97C-6DDE-D53A7F73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EBBFA-C5E6-C845-F277-E21561855D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00050" marR="0" lvl="0" indent="0" algn="l" defTabSz="914400" rtl="0" eaLnBrk="1" fontAlgn="auto" latinLnBrk="0" hangingPunct="1">
              <a:lnSpc>
                <a:spcPct val="25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2.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Quản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Lý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Độc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Giả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F3763"/>
              </a:solidFill>
              <a:effectLst/>
              <a:uLnTx/>
              <a:uFillTx/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685800" marR="0" lvl="0" indent="-111125" algn="l" defTabSz="914400" rtl="0" eaLnBrk="1" fontAlgn="auto" latinLnBrk="0" hangingPunct="1">
              <a:lnSpc>
                <a:spcPct val="25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>
                <a:tab pos="40005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Hệ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thống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cung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cấp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chức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quản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685800" marR="0" lvl="0" indent="-111125" algn="l" defTabSz="914400" rtl="0" eaLnBrk="1" fontAlgn="auto" latinLnBrk="0" hangingPunct="1">
              <a:lnSpc>
                <a:spcPct val="2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Arial" panose="020B0604020202020204" pitchFamily="34" charset="0"/>
              <a:buChar char="•"/>
              <a:tabLst>
                <a:tab pos="400050" algn="l"/>
                <a:tab pos="457200" algn="l"/>
                <a:tab pos="8001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Thêm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mới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Lưu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trữ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họ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tên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địa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chỉ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điện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thoại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email.</a:t>
            </a:r>
          </a:p>
          <a:p>
            <a:pPr marL="685800" marR="0" lvl="0" indent="-111125" algn="l" defTabSz="914400" rtl="0" eaLnBrk="1" fontAlgn="auto" latinLnBrk="0" hangingPunct="1">
              <a:lnSpc>
                <a:spcPct val="2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Arial" panose="020B0604020202020204" pitchFamily="34" charset="0"/>
              <a:buChar char="•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Xóa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Loại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bỏ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còn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tham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thư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viện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685800" marR="0" lvl="0" indent="-111125" algn="l" defTabSz="914400" rtl="0" eaLnBrk="1" fontAlgn="auto" latinLnBrk="0" hangingPunct="1">
              <a:lnSpc>
                <a:spcPct val="2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Arial" panose="020B0604020202020204" pitchFamily="34" charset="0"/>
              <a:buChar char="•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Tìm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kiếm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Theo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tên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điện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thoại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hoặc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email.</a:t>
            </a:r>
          </a:p>
        </p:txBody>
      </p:sp>
    </p:spTree>
    <p:extLst>
      <p:ext uri="{BB962C8B-B14F-4D97-AF65-F5344CB8AC3E}">
        <p14:creationId xmlns:p14="http://schemas.microsoft.com/office/powerpoint/2010/main" val="82922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B3A62-93F6-3616-317C-BC7A416C4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A16F52-9906-F6DA-FF31-8890BC46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A2FC28-B76A-ADFD-7CA8-356D0954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8FB7B-A708-0612-FB36-0CAB39D85E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00050" marR="0" lvl="0" indent="0" algn="l" defTabSz="914400" rtl="0" eaLnBrk="1" fontAlgn="auto" latinLnBrk="0" hangingPunct="1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3.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Quản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Lý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Phiếu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Mượn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/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Trả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F3763"/>
              </a:solidFill>
              <a:effectLst/>
              <a:uLnTx/>
              <a:uFillTx/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Thêm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Nhập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bao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gồm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ngày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ngày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dự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kiến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Cập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nhật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Lưu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trữ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Theo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dõi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trễ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hẹn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Tự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danh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quá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hạn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Xóa phiếu : Xóa phiếu khỏi bảng.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Tìm kiếm phiếu theo nhiều tiêu chí.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Cập nhật ngày trả và tình trạng hư hỏng của sách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16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28BE7-D3F1-7A6A-BB71-FF6EA8BAF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729B13-6EA2-B402-7076-03CCA8A0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FF6335-1FA0-EF29-31DC-365AE9B3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3F3F8-1C51-FEB0-8415-330E7DF6A7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4.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Thống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Kê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F3763"/>
              </a:solidFill>
              <a:effectLst/>
              <a:uLnTx/>
              <a:uFillTx/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400050" marR="0" lvl="0" indent="-22860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>
                <a:tab pos="40005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Hệ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thống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cung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cấp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báo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cáo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thống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kê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quan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trọng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người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Thống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kê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tổng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Tổng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Thống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kê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tổng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Tổng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quá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hạn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Thống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kê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tổng 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trễ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hẹn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và hiển thị ra bảng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hỏng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Danh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tình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trạng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bị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hư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hỏng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và hiển thị ra bảng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chưa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Thống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kê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tất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chưa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và hiển thị ra bảng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8133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1029</Words>
  <Application>Microsoft Office PowerPoint</Application>
  <PresentationFormat>On-screen Show (4:3)</PresentationFormat>
  <Paragraphs>104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Lato</vt:lpstr>
      <vt:lpstr>Symbol</vt:lpstr>
      <vt:lpstr>Times New Roman</vt:lpstr>
      <vt:lpstr>Office Theme</vt:lpstr>
      <vt:lpstr>PowerPoint Presentation</vt:lpstr>
      <vt:lpstr>PowerPoint Presentation</vt:lpstr>
      <vt:lpstr>Table of contents</vt:lpstr>
      <vt:lpstr>I. Phân công thành viên </vt:lpstr>
      <vt:lpstr>II. Mô tả dự án</vt:lpstr>
      <vt:lpstr>PowerPoint Presentation</vt:lpstr>
      <vt:lpstr>PowerPoint Presentation</vt:lpstr>
      <vt:lpstr>PowerPoint Presentation</vt:lpstr>
      <vt:lpstr>PowerPoint Presentation</vt:lpstr>
      <vt:lpstr>4 Tính chất</vt:lpstr>
      <vt:lpstr>III. Thiết kế hệ thống</vt:lpstr>
      <vt:lpstr>Database Diagram</vt:lpstr>
      <vt:lpstr>Database Diagram</vt:lpstr>
      <vt:lpstr>Use Case Diagram</vt:lpstr>
      <vt:lpstr>PowerPoint Presentation</vt:lpstr>
      <vt:lpstr>Class Diagram</vt:lpstr>
      <vt:lpstr>PowerPoint Presentation</vt:lpstr>
      <vt:lpstr>PowerPoint Presentation</vt:lpstr>
      <vt:lpstr>PowerPoint Presentation</vt:lpstr>
      <vt:lpstr>Công cụ sử dụng</vt:lpstr>
      <vt:lpstr>IV.Demo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Nhật Minh</cp:lastModifiedBy>
  <cp:revision>15</cp:revision>
  <dcterms:created xsi:type="dcterms:W3CDTF">2021-05-28T04:32:29Z</dcterms:created>
  <dcterms:modified xsi:type="dcterms:W3CDTF">2024-12-25T01:26:16Z</dcterms:modified>
</cp:coreProperties>
</file>