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75" r:id="rId2"/>
    <p:sldId id="257" r:id="rId3"/>
    <p:sldId id="265" r:id="rId4"/>
    <p:sldId id="297" r:id="rId5"/>
    <p:sldId id="266" r:id="rId6"/>
    <p:sldId id="293" r:id="rId7"/>
    <p:sldId id="294" r:id="rId8"/>
    <p:sldId id="295" r:id="rId9"/>
    <p:sldId id="296" r:id="rId10"/>
    <p:sldId id="298" r:id="rId11"/>
    <p:sldId id="281" r:id="rId12"/>
    <p:sldId id="284" r:id="rId13"/>
    <p:sldId id="283" r:id="rId14"/>
    <p:sldId id="285" r:id="rId15"/>
    <p:sldId id="286" r:id="rId16"/>
    <p:sldId id="287" r:id="rId17"/>
    <p:sldId id="299" r:id="rId18"/>
    <p:sldId id="288" r:id="rId19"/>
    <p:sldId id="289" r:id="rId20"/>
    <p:sldId id="290" r:id="rId21"/>
    <p:sldId id="300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1406" y="6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20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9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12/23/2024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83" r:id="rId5"/>
    <p:sldLayoutId id="2147483679" r:id="rId6"/>
    <p:sldLayoutId id="2147483680" r:id="rId7"/>
    <p:sldLayoutId id="2147483681" r:id="rId8"/>
    <p:sldLayoutId id="2147483682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1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B7805-1847-C257-E1F7-FF9459EB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CB1F4-C444-31DE-AB78-C8A5294E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 Tính chất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7B1F-0912-14DA-58DA-8097E5D93C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đóng gói: sử dụng các thuộc tính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private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bảo vệ dữ liệu và cung cấp các phương thức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getter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setter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truy cập hoặc thay đổi giá trị một cách an toàn, giúp đảm bảo tính toàn vẹn dữ liệu và kiểm soát quyền truy cập.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kế thừa: Các lớp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ReaderManagement,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BorrowManagement,Statistic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BookManagement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kế thừa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BaseUI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hay các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kế thừa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tái sử dụng các phương thức đã được định nghĩa sẵn giúp mã nguồn ngắn gọn, dễ bảo trì và mở rộng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ính đa hình: Phương thức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và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setBtnStyle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trong lớp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được các lớp con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định nghĩa lại để có thể thiết lập giao diện một cách phù hợp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spcAft>
                <a:spcPts val="800"/>
              </a:spcAft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trừu tượng: Lớp trừu tượng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định nghĩa phương thức trừu tượng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buộc các lớp con (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 phải định nghĩa cụ thể cách thiết lập giao diện.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90962-4FEE-8AF8-9138-532400A0C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4C062-BC39-D1BF-0A88-32ED2894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8CF499-D5E9-EDDA-A64B-6E142B1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0B809-F298-1D27-263E-5B91418311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diagram bao </a:t>
            </a:r>
            <a:r>
              <a:rPr lang="en-US" dirty="0" err="1"/>
              <a:t>gồm</a:t>
            </a:r>
            <a:r>
              <a:rPr lang="en-US" dirty="0"/>
              <a:t> Database, Use Case </a:t>
            </a:r>
            <a:r>
              <a:rPr lang="en-US" dirty="0" err="1"/>
              <a:t>và</a:t>
            </a:r>
            <a:r>
              <a:rPr lang="en-US" dirty="0"/>
              <a:t> Class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8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9BCD8-9350-DDAC-7311-6FE63A277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0B0F6-7C10-F9FF-E03C-77E59556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C16BA-4864-F67A-08C3-334B3F2B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BC29C3-45BE-7CE5-0986-BDB78BCC59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5791" y="899320"/>
            <a:ext cx="8392418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7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DE8B9-8C7D-A589-5978-99B8136F4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DACE7-2525-4883-EA55-13E98E9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D40F4-3A2C-CCBA-C723-0446C304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Database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0E96-D5D3-7F4B-9B9B-E7C71963CC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Category (Thể loại sách): Quản lý các thể loại sách để phân loại dễ dàng.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Author (Tác giả): Lưu thông tin về tác giả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Publisher (Nhà xuất bản): Quản lý thông tin nhà xuất bản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Account (Tài khoản): Quản lý tài khoản nhân viên trong hệ thống.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Reader (Độc giả): Lưu thông tin cá nhân của độc giả.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Staff (Nhân viên): Lưu thông tin nhân viên làm việc tại thư viện.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LibraryCard (Thẻ thư viện): Quản lý thông tin thẻ thư viện cấp cho độc giả.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Loan (Phiếu mượn): Quản lý các lượt mượn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Book (Sách): Lưu thông tin chi tiết về sách trong thư viện.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LoanDetail (Chi tiết phiếu mượn): Quản lý từng cuốn sách được mượn trong mỗi phiếu mượn</a:t>
            </a:r>
            <a:endParaRPr lang="en-US" sz="1800" dirty="0"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6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23DF-2D6E-9F66-1115-D12A4BF2F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47C85-EB91-143A-8FB6-F957984F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C0FC1-3BBC-6F30-0E16-B0CFFACA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Hình ảnh 1" descr="Ảnh có chứa hàng, biểu đồ, văn bản, ảnh chụp màn hình&#10;&#10;Mô tả được tạo tự động">
            <a:extLst>
              <a:ext uri="{FF2B5EF4-FFF2-40B4-BE49-F238E27FC236}">
                <a16:creationId xmlns:a16="http://schemas.microsoft.com/office/drawing/2014/main" id="{0AEFD35D-8413-3323-F93F-0A90ADE529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85597" y="899320"/>
            <a:ext cx="4772806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5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1BD3B-43EF-7455-FCAE-4D0B68E6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3517D-CDEF-1367-78A4-7522B549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03036F-BE80-0F9F-D0D9-A427A2DA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1D358-CC23-3D86-E80B-73DD307E18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UI</a:t>
            </a:r>
          </a:p>
        </p:txBody>
      </p:sp>
      <p:pic>
        <p:nvPicPr>
          <p:cNvPr id="5" name="Hình ảnh 1" descr="Ảnh có chứa văn bản, biểu đồ, Song song, Kế hoạch&#10;&#10;Mô tả được tạo tự động">
            <a:extLst>
              <a:ext uri="{FF2B5EF4-FFF2-40B4-BE49-F238E27FC236}">
                <a16:creationId xmlns:a16="http://schemas.microsoft.com/office/drawing/2014/main" id="{2C0E99D6-BFB2-F24E-60DE-0D2676A3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98" y="1552491"/>
            <a:ext cx="7216604" cy="37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1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F2ED-8B6E-7249-DB0D-36B5243EE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31898-30D3-753C-C4EB-47E49FD7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6E2542-09C4-9C70-4729-46BC9DB6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Hình ảnh 1" descr="Ảnh có chứa văn bản, biểu đồ, Song song, Kế hoạch&#10;&#10;Mô tả được tạo tự động">
            <a:extLst>
              <a:ext uri="{FF2B5EF4-FFF2-40B4-BE49-F238E27FC236}">
                <a16:creationId xmlns:a16="http://schemas.microsoft.com/office/drawing/2014/main" id="{E157AEC2-8BDC-6C50-5684-3CD1520B25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0162" y="1004239"/>
            <a:ext cx="7803676" cy="48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5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7F5801-CA91-6688-4DAB-A748F10E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49DBA-F829-2714-86F0-6E878174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yellow paper&#10;&#10;Description automatically generated">
            <a:extLst>
              <a:ext uri="{FF2B5EF4-FFF2-40B4-BE49-F238E27FC236}">
                <a16:creationId xmlns:a16="http://schemas.microsoft.com/office/drawing/2014/main" id="{B8E0D425-99A9-B2DF-600C-25EC5A5F4F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4950" y="1918513"/>
            <a:ext cx="8674100" cy="31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3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B459C-1593-3C5E-2725-AD73104D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35EFF7-243D-4A43-4B26-7F0F66F8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349EA-53FF-3065-2251-57670E50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DCC3-EE58-B857-9059-02F3526BA1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Java </a:t>
            </a:r>
            <a:r>
              <a:rPr lang="en-US" dirty="0" err="1"/>
              <a:t>và</a:t>
            </a:r>
            <a:r>
              <a:rPr lang="en-US" dirty="0"/>
              <a:t> JavaFX</a:t>
            </a:r>
            <a:endParaRPr lang="en-US" dirty="0">
              <a:effectLst/>
            </a:endParaRPr>
          </a:p>
        </p:txBody>
      </p:sp>
      <p:pic>
        <p:nvPicPr>
          <p:cNvPr id="5" name="Hình ảnh 1" descr="Ảnh có chứa biểu đồ, ảnh chụp màn hình, hàng, Hình chữ nhật&#10;&#10;Mô tả được tạo tự động">
            <a:extLst>
              <a:ext uri="{FF2B5EF4-FFF2-40B4-BE49-F238E27FC236}">
                <a16:creationId xmlns:a16="http://schemas.microsoft.com/office/drawing/2014/main" id="{09A6B473-C251-5C7C-27B9-37E299BA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94" y="1793053"/>
            <a:ext cx="5731510" cy="1270000"/>
          </a:xfrm>
          <a:prstGeom prst="rect">
            <a:avLst/>
          </a:prstGeom>
        </p:spPr>
      </p:pic>
      <p:pic>
        <p:nvPicPr>
          <p:cNvPr id="7" name="Hình ảnh 1" descr="Ảnh có chứa hàng, ảnh chụp màn hình, biểu đồ, Hình chữ nhật&#10;&#10;Mô tả được tạo tự động">
            <a:extLst>
              <a:ext uri="{FF2B5EF4-FFF2-40B4-BE49-F238E27FC236}">
                <a16:creationId xmlns:a16="http://schemas.microsoft.com/office/drawing/2014/main" id="{7C6FF4EE-26AE-F48F-49D8-8B06019D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94" y="3902806"/>
            <a:ext cx="573151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77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DD16C-C1FA-34EA-1ADD-7336D847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451DB-0E21-9675-7818-A58B5FF2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68353-6B48-599A-B24C-B2C63DE7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BA611-4179-3DB5-5030-AC2EE54C5C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Code</a:t>
            </a:r>
          </a:p>
        </p:txBody>
      </p:sp>
      <p:pic>
        <p:nvPicPr>
          <p:cNvPr id="5" name="Hình ảnh 1" descr="Ảnh có chứa văn bản, ảnh chụp màn hình, biểu đồ, Song song&#10;&#10;Mô tả được tạo tự động">
            <a:extLst>
              <a:ext uri="{FF2B5EF4-FFF2-40B4-BE49-F238E27FC236}">
                <a16:creationId xmlns:a16="http://schemas.microsoft.com/office/drawing/2014/main" id="{2518329C-745A-595E-D42D-63AC89E5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54" y="1194218"/>
            <a:ext cx="4693691" cy="44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538860"/>
            <a:ext cx="7342482" cy="14999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vi-VN" dirty="0"/>
              <a:t>Hướng đối tượng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2800" b="0" dirty="0" err="1"/>
              <a:t>Thiết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hướng</a:t>
            </a:r>
            <a:r>
              <a:rPr lang="en-US" sz="2800" b="0" dirty="0"/>
              <a:t> </a:t>
            </a:r>
            <a:r>
              <a:rPr lang="en-US" sz="2800" b="0" dirty="0" err="1"/>
              <a:t>đối</a:t>
            </a:r>
            <a:r>
              <a:rPr lang="en-US" sz="2800" b="0" dirty="0"/>
              <a:t> </a:t>
            </a:r>
            <a:r>
              <a:rPr lang="en-US" sz="2800" b="0" dirty="0" err="1"/>
              <a:t>tượng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bài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endParaRPr lang="en-US" sz="2800" b="0" dirty="0"/>
          </a:p>
          <a:p>
            <a:pPr algn="ctr"/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thư</a:t>
            </a:r>
            <a:r>
              <a:rPr lang="en-US" sz="2800" b="0" dirty="0"/>
              <a:t> </a:t>
            </a:r>
            <a:r>
              <a:rPr lang="en-US" sz="2800" b="0" dirty="0" err="1"/>
              <a:t>viện</a:t>
            </a:r>
            <a:endParaRPr lang="en-US" sz="2800" b="0" dirty="0"/>
          </a:p>
          <a:p>
            <a:pPr algn="ctr"/>
            <a:r>
              <a:rPr lang="en-US" sz="2800" b="0" dirty="0" err="1"/>
              <a:t>Nhóm</a:t>
            </a:r>
            <a:r>
              <a:rPr lang="en-US" sz="2800" b="0" dirty="0"/>
              <a:t> 2</a:t>
            </a:r>
          </a:p>
          <a:p>
            <a:endParaRPr lang="en-US" sz="2800" b="0" dirty="0"/>
          </a:p>
          <a:p>
            <a:pPr algn="ctr"/>
            <a:r>
              <a:rPr lang="en-US" sz="2800" b="0" dirty="0" err="1"/>
              <a:t>Giảng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r>
              <a:rPr lang="en-US" sz="2800" b="0" dirty="0"/>
              <a:t>: Lê </a:t>
            </a:r>
            <a:r>
              <a:rPr lang="en-US" sz="2800" b="0" dirty="0" err="1"/>
              <a:t>Đức</a:t>
            </a:r>
            <a:r>
              <a:rPr lang="en-US" sz="2800" b="0" dirty="0"/>
              <a:t> </a:t>
            </a:r>
            <a:r>
              <a:rPr lang="en-US" sz="2800" b="0" dirty="0" err="1"/>
              <a:t>Hậu</a:t>
            </a:r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79C04-634C-2CE3-247D-6DBC3D94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63F1D-68CB-2248-8728-9E1FE3B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35" y="2862471"/>
            <a:ext cx="2281352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Công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cụ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sử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dụng</a:t>
            </a:r>
            <a:endParaRPr lang="en-US" sz="3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 descr="PostgreSQL Logo Download in HD Quality">
            <a:extLst>
              <a:ext uri="{FF2B5EF4-FFF2-40B4-BE49-F238E27FC236}">
                <a16:creationId xmlns:a16="http://schemas.microsoft.com/office/drawing/2014/main" id="{F91408D1-4866-8C10-EB03-5FE2B782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264" y="478713"/>
            <a:ext cx="2422199" cy="26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 ultimate guide to Java Runtime Environment | TechGig">
            <a:extLst>
              <a:ext uri="{FF2B5EF4-FFF2-40B4-BE49-F238E27FC236}">
                <a16:creationId xmlns:a16="http://schemas.microsoft.com/office/drawing/2014/main" id="{23CC262C-2922-A7FA-AF62-5DEE981F264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447" y="1737630"/>
            <a:ext cx="2564650" cy="14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8537ECB8-67D1-A4DF-378D-894F3B05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780" y="3429000"/>
            <a:ext cx="5334317" cy="22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2B570-3CC5-5C4A-6938-4B45C726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2940"/>
            <a:ext cx="336042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22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540B-8588-13EE-F907-73F276669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D2D1A-F240-562E-26AE-6F104CF3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1D158-9684-5856-D7FD-6FF2ABEF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IV.Demo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C0CF-F841-1F06-475D-37560B7114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5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hlinkClick r:id="rId2" action="ppaction://hlinksldjump"/>
              </a:rPr>
              <a:t>I. </a:t>
            </a:r>
            <a:r>
              <a:rPr lang="en-US" dirty="0" err="1">
                <a:hlinkClick r:id="rId2" action="ppaction://hlinksldjump"/>
              </a:rPr>
              <a:t>Phân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công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thành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viên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>
                <a:hlinkClick r:id="rId3" action="ppaction://hlinksldjump"/>
              </a:rPr>
              <a:t>II. </a:t>
            </a:r>
            <a:r>
              <a:rPr lang="en-US" dirty="0" err="1">
                <a:hlinkClick r:id="rId3" action="ppaction://hlinksldjump"/>
              </a:rPr>
              <a:t>Mô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tả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dự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án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>
                <a:hlinkClick r:id="rId4" action="ppaction://hlinksldjump"/>
              </a:rPr>
              <a:t>III. </a:t>
            </a:r>
            <a:r>
              <a:rPr lang="en-US" dirty="0" err="1">
                <a:hlinkClick r:id="rId4" action="ppaction://hlinksldjump"/>
              </a:rPr>
              <a:t>Thiết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kế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hệ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thống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>
                <a:hlinkClick r:id="rId5" action="ppaction://hlinksldjump"/>
              </a:rPr>
              <a:t>IV.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8D99-55E4-4B04-9475-5A5AFA18F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A1848-694F-5E20-14B7-88F9D34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63F30-AAAD-345E-9D77-2681EB32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04AD2-CA07-DF7B-5686-3CECB42FF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Trần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Đình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Nhật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Minh 20225746 (</a:t>
            </a:r>
            <a:r>
              <a:rPr lang="en-US" dirty="0">
                <a:solidFill>
                  <a:srgbClr val="000000"/>
                </a:solidFill>
              </a:rPr>
              <a:t>Insert roles here)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Nguyễn</a:t>
            </a:r>
            <a:r>
              <a:rPr lang="en-US" dirty="0"/>
              <a:t> Duy Khánh 20225845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Insert roles here)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Nguyễn</a:t>
            </a:r>
            <a:r>
              <a:rPr lang="en-US" dirty="0"/>
              <a:t> Huy Hoàng 20225845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Insert roles here)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Phan </a:t>
            </a:r>
            <a:r>
              <a:rPr lang="en-US" dirty="0" err="1"/>
              <a:t>Hồng</a:t>
            </a:r>
            <a:r>
              <a:rPr lang="en-US" dirty="0"/>
              <a:t> Minh 20225888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Insert roles here)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Minh 20225745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Insert roles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Xây dựng một hệ thống quản lý thông tin thư viện cơ bản, bao gồm các chức năng như: quản lý sách, quản lý độc giả, quản lý mượn trả sách,...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400050" algn="l"/>
              </a:tabLst>
            </a:pP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nhà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kiến,ngày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tế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viễn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kinh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dị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lịch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vi-VN" sz="18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 chức năng chính</a:t>
            </a:r>
            <a:r>
              <a:rPr lang="vi-VN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F96C3-1AF7-15A5-441B-A6EB69CF0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6926-9DD9-1E6D-F67A-69B2F81A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C8BC8-2C3F-CA5A-77F1-A551C84C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A076-766C-2A8A-7384-303D00DCC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1.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Sách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tabLst>
                <a:tab pos="40005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bao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thể loại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kiếm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kiếm sách theo nhiều tiêu chí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6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8E4AC-4BC2-2DCC-C2A3-FA15237C4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31647-16AE-D0B1-F9DC-C38EB28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7ABE4-5035-E97C-6DDE-D53A7F73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EBBFA-C5E6-C845-F277-E21561855D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2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2.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Độc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Giả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>
                <a:tab pos="40005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chức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8001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mới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Xóa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còn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Theo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email.</a:t>
            </a:r>
          </a:p>
        </p:txBody>
      </p:sp>
    </p:spTree>
    <p:extLst>
      <p:ext uri="{BB962C8B-B14F-4D97-AF65-F5344CB8AC3E}">
        <p14:creationId xmlns:p14="http://schemas.microsoft.com/office/powerpoint/2010/main" val="82922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3A62-93F6-3616-317C-BC7A416C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16F52-9906-F6DA-FF31-8890BC46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2FC28-B76A-ADFD-7CA8-356D0954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8FB7B-A708-0612-FB36-0CAB39D85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3.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Phiếu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Mượn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Trả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bao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gồm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Cập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dõi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hẹn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Xóa phiếu : Xóa phiếu khỏi bảng.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Tìm kiếm phiếu theo nhiều tiêu chí.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Cập nhật ngày trả và tình trạng hư hỏng của sách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6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8BE7-D3F1-7A6A-BB71-FF6EA8BAF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29B13-6EA2-B402-7076-03CCA8A0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F6335-1FA0-EF29-31DC-365AE9B3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F3F8-1C51-FEB0-8415-330E7DF6A7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4.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Thống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Kê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00050" marR="0" lvl="0" indent="-2286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>
                <a:tab pos="40005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báo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trọng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tổng 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hẹn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hỏng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Danh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hỏng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tất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13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1013</Words>
  <Application>Microsoft Office PowerPoint</Application>
  <PresentationFormat>On-screen Show (4:3)</PresentationFormat>
  <Paragraphs>101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Lato</vt:lpstr>
      <vt:lpstr>Symbol</vt:lpstr>
      <vt:lpstr>Times New Roman</vt:lpstr>
      <vt:lpstr>Office Theme</vt:lpstr>
      <vt:lpstr>PowerPoint Presentation</vt:lpstr>
      <vt:lpstr>PowerPoint Presentation</vt:lpstr>
      <vt:lpstr>Table of contents</vt:lpstr>
      <vt:lpstr>I. Phân công thành viên </vt:lpstr>
      <vt:lpstr>II. Mô tả dự án</vt:lpstr>
      <vt:lpstr>PowerPoint Presentation</vt:lpstr>
      <vt:lpstr>PowerPoint Presentation</vt:lpstr>
      <vt:lpstr>PowerPoint Presentation</vt:lpstr>
      <vt:lpstr>PowerPoint Presentation</vt:lpstr>
      <vt:lpstr>4 Tính chất</vt:lpstr>
      <vt:lpstr>III. Thiết kế hệ thống</vt:lpstr>
      <vt:lpstr>Database Diagram</vt:lpstr>
      <vt:lpstr>Database Diagram</vt:lpstr>
      <vt:lpstr>Use Case Diagram</vt:lpstr>
      <vt:lpstr>Class Diagram</vt:lpstr>
      <vt:lpstr>PowerPoint Presentation</vt:lpstr>
      <vt:lpstr>PowerPoint Presentation</vt:lpstr>
      <vt:lpstr>PowerPoint Presentation</vt:lpstr>
      <vt:lpstr>PowerPoint Presentation</vt:lpstr>
      <vt:lpstr>Công cụ sử dụng</vt:lpstr>
      <vt:lpstr>IV.Demo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Nhật Minh</cp:lastModifiedBy>
  <cp:revision>15</cp:revision>
  <dcterms:created xsi:type="dcterms:W3CDTF">2021-05-28T04:32:29Z</dcterms:created>
  <dcterms:modified xsi:type="dcterms:W3CDTF">2024-12-23T16:45:14Z</dcterms:modified>
</cp:coreProperties>
</file>