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85" r:id="rId4"/>
    <p:sldId id="263" r:id="rId5"/>
    <p:sldId id="258" r:id="rId6"/>
    <p:sldId id="278" r:id="rId7"/>
    <p:sldId id="281" r:id="rId8"/>
    <p:sldId id="259" r:id="rId9"/>
    <p:sldId id="262" r:id="rId10"/>
    <p:sldId id="282" r:id="rId11"/>
    <p:sldId id="284" r:id="rId12"/>
    <p:sldId id="280" r:id="rId13"/>
  </p:sldIdLst>
  <p:sldSz cx="18288000" cy="10287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oto Sans Bold" panose="020B0604020202020204" charset="0"/>
      <p:regular r:id="rId21"/>
      <p:bold r:id="rId22"/>
    </p:embeddedFont>
    <p:embeddedFont>
      <p:font typeface="Open Sans 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B3474-8AEE-47FA-B43E-5E03B5889FA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A652-9D2D-4B90-B50F-85FBED37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4A652-9D2D-4B90-B50F-85FBED37B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17">
            <a:extLst>
              <a:ext uri="{FF2B5EF4-FFF2-40B4-BE49-F238E27FC236}">
                <a16:creationId xmlns:a16="http://schemas.microsoft.com/office/drawing/2014/main" id="{DF4EE166-CC03-41C2-8C73-F43A5431DA71}"/>
              </a:ext>
            </a:extLst>
          </p:cNvPr>
          <p:cNvSpPr/>
          <p:nvPr/>
        </p:nvSpPr>
        <p:spPr>
          <a:xfrm>
            <a:off x="735987" y="1259392"/>
            <a:ext cx="16964742" cy="7922708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168491" y="1259393"/>
            <a:ext cx="6813010" cy="61589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40"/>
              </a:lnSpc>
            </a:pPr>
            <a:endParaRPr lang="en-US" sz="2100" u="none" dirty="0">
              <a:solidFill>
                <a:srgbClr val="2C434E"/>
              </a:solidFill>
              <a:latin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83157" y="3516592"/>
            <a:ext cx="16964741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Đồ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án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tốt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nghiệp</a:t>
            </a:r>
            <a:endParaRPr lang="en-US" sz="8000" dirty="0">
              <a:solidFill>
                <a:srgbClr val="12222B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02B06-7067-42C8-BBC9-12387AD23B39}"/>
              </a:ext>
            </a:extLst>
          </p:cNvPr>
          <p:cNvSpPr txBox="1"/>
          <p:nvPr/>
        </p:nvSpPr>
        <p:spPr>
          <a:xfrm>
            <a:off x="735987" y="2282407"/>
            <a:ext cx="1696474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vi-VN" altLang="ko-KR" sz="3600" b="1" dirty="0">
                <a:latin typeface="Roboto" panose="02000000000000000000" pitchFamily="2" charset="0"/>
                <a:ea typeface="Roboto" panose="02000000000000000000" pitchFamily="2" charset="0"/>
                <a:cs typeface="Open Sans Bold" panose="020B0604020202020204" charset="0"/>
              </a:rPr>
              <a:t>TRƯỜNG ĐẠI HỌC GIAO THÔNG VẬN TẢI</a:t>
            </a:r>
            <a:endParaRPr lang="ko-KR" altLang="en-US" sz="3600" b="1" dirty="0">
              <a:latin typeface="Roboto" panose="02000000000000000000" pitchFamily="2" charset="0"/>
              <a:ea typeface="HYWENHEI 85W" panose="00020600040101010101" charset="-128"/>
              <a:cs typeface="Open Sans Bold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1F8F8-AE48-406B-926B-055DB2DC6017}"/>
              </a:ext>
            </a:extLst>
          </p:cNvPr>
          <p:cNvSpPr txBox="1"/>
          <p:nvPr/>
        </p:nvSpPr>
        <p:spPr>
          <a:xfrm>
            <a:off x="735987" y="1635765"/>
            <a:ext cx="16964741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vi-VN" altLang="ko-KR" sz="3000" b="1" dirty="0">
                <a:latin typeface="Roboto" panose="02000000000000000000" pitchFamily="2" charset="0"/>
                <a:ea typeface="Roboto" panose="02000000000000000000" pitchFamily="2" charset="0"/>
                <a:cs typeface="Open Sans Bold" panose="020B0604020202020204" charset="0"/>
              </a:rPr>
              <a:t>KHOA CÔNG NGHỆ THÔNG TIN</a:t>
            </a:r>
            <a:endParaRPr lang="ko-KR" altLang="en-US" sz="3000" b="1" dirty="0">
              <a:latin typeface="Roboto" panose="02000000000000000000" pitchFamily="2" charset="0"/>
              <a:ea typeface="HYWENHEI 85W" panose="00020600040101010101" charset="-128"/>
              <a:cs typeface="Open Sans Bol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56440-035C-48C2-8816-212E9FE46777}"/>
              </a:ext>
            </a:extLst>
          </p:cNvPr>
          <p:cNvSpPr txBox="1"/>
          <p:nvPr/>
        </p:nvSpPr>
        <p:spPr>
          <a:xfrm>
            <a:off x="783158" y="7566274"/>
            <a:ext cx="16964741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vi-VN" altLang="ko-KR" sz="3200" dirty="0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Giảng viên hướng dẫn: </a:t>
            </a:r>
            <a:r>
              <a:rPr lang="en-US" altLang="ko-KR" sz="3200" dirty="0" err="1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Nguyễn</a:t>
            </a:r>
            <a:r>
              <a:rPr lang="en-US" altLang="ko-KR" sz="3200" dirty="0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altLang="ko-KR" sz="3200" dirty="0" err="1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Hiếu</a:t>
            </a:r>
            <a:r>
              <a:rPr lang="en-US" altLang="ko-KR" sz="3200" dirty="0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altLang="ko-KR" sz="3200" dirty="0" err="1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Cường</a:t>
            </a:r>
            <a:endParaRPr lang="vi-VN" altLang="ko-KR" sz="3200" dirty="0">
              <a:solidFill>
                <a:srgbClr val="464737"/>
              </a:solidFill>
              <a:latin typeface="Roboto Medium" panose="02000000000000000000" pitchFamily="2" charset="0"/>
              <a:ea typeface="Roboto Medium" panose="02000000000000000000" pitchFamily="2" charset="0"/>
              <a:cs typeface="Open Sans Bold" panose="020B0604020202020204" charset="0"/>
            </a:endParaRPr>
          </a:p>
          <a:p>
            <a:pPr algn="ctr"/>
            <a:r>
              <a:rPr lang="vi-VN" altLang="ko-KR" sz="3200" dirty="0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Sinh viên thực hiện: </a:t>
            </a:r>
            <a:r>
              <a:rPr lang="en-US" altLang="ko-KR" sz="3200" dirty="0" err="1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Trần</a:t>
            </a:r>
            <a:r>
              <a:rPr lang="en-US" altLang="ko-KR" sz="3200" dirty="0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Minh </a:t>
            </a:r>
            <a:r>
              <a:rPr lang="en-US" altLang="ko-KR" sz="3200" dirty="0" err="1">
                <a:solidFill>
                  <a:srgbClr val="4647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Đức</a:t>
            </a:r>
            <a:endParaRPr lang="ko-KR" altLang="en-US" sz="3200" dirty="0">
              <a:solidFill>
                <a:srgbClr val="464737"/>
              </a:solidFill>
              <a:latin typeface="Roboto Medium" panose="02000000000000000000" pitchFamily="2" charset="0"/>
              <a:ea typeface="HYWENHEI 85W" panose="00020600040101010101" charset="-128"/>
              <a:cs typeface="Open Sans Bold" panose="020B060402020202020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29465C2-3190-4CD6-A6AC-62CAB5101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0800" y="1424594"/>
            <a:ext cx="1715626" cy="1715626"/>
          </a:xfrm>
          <a:prstGeom prst="rect">
            <a:avLst/>
          </a:prstGeom>
        </p:spPr>
      </p:pic>
      <p:sp>
        <p:nvSpPr>
          <p:cNvPr id="9" name="TextBox 15">
            <a:extLst>
              <a:ext uri="{FF2B5EF4-FFF2-40B4-BE49-F238E27FC236}">
                <a16:creationId xmlns:a16="http://schemas.microsoft.com/office/drawing/2014/main" id="{CF741C19-59A8-417C-9C9B-BEF1896D2A35}"/>
              </a:ext>
            </a:extLst>
          </p:cNvPr>
          <p:cNvSpPr txBox="1"/>
          <p:nvPr/>
        </p:nvSpPr>
        <p:spPr>
          <a:xfrm>
            <a:off x="735987" y="4957848"/>
            <a:ext cx="16964742" cy="1054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Quản</a:t>
            </a:r>
            <a:r>
              <a:rPr lang="en-US" sz="5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lý</a:t>
            </a:r>
            <a:r>
              <a:rPr lang="en-US" sz="5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đồ</a:t>
            </a:r>
            <a:r>
              <a:rPr lang="en-US" sz="5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án</a:t>
            </a:r>
            <a:r>
              <a:rPr lang="en-US" sz="5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sinh</a:t>
            </a:r>
            <a:r>
              <a:rPr lang="en-US" sz="5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viên</a:t>
            </a:r>
            <a:endParaRPr lang="en-US" sz="5000" dirty="0">
              <a:solidFill>
                <a:srgbClr val="12222B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17">
            <a:extLst>
              <a:ext uri="{FF2B5EF4-FFF2-40B4-BE49-F238E27FC236}">
                <a16:creationId xmlns:a16="http://schemas.microsoft.com/office/drawing/2014/main" id="{14C985D8-DB27-4FC7-8557-091584B2A7B3}"/>
              </a:ext>
            </a:extLst>
          </p:cNvPr>
          <p:cNvSpPr/>
          <p:nvPr/>
        </p:nvSpPr>
        <p:spPr>
          <a:xfrm>
            <a:off x="426350" y="800100"/>
            <a:ext cx="17347299" cy="8382001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52475" y="1545346"/>
            <a:ext cx="16173449" cy="78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Kết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luận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và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h</a:t>
            </a:r>
            <a:r>
              <a:rPr lang="vi-VN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ư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ớng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phát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triển</a:t>
            </a:r>
            <a:endParaRPr lang="en-US" sz="7000" u="none" dirty="0">
              <a:solidFill>
                <a:srgbClr val="12222B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B30AF-840B-47C7-BBB0-AE6E6B53DF6B}"/>
              </a:ext>
            </a:extLst>
          </p:cNvPr>
          <p:cNvSpPr txBox="1"/>
          <p:nvPr/>
        </p:nvSpPr>
        <p:spPr>
          <a:xfrm>
            <a:off x="1028700" y="3687343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Hoàn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thiện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những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chính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đề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ra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rộng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khác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B2883-FC1A-41FF-8F92-E110C106963B}"/>
              </a:ext>
            </a:extLst>
          </p:cNvPr>
          <p:cNvSpPr txBox="1"/>
          <p:nvPr/>
        </p:nvSpPr>
        <p:spPr>
          <a:xfrm>
            <a:off x="1028700" y="5502786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Vận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đ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ợc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những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kiến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thức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khai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tế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A2C3B-BAB1-44B9-AB2D-A73930269E97}"/>
              </a:ext>
            </a:extLst>
          </p:cNvPr>
          <p:cNvSpPr txBox="1"/>
          <p:nvPr/>
        </p:nvSpPr>
        <p:spPr>
          <a:xfrm>
            <a:off x="1028700" y="6846418"/>
            <a:ext cx="5313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cận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đ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ợc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nghệ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mới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nay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59019-711A-463A-A84C-CB9A6C1635FD}"/>
              </a:ext>
            </a:extLst>
          </p:cNvPr>
          <p:cNvSpPr txBox="1"/>
          <p:nvPr/>
        </p:nvSpPr>
        <p:spPr>
          <a:xfrm>
            <a:off x="1000991" y="2716040"/>
            <a:ext cx="4737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A, </a:t>
            </a:r>
            <a:r>
              <a:rPr lang="en-US" sz="4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Kết</a:t>
            </a:r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4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quả</a:t>
            </a:r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4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đạt</a:t>
            </a:r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 đ</a:t>
            </a:r>
            <a:r>
              <a:rPr lang="vi-VN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ư</a:t>
            </a:r>
            <a:r>
              <a:rPr lang="en-US" sz="4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ợc</a:t>
            </a:r>
            <a:endParaRPr lang="en-US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87311-5356-4255-95F4-5722CB54FF97}"/>
              </a:ext>
            </a:extLst>
          </p:cNvPr>
          <p:cNvSpPr txBox="1"/>
          <p:nvPr/>
        </p:nvSpPr>
        <p:spPr>
          <a:xfrm>
            <a:off x="17108457" y="92226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5E4C6-81EF-41B9-ADFD-6D7B6D585EB9}"/>
              </a:ext>
            </a:extLst>
          </p:cNvPr>
          <p:cNvSpPr txBox="1"/>
          <p:nvPr/>
        </p:nvSpPr>
        <p:spPr>
          <a:xfrm>
            <a:off x="10546449" y="3687343"/>
            <a:ext cx="6792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Tốc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độ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xử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a đ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ợc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tối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u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nên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ảnh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h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ớng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đến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trải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nghiệm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ng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ời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727D48-F207-42AE-AA5C-28D9B593D9A4}"/>
              </a:ext>
            </a:extLst>
          </p:cNvPr>
          <p:cNvSpPr txBox="1"/>
          <p:nvPr/>
        </p:nvSpPr>
        <p:spPr>
          <a:xfrm>
            <a:off x="10638236" y="5555936"/>
            <a:ext cx="6792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độ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chia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ch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áp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quyết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vấn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đề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120507-86AC-4ECC-A274-E7ABC3E695E4}"/>
              </a:ext>
            </a:extLst>
          </p:cNvPr>
          <p:cNvSpPr txBox="1"/>
          <p:nvPr/>
        </p:nvSpPr>
        <p:spPr>
          <a:xfrm>
            <a:off x="10638572" y="7397676"/>
            <a:ext cx="6608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Chưa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quy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thử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nên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vẫn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lỗi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tiềm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ẩn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47F80-AD85-4086-8DEE-ED0BCB854AEF}"/>
              </a:ext>
            </a:extLst>
          </p:cNvPr>
          <p:cNvSpPr txBox="1"/>
          <p:nvPr/>
        </p:nvSpPr>
        <p:spPr>
          <a:xfrm>
            <a:off x="10546449" y="2716040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B, </a:t>
            </a:r>
            <a:r>
              <a:rPr lang="en-US" sz="4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Hạn</a:t>
            </a:r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4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chế</a:t>
            </a:r>
            <a:endParaRPr lang="en-US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0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7">
            <a:extLst>
              <a:ext uri="{FF2B5EF4-FFF2-40B4-BE49-F238E27FC236}">
                <a16:creationId xmlns:a16="http://schemas.microsoft.com/office/drawing/2014/main" id="{EB1BB4AE-444A-421A-9C67-DFA1CFFA1B64}"/>
              </a:ext>
            </a:extLst>
          </p:cNvPr>
          <p:cNvSpPr/>
          <p:nvPr/>
        </p:nvSpPr>
        <p:spPr>
          <a:xfrm>
            <a:off x="735987" y="800100"/>
            <a:ext cx="16964742" cy="7941554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B30AF-840B-47C7-BBB0-AE6E6B53DF6B}"/>
              </a:ext>
            </a:extLst>
          </p:cNvPr>
          <p:cNvSpPr txBox="1"/>
          <p:nvPr/>
        </p:nvSpPr>
        <p:spPr>
          <a:xfrm>
            <a:off x="1574177" y="4050580"/>
            <a:ext cx="1127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Cải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tiến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quy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hóa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chia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bằng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AI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học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B2883-FC1A-41FF-8F92-E110C106963B}"/>
              </a:ext>
            </a:extLst>
          </p:cNvPr>
          <p:cNvSpPr txBox="1"/>
          <p:nvPr/>
        </p:nvSpPr>
        <p:spPr>
          <a:xfrm>
            <a:off x="1574177" y="5396316"/>
            <a:ext cx="1127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môi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tr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ờng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giao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giúp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trao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đổi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h</a:t>
            </a:r>
            <a:r>
              <a:rPr lang="vi-VN" sz="3000" dirty="0">
                <a:latin typeface="Roboto" panose="02000000000000000000" pitchFamily="2" charset="0"/>
                <a:ea typeface="Roboto" panose="02000000000000000000" pitchFamily="2" charset="0"/>
              </a:rPr>
              <a:t>ơ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59019-711A-463A-A84C-CB9A6C1635FD}"/>
              </a:ext>
            </a:extLst>
          </p:cNvPr>
          <p:cNvSpPr txBox="1"/>
          <p:nvPr/>
        </p:nvSpPr>
        <p:spPr>
          <a:xfrm>
            <a:off x="1546468" y="2988193"/>
            <a:ext cx="4551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C, H</a:t>
            </a:r>
            <a:r>
              <a:rPr lang="vi-VN" sz="40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ư</a:t>
            </a:r>
            <a:r>
              <a:rPr lang="en-US" sz="4000" b="1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ớng</a:t>
            </a:r>
            <a:r>
              <a:rPr lang="en-US" sz="40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4000" b="1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phát</a:t>
            </a:r>
            <a:r>
              <a:rPr lang="en-US" sz="40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4000" b="1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triển</a:t>
            </a:r>
            <a:endParaRPr lang="en-US" sz="40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58D84-CD59-458A-908E-2B06B51F6DEA}"/>
              </a:ext>
            </a:extLst>
          </p:cNvPr>
          <p:cNvSpPr txBox="1"/>
          <p:nvPr/>
        </p:nvSpPr>
        <p:spPr>
          <a:xfrm>
            <a:off x="1593229" y="6848571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khai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thử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mềm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nâng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cao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hoàn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thiện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459E8-21F2-407A-887E-8C82F1D53FFF}"/>
              </a:ext>
            </a:extLst>
          </p:cNvPr>
          <p:cNvSpPr txBox="1"/>
          <p:nvPr/>
        </p:nvSpPr>
        <p:spPr>
          <a:xfrm>
            <a:off x="17108457" y="92226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98213A66-AAC4-463A-A49C-B0E50EA6CBAB}"/>
              </a:ext>
            </a:extLst>
          </p:cNvPr>
          <p:cNvSpPr txBox="1"/>
          <p:nvPr/>
        </p:nvSpPr>
        <p:spPr>
          <a:xfrm>
            <a:off x="752475" y="1545346"/>
            <a:ext cx="16173449" cy="78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Kết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luận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và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h</a:t>
            </a:r>
            <a:r>
              <a:rPr lang="vi-VN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ư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ớng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phát</a:t>
            </a:r>
            <a:r>
              <a:rPr lang="en-US" sz="7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7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triển</a:t>
            </a:r>
            <a:endParaRPr lang="en-US" sz="7000" u="none" dirty="0">
              <a:solidFill>
                <a:srgbClr val="12222B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2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7">
            <a:extLst>
              <a:ext uri="{FF2B5EF4-FFF2-40B4-BE49-F238E27FC236}">
                <a16:creationId xmlns:a16="http://schemas.microsoft.com/office/drawing/2014/main" id="{35A749C5-992F-433B-9C9F-7DC1F2A4CA91}"/>
              </a:ext>
            </a:extLst>
          </p:cNvPr>
          <p:cNvSpPr/>
          <p:nvPr/>
        </p:nvSpPr>
        <p:spPr>
          <a:xfrm>
            <a:off x="735987" y="1259392"/>
            <a:ext cx="16964742" cy="7922708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76700" y="3543300"/>
            <a:ext cx="101346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7988" b="1" dirty="0" err="1">
                <a:solidFill>
                  <a:srgbClr val="1222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7988" b="1" dirty="0">
                <a:solidFill>
                  <a:srgbClr val="1222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7988" b="1" dirty="0" err="1">
                <a:solidFill>
                  <a:srgbClr val="1222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thúc</a:t>
            </a:r>
            <a:endParaRPr lang="en-US" sz="7988" b="1" u="none" dirty="0">
              <a:solidFill>
                <a:srgbClr val="1222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2455B-31C9-46D2-8168-2CD4EC5A8EF2}"/>
              </a:ext>
            </a:extLst>
          </p:cNvPr>
          <p:cNvSpPr txBox="1"/>
          <p:nvPr/>
        </p:nvSpPr>
        <p:spPr>
          <a:xfrm>
            <a:off x="3505200" y="5085655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Cảm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vi-VN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ơ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 </a:t>
            </a:r>
            <a:r>
              <a:rPr lang="en-US" sz="36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vì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đã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lắng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nghe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7">
            <a:extLst>
              <a:ext uri="{FF2B5EF4-FFF2-40B4-BE49-F238E27FC236}">
                <a16:creationId xmlns:a16="http://schemas.microsoft.com/office/drawing/2014/main" id="{9F6494FC-C516-4050-AF0B-DB7714F58300}"/>
              </a:ext>
            </a:extLst>
          </p:cNvPr>
          <p:cNvSpPr/>
          <p:nvPr/>
        </p:nvSpPr>
        <p:spPr>
          <a:xfrm>
            <a:off x="587270" y="1259392"/>
            <a:ext cx="17113459" cy="7848993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60565" y="6662077"/>
            <a:ext cx="242583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1.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Gi</a:t>
            </a:r>
            <a:r>
              <a:rPr lang="en-US" sz="3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ới</a:t>
            </a:r>
            <a:r>
              <a:rPr lang="en-US" sz="3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thiệu</a:t>
            </a:r>
            <a:r>
              <a:rPr lang="en-US" sz="3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đề</a:t>
            </a:r>
            <a:r>
              <a:rPr lang="en-US" sz="3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tài</a:t>
            </a:r>
            <a:endParaRPr lang="en-US" sz="3000" u="none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Open Sans Bold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553200" y="6662077"/>
            <a:ext cx="2926283" cy="724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2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.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Phân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tích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thiết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kế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hệ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thống</a:t>
            </a:r>
            <a:endParaRPr lang="en-US" sz="3000" u="none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Open Sans Bold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60746" y="6662077"/>
            <a:ext cx="2667000" cy="724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3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.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Sản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phẩm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đạt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đ</a:t>
            </a:r>
            <a:r>
              <a:rPr lang="vi-VN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ư</a:t>
            </a:r>
            <a:r>
              <a:rPr lang="en-US" sz="3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ợc</a:t>
            </a:r>
            <a:endParaRPr lang="en-US" sz="3000" u="none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Open Sans Bold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109010" y="6631364"/>
            <a:ext cx="3008322" cy="724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4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.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Kết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luận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u="none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và</a:t>
            </a:r>
            <a:r>
              <a:rPr lang="en-US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h</a:t>
            </a:r>
            <a:r>
              <a:rPr lang="vi-VN" sz="3000" u="none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ư</a:t>
            </a:r>
            <a:r>
              <a:rPr lang="en-US" sz="3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ớng</a:t>
            </a:r>
            <a:r>
              <a:rPr lang="en-US" sz="3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phát</a:t>
            </a:r>
            <a:r>
              <a:rPr lang="en-US" sz="30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Bold" panose="020B0604020202020204" charset="0"/>
              </a:rPr>
              <a:t>triển</a:t>
            </a:r>
            <a:endParaRPr lang="en-US" sz="3000" u="none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Open Sans Bold" panose="020B060402020202020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058035" y="4593120"/>
            <a:ext cx="2807768" cy="1641944"/>
            <a:chOff x="0" y="0"/>
            <a:chExt cx="5638478" cy="3230880"/>
          </a:xfrm>
        </p:grpSpPr>
        <p:sp>
          <p:nvSpPr>
            <p:cNvPr id="13" name="Freeform 13"/>
            <p:cNvSpPr/>
            <p:nvPr/>
          </p:nvSpPr>
          <p:spPr>
            <a:xfrm>
              <a:off x="5080" y="12700"/>
              <a:ext cx="5623239" cy="3205480"/>
            </a:xfrm>
            <a:custGeom>
              <a:avLst/>
              <a:gdLst/>
              <a:ahLst/>
              <a:cxnLst/>
              <a:rect l="l" t="t" r="r" b="b"/>
              <a:pathLst>
                <a:path w="5623239" h="3205480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36C5FF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19415" y="5071588"/>
            <a:ext cx="685008" cy="685008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6553200" y="4593120"/>
            <a:ext cx="2807768" cy="1641944"/>
            <a:chOff x="0" y="0"/>
            <a:chExt cx="5638478" cy="3230880"/>
          </a:xfrm>
        </p:grpSpPr>
        <p:sp>
          <p:nvSpPr>
            <p:cNvPr id="22" name="Freeform 22"/>
            <p:cNvSpPr/>
            <p:nvPr/>
          </p:nvSpPr>
          <p:spPr>
            <a:xfrm>
              <a:off x="5080" y="12700"/>
              <a:ext cx="5623239" cy="3205480"/>
            </a:xfrm>
            <a:custGeom>
              <a:avLst/>
              <a:gdLst/>
              <a:ahLst/>
              <a:cxnLst/>
              <a:rect l="l" t="t" r="r" b="b"/>
              <a:pathLst>
                <a:path w="5623239" h="3205480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00C282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0094152" y="4606028"/>
            <a:ext cx="2807768" cy="1641944"/>
            <a:chOff x="0" y="0"/>
            <a:chExt cx="5638478" cy="3230880"/>
          </a:xfrm>
        </p:grpSpPr>
        <p:sp>
          <p:nvSpPr>
            <p:cNvPr id="24" name="Freeform 24"/>
            <p:cNvSpPr/>
            <p:nvPr/>
          </p:nvSpPr>
          <p:spPr>
            <a:xfrm>
              <a:off x="5080" y="12700"/>
              <a:ext cx="5623239" cy="3205480"/>
            </a:xfrm>
            <a:custGeom>
              <a:avLst/>
              <a:gdLst/>
              <a:ahLst/>
              <a:cxnLst/>
              <a:rect l="l" t="t" r="r" b="b"/>
              <a:pathLst>
                <a:path w="5623239" h="3205480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1885F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422612" y="4599574"/>
            <a:ext cx="2807768" cy="1641944"/>
            <a:chOff x="0" y="0"/>
            <a:chExt cx="5638478" cy="3230880"/>
          </a:xfrm>
        </p:grpSpPr>
        <p:sp>
          <p:nvSpPr>
            <p:cNvPr id="26" name="Freeform 26"/>
            <p:cNvSpPr/>
            <p:nvPr/>
          </p:nvSpPr>
          <p:spPr>
            <a:xfrm>
              <a:off x="5080" y="12700"/>
              <a:ext cx="5623239" cy="3205480"/>
            </a:xfrm>
            <a:custGeom>
              <a:avLst/>
              <a:gdLst/>
              <a:ahLst/>
              <a:cxnLst/>
              <a:rect l="l" t="t" r="r" b="b"/>
              <a:pathLst>
                <a:path w="5623239" h="3205480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36C5FF"/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708431" y="5041866"/>
            <a:ext cx="744452" cy="744452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138163" y="5067127"/>
            <a:ext cx="719745" cy="719745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471587" y="5065637"/>
            <a:ext cx="709818" cy="709818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735988" y="1877321"/>
            <a:ext cx="16964742" cy="814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8000" b="1" u="none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Nội</a:t>
            </a:r>
            <a:r>
              <a:rPr lang="en-US" sz="8000" b="1" u="none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8D854-BD74-4469-8B89-55B1F635FB49}"/>
              </a:ext>
            </a:extLst>
          </p:cNvPr>
          <p:cNvSpPr txBox="1"/>
          <p:nvPr/>
        </p:nvSpPr>
        <p:spPr>
          <a:xfrm>
            <a:off x="17108457" y="92226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7">
            <a:extLst>
              <a:ext uri="{FF2B5EF4-FFF2-40B4-BE49-F238E27FC236}">
                <a16:creationId xmlns:a16="http://schemas.microsoft.com/office/drawing/2014/main" id="{0BF1B6D0-CFE4-4C05-8626-124A69D08D92}"/>
              </a:ext>
            </a:extLst>
          </p:cNvPr>
          <p:cNvSpPr/>
          <p:nvPr/>
        </p:nvSpPr>
        <p:spPr>
          <a:xfrm>
            <a:off x="514350" y="1259391"/>
            <a:ext cx="17392649" cy="7431197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4350" y="4000500"/>
            <a:ext cx="17392649" cy="822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r>
              <a:rPr lang="en-US" sz="8000" u="none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. </a:t>
            </a:r>
            <a:r>
              <a:rPr lang="en-US" sz="8000" u="none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ới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thiệu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đề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tài</a:t>
            </a:r>
            <a:endParaRPr lang="en-US" sz="8000" u="none" dirty="0">
              <a:solidFill>
                <a:srgbClr val="12222B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693F9-3E85-4594-ACAA-484BE77DDA23}"/>
              </a:ext>
            </a:extLst>
          </p:cNvPr>
          <p:cNvSpPr txBox="1"/>
          <p:nvPr/>
        </p:nvSpPr>
        <p:spPr>
          <a:xfrm>
            <a:off x="17354946" y="89414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2403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7">
            <a:extLst>
              <a:ext uri="{FF2B5EF4-FFF2-40B4-BE49-F238E27FC236}">
                <a16:creationId xmlns:a16="http://schemas.microsoft.com/office/drawing/2014/main" id="{F5B8A2A6-ADA4-4660-8F69-09C6993A49C2}"/>
              </a:ext>
            </a:extLst>
          </p:cNvPr>
          <p:cNvSpPr/>
          <p:nvPr/>
        </p:nvSpPr>
        <p:spPr>
          <a:xfrm>
            <a:off x="381001" y="919687"/>
            <a:ext cx="17449800" cy="8795813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907758" y="1141862"/>
            <a:ext cx="10472483" cy="756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6000" dirty="0" err="1">
                <a:solidFill>
                  <a:srgbClr val="12222B"/>
                </a:solidFill>
                <a:latin typeface="Open Sans Bold"/>
              </a:rPr>
              <a:t>Đặt</a:t>
            </a:r>
            <a:r>
              <a:rPr lang="en-US" sz="6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6000" dirty="0" err="1">
                <a:solidFill>
                  <a:srgbClr val="12222B"/>
                </a:solidFill>
                <a:latin typeface="Open Sans Bold"/>
              </a:rPr>
              <a:t>vấn</a:t>
            </a:r>
            <a:r>
              <a:rPr lang="en-US" sz="6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6000" dirty="0" err="1">
                <a:solidFill>
                  <a:srgbClr val="12222B"/>
                </a:solidFill>
                <a:latin typeface="Open Sans Bold"/>
              </a:rPr>
              <a:t>đề</a:t>
            </a:r>
            <a:endParaRPr lang="en-US" sz="6000" u="none" dirty="0">
              <a:solidFill>
                <a:srgbClr val="12222B"/>
              </a:solidFill>
              <a:latin typeface="Open Sans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47CB85-EA3A-453B-91C3-BE94B4A4DAAD}"/>
              </a:ext>
            </a:extLst>
          </p:cNvPr>
          <p:cNvSpPr txBox="1"/>
          <p:nvPr/>
        </p:nvSpPr>
        <p:spPr>
          <a:xfrm>
            <a:off x="1295400" y="322678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còn</a:t>
            </a:r>
            <a:r>
              <a:rPr lang="en-US" sz="3600" dirty="0"/>
              <a:t> </a:t>
            </a:r>
            <a:r>
              <a:rPr lang="en-US" sz="3600" dirty="0" err="1"/>
              <a:t>gặp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khó</a:t>
            </a:r>
            <a:r>
              <a:rPr lang="en-US" sz="3600" dirty="0"/>
              <a:t> </a:t>
            </a:r>
            <a:r>
              <a:rPr lang="en-US" sz="3600" dirty="0" err="1"/>
              <a:t>khăn</a:t>
            </a:r>
            <a:endParaRPr lang="en-US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11EC0F-2310-4AA1-B513-34F80DF01776}"/>
              </a:ext>
            </a:extLst>
          </p:cNvPr>
          <p:cNvSpPr txBox="1"/>
          <p:nvPr/>
        </p:nvSpPr>
        <p:spPr>
          <a:xfrm>
            <a:off x="1295400" y="4813129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</a:t>
            </a:r>
            <a:r>
              <a:rPr lang="en-US" sz="3600" dirty="0" err="1"/>
              <a:t>Việc</a:t>
            </a:r>
            <a:r>
              <a:rPr lang="en-US" sz="3600" dirty="0"/>
              <a:t> chia </a:t>
            </a:r>
            <a:r>
              <a:rPr lang="en-US" sz="3600" dirty="0" err="1"/>
              <a:t>giảng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h</a:t>
            </a:r>
            <a:r>
              <a:rPr lang="vi-VN" sz="3600" dirty="0"/>
              <a:t>ư</a:t>
            </a:r>
            <a:r>
              <a:rPr lang="en-US" sz="3600" dirty="0" err="1"/>
              <a:t>ớng</a:t>
            </a:r>
            <a:r>
              <a:rPr lang="en-US" sz="3600" dirty="0"/>
              <a:t> </a:t>
            </a:r>
            <a:r>
              <a:rPr lang="en-US" sz="3600" dirty="0" err="1"/>
              <a:t>dẫn</a:t>
            </a:r>
            <a:r>
              <a:rPr lang="en-US" sz="3600" dirty="0"/>
              <a:t>,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xét</a:t>
            </a:r>
            <a:r>
              <a:rPr lang="en-US" sz="3600" dirty="0"/>
              <a:t> </a:t>
            </a:r>
            <a:r>
              <a:rPr lang="en-US" sz="3600" dirty="0" err="1"/>
              <a:t>duyệt</a:t>
            </a:r>
            <a:r>
              <a:rPr lang="en-US" sz="3600" dirty="0"/>
              <a:t>, </a:t>
            </a:r>
            <a:r>
              <a:rPr lang="en-US" sz="3600" dirty="0" err="1"/>
              <a:t>hội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vẫn</a:t>
            </a:r>
            <a:r>
              <a:rPr lang="en-US" sz="3600" dirty="0"/>
              <a:t> </a:t>
            </a:r>
            <a:r>
              <a:rPr lang="en-US" sz="3600" dirty="0" err="1"/>
              <a:t>còn</a:t>
            </a:r>
            <a:r>
              <a:rPr lang="en-US" sz="3600" dirty="0"/>
              <a:t> </a:t>
            </a:r>
            <a:r>
              <a:rPr lang="en-US" sz="3600" dirty="0" err="1"/>
              <a:t>thủ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989BA8-11C2-466D-8E7F-CAA3CAA27306}"/>
              </a:ext>
            </a:extLst>
          </p:cNvPr>
          <p:cNvSpPr txBox="1"/>
          <p:nvPr/>
        </p:nvSpPr>
        <p:spPr>
          <a:xfrm>
            <a:off x="17188509" y="9511438"/>
            <a:ext cx="41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E9C3C9-454C-4E28-A407-7FC747DF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774510"/>
            <a:ext cx="9930292" cy="4564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A46135-A8F5-4ED7-AF26-CB4DBB4F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931759"/>
            <a:ext cx="7529647" cy="7783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 txBox="1"/>
          <p:nvPr/>
        </p:nvSpPr>
        <p:spPr>
          <a:xfrm>
            <a:off x="3169615" y="1320915"/>
            <a:ext cx="11948770" cy="74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>
                <a:solidFill>
                  <a:srgbClr val="12222B"/>
                </a:solidFill>
                <a:latin typeface="Open Sans Bold"/>
              </a:rPr>
              <a:t>2.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Công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nghệ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sử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dụng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endParaRPr lang="en-US" sz="5000" u="none" dirty="0">
              <a:solidFill>
                <a:srgbClr val="12222B"/>
              </a:solidFill>
              <a:latin typeface="Open Sans Bold"/>
            </a:endParaRPr>
          </a:p>
        </p:txBody>
      </p:sp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7C3770A7-82C4-4A2A-8432-8AB800D8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8" y="2390942"/>
            <a:ext cx="14701403" cy="6848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7">
            <a:extLst>
              <a:ext uri="{FF2B5EF4-FFF2-40B4-BE49-F238E27FC236}">
                <a16:creationId xmlns:a16="http://schemas.microsoft.com/office/drawing/2014/main" id="{0BF1B6D0-CFE4-4C05-8626-124A69D08D92}"/>
              </a:ext>
            </a:extLst>
          </p:cNvPr>
          <p:cNvSpPr/>
          <p:nvPr/>
        </p:nvSpPr>
        <p:spPr>
          <a:xfrm>
            <a:off x="514350" y="1259391"/>
            <a:ext cx="17392649" cy="7431197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4350" y="4000500"/>
            <a:ext cx="17392649" cy="822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2. </a:t>
            </a:r>
            <a:r>
              <a:rPr lang="en-US" sz="8000" u="none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Phân</a:t>
            </a:r>
            <a:r>
              <a:rPr lang="en-US" sz="8000" u="none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u="none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tích</a:t>
            </a:r>
            <a:r>
              <a:rPr lang="en-US" sz="8000" u="none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u="none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thiết</a:t>
            </a:r>
            <a:r>
              <a:rPr lang="en-US" sz="8000" u="none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u="none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kế</a:t>
            </a:r>
            <a:r>
              <a:rPr lang="en-US" sz="8000" u="none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u="none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hệ</a:t>
            </a:r>
            <a:r>
              <a:rPr lang="en-US" sz="8000" u="none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u="none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thống</a:t>
            </a:r>
            <a:endParaRPr lang="en-US" sz="8000" u="none" dirty="0">
              <a:solidFill>
                <a:srgbClr val="12222B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693F9-3E85-4594-ACAA-484BE77DDA23}"/>
              </a:ext>
            </a:extLst>
          </p:cNvPr>
          <p:cNvSpPr txBox="1"/>
          <p:nvPr/>
        </p:nvSpPr>
        <p:spPr>
          <a:xfrm>
            <a:off x="17354946" y="89414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B66251-1026-464C-8DA0-98E17FDABC91}"/>
              </a:ext>
            </a:extLst>
          </p:cNvPr>
          <p:cNvSpPr/>
          <p:nvPr/>
        </p:nvSpPr>
        <p:spPr>
          <a:xfrm>
            <a:off x="507387" y="759434"/>
            <a:ext cx="6962775" cy="1064708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-1981200" y="1004446"/>
            <a:ext cx="11948770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Usecase</a:t>
            </a:r>
            <a:r>
              <a:rPr lang="en-US" sz="5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tổng</a:t>
            </a:r>
            <a:r>
              <a:rPr lang="en-US" sz="5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quát</a:t>
            </a:r>
            <a:endParaRPr lang="en-US" sz="5000" dirty="0">
              <a:solidFill>
                <a:srgbClr val="12222B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BB9061-D4DD-4022-9AC4-BA81F07B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751" y="194652"/>
            <a:ext cx="8295849" cy="9908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CEA4CB-F95D-4418-B6EF-11E019B3FAC1}"/>
              </a:ext>
            </a:extLst>
          </p:cNvPr>
          <p:cNvSpPr txBox="1"/>
          <p:nvPr/>
        </p:nvSpPr>
        <p:spPr>
          <a:xfrm>
            <a:off x="17259300" y="91922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사각형: 둥근 모서리 17">
            <a:extLst>
              <a:ext uri="{FF2B5EF4-FFF2-40B4-BE49-F238E27FC236}">
                <a16:creationId xmlns:a16="http://schemas.microsoft.com/office/drawing/2014/main" id="{477D0330-9ECE-4F8D-ADE4-BFC0E8C05BA2}"/>
              </a:ext>
            </a:extLst>
          </p:cNvPr>
          <p:cNvSpPr/>
          <p:nvPr/>
        </p:nvSpPr>
        <p:spPr>
          <a:xfrm>
            <a:off x="478587" y="2524838"/>
            <a:ext cx="6836613" cy="7114462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9BB0E-08F6-44EF-92E9-4F9665EA9FEF}"/>
              </a:ext>
            </a:extLst>
          </p:cNvPr>
          <p:cNvSpPr txBox="1"/>
          <p:nvPr/>
        </p:nvSpPr>
        <p:spPr>
          <a:xfrm>
            <a:off x="609996" y="2717710"/>
            <a:ext cx="647660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Yêu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Đánh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minh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bạch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rõ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ràng</a:t>
            </a:r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Lập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kế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hoạch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bảo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vệ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dõi</a:t>
            </a:r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động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chia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h</a:t>
            </a:r>
            <a:r>
              <a:rPr lang="vi-VN" sz="3400" dirty="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ớng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nhóm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xét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hội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đồng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chấm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thi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phù</a:t>
            </a: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400" dirty="0" err="1"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sz="3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3169615" y="954202"/>
            <a:ext cx="11948770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Sơ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đồ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thực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thể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quan</a:t>
            </a:r>
            <a:r>
              <a:rPr lang="en-US" sz="5000" dirty="0">
                <a:solidFill>
                  <a:srgbClr val="12222B"/>
                </a:solidFill>
                <a:latin typeface="Open Sans Bold"/>
              </a:rPr>
              <a:t> </a:t>
            </a:r>
            <a:r>
              <a:rPr lang="en-US" sz="5000" dirty="0" err="1">
                <a:solidFill>
                  <a:srgbClr val="12222B"/>
                </a:solidFill>
                <a:latin typeface="Open Sans Bold"/>
              </a:rPr>
              <a:t>hệ</a:t>
            </a:r>
            <a:endParaRPr lang="en-US" sz="5000" dirty="0">
              <a:solidFill>
                <a:srgbClr val="12222B"/>
              </a:solidFill>
              <a:latin typeface="Open Sans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D5CF381-B744-427E-B151-2720D6E98FD6}"/>
              </a:ext>
            </a:extLst>
          </p:cNvPr>
          <p:cNvPicPr/>
          <p:nvPr/>
        </p:nvPicPr>
        <p:blipFill rotWithShape="1">
          <a:blip r:embed="rId2"/>
          <a:srcRect l="514" t="377" r="979" b="755"/>
          <a:stretch/>
        </p:blipFill>
        <p:spPr bwMode="auto">
          <a:xfrm>
            <a:off x="2057400" y="1866900"/>
            <a:ext cx="14630400" cy="7836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7">
            <a:extLst>
              <a:ext uri="{FF2B5EF4-FFF2-40B4-BE49-F238E27FC236}">
                <a16:creationId xmlns:a16="http://schemas.microsoft.com/office/drawing/2014/main" id="{E5DA1355-9E96-43D8-91FE-FFA858272E8A}"/>
              </a:ext>
            </a:extLst>
          </p:cNvPr>
          <p:cNvSpPr/>
          <p:nvPr/>
        </p:nvSpPr>
        <p:spPr>
          <a:xfrm>
            <a:off x="735987" y="1259392"/>
            <a:ext cx="16964742" cy="7922708"/>
          </a:xfrm>
          <a:prstGeom prst="roundRect">
            <a:avLst>
              <a:gd name="adj" fmla="val 8903"/>
            </a:avLst>
          </a:prstGeom>
          <a:solidFill>
            <a:srgbClr val="FFFFFF">
              <a:alpha val="83137"/>
            </a:srgbClr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735987" y="3467100"/>
            <a:ext cx="16964741" cy="822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3.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Sản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phẩm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đạt</a:t>
            </a:r>
            <a:r>
              <a:rPr lang="en-US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đ</a:t>
            </a:r>
            <a:r>
              <a:rPr lang="vi-VN" sz="8000" dirty="0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ư</a:t>
            </a:r>
            <a:r>
              <a:rPr lang="en-US" sz="8000" dirty="0" err="1">
                <a:solidFill>
                  <a:srgbClr val="12222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ợc</a:t>
            </a:r>
            <a:endParaRPr lang="en-US" sz="8000" u="none" dirty="0">
              <a:solidFill>
                <a:srgbClr val="12222B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63DE1-99CB-44CF-BF57-E7F7E27A3118}"/>
              </a:ext>
            </a:extLst>
          </p:cNvPr>
          <p:cNvSpPr txBox="1"/>
          <p:nvPr/>
        </p:nvSpPr>
        <p:spPr>
          <a:xfrm>
            <a:off x="17108457" y="92226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439</Words>
  <Application>Microsoft Office PowerPoint</Application>
  <PresentationFormat>Custom</PresentationFormat>
  <Paragraphs>53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Noto Sans Bold</vt:lpstr>
      <vt:lpstr>Calibri</vt:lpstr>
      <vt:lpstr>Arial</vt:lpstr>
      <vt:lpstr>맑은 고딕</vt:lpstr>
      <vt:lpstr>Roboto Medium</vt:lpstr>
      <vt:lpstr>Roboto</vt:lpstr>
      <vt:lpstr>Times New Roman</vt:lpstr>
      <vt:lpstr>Open Sans Bold</vt:lpstr>
      <vt:lpstr>HYWENHEI 85W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Business infographic</dc:title>
  <dc:creator>Korisnik</dc:creator>
  <cp:lastModifiedBy>OSC</cp:lastModifiedBy>
  <cp:revision>38</cp:revision>
  <dcterms:created xsi:type="dcterms:W3CDTF">2006-08-16T00:00:00Z</dcterms:created>
  <dcterms:modified xsi:type="dcterms:W3CDTF">2024-06-12T17:11:07Z</dcterms:modified>
  <dc:identifier>DAFHJBCCLSI</dc:identifier>
</cp:coreProperties>
</file>