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21"/>
  </p:notesMasterIdLst>
  <p:sldIdLst>
    <p:sldId id="256" r:id="rId5"/>
    <p:sldId id="272" r:id="rId6"/>
    <p:sldId id="265" r:id="rId7"/>
    <p:sldId id="257" r:id="rId8"/>
    <p:sldId id="260" r:id="rId9"/>
    <p:sldId id="263" r:id="rId10"/>
    <p:sldId id="304" r:id="rId11"/>
    <p:sldId id="305" r:id="rId12"/>
    <p:sldId id="283" r:id="rId13"/>
    <p:sldId id="267" r:id="rId14"/>
    <p:sldId id="306" r:id="rId15"/>
    <p:sldId id="264" r:id="rId16"/>
    <p:sldId id="307" r:id="rId17"/>
    <p:sldId id="271" r:id="rId18"/>
    <p:sldId id="268" r:id="rId19"/>
    <p:sldId id="279" r:id="rId20"/>
  </p:sldIdLst>
  <p:sldSz cx="9144000" cy="5143500" type="screen16x9"/>
  <p:notesSz cx="6858000" cy="9144000"/>
  <p:embeddedFontLst>
    <p:embeddedFont>
      <p:font typeface="Fjalla One" panose="020B0604020202020204" charset="0"/>
      <p:regular r:id="rId22"/>
    </p:embeddedFont>
    <p:embeddedFont>
      <p:font typeface="Barlow Semi Condensed Light" panose="020B0604020202020204" charset="0"/>
      <p:regular r:id="rId23"/>
      <p:bold r:id="rId24"/>
      <p:italic r:id="rId25"/>
      <p:boldItalic r:id="rId26"/>
    </p:embeddedFont>
    <p:embeddedFont>
      <p:font typeface="Barlow Semi Condensed Medium" panose="020B0604020202020204" charset="0"/>
      <p:regular r:id="rId27"/>
      <p:bold r:id="rId28"/>
      <p:italic r:id="rId29"/>
      <p:boldItalic r:id="rId30"/>
    </p:embeddedFont>
    <p:embeddedFont>
      <p:font typeface="Abel" panose="020B0604020202020204" charset="0"/>
      <p:regular r:id="rId31"/>
    </p:embeddedFont>
    <p:embeddedFont>
      <p:font typeface="Barlow Semi Condense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0A9CD-B27A-6C2C-75E5-607723BB78C1}" v="429" dt="2022-07-05T16:58:27.321"/>
    <p1510:client id="{48DC03D9-6C7B-5880-A278-4907EEE0F6D7}" v="35" dt="2022-07-05T15:58:57.227"/>
    <p1510:client id="{507924FD-E289-8B7F-983E-8A4F92B86164}" v="494" dt="2022-07-05T17:08:33.322"/>
    <p1510:client id="{555AEE78-7476-4CAB-F5E3-94B0FBA45626}" v="66" dt="2022-07-05T16:05:01.949"/>
    <p1510:client id="{9B2CDD55-0E19-9DC9-7210-F99AF875E2A4}" v="180" dt="2022-07-05T15:47:27.437"/>
    <p1510:client id="{EECD87AE-D79C-437D-87AC-00049B1939AB}" v="73" dt="2022-07-05T15:53:48.058"/>
  </p1510:revLst>
</p1510:revInfo>
</file>

<file path=ppt/tableStyles.xml><?xml version="1.0" encoding="utf-8"?>
<a:tblStyleLst xmlns:a="http://schemas.openxmlformats.org/drawingml/2006/main" def="{88E3428E-E226-43F9-9FD0-92CE63141A7B}">
  <a:tblStyle styleId="{88E3428E-E226-43F9-9FD0-92CE63141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60" r:id="rId9"/>
    <p:sldLayoutId id="2147483661" r:id="rId10"/>
    <p:sldLayoutId id="2147483662" r:id="rId11"/>
    <p:sldLayoutId id="2147483665" r:id="rId12"/>
    <p:sldLayoutId id="2147483666" r:id="rId13"/>
    <p:sldLayoutId id="2147483669" r:id="rId14"/>
    <p:sldLayoutId id="2147483670" r:id="rId15"/>
    <p:sldLayoutId id="2147483671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n3YYARoG6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000">
                <a:solidFill>
                  <a:schemeClr val="dk2"/>
                </a:solidFill>
              </a:rPr>
              <a:t>Team 02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300">
                <a:solidFill>
                  <a:schemeClr val="accent1"/>
                </a:solidFill>
              </a:rPr>
              <a:t>Interactive simulation of the composition of forces</a:t>
            </a: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723750" y="64683"/>
            <a:ext cx="7696500" cy="564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</a:t>
            </a:r>
          </a:p>
        </p:txBody>
      </p:sp>
      <p:sp>
        <p:nvSpPr>
          <p:cNvPr id="2615" name="Google Shape;2615;p46"/>
          <p:cNvSpPr txBox="1"/>
          <p:nvPr/>
        </p:nvSpPr>
        <p:spPr>
          <a:xfrm>
            <a:off x="5262400" y="3657775"/>
            <a:ext cx="31578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pic>
        <p:nvPicPr>
          <p:cNvPr id="2" name="Hình ảnh 2">
            <a:extLst>
              <a:ext uri="{FF2B5EF4-FFF2-40B4-BE49-F238E27FC236}">
                <a16:creationId xmlns:a16="http://schemas.microsoft.com/office/drawing/2014/main" id="{37118371-505B-337F-7A23-91C3B983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14" y="626662"/>
            <a:ext cx="3738392" cy="451966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7011E5-29A6-F49A-C862-98F5FC03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Controller</a:t>
            </a:r>
          </a:p>
        </p:txBody>
      </p:sp>
      <p:pic>
        <p:nvPicPr>
          <p:cNvPr id="4" name="Hình ảnh 4" descr="Ảnh có chứa bàn&#10;&#10;Mô tả được tự động tạo">
            <a:extLst>
              <a:ext uri="{FF2B5EF4-FFF2-40B4-BE49-F238E27FC236}">
                <a16:creationId xmlns:a16="http://schemas.microsoft.com/office/drawing/2014/main" id="{C7477210-119E-7BD9-C396-5449FE1F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789027"/>
            <a:ext cx="3387881" cy="43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767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3314345" y="183029"/>
            <a:ext cx="23909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dirty="0">
                <a:latin typeface="Barlow Semi Condensed Medium"/>
              </a:rPr>
              <a:t>OOP techniques</a:t>
            </a:r>
          </a:p>
        </p:txBody>
      </p:sp>
      <p:sp>
        <p:nvSpPr>
          <p:cNvPr id="2310" name="Google Shape;2310;p43"/>
          <p:cNvSpPr txBox="1"/>
          <p:nvPr/>
        </p:nvSpPr>
        <p:spPr>
          <a:xfrm>
            <a:off x="5439489" y="4009835"/>
            <a:ext cx="2752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2321" name="Google Shape;2321;p43"/>
          <p:cNvSpPr txBox="1"/>
          <p:nvPr/>
        </p:nvSpPr>
        <p:spPr>
          <a:xfrm>
            <a:off x="3529006" y="716810"/>
            <a:ext cx="1954512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rPr>
              <a:t>Polymorphism</a:t>
            </a:r>
          </a:p>
        </p:txBody>
      </p:sp>
      <p:pic>
        <p:nvPicPr>
          <p:cNvPr id="2" name="Hình ảnh 2" descr="Ảnh có chứa văn bản&#10;&#10;Mô tả được tự động tạo">
            <a:extLst>
              <a:ext uri="{FF2B5EF4-FFF2-40B4-BE49-F238E27FC236}">
                <a16:creationId xmlns:a16="http://schemas.microsoft.com/office/drawing/2014/main" id="{6BF95108-A0F7-0D88-661A-770901C36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29" y="1985288"/>
            <a:ext cx="3247465" cy="1176213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DB51EFF-CD12-6967-20DD-8EA73AE30E42}"/>
              </a:ext>
            </a:extLst>
          </p:cNvPr>
          <p:cNvSpPr txBox="1"/>
          <p:nvPr/>
        </p:nvSpPr>
        <p:spPr>
          <a:xfrm>
            <a:off x="1616351" y="1545826"/>
            <a:ext cx="11620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Barlow Semi Condensed Medium"/>
              </a:rPr>
              <a:t>In Force class</a:t>
            </a:r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82F55B16-5AAF-9327-3625-39C01C5EF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629" y="3751728"/>
            <a:ext cx="3244906" cy="807047"/>
          </a:xfrm>
          <a:prstGeom prst="rect">
            <a:avLst/>
          </a:prstGeom>
        </p:spPr>
      </p:pic>
      <p:sp>
        <p:nvSpPr>
          <p:cNvPr id="6" name="Hộp Văn bản 3">
            <a:extLst>
              <a:ext uri="{FF2B5EF4-FFF2-40B4-BE49-F238E27FC236}">
                <a16:creationId xmlns:a16="http://schemas.microsoft.com/office/drawing/2014/main" id="{4BF9C349-680A-D6B8-FBB2-70190008DFFD}"/>
              </a:ext>
            </a:extLst>
          </p:cNvPr>
          <p:cNvSpPr txBox="1"/>
          <p:nvPr/>
        </p:nvSpPr>
        <p:spPr>
          <a:xfrm>
            <a:off x="4768004" y="3287732"/>
            <a:ext cx="2341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latin typeface="Barlow Semi Condensed Medium"/>
              </a:rPr>
              <a:t>In Gravitation 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9" descr="Ảnh có chứa văn bản&#10;&#10;Mô tả được tự động tạo">
            <a:extLst>
              <a:ext uri="{FF2B5EF4-FFF2-40B4-BE49-F238E27FC236}">
                <a16:creationId xmlns:a16="http://schemas.microsoft.com/office/drawing/2014/main" id="{74F6B806-4660-87A6-DBDD-98B10AE7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45" y="2611640"/>
            <a:ext cx="2743200" cy="2071747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AE3C9D83-9404-3AB4-00CC-A5DF9858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742" y="1067781"/>
            <a:ext cx="2438816" cy="3622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E1C6F-2A7D-A6B9-789B-7224C84AE608}"/>
              </a:ext>
            </a:extLst>
          </p:cNvPr>
          <p:cNvSpPr txBox="1"/>
          <p:nvPr/>
        </p:nvSpPr>
        <p:spPr>
          <a:xfrm>
            <a:off x="1305753" y="1069699"/>
            <a:ext cx="297304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>
                <a:solidFill>
                  <a:srgbClr val="494949"/>
                </a:solidFill>
                <a:latin typeface="Barlow Semi Condensed Medium"/>
              </a:rPr>
              <a:t>Keeping attribute private inside class</a:t>
            </a:r>
            <a:r>
              <a:rPr lang="en-US" dirty="0">
                <a:latin typeface="Barlow Semi Condensed Medium"/>
              </a:rPr>
              <a:t>​</a:t>
            </a:r>
            <a:br>
              <a:rPr lang="en-US" dirty="0">
                <a:latin typeface="Barlow Semi Condensed Medium"/>
              </a:rPr>
            </a:br>
            <a:endParaRPr lang="en-US" dirty="0">
              <a:latin typeface="Barlow Semi Condensed Medium"/>
            </a:endParaRPr>
          </a:p>
          <a:p>
            <a:r>
              <a:rPr lang="vi-VN" dirty="0">
                <a:solidFill>
                  <a:srgbClr val="494949"/>
                </a:solidFill>
                <a:latin typeface="Barlow Semi Condensed Medium"/>
              </a:rPr>
              <a:t>Don’t access directly attribute, instead, call a list of public function – get, set, update</a:t>
            </a:r>
          </a:p>
        </p:txBody>
      </p:sp>
      <p:sp>
        <p:nvSpPr>
          <p:cNvPr id="4" name="Google Shape;2308;p43">
            <a:extLst>
              <a:ext uri="{FF2B5EF4-FFF2-40B4-BE49-F238E27FC236}">
                <a16:creationId xmlns:a16="http://schemas.microsoft.com/office/drawing/2014/main" id="{D09B3104-06CE-F178-0997-7BABC70FE29F}"/>
              </a:ext>
            </a:extLst>
          </p:cNvPr>
          <p:cNvSpPr txBox="1">
            <a:spLocks/>
          </p:cNvSpPr>
          <p:nvPr/>
        </p:nvSpPr>
        <p:spPr>
          <a:xfrm>
            <a:off x="3221165" y="2882"/>
            <a:ext cx="23909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>
                <a:latin typeface="Barlow Semi Condensed Medium"/>
              </a:rPr>
              <a:t>OOP techniques</a:t>
            </a:r>
          </a:p>
        </p:txBody>
      </p:sp>
      <p:sp>
        <p:nvSpPr>
          <p:cNvPr id="6" name="Google Shape;2321;p43">
            <a:extLst>
              <a:ext uri="{FF2B5EF4-FFF2-40B4-BE49-F238E27FC236}">
                <a16:creationId xmlns:a16="http://schemas.microsoft.com/office/drawing/2014/main" id="{E59E1119-BA07-8F75-9C39-8852EDD13BB9}"/>
              </a:ext>
            </a:extLst>
          </p:cNvPr>
          <p:cNvSpPr txBox="1"/>
          <p:nvPr/>
        </p:nvSpPr>
        <p:spPr>
          <a:xfrm>
            <a:off x="3435826" y="468332"/>
            <a:ext cx="1954512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967840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877066" y="869777"/>
            <a:ext cx="5383311" cy="3797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dirty="0">
                <a:solidFill>
                  <a:schemeClr val="accent1">
                    <a:lumMod val="50000"/>
                  </a:schemeClr>
                </a:solidFill>
              </a:rPr>
              <a:t>Association</a:t>
            </a:r>
            <a:r>
              <a:rPr lang="en" sz="1600" dirty="0"/>
              <a:t/>
            </a:r>
            <a:br>
              <a:rPr lang="en" sz="1600" dirty="0"/>
            </a:br>
            <a:r>
              <a:rPr lang="en" sz="1600" dirty="0">
                <a:latin typeface="Barlow Semi Condensed Light"/>
              </a:rPr>
              <a:t>Class SimulationController and class MainObject (one-to-one)</a:t>
            </a:r>
            <a:r>
              <a:rPr lang="en" sz="1600" dirty="0"/>
              <a:t/>
            </a:r>
            <a:br>
              <a:rPr lang="en" sz="1600" dirty="0"/>
            </a:br>
            <a:r>
              <a:rPr lang="en" sz="1600" dirty="0">
                <a:latin typeface="Barlow Semi Condensed Light"/>
              </a:rPr>
              <a:t>Class SimulationController and class Surface</a:t>
            </a:r>
            <a:r>
              <a:rPr lang="en" sz="1600" dirty="0"/>
              <a:t> </a:t>
            </a:r>
            <a:r>
              <a:rPr lang="en" sz="1600" dirty="0">
                <a:latin typeface="Barlow Semi Condensed Light"/>
              </a:rPr>
              <a:t>(one-to-one)</a:t>
            </a:r>
            <a:br>
              <a:rPr lang="en" sz="1600" dirty="0">
                <a:latin typeface="Barlow Semi Condensed Light"/>
              </a:rPr>
            </a:br>
            <a:r>
              <a:rPr lang="en" sz="1600" dirty="0"/>
              <a:t/>
            </a:r>
            <a:br>
              <a:rPr lang="en" sz="1600" dirty="0"/>
            </a:br>
            <a:r>
              <a:rPr lang="en" sz="1600" dirty="0">
                <a:solidFill>
                  <a:schemeClr val="accent1">
                    <a:lumMod val="50000"/>
                  </a:schemeClr>
                </a:solidFill>
              </a:rPr>
              <a:t>Composition</a:t>
            </a:r>
            <a:r>
              <a:rPr lang="en" sz="1600" dirty="0"/>
              <a:t/>
            </a:r>
            <a:br>
              <a:rPr lang="en" sz="1600" dirty="0"/>
            </a:br>
            <a:r>
              <a:rPr lang="en" sz="1600" dirty="0">
                <a:latin typeface="Barlow Semi Condensed Light"/>
              </a:rPr>
              <a:t>Class MainObject and class Force (one-to-many) </a:t>
            </a:r>
            <a:r>
              <a:rPr lang="en-US" dirty="0">
                <a:latin typeface="Barlow Semi Condensed Light"/>
              </a:rPr>
              <a:t/>
            </a:r>
            <a:br>
              <a:rPr lang="en-US" dirty="0">
                <a:latin typeface="Barlow Semi Condensed Light"/>
              </a:rPr>
            </a:br>
            <a:r>
              <a:rPr lang="en-US" sz="1600" dirty="0">
                <a:latin typeface="Barlow Semi Condensed Light"/>
              </a:rPr>
              <a:t>Class Friction vs class Surface (one-to-one)</a:t>
            </a:r>
            <a:br>
              <a:rPr lang="en-US" sz="1600" dirty="0">
                <a:latin typeface="Barlow Semi Condensed Light"/>
              </a:rPr>
            </a:br>
            <a:r>
              <a:rPr lang="en-US" sz="1600" dirty="0">
                <a:latin typeface="Barlow Semi Condensed Light"/>
              </a:rPr>
              <a:t/>
            </a:r>
            <a:br>
              <a:rPr lang="en-US" sz="1600" dirty="0">
                <a:latin typeface="Barlow Semi Condensed Light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Inheritance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latin typeface="Barlow Semi Condensed Light"/>
              </a:rPr>
              <a:t>Class </a:t>
            </a:r>
            <a:r>
              <a:rPr lang="en-US" sz="1600" dirty="0" err="1">
                <a:latin typeface="Barlow Semi Condensed Light"/>
              </a:rPr>
              <a:t>AppliedForce</a:t>
            </a:r>
            <a:r>
              <a:rPr lang="en-US" sz="1600" dirty="0">
                <a:latin typeface="Barlow Semi Condensed Light"/>
              </a:rPr>
              <a:t>, Gravitation, and Friction inherit class Force</a:t>
            </a:r>
            <a:endParaRPr lang="en-US" dirty="0"/>
          </a:p>
          <a:p>
            <a:r>
              <a:rPr lang="en-US" sz="1600" dirty="0">
                <a:latin typeface="Barlow Semi Condensed Light"/>
              </a:rPr>
              <a:t/>
            </a:r>
            <a:br>
              <a:rPr lang="en-US" sz="1600" dirty="0">
                <a:latin typeface="Barlow Semi Condensed Light"/>
              </a:rPr>
            </a:br>
            <a:endParaRPr lang="en-US" sz="1600" dirty="0">
              <a:latin typeface="Barlow Semi Condensed Light"/>
            </a:endParaRPr>
          </a:p>
        </p:txBody>
      </p:sp>
      <p:sp>
        <p:nvSpPr>
          <p:cNvPr id="15" name="Google Shape;2308;p43">
            <a:extLst>
              <a:ext uri="{FF2B5EF4-FFF2-40B4-BE49-F238E27FC236}">
                <a16:creationId xmlns:a16="http://schemas.microsoft.com/office/drawing/2014/main" id="{3C4DEEDB-62DC-AABA-5D35-2A59E1715AB2}"/>
              </a:ext>
            </a:extLst>
          </p:cNvPr>
          <p:cNvSpPr txBox="1">
            <a:spLocks/>
          </p:cNvSpPr>
          <p:nvPr/>
        </p:nvSpPr>
        <p:spPr>
          <a:xfrm>
            <a:off x="3351616" y="89849"/>
            <a:ext cx="2390923" cy="49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>
                <a:latin typeface="Barlow Semi Condensed Medium"/>
              </a:rPr>
              <a:t>OOP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73872" y="2073332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36279" y="1194238"/>
            <a:ext cx="3483900" cy="2942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hlinkClick r:id="rId3"/>
              </a:rPr>
              <a:t>Demo simulation</a:t>
            </a:r>
            <a:endParaRPr lang="en" sz="2000"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Barlow Semi Condensed"/>
              <a:ea typeface="Barlow Semi Condensed"/>
              <a:cs typeface="Barlow Semi Condensed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 Thanks for listening!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572913" y="1842864"/>
            <a:ext cx="1930954" cy="339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Đào Quang Dương</a:t>
            </a:r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5733387" y="1844504"/>
            <a:ext cx="1762866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Nguyễn Đình Duy</a:t>
            </a:r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711717" y="1832080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Trần Ngọc </a:t>
            </a:r>
            <a:r>
              <a:rPr lang="en" dirty="0" smtClean="0"/>
              <a:t>Dung</a:t>
            </a:r>
            <a:endParaRPr lang="vi-VN" dirty="0" smtClean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5764447" y="2046517"/>
            <a:ext cx="1643011" cy="790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</a:rPr>
              <a:t>20190096</a:t>
            </a: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867067" y="2066445"/>
            <a:ext cx="1643011" cy="983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20194747</a:t>
            </a:r>
            <a:endParaRPr lang="en" dirty="0"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1711717" y="2046517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20194742</a:t>
            </a:r>
            <a:endParaRPr lang="en" dirty="0">
              <a:latin typeface="Barlow Semi Condensed"/>
              <a:ea typeface="Barlow Semi Condensed"/>
              <a:cs typeface="Barlow Semi Condensed"/>
            </a:endParaRPr>
          </a:p>
        </p:txBody>
      </p: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53937" y="56997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580836"/>
            <a:ext cx="3291900" cy="1564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All members working all tasks together including design class diagram, use case diagram, GUI design, package and class implementation, physics logic</a:t>
            </a:r>
            <a:endParaRPr lang="vi-VN"/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3308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Problem statement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Project create a simple interactive simulation for demonstrating Newton’s laws of motion.</a:t>
            </a:r>
          </a:p>
          <a:p>
            <a:pPr lvl="0"/>
            <a:r>
              <a:rPr lang="en-US" dirty="0"/>
              <a:t>The system includes three components: one main object, the surface, forces which apply to object.</a:t>
            </a:r>
          </a:p>
          <a:p>
            <a:pPr lvl="0"/>
            <a:r>
              <a:rPr lang="en-US" dirty="0"/>
              <a:t>The user can control all the components as:</a:t>
            </a:r>
          </a:p>
          <a:p>
            <a:pPr marL="152400" indent="0">
              <a:buNone/>
            </a:pPr>
            <a:r>
              <a:rPr lang="vi-VN" dirty="0"/>
              <a:t>	</a:t>
            </a:r>
            <a:r>
              <a:rPr lang="en-US" dirty="0"/>
              <a:t>+ Select the shape of the object by dragging and dropping it in the center of the screen</a:t>
            </a:r>
          </a:p>
          <a:p>
            <a:pPr marL="152400" indent="0">
              <a:buNone/>
            </a:pPr>
            <a:r>
              <a:rPr lang="vi-VN" dirty="0"/>
              <a:t>	</a:t>
            </a:r>
            <a:r>
              <a:rPr lang="en-US" dirty="0"/>
              <a:t>+ Click right mouse to open, close menu to change the parameters of object</a:t>
            </a:r>
            <a:endParaRPr lang="vi-VN" dirty="0"/>
          </a:p>
          <a:p>
            <a:pPr marL="152400" indent="0">
              <a:buNone/>
            </a:pPr>
            <a:r>
              <a:rPr lang="vi-VN" dirty="0"/>
              <a:t>	</a:t>
            </a:r>
            <a:r>
              <a:rPr lang="en-US" dirty="0"/>
              <a:t>+ Change the external force parameter</a:t>
            </a:r>
          </a:p>
          <a:p>
            <a:pPr marL="152400" indent="0">
              <a:buNone/>
            </a:pPr>
            <a:r>
              <a:rPr lang="vi-VN" dirty="0"/>
              <a:t>	</a:t>
            </a:r>
            <a:r>
              <a:rPr lang="en-US" dirty="0"/>
              <a:t>+ Change coefficient of friction</a:t>
            </a:r>
          </a:p>
          <a:p>
            <a:pPr marL="152400" indent="0">
              <a:buNone/>
            </a:pPr>
            <a:r>
              <a:rPr lang="vi-VN" dirty="0"/>
              <a:t>	</a:t>
            </a:r>
            <a:r>
              <a:rPr lang="en-US" dirty="0"/>
              <a:t>+ Checkbox in the upper corner to select the parameters you want to see details</a:t>
            </a:r>
          </a:p>
          <a:p>
            <a:pPr marL="152400" indent="0">
              <a:buNone/>
            </a:pPr>
            <a:r>
              <a:rPr lang="vi-VN" dirty="0"/>
              <a:t>	</a:t>
            </a:r>
            <a:r>
              <a:rPr lang="en-US" dirty="0"/>
              <a:t>+ </a:t>
            </a:r>
            <a:r>
              <a:rPr lang="vi-VN" dirty="0"/>
              <a:t>pause, continue, and reset program</a:t>
            </a:r>
          </a:p>
          <a:p>
            <a:pPr marL="152400" indent="0">
              <a:buNone/>
            </a:pPr>
            <a:r>
              <a:rPr lang="vi-VN" dirty="0"/>
              <a:t>-&gt; </a:t>
            </a:r>
            <a:r>
              <a:rPr lang="en-US" dirty="0"/>
              <a:t>Program will calculate forces, sum of force, acceleration, current velocity, current position every 1 second.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304800"/>
            <a:ext cx="4809600" cy="63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Use case diagram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1853477"/>
            <a:ext cx="4809600" cy="2334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8" y="942320"/>
            <a:ext cx="4998633" cy="3940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General class diagram</a:t>
            </a:r>
            <a:endParaRPr dirty="0"/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286F41A9-6808-D286-54CB-7AEDECF52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17" y="871669"/>
            <a:ext cx="6684867" cy="376995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4645-9781-74FB-D30D-D2952F87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class diagram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766E4D2-121D-A6F0-6210-55726C55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060046"/>
            <a:ext cx="6089194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6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4645-9781-74FB-D30D-D2952F87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 class diagram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4590CA4-DD8B-E3BA-E69A-EB57514F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98" y="961707"/>
            <a:ext cx="6998389" cy="40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Model </a:t>
            </a:r>
            <a:endParaRPr lang="vi-VN" dirty="0"/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597249A8-C11F-B8CE-7E97-53FD2E90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19" y="798725"/>
            <a:ext cx="6251403" cy="4067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5" grpId="0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0609C1FC1C67448972BF6E5C213C9B" ma:contentTypeVersion="10" ma:contentTypeDescription="Create a new document." ma:contentTypeScope="" ma:versionID="0126524cf2affdaac47348313313e6bc">
  <xsd:schema xmlns:xsd="http://www.w3.org/2001/XMLSchema" xmlns:xs="http://www.w3.org/2001/XMLSchema" xmlns:p="http://schemas.microsoft.com/office/2006/metadata/properties" xmlns:ns3="e0352403-46d5-4404-bdbc-1f0a648539c7" xmlns:ns4="feae19be-fc38-4e70-8c6b-d8d29387d881" targetNamespace="http://schemas.microsoft.com/office/2006/metadata/properties" ma:root="true" ma:fieldsID="d90fa5ab694ea41108141d06d5b292b9" ns3:_="" ns4:_="">
    <xsd:import namespace="e0352403-46d5-4404-bdbc-1f0a648539c7"/>
    <xsd:import namespace="feae19be-fc38-4e70-8c6b-d8d29387d8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52403-46d5-4404-bdbc-1f0a648539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ae19be-fc38-4e70-8c6b-d8d29387d88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18EC23-0673-4551-9DB2-EEE97556DFAE}">
  <ds:schemaRefs>
    <ds:schemaRef ds:uri="e0352403-46d5-4404-bdbc-1f0a648539c7"/>
    <ds:schemaRef ds:uri="feae19be-fc38-4e70-8c6b-d8d29387d8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4D1DB41-5E1D-44F6-8FE1-E1E4F7949CE9}">
  <ds:schemaRefs>
    <ds:schemaRef ds:uri="e0352403-46d5-4404-bdbc-1f0a648539c7"/>
    <ds:schemaRef ds:uri="feae19be-fc38-4e70-8c6b-d8d29387d8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F996215-5A15-4C65-81DB-5612BECE3E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113</Words>
  <Application>Microsoft Office PowerPoint</Application>
  <PresentationFormat>On-screen Show (16:9)</PresentationFormat>
  <Paragraphs>41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Fjalla One</vt:lpstr>
      <vt:lpstr>Barlow Semi Condensed Light</vt:lpstr>
      <vt:lpstr>Arial</vt:lpstr>
      <vt:lpstr>Barlow Semi Condensed Medium</vt:lpstr>
      <vt:lpstr>Abel</vt:lpstr>
      <vt:lpstr>Barlow Semi Condensed</vt:lpstr>
      <vt:lpstr>Roboto Condensed Light</vt:lpstr>
      <vt:lpstr>Technology Consulting by Slidesgo</vt:lpstr>
      <vt:lpstr>Team 02</vt:lpstr>
      <vt:lpstr>Our Team</vt:lpstr>
      <vt:lpstr>PowerPoint Presentation</vt:lpstr>
      <vt:lpstr>Problem statement</vt:lpstr>
      <vt:lpstr>Use case diagram</vt:lpstr>
      <vt:lpstr>General class diagram</vt:lpstr>
      <vt:lpstr>Detail class diagram</vt:lpstr>
      <vt:lpstr>Detail class diagram</vt:lpstr>
      <vt:lpstr>Model </vt:lpstr>
      <vt:lpstr>View</vt:lpstr>
      <vt:lpstr>Controller</vt:lpstr>
      <vt:lpstr>OOP techniques</vt:lpstr>
      <vt:lpstr>PowerPoint Presentation</vt:lpstr>
      <vt:lpstr>Association Class SimulationController and class MainObject (one-to-one) Class SimulationController and class Surface (one-to-one)  Composition Class MainObject and class Force (one-to-many)  Class Friction vs class Surface (one-to-one)  Inheritance Class AppliedForce, Gravitation, and Friction inherit class Force  </vt:lpstr>
      <vt:lpstr>Demo simulation</vt:lpstr>
      <vt:lpstr> 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02</dc:title>
  <dc:creator>Admin</dc:creator>
  <cp:lastModifiedBy>TRAN NGOC DUNG 20194742</cp:lastModifiedBy>
  <cp:revision>432</cp:revision>
  <dcterms:modified xsi:type="dcterms:W3CDTF">2022-07-05T17:29:02Z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0x010100480609C1FC1C67448972BF6E5C213C9B</vt:lpwstr>
  </property>
</Properties>
</file>