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  <p:embeddedFont>
      <p:font typeface="Barlow Semi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slide" Target="slides/slide21.xml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SemiCondensed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13c3d12f9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13c3d12f9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3c3d12f9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13c3d12f9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13c3d12f9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13c3d12f9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13c3d12f9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13c3d12f9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13c3d12f9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13c3d12f9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c3d12f9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c3d12f9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3c3d12f9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13c3d12f9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13c3d12f9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13c3d12f9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13c3d12f9f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13c3d12f9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13c3d12f9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13c3d12f9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3c3d12f9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3c3d12f9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3c43c135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13c43c135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3c43c135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3c43c135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3c43c135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3c43c135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3c3d12f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3c3d12f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3c3d12f9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13c3d12f9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3c3d12f9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3c3d12f9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hyperlink" Target="https://www.youtube.com/watch?v=9n3YYARoG6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646750" y="1664925"/>
            <a:ext cx="32268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Object-Oriented Language and Theory Mini Project</a:t>
            </a:r>
            <a:endParaRPr sz="28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28006" y="349313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Interactive simulation of the composition of forces</a:t>
            </a:r>
            <a:endParaRPr sz="230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882" name="Google Shape;1882;p33"/>
          <p:cNvSpPr txBox="1"/>
          <p:nvPr>
            <p:ph type="ctrTitle"/>
          </p:nvPr>
        </p:nvSpPr>
        <p:spPr>
          <a:xfrm>
            <a:off x="118525" y="0"/>
            <a:ext cx="295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Hanoi University of Science and Technology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42"/>
          <p:cNvSpPr txBox="1"/>
          <p:nvPr>
            <p:ph idx="4294967295" type="title"/>
          </p:nvPr>
        </p:nvSpPr>
        <p:spPr>
          <a:xfrm>
            <a:off x="0" y="1375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20" name="Google Shape;24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450" y="143975"/>
            <a:ext cx="6349549" cy="48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1" name="Google Shape;2421;p42"/>
          <p:cNvSpPr txBox="1"/>
          <p:nvPr>
            <p:ph idx="4294967295" type="title"/>
          </p:nvPr>
        </p:nvSpPr>
        <p:spPr>
          <a:xfrm>
            <a:off x="0" y="574075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Modal Packages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3"/>
          <p:cNvSpPr txBox="1"/>
          <p:nvPr>
            <p:ph idx="4294967295" type="title"/>
          </p:nvPr>
        </p:nvSpPr>
        <p:spPr>
          <a:xfrm>
            <a:off x="0" y="1375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sp>
        <p:nvSpPr>
          <p:cNvPr id="2427" name="Google Shape;2427;p43"/>
          <p:cNvSpPr txBox="1"/>
          <p:nvPr>
            <p:ph idx="4294967295" type="title"/>
          </p:nvPr>
        </p:nvSpPr>
        <p:spPr>
          <a:xfrm>
            <a:off x="0" y="574075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Controller </a:t>
            </a:r>
            <a:r>
              <a:rPr lang="en" sz="2500">
                <a:solidFill>
                  <a:schemeClr val="accent1"/>
                </a:solidFill>
              </a:rPr>
              <a:t>Package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2428" name="Google Shape;24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75" y="100650"/>
            <a:ext cx="3905400" cy="50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4"/>
          <p:cNvSpPr txBox="1"/>
          <p:nvPr>
            <p:ph idx="4294967295" type="title"/>
          </p:nvPr>
        </p:nvSpPr>
        <p:spPr>
          <a:xfrm>
            <a:off x="0" y="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sp>
        <p:nvSpPr>
          <p:cNvPr id="2434" name="Google Shape;2434;p44"/>
          <p:cNvSpPr txBox="1"/>
          <p:nvPr>
            <p:ph idx="4294967295" type="title"/>
          </p:nvPr>
        </p:nvSpPr>
        <p:spPr>
          <a:xfrm>
            <a:off x="0" y="5727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GUI </a:t>
            </a:r>
            <a:r>
              <a:rPr lang="en" sz="2500">
                <a:solidFill>
                  <a:schemeClr val="accent1"/>
                </a:solidFill>
              </a:rPr>
              <a:t>Package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2435" name="Google Shape;24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00" y="63725"/>
            <a:ext cx="4342401" cy="527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45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41" name="Google Shape;2441;p45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Encapsulation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42" name="Google Shape;2442;p45"/>
          <p:cNvSpPr txBox="1"/>
          <p:nvPr/>
        </p:nvSpPr>
        <p:spPr>
          <a:xfrm>
            <a:off x="1838925" y="1356400"/>
            <a:ext cx="5571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Declare the variables of a class as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private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Provide public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setter and getter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methods to modify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view the variables values.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46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48" name="Google Shape;2448;p46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Inheritance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49" name="Google Shape;2449;p46"/>
          <p:cNvSpPr txBox="1"/>
          <p:nvPr/>
        </p:nvSpPr>
        <p:spPr>
          <a:xfrm>
            <a:off x="1838925" y="1356400"/>
            <a:ext cx="5571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CylinderObject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and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CubeObject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MainObject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Friction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Gravitation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SumOfForce Class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inherit Force Class.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DetailLabel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ForceDisplay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JLabel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SpeedDisplay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SurfaceDisplay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JPanel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7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55" name="Google Shape;2455;p47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Association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56" name="Google Shape;2456;p47"/>
          <p:cNvSpPr txBox="1"/>
          <p:nvPr/>
        </p:nvSpPr>
        <p:spPr>
          <a:xfrm>
            <a:off x="1838925" y="1356400"/>
            <a:ext cx="55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 1-1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relationship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with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Surface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MainObject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handles some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Force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(s), 1-many </a:t>
            </a:r>
            <a:endParaRPr sz="1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SimulationApplication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is controlled by 1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1-1 relationship.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48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62" name="Google Shape;2462;p48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Polymorphism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63" name="Google Shape;2463;p48"/>
          <p:cNvSpPr txBox="1"/>
          <p:nvPr/>
        </p:nvSpPr>
        <p:spPr>
          <a:xfrm>
            <a:off x="1762725" y="1356400"/>
            <a:ext cx="55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CubeObject: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CylinderObject: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64" name="Google Shape;24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528600"/>
            <a:ext cx="3781426" cy="1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650" y="3471294"/>
            <a:ext cx="44005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9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71" name="Google Shape;2471;p49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Polymorphism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72" name="Google Shape;2472;p49"/>
          <p:cNvSpPr txBox="1"/>
          <p:nvPr/>
        </p:nvSpPr>
        <p:spPr>
          <a:xfrm>
            <a:off x="1762725" y="1356400"/>
            <a:ext cx="557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instanceof</a:t>
            </a:r>
            <a:endParaRPr sz="1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73" name="Google Shape;2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200200"/>
            <a:ext cx="5676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50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79" name="Google Shape;2479;p50"/>
          <p:cNvSpPr txBox="1"/>
          <p:nvPr>
            <p:ph idx="4294967295" type="title"/>
          </p:nvPr>
        </p:nvSpPr>
        <p:spPr>
          <a:xfrm>
            <a:off x="2353400" y="645500"/>
            <a:ext cx="46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Up-casting</a:t>
            </a:r>
            <a:r>
              <a:rPr lang="en" sz="2500">
                <a:solidFill>
                  <a:schemeClr val="accent1"/>
                </a:solidFill>
              </a:rPr>
              <a:t> &amp; Down-casting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80" name="Google Shape;2480;p50"/>
          <p:cNvSpPr txBox="1"/>
          <p:nvPr/>
        </p:nvSpPr>
        <p:spPr>
          <a:xfrm>
            <a:off x="1786200" y="1274475"/>
            <a:ext cx="5571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SimulationController: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81" name="Google Shape;24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25" y="1748250"/>
            <a:ext cx="5280857" cy="1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2" name="Google Shape;2482;p50"/>
          <p:cNvPicPr preferRelativeResize="0"/>
          <p:nvPr/>
        </p:nvPicPr>
        <p:blipFill rotWithShape="1">
          <a:blip r:embed="rId4">
            <a:alphaModFix/>
          </a:blip>
          <a:srcRect b="0" l="3986" r="-754" t="0"/>
          <a:stretch/>
        </p:blipFill>
        <p:spPr>
          <a:xfrm>
            <a:off x="2020725" y="3474825"/>
            <a:ext cx="7012151" cy="1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51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88" name="Google Shape;2488;p51"/>
          <p:cNvSpPr txBox="1"/>
          <p:nvPr>
            <p:ph idx="4294967295" type="title"/>
          </p:nvPr>
        </p:nvSpPr>
        <p:spPr>
          <a:xfrm>
            <a:off x="2353400" y="645500"/>
            <a:ext cx="46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Overloading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89" name="Google Shape;2489;p51"/>
          <p:cNvSpPr txBox="1"/>
          <p:nvPr/>
        </p:nvSpPr>
        <p:spPr>
          <a:xfrm>
            <a:off x="1786200" y="1122075"/>
            <a:ext cx="5571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Force: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-	Friction: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SumOfForce: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90" name="Google Shape;24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325" y="1259275"/>
            <a:ext cx="3568575" cy="1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51"/>
          <p:cNvPicPr preferRelativeResize="0"/>
          <p:nvPr/>
        </p:nvPicPr>
        <p:blipFill rotWithShape="1">
          <a:blip r:embed="rId4">
            <a:alphaModFix/>
          </a:blip>
          <a:srcRect b="52548" l="0" r="0" t="0"/>
          <a:stretch/>
        </p:blipFill>
        <p:spPr>
          <a:xfrm>
            <a:off x="3400325" y="2397650"/>
            <a:ext cx="3463749" cy="1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325" y="4151200"/>
            <a:ext cx="3657525" cy="7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 Team</a:t>
            </a:r>
            <a:endParaRPr sz="3500"/>
          </a:p>
        </p:txBody>
      </p:sp>
      <p:grpSp>
        <p:nvGrpSpPr>
          <p:cNvPr id="1888" name="Google Shape;1888;p34"/>
          <p:cNvGrpSpPr/>
          <p:nvPr/>
        </p:nvGrpSpPr>
        <p:grpSpPr>
          <a:xfrm>
            <a:off x="3921469" y="2267765"/>
            <a:ext cx="4127961" cy="2677411"/>
            <a:chOff x="277900" y="420125"/>
            <a:chExt cx="6852525" cy="4682425"/>
          </a:xfrm>
        </p:grpSpPr>
        <p:sp>
          <p:nvSpPr>
            <p:cNvPr id="1889" name="Google Shape;1889;p34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0" name="Google Shape;2080;p34"/>
          <p:cNvSpPr txBox="1"/>
          <p:nvPr>
            <p:ph idx="2" type="subTitle"/>
          </p:nvPr>
        </p:nvSpPr>
        <p:spPr>
          <a:xfrm>
            <a:off x="5176576" y="2594713"/>
            <a:ext cx="1831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Đào Quang Dương</a:t>
            </a:r>
            <a:endParaRPr sz="1600"/>
          </a:p>
        </p:txBody>
      </p:sp>
      <p:sp>
        <p:nvSpPr>
          <p:cNvPr id="2081" name="Google Shape;2081;p34"/>
          <p:cNvSpPr txBox="1"/>
          <p:nvPr>
            <p:ph idx="1" type="subTitle"/>
          </p:nvPr>
        </p:nvSpPr>
        <p:spPr>
          <a:xfrm>
            <a:off x="7195325" y="3004347"/>
            <a:ext cx="1744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Nguyễn Đình Duy</a:t>
            </a:r>
            <a:endParaRPr sz="1600"/>
          </a:p>
        </p:txBody>
      </p:sp>
      <p:sp>
        <p:nvSpPr>
          <p:cNvPr id="2082" name="Google Shape;2082;p34"/>
          <p:cNvSpPr txBox="1"/>
          <p:nvPr>
            <p:ph idx="3" type="subTitle"/>
          </p:nvPr>
        </p:nvSpPr>
        <p:spPr>
          <a:xfrm>
            <a:off x="3281029" y="3206106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Trần Ngọc Dung</a:t>
            </a:r>
            <a:endParaRPr sz="1600"/>
          </a:p>
        </p:txBody>
      </p:sp>
      <p:sp>
        <p:nvSpPr>
          <p:cNvPr id="2083" name="Google Shape;2083;p34"/>
          <p:cNvSpPr txBox="1"/>
          <p:nvPr>
            <p:ph idx="4" type="subTitle"/>
          </p:nvPr>
        </p:nvSpPr>
        <p:spPr>
          <a:xfrm>
            <a:off x="7288042" y="3318245"/>
            <a:ext cx="15588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20190096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4" name="Google Shape;2084;p34"/>
          <p:cNvSpPr txBox="1"/>
          <p:nvPr>
            <p:ph idx="5" type="subTitle"/>
          </p:nvPr>
        </p:nvSpPr>
        <p:spPr>
          <a:xfrm>
            <a:off x="5269340" y="2951424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20194747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5" name="Google Shape;2085;p34"/>
          <p:cNvSpPr txBox="1"/>
          <p:nvPr>
            <p:ph idx="6" type="subTitle"/>
          </p:nvPr>
        </p:nvSpPr>
        <p:spPr>
          <a:xfrm>
            <a:off x="3281029" y="352614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20194742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86" name="Google Shape;2086;p34"/>
          <p:cNvGrpSpPr/>
          <p:nvPr/>
        </p:nvGrpSpPr>
        <p:grpSpPr>
          <a:xfrm>
            <a:off x="4013369" y="3112162"/>
            <a:ext cx="175013" cy="27000"/>
            <a:chOff x="5662375" y="212375"/>
            <a:chExt cx="175013" cy="27000"/>
          </a:xfrm>
        </p:grpSpPr>
        <p:sp>
          <p:nvSpPr>
            <p:cNvPr id="2087" name="Google Shape;2087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34"/>
          <p:cNvGrpSpPr/>
          <p:nvPr/>
        </p:nvGrpSpPr>
        <p:grpSpPr>
          <a:xfrm>
            <a:off x="6004819" y="2537085"/>
            <a:ext cx="175013" cy="27000"/>
            <a:chOff x="5662375" y="212375"/>
            <a:chExt cx="175013" cy="27000"/>
          </a:xfrm>
        </p:grpSpPr>
        <p:sp>
          <p:nvSpPr>
            <p:cNvPr id="2091" name="Google Shape;2091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p34"/>
          <p:cNvGrpSpPr/>
          <p:nvPr/>
        </p:nvGrpSpPr>
        <p:grpSpPr>
          <a:xfrm>
            <a:off x="7891485" y="2910177"/>
            <a:ext cx="166682" cy="27059"/>
            <a:chOff x="5662375" y="212375"/>
            <a:chExt cx="175013" cy="27000"/>
          </a:xfrm>
        </p:grpSpPr>
        <p:sp>
          <p:nvSpPr>
            <p:cNvPr id="2095" name="Google Shape;2095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4"/>
          <p:cNvGrpSpPr/>
          <p:nvPr/>
        </p:nvGrpSpPr>
        <p:grpSpPr>
          <a:xfrm>
            <a:off x="5495189" y="3039826"/>
            <a:ext cx="203374" cy="179736"/>
            <a:chOff x="-3137650" y="2787000"/>
            <a:chExt cx="291450" cy="257575"/>
          </a:xfrm>
        </p:grpSpPr>
        <p:sp>
          <p:nvSpPr>
            <p:cNvPr id="2099" name="Google Shape;2099;p3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7" name="Google Shape;2107;p34"/>
          <p:cNvGrpSpPr/>
          <p:nvPr/>
        </p:nvGrpSpPr>
        <p:grpSpPr>
          <a:xfrm>
            <a:off x="3830965" y="3027736"/>
            <a:ext cx="203915" cy="203915"/>
            <a:chOff x="-6354300" y="2757075"/>
            <a:chExt cx="292225" cy="292225"/>
          </a:xfrm>
        </p:grpSpPr>
        <p:sp>
          <p:nvSpPr>
            <p:cNvPr id="2108" name="Google Shape;2108;p34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34"/>
          <p:cNvGrpSpPr/>
          <p:nvPr/>
        </p:nvGrpSpPr>
        <p:grpSpPr>
          <a:xfrm>
            <a:off x="4917834" y="2831764"/>
            <a:ext cx="203374" cy="203915"/>
            <a:chOff x="-1700225" y="2768875"/>
            <a:chExt cx="291450" cy="292225"/>
          </a:xfrm>
        </p:grpSpPr>
        <p:sp>
          <p:nvSpPr>
            <p:cNvPr id="2113" name="Google Shape;2113;p34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34"/>
          <p:cNvSpPr txBox="1"/>
          <p:nvPr>
            <p:ph idx="1" type="subTitle"/>
          </p:nvPr>
        </p:nvSpPr>
        <p:spPr>
          <a:xfrm>
            <a:off x="1359175" y="1113775"/>
            <a:ext cx="6532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 members working all tasks together including design class diagram, use case diagram, GUI design, package and class implementation, physics logic..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7" name="Google Shape;2497;p52"/>
          <p:cNvPicPr preferRelativeResize="0"/>
          <p:nvPr/>
        </p:nvPicPr>
        <p:blipFill rotWithShape="1">
          <a:blip r:embed="rId3">
            <a:alphaModFix/>
          </a:blip>
          <a:srcRect b="2785" l="0" r="0" t="2776"/>
          <a:stretch/>
        </p:blipFill>
        <p:spPr>
          <a:xfrm>
            <a:off x="2863175" y="1222875"/>
            <a:ext cx="3949487" cy="219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8" name="Google Shape;2498;p52"/>
          <p:cNvGrpSpPr/>
          <p:nvPr/>
        </p:nvGrpSpPr>
        <p:grpSpPr>
          <a:xfrm>
            <a:off x="1702461" y="183529"/>
            <a:ext cx="5739068" cy="5081246"/>
            <a:chOff x="1230400" y="410075"/>
            <a:chExt cx="5124625" cy="4728500"/>
          </a:xfrm>
        </p:grpSpPr>
        <p:sp>
          <p:nvSpPr>
            <p:cNvPr id="2499" name="Google Shape;2499;p52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2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2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2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2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3" name="Google Shape;2583;p52"/>
          <p:cNvSpPr txBox="1"/>
          <p:nvPr/>
        </p:nvSpPr>
        <p:spPr>
          <a:xfrm>
            <a:off x="1828788" y="118875"/>
            <a:ext cx="54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Demo Simulation App</a:t>
            </a:r>
            <a:endParaRPr/>
          </a:p>
        </p:txBody>
      </p:sp>
      <p:sp>
        <p:nvSpPr>
          <p:cNvPr id="2584" name="Google Shape;2584;p52"/>
          <p:cNvSpPr txBox="1"/>
          <p:nvPr/>
        </p:nvSpPr>
        <p:spPr>
          <a:xfrm>
            <a:off x="3738164" y="3420239"/>
            <a:ext cx="3015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Fjalla One"/>
                <a:ea typeface="Fjalla One"/>
                <a:cs typeface="Fjalla One"/>
                <a:sym typeface="Fjalla One"/>
                <a:hlinkClick r:id="rId4"/>
              </a:rPr>
              <a:t>Interactive simulation of the composition of forces - YouTube</a:t>
            </a:r>
            <a:endParaRPr sz="10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3"/>
          <p:cNvSpPr txBox="1"/>
          <p:nvPr>
            <p:ph idx="4294967295" type="title"/>
          </p:nvPr>
        </p:nvSpPr>
        <p:spPr>
          <a:xfrm>
            <a:off x="2103150" y="2032198"/>
            <a:ext cx="49377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4" name="Google Shape;2124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25" name="Google Shape;2125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335" name="Google Shape;2335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36" name="Google Shape;2336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8" name="Google Shape;2338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39" name="Google Shape;233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42" name="Google Shape;2342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343" name="Google Shape;2343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44" name="Google Shape;2344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6" name="Google Shape;2346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47" name="Google Shape;234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0" name="Google Shape;2350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351" name="Google Shape;2351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52" name="Google Shape;2352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4" name="Google Shape;2354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55" name="Google Shape;235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8" name="Google Shape;2358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359" name="Google Shape;2359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60" name="Google Shape;2360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2" name="Google Shape;2362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63" name="Google Shape;236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66" name="Google Shape;2366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67" name="Google Shape;2367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 could describe the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topic of the section here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8" name="Google Shape;2368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Problem &amp; Solution</a:t>
            </a:r>
            <a:endParaRPr/>
          </a:p>
        </p:txBody>
      </p:sp>
      <p:sp>
        <p:nvSpPr>
          <p:cNvPr id="2369" name="Google Shape;2369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Market Analysis and Target</a:t>
            </a:r>
            <a:endParaRPr/>
          </a:p>
        </p:txBody>
      </p:sp>
      <p:sp>
        <p:nvSpPr>
          <p:cNvPr id="2370" name="Google Shape;2370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371" name="Google Shape;2371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Our Process</a:t>
            </a:r>
            <a:endParaRPr/>
          </a:p>
        </p:txBody>
      </p:sp>
      <p:sp>
        <p:nvSpPr>
          <p:cNvPr id="2372" name="Google Shape;2372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373" name="Google Shape;2373;p3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Our Consultants</a:t>
            </a:r>
            <a:endParaRPr/>
          </a:p>
        </p:txBody>
      </p:sp>
      <p:sp>
        <p:nvSpPr>
          <p:cNvPr id="2374" name="Google Shape;2374;p3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375" name="Google Shape;2375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76" name="Google Shape;2376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7" name="Google Shape;2377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8" name="Google Shape;2378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Problem statement</a:t>
            </a:r>
            <a:endParaRPr/>
          </a:p>
        </p:txBody>
      </p:sp>
      <p:sp>
        <p:nvSpPr>
          <p:cNvPr id="2384" name="Google Shape;2384;p36"/>
          <p:cNvSpPr txBox="1"/>
          <p:nvPr>
            <p:ph idx="1" type="subTitle"/>
          </p:nvPr>
        </p:nvSpPr>
        <p:spPr>
          <a:xfrm>
            <a:off x="1075575" y="1684150"/>
            <a:ext cx="69927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Project create a simple interactive simulation for demonstrating Newton’s laws of motion.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system includes three components: one main object, the surface, forces which apply to object.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user can control all the components as: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+ Select the shape of the object by dragging and dropping it in the center of the screen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Click right mouse to open, close menu to change the parameters of object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Change the external force parameter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Change coefficient of friction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Checkbox in the upper corner to select the parameters you want to see details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Pause, Continue, and Reset program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-&gt; Program will calculate forces, sum of force, acceleration, current velocity, current position every 1 second.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7"/>
          <p:cNvSpPr txBox="1"/>
          <p:nvPr>
            <p:ph type="title"/>
          </p:nvPr>
        </p:nvSpPr>
        <p:spPr>
          <a:xfrm>
            <a:off x="1076975" y="65228"/>
            <a:ext cx="549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 Case Diagram</a:t>
            </a:r>
            <a:endParaRPr sz="2500"/>
          </a:p>
        </p:txBody>
      </p:sp>
      <p:pic>
        <p:nvPicPr>
          <p:cNvPr id="2390" name="Google Shape;23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21" y="637925"/>
            <a:ext cx="5595329" cy="44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38"/>
          <p:cNvSpPr txBox="1"/>
          <p:nvPr>
            <p:ph idx="4294967295" type="title"/>
          </p:nvPr>
        </p:nvSpPr>
        <p:spPr>
          <a:xfrm>
            <a:off x="0" y="0"/>
            <a:ext cx="391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General Class Diagram</a:t>
            </a:r>
            <a:endParaRPr sz="2500"/>
          </a:p>
        </p:txBody>
      </p:sp>
      <p:pic>
        <p:nvPicPr>
          <p:cNvPr id="2396" name="Google Shape;2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572700"/>
            <a:ext cx="8612301" cy="43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9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</a:t>
            </a:r>
            <a:r>
              <a:rPr lang="en" sz="2500"/>
              <a:t>Class Diagram</a:t>
            </a:r>
            <a:endParaRPr sz="2500"/>
          </a:p>
        </p:txBody>
      </p:sp>
      <p:pic>
        <p:nvPicPr>
          <p:cNvPr id="2402" name="Google Shape;24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14" y="505601"/>
            <a:ext cx="7955185" cy="46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08" name="Google Shape;2408;p40"/>
          <p:cNvPicPr preferRelativeResize="0"/>
          <p:nvPr/>
        </p:nvPicPr>
        <p:blipFill rotWithShape="1">
          <a:blip r:embed="rId3">
            <a:alphaModFix/>
          </a:blip>
          <a:srcRect b="23747" l="1455" r="35265" t="5785"/>
          <a:stretch/>
        </p:blipFill>
        <p:spPr>
          <a:xfrm>
            <a:off x="2421525" y="572700"/>
            <a:ext cx="6490824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1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14" name="Google Shape;2414;p41"/>
          <p:cNvPicPr preferRelativeResize="0"/>
          <p:nvPr/>
        </p:nvPicPr>
        <p:blipFill rotWithShape="1">
          <a:blip r:embed="rId3">
            <a:alphaModFix/>
          </a:blip>
          <a:srcRect b="9946" l="23765" r="1052" t="6329"/>
          <a:stretch/>
        </p:blipFill>
        <p:spPr>
          <a:xfrm>
            <a:off x="2421525" y="572700"/>
            <a:ext cx="6490824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