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34"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CE62-009C-4E15-A52F-24F8D1F25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AF8239-B34C-468C-98BA-605523038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29969-EBF8-440A-8919-0B98CD1B97D3}"/>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5" name="Footer Placeholder 4">
            <a:extLst>
              <a:ext uri="{FF2B5EF4-FFF2-40B4-BE49-F238E27FC236}">
                <a16:creationId xmlns:a16="http://schemas.microsoft.com/office/drawing/2014/main" id="{A6FB9D50-9CF2-47C6-BD98-A07FE931E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C6B6F-AAFF-4533-B2C3-BE70B61D498D}"/>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199844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86A9-48D1-4DBB-B8A2-652A01AA1B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9BDF4-C1AC-40E8-9D68-B18451396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CECB6-2667-4AAE-8D1C-7E034A2A298D}"/>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5" name="Footer Placeholder 4">
            <a:extLst>
              <a:ext uri="{FF2B5EF4-FFF2-40B4-BE49-F238E27FC236}">
                <a16:creationId xmlns:a16="http://schemas.microsoft.com/office/drawing/2014/main" id="{845FBACD-7989-4BE4-B0EA-2EB65C6A4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DCAF3-A675-4144-A691-1D148C4042EB}"/>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14880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39776-E8F3-405C-A09E-D2C370C688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53959D-6642-4A3F-9B35-94988F892B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6240F-83C7-4193-A833-63DE7B2AA849}"/>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5" name="Footer Placeholder 4">
            <a:extLst>
              <a:ext uri="{FF2B5EF4-FFF2-40B4-BE49-F238E27FC236}">
                <a16:creationId xmlns:a16="http://schemas.microsoft.com/office/drawing/2014/main" id="{85830EB8-3C17-46C3-B714-92A90B687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6E1E3-0CCA-4DE8-9DF9-37A57E54C514}"/>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330240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1CB-F97C-440E-B36A-45175B8793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9B9CE-7592-4C24-A5E9-72FF8FFF35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767AC-B938-4ABE-9E99-390497E3DAC4}"/>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5" name="Footer Placeholder 4">
            <a:extLst>
              <a:ext uri="{FF2B5EF4-FFF2-40B4-BE49-F238E27FC236}">
                <a16:creationId xmlns:a16="http://schemas.microsoft.com/office/drawing/2014/main" id="{C1C35C8B-3D25-4150-BE45-962CF7594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D1817-FDB6-441C-BD13-9A3DDDE100E6}"/>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366188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E63E-C848-4F51-AAAF-834C38680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BE65C2-380B-4256-AD66-1CF1962B8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2FC77-0F1B-48A5-A436-86C820DE92DD}"/>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5" name="Footer Placeholder 4">
            <a:extLst>
              <a:ext uri="{FF2B5EF4-FFF2-40B4-BE49-F238E27FC236}">
                <a16:creationId xmlns:a16="http://schemas.microsoft.com/office/drawing/2014/main" id="{702337C7-A8D9-424B-85B1-C55F5E79D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1642E-157F-441B-A9E2-EC6CDA5D2633}"/>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72007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FB0-67D8-41D9-9B95-A70B0135E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8E9C4-0E9B-4BD7-877F-ECCC01DB4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AFC751-234E-4D24-8329-BBF90D84B8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78519F-99D2-4B52-9189-7FAFB1585C66}"/>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6" name="Footer Placeholder 5">
            <a:extLst>
              <a:ext uri="{FF2B5EF4-FFF2-40B4-BE49-F238E27FC236}">
                <a16:creationId xmlns:a16="http://schemas.microsoft.com/office/drawing/2014/main" id="{927CCB0D-4B21-47DE-AFFB-6788F29C0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18585-C4CF-4D0C-9AB8-2B18E6459EEA}"/>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153481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09CA-C07A-4A31-B892-22F7FBF716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EA6F62-EFCB-4DA9-9C39-DFA6854A2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B676E-1B35-4E01-A009-7A63C104C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78AFB6-DB9E-4A03-99B9-84835A4A4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CA0B2-2D26-416B-8407-845EA0A80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2F5E95-E9BD-4EF6-A149-D5019E0CF27F}"/>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8" name="Footer Placeholder 7">
            <a:extLst>
              <a:ext uri="{FF2B5EF4-FFF2-40B4-BE49-F238E27FC236}">
                <a16:creationId xmlns:a16="http://schemas.microsoft.com/office/drawing/2014/main" id="{08C69F98-8401-4638-B429-25DE6CB66E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10ED7B-08FB-452F-9382-C3C79F9391C7}"/>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310920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8493-BCEE-4674-8AD0-B3621C86B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62B6D-0284-4342-813A-A053414870C8}"/>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4" name="Footer Placeholder 3">
            <a:extLst>
              <a:ext uri="{FF2B5EF4-FFF2-40B4-BE49-F238E27FC236}">
                <a16:creationId xmlns:a16="http://schemas.microsoft.com/office/drawing/2014/main" id="{0581E604-31F1-4C76-83D5-2F8D7E1FDE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5E9141-3CE4-4271-B622-93DC28ADF6AD}"/>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155299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CDF7A-A929-4C05-B910-BACE60B4E9D9}"/>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3" name="Footer Placeholder 2">
            <a:extLst>
              <a:ext uri="{FF2B5EF4-FFF2-40B4-BE49-F238E27FC236}">
                <a16:creationId xmlns:a16="http://schemas.microsoft.com/office/drawing/2014/main" id="{3D5B5BDA-CEBC-476E-B3C5-5AAF6C92AC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9B9B3-AD80-4458-83FD-12231B99EF34}"/>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305593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8F5B-B64E-4543-B528-9846B1629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3313B-CF8A-4EEE-A157-7369FED3A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94C6DB-14E3-4990-B95A-7441211B9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844E4-0CCE-4582-AFFE-D210C0DBA49A}"/>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6" name="Footer Placeholder 5">
            <a:extLst>
              <a:ext uri="{FF2B5EF4-FFF2-40B4-BE49-F238E27FC236}">
                <a16:creationId xmlns:a16="http://schemas.microsoft.com/office/drawing/2014/main" id="{7608F229-B993-4F1F-9E6B-A4E6A964F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DCFAD-51B2-41D1-88D0-128765194463}"/>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3049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9718-0A6C-4B94-9F28-05CB338E8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69A0A-EBE5-46E7-B39A-08CE095F2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5CB255-098B-4C7A-A71F-B92A17951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795BA-9DCB-4C0A-8AE2-7764D0282955}"/>
              </a:ext>
            </a:extLst>
          </p:cNvPr>
          <p:cNvSpPr>
            <a:spLocks noGrp="1"/>
          </p:cNvSpPr>
          <p:nvPr>
            <p:ph type="dt" sz="half" idx="10"/>
          </p:nvPr>
        </p:nvSpPr>
        <p:spPr/>
        <p:txBody>
          <a:bodyPr/>
          <a:lstStyle/>
          <a:p>
            <a:fld id="{9B98D333-EC4C-452C-87CF-CF80801397B8}" type="datetimeFigureOut">
              <a:rPr lang="en-US" smtClean="0"/>
              <a:t>12/18/2024</a:t>
            </a:fld>
            <a:endParaRPr lang="en-US"/>
          </a:p>
        </p:txBody>
      </p:sp>
      <p:sp>
        <p:nvSpPr>
          <p:cNvPr id="6" name="Footer Placeholder 5">
            <a:extLst>
              <a:ext uri="{FF2B5EF4-FFF2-40B4-BE49-F238E27FC236}">
                <a16:creationId xmlns:a16="http://schemas.microsoft.com/office/drawing/2014/main" id="{00C109DE-9D9B-4E54-BE75-45A0350A5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75697-270E-494A-8F86-EF77825BA329}"/>
              </a:ext>
            </a:extLst>
          </p:cNvPr>
          <p:cNvSpPr>
            <a:spLocks noGrp="1"/>
          </p:cNvSpPr>
          <p:nvPr>
            <p:ph type="sldNum" sz="quarter" idx="12"/>
          </p:nvPr>
        </p:nvSpPr>
        <p:spPr/>
        <p:txBody>
          <a:bodyPr/>
          <a:lstStyle/>
          <a:p>
            <a:fld id="{D73052B0-EC46-4A98-80ED-13B6C77F40AB}" type="slidenum">
              <a:rPr lang="en-US" smtClean="0"/>
              <a:t>‹#›</a:t>
            </a:fld>
            <a:endParaRPr lang="en-US"/>
          </a:p>
        </p:txBody>
      </p:sp>
    </p:spTree>
    <p:extLst>
      <p:ext uri="{BB962C8B-B14F-4D97-AF65-F5344CB8AC3E}">
        <p14:creationId xmlns:p14="http://schemas.microsoft.com/office/powerpoint/2010/main" val="86260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01E71-EC7C-4E7C-B028-A2BC4046B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016E06-2951-4F02-B0AB-5347701DE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07061-1699-4E6D-9699-F4698865F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8D333-EC4C-452C-87CF-CF80801397B8}" type="datetimeFigureOut">
              <a:rPr lang="en-US" smtClean="0"/>
              <a:t>12/18/2024</a:t>
            </a:fld>
            <a:endParaRPr lang="en-US"/>
          </a:p>
        </p:txBody>
      </p:sp>
      <p:sp>
        <p:nvSpPr>
          <p:cNvPr id="5" name="Footer Placeholder 4">
            <a:extLst>
              <a:ext uri="{FF2B5EF4-FFF2-40B4-BE49-F238E27FC236}">
                <a16:creationId xmlns:a16="http://schemas.microsoft.com/office/drawing/2014/main" id="{9D7832F5-3F96-4D0B-B52C-90360BA9D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5F8FB-5C43-48B4-AE16-7FC072C7D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052B0-EC46-4A98-80ED-13B6C77F40AB}" type="slidenum">
              <a:rPr lang="en-US" smtClean="0"/>
              <a:t>‹#›</a:t>
            </a:fld>
            <a:endParaRPr lang="en-US"/>
          </a:p>
        </p:txBody>
      </p:sp>
    </p:spTree>
    <p:extLst>
      <p:ext uri="{BB962C8B-B14F-4D97-AF65-F5344CB8AC3E}">
        <p14:creationId xmlns:p14="http://schemas.microsoft.com/office/powerpoint/2010/main" val="32464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CB00-2051-4DB7-9024-33E64044C180}"/>
              </a:ext>
            </a:extLst>
          </p:cNvPr>
          <p:cNvSpPr>
            <a:spLocks noGrp="1"/>
          </p:cNvSpPr>
          <p:nvPr>
            <p:ph type="ctrTitle"/>
          </p:nvPr>
        </p:nvSpPr>
        <p:spPr/>
        <p:txBody>
          <a:bodyPr/>
          <a:lstStyle/>
          <a:p>
            <a:r>
              <a:rPr lang="vi-VN" dirty="0"/>
              <a:t>Lập trình hướng đối tượng</a:t>
            </a:r>
            <a:endParaRPr lang="en-US" dirty="0"/>
          </a:p>
        </p:txBody>
      </p:sp>
      <p:sp>
        <p:nvSpPr>
          <p:cNvPr id="3" name="Subtitle 2">
            <a:extLst>
              <a:ext uri="{FF2B5EF4-FFF2-40B4-BE49-F238E27FC236}">
                <a16:creationId xmlns:a16="http://schemas.microsoft.com/office/drawing/2014/main" id="{113BA16F-CB53-41AD-B24F-9B37C3EE5B53}"/>
              </a:ext>
            </a:extLst>
          </p:cNvPr>
          <p:cNvSpPr>
            <a:spLocks noGrp="1"/>
          </p:cNvSpPr>
          <p:nvPr>
            <p:ph type="subTitle" idx="1"/>
          </p:nvPr>
        </p:nvSpPr>
        <p:spPr/>
        <p:txBody>
          <a:bodyPr/>
          <a:lstStyle/>
          <a:p>
            <a:r>
              <a:rPr lang="vi-VN" dirty="0"/>
              <a:t>Nhóm 2.1: Quản lý ký túc xá</a:t>
            </a:r>
            <a:endParaRPr lang="en-US" dirty="0"/>
          </a:p>
        </p:txBody>
      </p:sp>
    </p:spTree>
    <p:extLst>
      <p:ext uri="{BB962C8B-B14F-4D97-AF65-F5344CB8AC3E}">
        <p14:creationId xmlns:p14="http://schemas.microsoft.com/office/powerpoint/2010/main" val="149264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5401-7924-417C-9638-7C459841DDFA}"/>
              </a:ext>
            </a:extLst>
          </p:cNvPr>
          <p:cNvSpPr>
            <a:spLocks noGrp="1"/>
          </p:cNvSpPr>
          <p:nvPr>
            <p:ph type="title"/>
          </p:nvPr>
        </p:nvSpPr>
        <p:spPr/>
        <p:txBody>
          <a:bodyPr/>
          <a:lstStyle/>
          <a:p>
            <a:r>
              <a:rPr lang="vi-VN" dirty="0"/>
              <a:t>Class Diagram</a:t>
            </a:r>
            <a:endParaRPr lang="en-US" dirty="0"/>
          </a:p>
        </p:txBody>
      </p:sp>
      <p:pic>
        <p:nvPicPr>
          <p:cNvPr id="5" name="Picture 4">
            <a:extLst>
              <a:ext uri="{FF2B5EF4-FFF2-40B4-BE49-F238E27FC236}">
                <a16:creationId xmlns:a16="http://schemas.microsoft.com/office/drawing/2014/main" id="{87C72FF6-CC96-4D77-A101-271AA4986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25" y="1364392"/>
            <a:ext cx="10725814" cy="5128483"/>
          </a:xfrm>
          <a:prstGeom prst="rect">
            <a:avLst/>
          </a:prstGeom>
        </p:spPr>
      </p:pic>
    </p:spTree>
    <p:extLst>
      <p:ext uri="{BB962C8B-B14F-4D97-AF65-F5344CB8AC3E}">
        <p14:creationId xmlns:p14="http://schemas.microsoft.com/office/powerpoint/2010/main" val="112172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441B-D5C9-451E-8C69-A9B469A9A54D}"/>
              </a:ext>
            </a:extLst>
          </p:cNvPr>
          <p:cNvSpPr>
            <a:spLocks noGrp="1"/>
          </p:cNvSpPr>
          <p:nvPr>
            <p:ph type="title"/>
          </p:nvPr>
        </p:nvSpPr>
        <p:spPr/>
        <p:txBody>
          <a:bodyPr/>
          <a:lstStyle/>
          <a:p>
            <a:r>
              <a:rPr lang="vi-VN" dirty="0"/>
              <a:t>Các tính chất OOP</a:t>
            </a:r>
            <a:endParaRPr lang="en-US" dirty="0"/>
          </a:p>
        </p:txBody>
      </p:sp>
      <p:sp>
        <p:nvSpPr>
          <p:cNvPr id="3" name="Content Placeholder 2">
            <a:extLst>
              <a:ext uri="{FF2B5EF4-FFF2-40B4-BE49-F238E27FC236}">
                <a16:creationId xmlns:a16="http://schemas.microsoft.com/office/drawing/2014/main" id="{72ED08A5-D8F5-4096-835D-E3B0B88EB966}"/>
              </a:ext>
            </a:extLst>
          </p:cNvPr>
          <p:cNvSpPr>
            <a:spLocks noGrp="1"/>
          </p:cNvSpPr>
          <p:nvPr>
            <p:ph idx="1"/>
          </p:nvPr>
        </p:nvSpPr>
        <p:spPr/>
        <p:txBody>
          <a:bodyPr/>
          <a:lstStyle/>
          <a:p>
            <a:r>
              <a:rPr lang="vi-VN" dirty="0"/>
              <a:t>Tính đóng gói: Getter và Setter</a:t>
            </a:r>
          </a:p>
          <a:p>
            <a:r>
              <a:rPr lang="vi-VN" dirty="0"/>
              <a:t>Tính kế thừa: Lớp ARoom và BRoom kế thừa lớp Room</a:t>
            </a:r>
          </a:p>
          <a:p>
            <a:r>
              <a:rPr lang="vi-VN" dirty="0"/>
              <a:t>Tính đa hình: implement method Search interface</a:t>
            </a:r>
          </a:p>
          <a:p>
            <a:r>
              <a:rPr lang="vi-VN" dirty="0"/>
              <a:t>Tính trừu trượng: access modifier, interface</a:t>
            </a:r>
            <a:endParaRPr lang="en-US" dirty="0"/>
          </a:p>
        </p:txBody>
      </p:sp>
    </p:spTree>
    <p:extLst>
      <p:ext uri="{BB962C8B-B14F-4D97-AF65-F5344CB8AC3E}">
        <p14:creationId xmlns:p14="http://schemas.microsoft.com/office/powerpoint/2010/main" val="411989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AB36-4420-4D6A-8105-5F0A97F5F29D}"/>
              </a:ext>
            </a:extLst>
          </p:cNvPr>
          <p:cNvSpPr>
            <a:spLocks noGrp="1"/>
          </p:cNvSpPr>
          <p:nvPr>
            <p:ph type="title"/>
          </p:nvPr>
        </p:nvSpPr>
        <p:spPr/>
        <p:txBody>
          <a:bodyPr/>
          <a:lstStyle/>
          <a:p>
            <a:r>
              <a:rPr lang="vi-VN" dirty="0"/>
              <a:t>Các công nghệ sử dụng</a:t>
            </a:r>
            <a:endParaRPr lang="en-US" dirty="0"/>
          </a:p>
        </p:txBody>
      </p:sp>
      <p:pic>
        <p:nvPicPr>
          <p:cNvPr id="1026" name="Picture 2" descr="Kết quả hình ảnh cho Java">
            <a:extLst>
              <a:ext uri="{FF2B5EF4-FFF2-40B4-BE49-F238E27FC236}">
                <a16:creationId xmlns:a16="http://schemas.microsoft.com/office/drawing/2014/main" id="{FE6644BF-0735-4A62-849A-5B523E7E9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15" y="1551095"/>
            <a:ext cx="216217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Java  swing">
            <a:extLst>
              <a:ext uri="{FF2B5EF4-FFF2-40B4-BE49-F238E27FC236}">
                <a16:creationId xmlns:a16="http://schemas.microsoft.com/office/drawing/2014/main" id="{ED3E7633-6C41-46A0-8885-6422F43AD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68" y="3290426"/>
            <a:ext cx="21145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mysql">
            <a:extLst>
              <a:ext uri="{FF2B5EF4-FFF2-40B4-BE49-F238E27FC236}">
                <a16:creationId xmlns:a16="http://schemas.microsoft.com/office/drawing/2014/main" id="{7D39F9F8-9CE0-49B1-B0A6-59BE011D5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2318" y="3104688"/>
            <a:ext cx="26003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93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1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C7F2-A818-421F-A1D2-8C1D6378F7B1}"/>
              </a:ext>
            </a:extLst>
          </p:cNvPr>
          <p:cNvSpPr>
            <a:spLocks noGrp="1"/>
          </p:cNvSpPr>
          <p:nvPr>
            <p:ph type="title"/>
          </p:nvPr>
        </p:nvSpPr>
        <p:spPr/>
        <p:txBody>
          <a:bodyPr/>
          <a:lstStyle/>
          <a:p>
            <a:r>
              <a:rPr lang="vi-VN" dirty="0"/>
              <a:t>Thành viên</a:t>
            </a:r>
            <a:endParaRPr lang="en-US" dirty="0"/>
          </a:p>
        </p:txBody>
      </p:sp>
      <p:graphicFrame>
        <p:nvGraphicFramePr>
          <p:cNvPr id="4" name="Table 4">
            <a:extLst>
              <a:ext uri="{FF2B5EF4-FFF2-40B4-BE49-F238E27FC236}">
                <a16:creationId xmlns:a16="http://schemas.microsoft.com/office/drawing/2014/main" id="{C8725895-25A2-45C5-BD9D-B70CE582B0F6}"/>
              </a:ext>
            </a:extLst>
          </p:cNvPr>
          <p:cNvGraphicFramePr>
            <a:graphicFrameLocks noGrp="1"/>
          </p:cNvGraphicFramePr>
          <p:nvPr>
            <p:extLst>
              <p:ext uri="{D42A27DB-BD31-4B8C-83A1-F6EECF244321}">
                <p14:modId xmlns:p14="http://schemas.microsoft.com/office/powerpoint/2010/main" val="3843958327"/>
              </p:ext>
            </p:extLst>
          </p:nvPr>
        </p:nvGraphicFramePr>
        <p:xfrm>
          <a:off x="1997476" y="2308194"/>
          <a:ext cx="8158578" cy="3253897"/>
        </p:xfrm>
        <a:graphic>
          <a:graphicData uri="http://schemas.openxmlformats.org/drawingml/2006/table">
            <a:tbl>
              <a:tblPr firstRow="1" bandRow="1">
                <a:tableStyleId>{5940675A-B579-460E-94D1-54222C63F5DA}</a:tableStyleId>
              </a:tblPr>
              <a:tblGrid>
                <a:gridCol w="4096551">
                  <a:extLst>
                    <a:ext uri="{9D8B030D-6E8A-4147-A177-3AD203B41FA5}">
                      <a16:colId xmlns:a16="http://schemas.microsoft.com/office/drawing/2014/main" val="461135936"/>
                    </a:ext>
                  </a:extLst>
                </a:gridCol>
                <a:gridCol w="4062027">
                  <a:extLst>
                    <a:ext uri="{9D8B030D-6E8A-4147-A177-3AD203B41FA5}">
                      <a16:colId xmlns:a16="http://schemas.microsoft.com/office/drawing/2014/main" val="1496996683"/>
                    </a:ext>
                  </a:extLst>
                </a:gridCol>
              </a:tblGrid>
              <a:tr h="744409">
                <a:tc>
                  <a:txBody>
                    <a:bodyPr/>
                    <a:lstStyle/>
                    <a:p>
                      <a:pPr algn="ctr"/>
                      <a:r>
                        <a:rPr lang="vi-VN" b="1" dirty="0"/>
                        <a:t>Tên thành viên - MSSV</a:t>
                      </a:r>
                      <a:endParaRPr lang="en-US" b="1" dirty="0"/>
                    </a:p>
                  </a:txBody>
                  <a:tcPr anchor="ctr"/>
                </a:tc>
                <a:tc>
                  <a:txBody>
                    <a:bodyPr/>
                    <a:lstStyle/>
                    <a:p>
                      <a:pPr algn="ctr"/>
                      <a:r>
                        <a:rPr lang="vi-VN" b="1" dirty="0"/>
                        <a:t>Phân công nhiệm vụ</a:t>
                      </a:r>
                      <a:endParaRPr lang="en-US" b="1" dirty="0"/>
                    </a:p>
                  </a:txBody>
                  <a:tcPr anchor="ctr"/>
                </a:tc>
                <a:extLst>
                  <a:ext uri="{0D108BD9-81ED-4DB2-BD59-A6C34878D82A}">
                    <a16:rowId xmlns:a16="http://schemas.microsoft.com/office/drawing/2014/main" val="376240049"/>
                  </a:ext>
                </a:extLst>
              </a:tr>
              <a:tr h="477504">
                <a:tc>
                  <a:txBody>
                    <a:bodyPr/>
                    <a:lstStyle/>
                    <a:p>
                      <a:pPr algn="ctr"/>
                      <a:r>
                        <a:rPr lang="vi-VN" dirty="0"/>
                        <a:t>Ngọ Doãn Ngọc - 20215103</a:t>
                      </a:r>
                      <a:endParaRPr lang="en-US" dirty="0"/>
                    </a:p>
                  </a:txBody>
                  <a:tcPr anchor="ctr"/>
                </a:tc>
                <a:tc>
                  <a:txBody>
                    <a:bodyPr/>
                    <a:lstStyle/>
                    <a:p>
                      <a:pPr algn="ctr"/>
                      <a:r>
                        <a:rPr lang="vi-VN" dirty="0"/>
                        <a:t>Thiết kế erd, Database, Thiết kế usecase, class Diagram, làm package Service</a:t>
                      </a:r>
                      <a:endParaRPr lang="en-US" dirty="0"/>
                    </a:p>
                  </a:txBody>
                  <a:tcPr anchor="ctr"/>
                </a:tc>
                <a:extLst>
                  <a:ext uri="{0D108BD9-81ED-4DB2-BD59-A6C34878D82A}">
                    <a16:rowId xmlns:a16="http://schemas.microsoft.com/office/drawing/2014/main" val="3847232152"/>
                  </a:ext>
                </a:extLst>
              </a:tr>
              <a:tr h="477504">
                <a:tc>
                  <a:txBody>
                    <a:bodyPr/>
                    <a:lstStyle/>
                    <a:p>
                      <a:pPr algn="ctr"/>
                      <a:r>
                        <a:rPr lang="vi-VN" dirty="0"/>
                        <a:t>Nghiêm Xuân Diện - 20215007</a:t>
                      </a:r>
                      <a:endParaRPr lang="en-US" dirty="0"/>
                    </a:p>
                  </a:txBody>
                  <a:tcPr anchor="ctr"/>
                </a:tc>
                <a:tc>
                  <a:txBody>
                    <a:bodyPr/>
                    <a:lstStyle/>
                    <a:p>
                      <a:pPr algn="ctr"/>
                      <a:r>
                        <a:rPr lang="vi-VN" dirty="0"/>
                        <a:t>GUI, làm báo cáo</a:t>
                      </a:r>
                      <a:endParaRPr lang="en-US" dirty="0"/>
                    </a:p>
                  </a:txBody>
                  <a:tcPr anchor="ctr"/>
                </a:tc>
                <a:extLst>
                  <a:ext uri="{0D108BD9-81ED-4DB2-BD59-A6C34878D82A}">
                    <a16:rowId xmlns:a16="http://schemas.microsoft.com/office/drawing/2014/main" val="989142379"/>
                  </a:ext>
                </a:extLst>
              </a:tr>
              <a:tr h="477504">
                <a:tc>
                  <a:txBody>
                    <a:bodyPr/>
                    <a:lstStyle/>
                    <a:p>
                      <a:pPr algn="ctr"/>
                      <a:r>
                        <a:rPr lang="vi-VN" dirty="0"/>
                        <a:t>Trần Đình Dũng - 20215014</a:t>
                      </a:r>
                      <a:endParaRPr lang="en-US" dirty="0"/>
                    </a:p>
                  </a:txBody>
                  <a:tcPr anchor="ctr"/>
                </a:tc>
                <a:tc>
                  <a:txBody>
                    <a:bodyPr/>
                    <a:lstStyle/>
                    <a:p>
                      <a:pPr algn="ctr"/>
                      <a:r>
                        <a:rPr lang="vi-VN" dirty="0"/>
                        <a:t>Tạo database, DAO, connect Database, làm báo cáo</a:t>
                      </a:r>
                      <a:endParaRPr lang="en-US" dirty="0"/>
                    </a:p>
                  </a:txBody>
                  <a:tcPr anchor="ctr"/>
                </a:tc>
                <a:extLst>
                  <a:ext uri="{0D108BD9-81ED-4DB2-BD59-A6C34878D82A}">
                    <a16:rowId xmlns:a16="http://schemas.microsoft.com/office/drawing/2014/main" val="2919306814"/>
                  </a:ext>
                </a:extLst>
              </a:tr>
              <a:tr h="477504">
                <a:tc>
                  <a:txBody>
                    <a:bodyPr/>
                    <a:lstStyle/>
                    <a:p>
                      <a:pPr algn="ctr"/>
                      <a:r>
                        <a:rPr lang="vi-VN" dirty="0"/>
                        <a:t>Phạm Minh Thắng - 20215139</a:t>
                      </a:r>
                      <a:endParaRPr lang="en-US" dirty="0"/>
                    </a:p>
                  </a:txBody>
                  <a:tcPr anchor="ctr"/>
                </a:tc>
                <a:tc>
                  <a:txBody>
                    <a:bodyPr/>
                    <a:lstStyle/>
                    <a:p>
                      <a:pPr algn="ctr"/>
                      <a:r>
                        <a:rPr lang="vi-VN" dirty="0"/>
                        <a:t>Làm Slide, model</a:t>
                      </a:r>
                      <a:endParaRPr lang="en-US" dirty="0"/>
                    </a:p>
                  </a:txBody>
                  <a:tcPr anchor="ctr"/>
                </a:tc>
                <a:extLst>
                  <a:ext uri="{0D108BD9-81ED-4DB2-BD59-A6C34878D82A}">
                    <a16:rowId xmlns:a16="http://schemas.microsoft.com/office/drawing/2014/main" val="4062881347"/>
                  </a:ext>
                </a:extLst>
              </a:tr>
            </a:tbl>
          </a:graphicData>
        </a:graphic>
      </p:graphicFrame>
    </p:spTree>
    <p:extLst>
      <p:ext uri="{BB962C8B-B14F-4D97-AF65-F5344CB8AC3E}">
        <p14:creationId xmlns:p14="http://schemas.microsoft.com/office/powerpoint/2010/main" val="215772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7F7F-BE59-409F-A539-16589E50C8D3}"/>
              </a:ext>
            </a:extLst>
          </p:cNvPr>
          <p:cNvSpPr>
            <a:spLocks noGrp="1"/>
          </p:cNvSpPr>
          <p:nvPr>
            <p:ph type="title"/>
          </p:nvPr>
        </p:nvSpPr>
        <p:spPr/>
        <p:txBody>
          <a:bodyPr/>
          <a:lstStyle/>
          <a:p>
            <a:r>
              <a:rPr lang="vi-VN" dirty="0"/>
              <a:t>Nội dung</a:t>
            </a:r>
            <a:endParaRPr lang="en-US" dirty="0"/>
          </a:p>
        </p:txBody>
      </p:sp>
      <p:sp>
        <p:nvSpPr>
          <p:cNvPr id="3" name="Content Placeholder 2">
            <a:extLst>
              <a:ext uri="{FF2B5EF4-FFF2-40B4-BE49-F238E27FC236}">
                <a16:creationId xmlns:a16="http://schemas.microsoft.com/office/drawing/2014/main" id="{8CDD30C2-5660-4DD0-801D-4EA747137153}"/>
              </a:ext>
            </a:extLst>
          </p:cNvPr>
          <p:cNvSpPr>
            <a:spLocks noGrp="1"/>
          </p:cNvSpPr>
          <p:nvPr>
            <p:ph idx="1"/>
          </p:nvPr>
        </p:nvSpPr>
        <p:spPr>
          <a:xfrm>
            <a:off x="838200" y="1833245"/>
            <a:ext cx="10515600" cy="4351338"/>
          </a:xfrm>
        </p:spPr>
        <p:txBody>
          <a:bodyPr/>
          <a:lstStyle/>
          <a:p>
            <a:pPr marL="514350" indent="-514350">
              <a:buFont typeface="+mj-lt"/>
              <a:buAutoNum type="arabicPeriod"/>
            </a:pPr>
            <a:r>
              <a:rPr lang="vi-VN" dirty="0"/>
              <a:t>Phân tích bài toán</a:t>
            </a:r>
          </a:p>
          <a:p>
            <a:pPr marL="514350" indent="-514350">
              <a:buFont typeface="+mj-lt"/>
              <a:buAutoNum type="arabicPeriod"/>
            </a:pPr>
            <a:r>
              <a:rPr lang="vi-VN" dirty="0"/>
              <a:t>Usecase Diagram</a:t>
            </a:r>
          </a:p>
          <a:p>
            <a:pPr marL="514350" indent="-514350">
              <a:buFont typeface="+mj-lt"/>
              <a:buAutoNum type="arabicPeriod"/>
            </a:pPr>
            <a:r>
              <a:rPr lang="vi-VN" dirty="0"/>
              <a:t>ERD Diagram</a:t>
            </a:r>
          </a:p>
          <a:p>
            <a:pPr marL="514350" indent="-514350">
              <a:buFont typeface="+mj-lt"/>
              <a:buAutoNum type="arabicPeriod"/>
            </a:pPr>
            <a:r>
              <a:rPr lang="vi-VN" dirty="0"/>
              <a:t>Kiến trúc hệ thống</a:t>
            </a:r>
          </a:p>
          <a:p>
            <a:pPr marL="514350" indent="-514350">
              <a:buFont typeface="+mj-lt"/>
              <a:buAutoNum type="arabicPeriod"/>
            </a:pPr>
            <a:r>
              <a:rPr lang="vi-VN" dirty="0"/>
              <a:t>Kiến trúc hệ thống</a:t>
            </a:r>
          </a:p>
          <a:p>
            <a:pPr marL="514350" indent="-514350">
              <a:buFont typeface="+mj-lt"/>
              <a:buAutoNum type="arabicPeriod"/>
            </a:pPr>
            <a:r>
              <a:rPr lang="vi-VN" dirty="0"/>
              <a:t>Các tính chất OOP đã sử dụng</a:t>
            </a:r>
          </a:p>
          <a:p>
            <a:pPr marL="514350" indent="-514350">
              <a:buFont typeface="+mj-lt"/>
              <a:buAutoNum type="arabicPeriod"/>
            </a:pPr>
            <a:r>
              <a:rPr lang="vi-VN" dirty="0"/>
              <a:t>Các công nghệ sử dụng</a:t>
            </a:r>
          </a:p>
          <a:p>
            <a:pPr marL="514350" indent="-514350">
              <a:buFont typeface="+mj-lt"/>
              <a:buAutoNum type="arabicPeriod"/>
            </a:pPr>
            <a:endParaRPr lang="en-US" dirty="0"/>
          </a:p>
        </p:txBody>
      </p:sp>
    </p:spTree>
    <p:extLst>
      <p:ext uri="{BB962C8B-B14F-4D97-AF65-F5344CB8AC3E}">
        <p14:creationId xmlns:p14="http://schemas.microsoft.com/office/powerpoint/2010/main" val="168645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B256-538E-49E8-B07C-71CC515AB8F7}"/>
              </a:ext>
            </a:extLst>
          </p:cNvPr>
          <p:cNvSpPr>
            <a:spLocks noGrp="1"/>
          </p:cNvSpPr>
          <p:nvPr>
            <p:ph type="title"/>
          </p:nvPr>
        </p:nvSpPr>
        <p:spPr/>
        <p:txBody>
          <a:bodyPr/>
          <a:lstStyle/>
          <a:p>
            <a:r>
              <a:rPr lang="vi-VN" dirty="0"/>
              <a:t>Phân tích bài toán</a:t>
            </a:r>
            <a:endParaRPr lang="en-US" dirty="0"/>
          </a:p>
        </p:txBody>
      </p:sp>
      <p:sp>
        <p:nvSpPr>
          <p:cNvPr id="4" name="TextBox 3">
            <a:extLst>
              <a:ext uri="{FF2B5EF4-FFF2-40B4-BE49-F238E27FC236}">
                <a16:creationId xmlns:a16="http://schemas.microsoft.com/office/drawing/2014/main" id="{27EE80FF-6C4B-4264-8089-2B3DF058A9B6}"/>
              </a:ext>
            </a:extLst>
          </p:cNvPr>
          <p:cNvSpPr txBox="1"/>
          <p:nvPr/>
        </p:nvSpPr>
        <p:spPr>
          <a:xfrm>
            <a:off x="1057923" y="1855433"/>
            <a:ext cx="10076155" cy="878574"/>
          </a:xfrm>
          <a:prstGeom prst="rect">
            <a:avLst/>
          </a:prstGeom>
          <a:noFill/>
        </p:spPr>
        <p:txBody>
          <a:bodyPr wrap="square" rtlCol="0">
            <a:spAutoFit/>
          </a:bodyPr>
          <a:lstStyle/>
          <a:p>
            <a:pPr algn="just">
              <a:lnSpc>
                <a:spcPct val="150000"/>
              </a:lnSpc>
            </a:pPr>
            <a:r>
              <a:rPr lang="vi-VN" dirty="0"/>
              <a:t>- Xây dựng hệ thống quản lý ký túc xá nơi người quản lý ký túc xá có thể quản lý sinh viên, các phòng, hợp đồng thuê phòng, các chi phí phát sinh, ...  </a:t>
            </a:r>
            <a:endParaRPr lang="en-US" dirty="0"/>
          </a:p>
        </p:txBody>
      </p:sp>
      <p:sp>
        <p:nvSpPr>
          <p:cNvPr id="7" name="TextBox 6">
            <a:extLst>
              <a:ext uri="{FF2B5EF4-FFF2-40B4-BE49-F238E27FC236}">
                <a16:creationId xmlns:a16="http://schemas.microsoft.com/office/drawing/2014/main" id="{ED2929BD-F39B-4111-95BD-896E49497850}"/>
              </a:ext>
            </a:extLst>
          </p:cNvPr>
          <p:cNvSpPr txBox="1"/>
          <p:nvPr/>
        </p:nvSpPr>
        <p:spPr>
          <a:xfrm>
            <a:off x="1057923" y="3033400"/>
            <a:ext cx="10295877" cy="3371564"/>
          </a:xfrm>
          <a:prstGeom prst="rect">
            <a:avLst/>
          </a:prstGeom>
          <a:noFill/>
        </p:spPr>
        <p:txBody>
          <a:bodyPr wrap="square">
            <a:spAutoFit/>
          </a:bodyPr>
          <a:lstStyle/>
          <a:p>
            <a:pPr algn="just">
              <a:lnSpc>
                <a:spcPct val="150000"/>
              </a:lnSpc>
            </a:pPr>
            <a:r>
              <a:rPr lang="vi-VN" b="1" dirty="0"/>
              <a:t>Các thực thể chính:</a:t>
            </a:r>
          </a:p>
          <a:p>
            <a:pPr algn="just">
              <a:lnSpc>
                <a:spcPct val="150000"/>
              </a:lnSpc>
            </a:pPr>
            <a:r>
              <a:rPr lang="vi-VN" dirty="0"/>
              <a:t> • </a:t>
            </a:r>
            <a:r>
              <a:rPr lang="vi-VN" b="1" dirty="0"/>
              <a:t>Sinh viên</a:t>
            </a:r>
            <a:r>
              <a:rPr lang="vi-VN" dirty="0"/>
              <a:t>: Thông tin cá nhân (họ tên, ngày sinh, giới tính, quê quán,...), thông tin liên hệ, thông tin về phòng ở, thông tin về hợp đồng,...</a:t>
            </a:r>
          </a:p>
          <a:p>
            <a:pPr algn="just">
              <a:lnSpc>
                <a:spcPct val="150000"/>
              </a:lnSpc>
            </a:pPr>
            <a:r>
              <a:rPr lang="vi-VN" dirty="0"/>
              <a:t> • </a:t>
            </a:r>
            <a:r>
              <a:rPr lang="vi-VN" b="1" dirty="0"/>
              <a:t>Phòng</a:t>
            </a:r>
            <a:r>
              <a:rPr lang="vi-VN" dirty="0"/>
              <a:t>: Thông tin về phòng (số phòng, loại phòng, số giường, giá phòng,...), danh sách sinh viên ở.</a:t>
            </a:r>
          </a:p>
          <a:p>
            <a:pPr algn="just">
              <a:lnSpc>
                <a:spcPct val="150000"/>
              </a:lnSpc>
            </a:pPr>
            <a:r>
              <a:rPr lang="vi-VN" dirty="0"/>
              <a:t> • </a:t>
            </a:r>
            <a:r>
              <a:rPr lang="vi-VN" b="1" dirty="0"/>
              <a:t>Hợp đồng</a:t>
            </a:r>
            <a:r>
              <a:rPr lang="vi-VN" dirty="0"/>
              <a:t>: Thông tin về hợp đồng (mã hợp đồng, ngày bắt đầu, ngày kết thúc, giá phòng, hình thức thanh toán,...).</a:t>
            </a:r>
          </a:p>
          <a:p>
            <a:pPr algn="just">
              <a:lnSpc>
                <a:spcPct val="150000"/>
              </a:lnSpc>
            </a:pPr>
            <a:r>
              <a:rPr lang="vi-VN" dirty="0"/>
              <a:t> • </a:t>
            </a:r>
            <a:r>
              <a:rPr lang="vi-VN" b="1" dirty="0"/>
              <a:t>Phí</a:t>
            </a:r>
            <a:r>
              <a:rPr lang="vi-VN" dirty="0"/>
              <a:t>: Thông tin về các loại phí (phí điện, phí nước, phí vệ sinh,...).</a:t>
            </a:r>
            <a:endParaRPr lang="en-US" dirty="0"/>
          </a:p>
        </p:txBody>
      </p:sp>
    </p:spTree>
    <p:extLst>
      <p:ext uri="{BB962C8B-B14F-4D97-AF65-F5344CB8AC3E}">
        <p14:creationId xmlns:p14="http://schemas.microsoft.com/office/powerpoint/2010/main" val="264590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AF12-F3F9-4CA5-A621-8D4CA47CE096}"/>
              </a:ext>
            </a:extLst>
          </p:cNvPr>
          <p:cNvSpPr>
            <a:spLocks noGrp="1"/>
          </p:cNvSpPr>
          <p:nvPr>
            <p:ph type="title"/>
          </p:nvPr>
        </p:nvSpPr>
        <p:spPr/>
        <p:txBody>
          <a:bodyPr/>
          <a:lstStyle/>
          <a:p>
            <a:r>
              <a:rPr lang="vi-VN" dirty="0"/>
              <a:t>Phân tích bài toán</a:t>
            </a:r>
            <a:endParaRPr lang="en-US" dirty="0"/>
          </a:p>
        </p:txBody>
      </p:sp>
      <p:sp>
        <p:nvSpPr>
          <p:cNvPr id="4" name="TextBox 3">
            <a:extLst>
              <a:ext uri="{FF2B5EF4-FFF2-40B4-BE49-F238E27FC236}">
                <a16:creationId xmlns:a16="http://schemas.microsoft.com/office/drawing/2014/main" id="{36FC02BF-0E70-4961-883A-635600163D6B}"/>
              </a:ext>
            </a:extLst>
          </p:cNvPr>
          <p:cNvSpPr txBox="1"/>
          <p:nvPr/>
        </p:nvSpPr>
        <p:spPr>
          <a:xfrm>
            <a:off x="1180731" y="1898124"/>
            <a:ext cx="3517310" cy="400110"/>
          </a:xfrm>
          <a:prstGeom prst="rect">
            <a:avLst/>
          </a:prstGeom>
          <a:noFill/>
        </p:spPr>
        <p:txBody>
          <a:bodyPr wrap="none" rtlCol="0">
            <a:spAutoFit/>
          </a:bodyPr>
          <a:lstStyle/>
          <a:p>
            <a:r>
              <a:rPr lang="vi-VN" sz="2000" b="1" dirty="0"/>
              <a:t>Quan hệ giữa các thực thể:</a:t>
            </a:r>
            <a:endParaRPr lang="en-US" sz="2000" b="1" dirty="0"/>
          </a:p>
        </p:txBody>
      </p:sp>
      <p:sp>
        <p:nvSpPr>
          <p:cNvPr id="5" name="TextBox 4">
            <a:extLst>
              <a:ext uri="{FF2B5EF4-FFF2-40B4-BE49-F238E27FC236}">
                <a16:creationId xmlns:a16="http://schemas.microsoft.com/office/drawing/2014/main" id="{2331BFCC-8BC8-480F-B861-BC517EFE62C2}"/>
              </a:ext>
            </a:extLst>
          </p:cNvPr>
          <p:cNvSpPr txBox="1"/>
          <p:nvPr/>
        </p:nvSpPr>
        <p:spPr>
          <a:xfrm>
            <a:off x="1835821" y="2505670"/>
            <a:ext cx="8471154" cy="3892732"/>
          </a:xfrm>
          <a:prstGeom prst="rect">
            <a:avLst/>
          </a:prstGeom>
          <a:noFill/>
        </p:spPr>
        <p:txBody>
          <a:bodyPr wrap="square" rtlCol="0">
            <a:spAutoFit/>
          </a:bodyPr>
          <a:lstStyle/>
          <a:p>
            <a:pPr marL="285750" indent="-285750">
              <a:lnSpc>
                <a:spcPct val="200000"/>
              </a:lnSpc>
              <a:buFontTx/>
              <a:buChar char="-"/>
            </a:pPr>
            <a:r>
              <a:rPr lang="vi-VN" dirty="0"/>
              <a:t>Một người quản lý có thể quản lý nhiều sinh viên, nhiều phòng, hợp đồng, phí</a:t>
            </a:r>
          </a:p>
          <a:p>
            <a:pPr marL="285750" indent="-285750">
              <a:lnSpc>
                <a:spcPct val="200000"/>
              </a:lnSpc>
              <a:buFontTx/>
              <a:buChar char="-"/>
            </a:pPr>
            <a:r>
              <a:rPr lang="vi-VN" dirty="0"/>
              <a:t>Một sinh viên có thể được quản lý bởi một hoặc nhiều người quản lý</a:t>
            </a:r>
          </a:p>
          <a:p>
            <a:pPr marL="285750" indent="-285750">
              <a:lnSpc>
                <a:spcPct val="200000"/>
              </a:lnSpc>
              <a:buFontTx/>
              <a:buChar char="-"/>
            </a:pPr>
            <a:r>
              <a:rPr lang="vi-VN" dirty="0"/>
              <a:t>Mỗi sinh viên thuộc về 1 phòng và chỉ có 1 hợp đồng.</a:t>
            </a:r>
          </a:p>
          <a:p>
            <a:pPr marL="285750" indent="-285750">
              <a:lnSpc>
                <a:spcPct val="200000"/>
              </a:lnSpc>
              <a:buFontTx/>
              <a:buChar char="-"/>
            </a:pPr>
            <a:r>
              <a:rPr lang="vi-VN" dirty="0"/>
              <a:t>Một hợp đồng liên kết 1 sinh viên và 1 phòng</a:t>
            </a:r>
          </a:p>
          <a:p>
            <a:pPr marL="285750" indent="-285750">
              <a:lnSpc>
                <a:spcPct val="200000"/>
              </a:lnSpc>
              <a:buFontTx/>
              <a:buChar char="-"/>
            </a:pPr>
            <a:r>
              <a:rPr lang="vi-VN" dirty="0"/>
              <a:t>Một sinh viên có nhiều bản ghi phí</a:t>
            </a:r>
          </a:p>
          <a:p>
            <a:pPr marL="285750" indent="-285750">
              <a:lnSpc>
                <a:spcPct val="200000"/>
              </a:lnSpc>
              <a:buFontTx/>
              <a:buChar char="-"/>
            </a:pPr>
            <a:r>
              <a:rPr lang="vi-VN" dirty="0"/>
              <a:t>Một phòng có nhiều sinh viên</a:t>
            </a:r>
          </a:p>
          <a:p>
            <a:pPr>
              <a:lnSpc>
                <a:spcPct val="200000"/>
              </a:lnSpc>
            </a:pPr>
            <a:endParaRPr lang="en-US" dirty="0"/>
          </a:p>
        </p:txBody>
      </p:sp>
    </p:spTree>
    <p:extLst>
      <p:ext uri="{BB962C8B-B14F-4D97-AF65-F5344CB8AC3E}">
        <p14:creationId xmlns:p14="http://schemas.microsoft.com/office/powerpoint/2010/main" val="58732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B6C8-D828-4FAB-8190-1A9A60656F24}"/>
              </a:ext>
            </a:extLst>
          </p:cNvPr>
          <p:cNvSpPr>
            <a:spLocks noGrp="1"/>
          </p:cNvSpPr>
          <p:nvPr>
            <p:ph type="title"/>
          </p:nvPr>
        </p:nvSpPr>
        <p:spPr/>
        <p:txBody>
          <a:bodyPr/>
          <a:lstStyle/>
          <a:p>
            <a:r>
              <a:rPr lang="vi-VN" dirty="0"/>
              <a:t>Usecase Diagram</a:t>
            </a:r>
            <a:endParaRPr lang="en-US" dirty="0"/>
          </a:p>
        </p:txBody>
      </p:sp>
      <p:pic>
        <p:nvPicPr>
          <p:cNvPr id="5" name="Picture 4">
            <a:extLst>
              <a:ext uri="{FF2B5EF4-FFF2-40B4-BE49-F238E27FC236}">
                <a16:creationId xmlns:a16="http://schemas.microsoft.com/office/drawing/2014/main" id="{D9ECB876-3405-4B5F-A1AB-08156D7B7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984" y="1618619"/>
            <a:ext cx="7510901" cy="4542484"/>
          </a:xfrm>
          <a:prstGeom prst="rect">
            <a:avLst/>
          </a:prstGeom>
        </p:spPr>
      </p:pic>
    </p:spTree>
    <p:extLst>
      <p:ext uri="{BB962C8B-B14F-4D97-AF65-F5344CB8AC3E}">
        <p14:creationId xmlns:p14="http://schemas.microsoft.com/office/powerpoint/2010/main" val="402813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A9B5-93C5-4F3E-A2DB-AF46DC4138F4}"/>
              </a:ext>
            </a:extLst>
          </p:cNvPr>
          <p:cNvSpPr>
            <a:spLocks noGrp="1"/>
          </p:cNvSpPr>
          <p:nvPr>
            <p:ph type="title"/>
          </p:nvPr>
        </p:nvSpPr>
        <p:spPr/>
        <p:txBody>
          <a:bodyPr/>
          <a:lstStyle/>
          <a:p>
            <a:r>
              <a:rPr lang="vi-VN" dirty="0"/>
              <a:t>ERD Diagram</a:t>
            </a:r>
            <a:endParaRPr lang="en-US" dirty="0"/>
          </a:p>
        </p:txBody>
      </p:sp>
      <p:pic>
        <p:nvPicPr>
          <p:cNvPr id="5" name="Picture 4">
            <a:extLst>
              <a:ext uri="{FF2B5EF4-FFF2-40B4-BE49-F238E27FC236}">
                <a16:creationId xmlns:a16="http://schemas.microsoft.com/office/drawing/2014/main" id="{0D6E8812-5644-4CF2-AD01-3EB3D3AA0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393" y="1223119"/>
            <a:ext cx="7205735" cy="5421817"/>
          </a:xfrm>
          <a:prstGeom prst="rect">
            <a:avLst/>
          </a:prstGeom>
        </p:spPr>
      </p:pic>
    </p:spTree>
    <p:extLst>
      <p:ext uri="{BB962C8B-B14F-4D97-AF65-F5344CB8AC3E}">
        <p14:creationId xmlns:p14="http://schemas.microsoft.com/office/powerpoint/2010/main" val="3214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A70F-594F-4CFB-8D5C-991CC2448D87}"/>
              </a:ext>
            </a:extLst>
          </p:cNvPr>
          <p:cNvSpPr>
            <a:spLocks noGrp="1"/>
          </p:cNvSpPr>
          <p:nvPr>
            <p:ph type="title"/>
          </p:nvPr>
        </p:nvSpPr>
        <p:spPr/>
        <p:txBody>
          <a:bodyPr/>
          <a:lstStyle/>
          <a:p>
            <a:r>
              <a:rPr lang="vi-VN" dirty="0"/>
              <a:t>Kiến trúc hệ thống</a:t>
            </a:r>
            <a:endParaRPr lang="en-US" dirty="0"/>
          </a:p>
        </p:txBody>
      </p:sp>
      <p:pic>
        <p:nvPicPr>
          <p:cNvPr id="1026" name="Picture 2" descr="Kết quả hình ảnh cho mô hình mvc">
            <a:extLst>
              <a:ext uri="{FF2B5EF4-FFF2-40B4-BE49-F238E27FC236}">
                <a16:creationId xmlns:a16="http://schemas.microsoft.com/office/drawing/2014/main" id="{F4E3B294-40A0-4302-AEAB-D71FBAC18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541" y="1861814"/>
            <a:ext cx="5272918" cy="404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31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a:extLst>
              <a:ext uri="{FF2B5EF4-FFF2-40B4-BE49-F238E27FC236}">
                <a16:creationId xmlns:a16="http://schemas.microsoft.com/office/drawing/2014/main" id="{8EE324D8-CF24-4DEA-9463-942B9410E4B0}"/>
              </a:ext>
            </a:extLst>
          </p:cNvPr>
          <p:cNvCxnSpPr>
            <a:cxnSpLocks/>
          </p:cNvCxnSpPr>
          <p:nvPr/>
        </p:nvCxnSpPr>
        <p:spPr>
          <a:xfrm flipH="1" flipV="1">
            <a:off x="6640497" y="3310559"/>
            <a:ext cx="1718384" cy="18044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7FAFE2-6100-4483-9F04-1EB92C43C177}"/>
              </a:ext>
            </a:extLst>
          </p:cNvPr>
          <p:cNvCxnSpPr/>
          <p:nvPr/>
        </p:nvCxnSpPr>
        <p:spPr>
          <a:xfrm>
            <a:off x="6818050" y="3124940"/>
            <a:ext cx="1849884" cy="194421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8" name="Oval 7">
            <a:extLst>
              <a:ext uri="{FF2B5EF4-FFF2-40B4-BE49-F238E27FC236}">
                <a16:creationId xmlns:a16="http://schemas.microsoft.com/office/drawing/2014/main" id="{B83A5594-CAEF-43CB-B2BB-D9D696A01211}"/>
              </a:ext>
            </a:extLst>
          </p:cNvPr>
          <p:cNvSpPr/>
          <p:nvPr/>
        </p:nvSpPr>
        <p:spPr>
          <a:xfrm>
            <a:off x="4283473" y="1977082"/>
            <a:ext cx="3204841" cy="1556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5F1A70F-594F-4CFB-8D5C-991CC2448D87}"/>
              </a:ext>
            </a:extLst>
          </p:cNvPr>
          <p:cNvSpPr>
            <a:spLocks noGrp="1"/>
          </p:cNvSpPr>
          <p:nvPr>
            <p:ph type="title"/>
          </p:nvPr>
        </p:nvSpPr>
        <p:spPr/>
        <p:txBody>
          <a:bodyPr/>
          <a:lstStyle/>
          <a:p>
            <a:r>
              <a:rPr lang="vi-VN" dirty="0"/>
              <a:t>Kiến trúc hệ thống</a:t>
            </a:r>
            <a:endParaRPr lang="en-US" dirty="0"/>
          </a:p>
        </p:txBody>
      </p:sp>
      <p:sp>
        <p:nvSpPr>
          <p:cNvPr id="4" name="Rectangle: Rounded Corners 3">
            <a:extLst>
              <a:ext uri="{FF2B5EF4-FFF2-40B4-BE49-F238E27FC236}">
                <a16:creationId xmlns:a16="http://schemas.microsoft.com/office/drawing/2014/main" id="{B3049D3D-E26B-4E8D-A7FD-3A760D071733}"/>
              </a:ext>
            </a:extLst>
          </p:cNvPr>
          <p:cNvSpPr/>
          <p:nvPr/>
        </p:nvSpPr>
        <p:spPr>
          <a:xfrm>
            <a:off x="5220069" y="1690688"/>
            <a:ext cx="1331651" cy="653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Model</a:t>
            </a:r>
            <a:endParaRPr lang="en-US" dirty="0"/>
          </a:p>
        </p:txBody>
      </p:sp>
      <p:sp>
        <p:nvSpPr>
          <p:cNvPr id="6" name="Rectangle: Rounded Corners 5">
            <a:extLst>
              <a:ext uri="{FF2B5EF4-FFF2-40B4-BE49-F238E27FC236}">
                <a16:creationId xmlns:a16="http://schemas.microsoft.com/office/drawing/2014/main" id="{3D80ED92-A3BB-4F58-B5D9-3ED6A6230C59}"/>
              </a:ext>
            </a:extLst>
          </p:cNvPr>
          <p:cNvSpPr/>
          <p:nvPr/>
        </p:nvSpPr>
        <p:spPr>
          <a:xfrm>
            <a:off x="4554245" y="2630099"/>
            <a:ext cx="1047564" cy="3906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dirty="0"/>
              <a:t>model</a:t>
            </a:r>
            <a:endParaRPr lang="en-US" dirty="0"/>
          </a:p>
        </p:txBody>
      </p:sp>
      <p:sp>
        <p:nvSpPr>
          <p:cNvPr id="7" name="Rectangle: Rounded Corners 6">
            <a:extLst>
              <a:ext uri="{FF2B5EF4-FFF2-40B4-BE49-F238E27FC236}">
                <a16:creationId xmlns:a16="http://schemas.microsoft.com/office/drawing/2014/main" id="{ABEA4371-A835-4039-B895-6C0EB6E96BE5}"/>
              </a:ext>
            </a:extLst>
          </p:cNvPr>
          <p:cNvSpPr/>
          <p:nvPr/>
        </p:nvSpPr>
        <p:spPr>
          <a:xfrm>
            <a:off x="6107836" y="2625633"/>
            <a:ext cx="887767" cy="3906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dirty="0"/>
              <a:t>DAO</a:t>
            </a:r>
            <a:endParaRPr lang="en-US" dirty="0"/>
          </a:p>
        </p:txBody>
      </p:sp>
      <p:sp>
        <p:nvSpPr>
          <p:cNvPr id="9" name="Rectangle: Rounded Corners 8">
            <a:extLst>
              <a:ext uri="{FF2B5EF4-FFF2-40B4-BE49-F238E27FC236}">
                <a16:creationId xmlns:a16="http://schemas.microsoft.com/office/drawing/2014/main" id="{7A21BF74-B23F-47B5-991B-B5E7647B856F}"/>
              </a:ext>
            </a:extLst>
          </p:cNvPr>
          <p:cNvSpPr/>
          <p:nvPr/>
        </p:nvSpPr>
        <p:spPr>
          <a:xfrm>
            <a:off x="9074457" y="1690688"/>
            <a:ext cx="1331651" cy="653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database</a:t>
            </a:r>
            <a:endParaRPr lang="en-US" dirty="0"/>
          </a:p>
        </p:txBody>
      </p:sp>
      <p:cxnSp>
        <p:nvCxnSpPr>
          <p:cNvPr id="11" name="Straight Arrow Connector 10">
            <a:extLst>
              <a:ext uri="{FF2B5EF4-FFF2-40B4-BE49-F238E27FC236}">
                <a16:creationId xmlns:a16="http://schemas.microsoft.com/office/drawing/2014/main" id="{0A477013-0BC2-4E9A-8919-7496444BD059}"/>
              </a:ext>
            </a:extLst>
          </p:cNvPr>
          <p:cNvCxnSpPr>
            <a:cxnSpLocks/>
          </p:cNvCxnSpPr>
          <p:nvPr/>
        </p:nvCxnSpPr>
        <p:spPr>
          <a:xfrm flipV="1">
            <a:off x="7170937" y="2104009"/>
            <a:ext cx="1662345" cy="5216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55DBC6-A9A7-47C6-8843-0349692AB0B7}"/>
              </a:ext>
            </a:extLst>
          </p:cNvPr>
          <p:cNvCxnSpPr/>
          <p:nvPr/>
        </p:nvCxnSpPr>
        <p:spPr>
          <a:xfrm flipH="1">
            <a:off x="7170937" y="2246050"/>
            <a:ext cx="1715611" cy="50914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7" name="Rectangle: Rounded Corners 16">
            <a:extLst>
              <a:ext uri="{FF2B5EF4-FFF2-40B4-BE49-F238E27FC236}">
                <a16:creationId xmlns:a16="http://schemas.microsoft.com/office/drawing/2014/main" id="{7060AB7C-D120-4155-BAC3-BA3259FD536C}"/>
              </a:ext>
            </a:extLst>
          </p:cNvPr>
          <p:cNvSpPr/>
          <p:nvPr/>
        </p:nvSpPr>
        <p:spPr>
          <a:xfrm>
            <a:off x="8106794" y="5227238"/>
            <a:ext cx="1331651" cy="653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Controller</a:t>
            </a:r>
            <a:endParaRPr lang="en-US" dirty="0"/>
          </a:p>
        </p:txBody>
      </p:sp>
      <p:sp>
        <p:nvSpPr>
          <p:cNvPr id="19" name="Rectangle: Rounded Corners 18">
            <a:extLst>
              <a:ext uri="{FF2B5EF4-FFF2-40B4-BE49-F238E27FC236}">
                <a16:creationId xmlns:a16="http://schemas.microsoft.com/office/drawing/2014/main" id="{579A68B4-BE8E-4CB0-946E-A44966816F41}"/>
              </a:ext>
            </a:extLst>
          </p:cNvPr>
          <p:cNvSpPr/>
          <p:nvPr/>
        </p:nvSpPr>
        <p:spPr>
          <a:xfrm>
            <a:off x="2709167" y="5274352"/>
            <a:ext cx="1331651" cy="653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View</a:t>
            </a:r>
            <a:endParaRPr lang="en-US" dirty="0"/>
          </a:p>
        </p:txBody>
      </p:sp>
      <p:sp>
        <p:nvSpPr>
          <p:cNvPr id="20" name="Rectangle: Rounded Corners 19">
            <a:extLst>
              <a:ext uri="{FF2B5EF4-FFF2-40B4-BE49-F238E27FC236}">
                <a16:creationId xmlns:a16="http://schemas.microsoft.com/office/drawing/2014/main" id="{AFE6B0CB-6FCF-40E2-85B1-4ECA9C4D635C}"/>
              </a:ext>
            </a:extLst>
          </p:cNvPr>
          <p:cNvSpPr/>
          <p:nvPr/>
        </p:nvSpPr>
        <p:spPr>
          <a:xfrm>
            <a:off x="6908306" y="3936045"/>
            <a:ext cx="1331651" cy="653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Service</a:t>
            </a:r>
            <a:endParaRPr lang="en-US" dirty="0"/>
          </a:p>
        </p:txBody>
      </p:sp>
      <p:cxnSp>
        <p:nvCxnSpPr>
          <p:cNvPr id="26" name="Straight Arrow Connector 25">
            <a:extLst>
              <a:ext uri="{FF2B5EF4-FFF2-40B4-BE49-F238E27FC236}">
                <a16:creationId xmlns:a16="http://schemas.microsoft.com/office/drawing/2014/main" id="{8E64F937-7C66-4B4E-99C0-A4885F91D1BF}"/>
              </a:ext>
            </a:extLst>
          </p:cNvPr>
          <p:cNvCxnSpPr/>
          <p:nvPr/>
        </p:nvCxnSpPr>
        <p:spPr>
          <a:xfrm>
            <a:off x="4283473" y="5397623"/>
            <a:ext cx="36087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B08D4C-9D4A-468E-AF20-687503B7181F}"/>
              </a:ext>
            </a:extLst>
          </p:cNvPr>
          <p:cNvCxnSpPr/>
          <p:nvPr/>
        </p:nvCxnSpPr>
        <p:spPr>
          <a:xfrm flipH="1">
            <a:off x="4283473" y="5600860"/>
            <a:ext cx="36087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67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425</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Lập trình hướng đối tượng</vt:lpstr>
      <vt:lpstr>Thành viên</vt:lpstr>
      <vt:lpstr>Nội dung</vt:lpstr>
      <vt:lpstr>Phân tích bài toán</vt:lpstr>
      <vt:lpstr>Phân tích bài toán</vt:lpstr>
      <vt:lpstr>Usecase Diagram</vt:lpstr>
      <vt:lpstr>ERD Diagram</vt:lpstr>
      <vt:lpstr>Kiến trúc hệ thống</vt:lpstr>
      <vt:lpstr>Kiến trúc hệ thống</vt:lpstr>
      <vt:lpstr>Class Diagram</vt:lpstr>
      <vt:lpstr>Các tính chất OOP</vt:lpstr>
      <vt:lpstr>Các công nghệ sử dụng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dc:title>
  <dc:creator>Ngo Doan Ngoc 20215103</dc:creator>
  <cp:lastModifiedBy>Ngo Doan Ngoc 20215103</cp:lastModifiedBy>
  <cp:revision>9</cp:revision>
  <dcterms:created xsi:type="dcterms:W3CDTF">2024-12-17T23:05:50Z</dcterms:created>
  <dcterms:modified xsi:type="dcterms:W3CDTF">2024-12-18T01:02:05Z</dcterms:modified>
</cp:coreProperties>
</file>