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5"/>
  </p:notesMasterIdLst>
  <p:handoutMasterIdLst>
    <p:handoutMasterId r:id="rId36"/>
  </p:handoutMasterIdLst>
  <p:sldIdLst>
    <p:sldId id="257" r:id="rId2"/>
    <p:sldId id="265" r:id="rId3"/>
    <p:sldId id="274" r:id="rId4"/>
    <p:sldId id="275" r:id="rId5"/>
    <p:sldId id="276" r:id="rId6"/>
    <p:sldId id="271" r:id="rId7"/>
    <p:sldId id="277" r:id="rId8"/>
    <p:sldId id="331" r:id="rId9"/>
    <p:sldId id="332" r:id="rId10"/>
    <p:sldId id="333" r:id="rId11"/>
    <p:sldId id="334" r:id="rId12"/>
    <p:sldId id="329" r:id="rId13"/>
    <p:sldId id="279" r:id="rId14"/>
    <p:sldId id="280" r:id="rId15"/>
    <p:sldId id="335" r:id="rId16"/>
    <p:sldId id="336" r:id="rId17"/>
    <p:sldId id="285" r:id="rId18"/>
    <p:sldId id="287" r:id="rId19"/>
    <p:sldId id="286" r:id="rId20"/>
    <p:sldId id="288" r:id="rId21"/>
    <p:sldId id="289" r:id="rId22"/>
    <p:sldId id="314" r:id="rId23"/>
    <p:sldId id="316" r:id="rId24"/>
    <p:sldId id="317" r:id="rId25"/>
    <p:sldId id="325" r:id="rId26"/>
    <p:sldId id="318" r:id="rId27"/>
    <p:sldId id="326" r:id="rId28"/>
    <p:sldId id="321" r:id="rId29"/>
    <p:sldId id="322" r:id="rId30"/>
    <p:sldId id="337" r:id="rId31"/>
    <p:sldId id="338" r:id="rId32"/>
    <p:sldId id="323" r:id="rId33"/>
    <p:sldId id="26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2" d="100"/>
          <a:sy n="92" d="100"/>
        </p:scale>
        <p:origin x="10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6/30/2024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6/30/2024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6/30/2024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8"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142667"/>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a:t>THỰC HÀNH CƠ SỞ DỮ LIỆU</a:t>
            </a:r>
          </a:p>
          <a:p>
            <a:r>
              <a:rPr lang="en-US" sz="2400" dirty="0"/>
              <a:t>BÁO CÁO FINAL PROJECT</a:t>
            </a:r>
          </a:p>
          <a:p>
            <a:r>
              <a:rPr lang="en-US" sz="2000" b="0" dirty="0"/>
              <a:t>ĐỀ TÀI: HOTEL MANAGEMENT</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86654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err="1"/>
              <a:t>Lớp</a:t>
            </a:r>
            <a:r>
              <a:rPr lang="en-US" sz="2800" b="0" dirty="0"/>
              <a:t>: THCSDL -147780</a:t>
            </a:r>
          </a:p>
          <a:p>
            <a:r>
              <a:rPr lang="en-US" sz="2800" b="0" dirty="0" err="1"/>
              <a:t>Nhóm</a:t>
            </a:r>
            <a:r>
              <a:rPr lang="en-US" sz="2800" b="0" dirty="0"/>
              <a:t>: 1</a:t>
            </a:r>
          </a:p>
          <a:p>
            <a:r>
              <a:rPr lang="en-US" sz="2800" b="0" dirty="0"/>
              <a:t>Sinh </a:t>
            </a:r>
            <a:r>
              <a:rPr lang="en-US" sz="2800" b="0" dirty="0" err="1"/>
              <a:t>viên</a:t>
            </a:r>
            <a:r>
              <a:rPr lang="en-US" sz="2800" b="0" dirty="0"/>
              <a:t>: </a:t>
            </a:r>
            <a:r>
              <a:rPr lang="en-US" sz="2800" b="0" dirty="0" err="1"/>
              <a:t>Trần</a:t>
            </a:r>
            <a:r>
              <a:rPr lang="en-US" sz="2800" b="0" dirty="0"/>
              <a:t> </a:t>
            </a:r>
            <a:r>
              <a:rPr lang="en-US" sz="2800" b="0" dirty="0" err="1"/>
              <a:t>Đình</a:t>
            </a:r>
            <a:r>
              <a:rPr lang="en-US" sz="2800" b="0" dirty="0"/>
              <a:t> Dũng - 20215014</a:t>
            </a:r>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sz="2000" dirty="0" err="1"/>
              <a:t>Xác</a:t>
            </a:r>
            <a:r>
              <a:rPr lang="en-US" sz="2000" dirty="0"/>
              <a:t> </a:t>
            </a:r>
            <a:r>
              <a:rPr lang="en-US" sz="2000" dirty="0" err="1"/>
              <a:t>định</a:t>
            </a:r>
            <a:r>
              <a:rPr lang="en-US" sz="2000" dirty="0"/>
              <a:t> </a:t>
            </a:r>
            <a:r>
              <a:rPr lang="en-US" sz="2000" dirty="0" err="1"/>
              <a:t>các</a:t>
            </a:r>
            <a:r>
              <a:rPr lang="en-US" sz="2000" dirty="0"/>
              <a:t> </a:t>
            </a:r>
            <a:r>
              <a:rPr lang="en-US" sz="2000" dirty="0" err="1"/>
              <a:t>thực</a:t>
            </a:r>
            <a:r>
              <a:rPr lang="en-US" sz="2000" dirty="0"/>
              <a:t> </a:t>
            </a:r>
            <a:r>
              <a:rPr lang="en-US" sz="2000" dirty="0" err="1"/>
              <a:t>thể</a:t>
            </a:r>
            <a:r>
              <a:rPr lang="vi-VN" sz="2000" dirty="0"/>
              <a:t>:</a:t>
            </a:r>
            <a:endParaRPr lang="en-US" sz="2000" dirty="0"/>
          </a:p>
          <a:p>
            <a:pPr marL="0" indent="0">
              <a:buNone/>
            </a:pPr>
            <a:endParaRPr lang="vi-VN" sz="2000" dirty="0"/>
          </a:p>
          <a:p>
            <a:pPr marL="0" indent="0">
              <a:buNone/>
            </a:pPr>
            <a:r>
              <a:rPr lang="en-US" sz="2000" dirty="0"/>
              <a:t>1. </a:t>
            </a:r>
            <a:r>
              <a:rPr lang="vi-VN" sz="2400" b="1" dirty="0"/>
              <a:t>Khách hàng </a:t>
            </a:r>
            <a:r>
              <a:rPr lang="vi-VN" sz="2000" dirty="0"/>
              <a:t>: </a:t>
            </a:r>
            <a:r>
              <a:rPr lang="vi-VN" sz="2000" dirty="0" err="1"/>
              <a:t>makh</a:t>
            </a:r>
            <a:r>
              <a:rPr lang="vi-VN" sz="2000" dirty="0"/>
              <a:t>, ho, ten, </a:t>
            </a:r>
            <a:r>
              <a:rPr lang="vi-VN" sz="2000" dirty="0" err="1"/>
              <a:t>ngaysinh</a:t>
            </a:r>
            <a:r>
              <a:rPr lang="vi-VN" sz="2000" dirty="0"/>
              <a:t>, </a:t>
            </a:r>
            <a:r>
              <a:rPr lang="vi-VN" sz="2000" dirty="0" err="1"/>
              <a:t>gioitinh</a:t>
            </a:r>
            <a:r>
              <a:rPr lang="vi-VN" sz="2000" dirty="0"/>
              <a:t>, </a:t>
            </a:r>
            <a:r>
              <a:rPr lang="vi-VN" sz="2000" dirty="0" err="1"/>
              <a:t>diachi</a:t>
            </a:r>
            <a:endParaRPr lang="en-US" sz="2000" dirty="0"/>
          </a:p>
          <a:p>
            <a:pPr marL="0" indent="0">
              <a:buNone/>
            </a:pPr>
            <a:endParaRPr lang="en-US" sz="2000" dirty="0"/>
          </a:p>
          <a:p>
            <a:pPr marL="0" indent="0">
              <a:buNone/>
            </a:pPr>
            <a:endParaRPr lang="vi-VN" sz="2000" dirty="0"/>
          </a:p>
          <a:p>
            <a:pPr marL="0" indent="0">
              <a:buNone/>
            </a:pPr>
            <a:r>
              <a:rPr lang="vi-VN" sz="2000" dirty="0"/>
              <a:t>2. </a:t>
            </a:r>
            <a:r>
              <a:rPr lang="vi-VN" sz="2400" b="1" dirty="0"/>
              <a:t>Phòng nghỉ </a:t>
            </a:r>
            <a:r>
              <a:rPr lang="vi-VN" sz="2000" dirty="0"/>
              <a:t>: </a:t>
            </a:r>
            <a:r>
              <a:rPr lang="vi-VN" sz="2000" dirty="0" err="1"/>
              <a:t>maphong</a:t>
            </a:r>
            <a:r>
              <a:rPr lang="vi-VN" sz="2000" dirty="0"/>
              <a:t>, </a:t>
            </a:r>
            <a:r>
              <a:rPr lang="vi-VN" sz="2000" dirty="0" err="1"/>
              <a:t>tenphong</a:t>
            </a:r>
            <a:r>
              <a:rPr lang="vi-VN" sz="2000" dirty="0"/>
              <a:t>, </a:t>
            </a:r>
            <a:r>
              <a:rPr lang="vi-VN" sz="2000" dirty="0" err="1"/>
              <a:t>loaiphong</a:t>
            </a:r>
            <a:r>
              <a:rPr lang="vi-VN" sz="2000" dirty="0"/>
              <a:t>, </a:t>
            </a:r>
            <a:r>
              <a:rPr lang="vi-VN" sz="2000" dirty="0" err="1"/>
              <a:t>giaphong</a:t>
            </a:r>
            <a:r>
              <a:rPr lang="vi-VN" sz="2000" dirty="0"/>
              <a:t>, </a:t>
            </a:r>
            <a:r>
              <a:rPr lang="vi-VN" sz="2000" dirty="0" err="1"/>
              <a:t>quanly_phong</a:t>
            </a:r>
            <a:endParaRPr lang="en-US" sz="2000" dirty="0"/>
          </a:p>
          <a:p>
            <a:pPr marL="0" indent="0">
              <a:buNone/>
            </a:pPr>
            <a:endParaRPr lang="en-US" sz="2000" dirty="0"/>
          </a:p>
          <a:p>
            <a:pPr marL="0" indent="0">
              <a:buNone/>
            </a:pPr>
            <a:endParaRPr lang="vi-VN" sz="2000" dirty="0"/>
          </a:p>
          <a:p>
            <a:pPr marL="0" indent="0">
              <a:buNone/>
            </a:pPr>
            <a:r>
              <a:rPr lang="vi-VN" sz="2000" dirty="0"/>
              <a:t>3. </a:t>
            </a:r>
            <a:r>
              <a:rPr lang="vi-VN" sz="2400" b="1" dirty="0"/>
              <a:t>Dịch vụ </a:t>
            </a:r>
            <a:r>
              <a:rPr lang="vi-VN" sz="2000" dirty="0"/>
              <a:t>: </a:t>
            </a:r>
            <a:r>
              <a:rPr lang="vi-VN" sz="2000" dirty="0" err="1"/>
              <a:t>madv</a:t>
            </a:r>
            <a:r>
              <a:rPr lang="vi-VN" sz="2000" dirty="0"/>
              <a:t>, </a:t>
            </a:r>
            <a:r>
              <a:rPr lang="vi-VN" sz="2000" dirty="0" err="1"/>
              <a:t>tendv</a:t>
            </a:r>
            <a:r>
              <a:rPr lang="vi-VN" sz="2000" dirty="0"/>
              <a:t>, </a:t>
            </a:r>
            <a:r>
              <a:rPr lang="vi-VN" sz="2000" dirty="0" err="1"/>
              <a:t>giadv</a:t>
            </a:r>
            <a:r>
              <a:rPr lang="vi-VN" sz="2000" dirty="0"/>
              <a:t>, </a:t>
            </a:r>
            <a:r>
              <a:rPr lang="vi-VN" sz="2000" dirty="0" err="1"/>
              <a:t>quanly_DV</a:t>
            </a:r>
            <a:endParaRPr lang="en-US" sz="2000" dirty="0"/>
          </a:p>
          <a:p>
            <a:pPr marL="0" indent="0">
              <a:buNone/>
            </a:pPr>
            <a:endParaRPr lang="vi-VN" sz="2000" dirty="0"/>
          </a:p>
        </p:txBody>
      </p:sp>
    </p:spTree>
    <p:extLst>
      <p:ext uri="{BB962C8B-B14F-4D97-AF65-F5344CB8AC3E}">
        <p14:creationId xmlns:p14="http://schemas.microsoft.com/office/powerpoint/2010/main" val="18741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9" dur="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0" dur="500"/>
                                        <p:tgtEl>
                                          <p:spTgt spid="4">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p:cTn id="1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5" end="5"/>
                                            </p:txEl>
                                          </p:spTgt>
                                        </p:tgtEl>
                                        <p:attrNameLst>
                                          <p:attrName>ppt_h</p:attrName>
                                        </p:attrNameLst>
                                      </p:cBhvr>
                                      <p:tavLst>
                                        <p:tav tm="0">
                                          <p:val>
                                            <p:fltVal val="0"/>
                                          </p:val>
                                        </p:tav>
                                        <p:tav tm="100000">
                                          <p:val>
                                            <p:strVal val="#ppt_h"/>
                                          </p:val>
                                        </p:tav>
                                      </p:tavLst>
                                    </p:anim>
                                    <p:anim calcmode="lin" valueType="num">
                                      <p:cBhvr>
                                        <p:cTn id="15" dur="5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16" dur="500"/>
                                        <p:tgtEl>
                                          <p:spTgt spid="4">
                                            <p:txEl>
                                              <p:pRg st="5" end="5"/>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 calcmode="lin" valueType="num">
                                      <p:cBhvr>
                                        <p:cTn id="19"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8" end="8"/>
                                            </p:txEl>
                                          </p:spTgt>
                                        </p:tgtEl>
                                        <p:attrNameLst>
                                          <p:attrName>ppt_h</p:attrName>
                                        </p:attrNameLst>
                                      </p:cBhvr>
                                      <p:tavLst>
                                        <p:tav tm="0">
                                          <p:val>
                                            <p:fltVal val="0"/>
                                          </p:val>
                                        </p:tav>
                                        <p:tav tm="100000">
                                          <p:val>
                                            <p:strVal val="#ppt_h"/>
                                          </p:val>
                                        </p:tav>
                                      </p:tavLst>
                                    </p:anim>
                                    <p:anim calcmode="lin" valueType="num">
                                      <p:cBhvr>
                                        <p:cTn id="21" dur="5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endParaRPr lang="en-US" sz="2000" dirty="0"/>
          </a:p>
          <a:p>
            <a:pPr marL="0" indent="0">
              <a:buNone/>
            </a:pPr>
            <a:endParaRPr lang="vi-VN" sz="2000" dirty="0"/>
          </a:p>
          <a:p>
            <a:pPr marL="0" indent="0">
              <a:buNone/>
            </a:pPr>
            <a:r>
              <a:rPr lang="vi-VN" sz="2000" dirty="0"/>
              <a:t>4. </a:t>
            </a:r>
            <a:r>
              <a:rPr lang="vi-VN" sz="2400" b="1" dirty="0"/>
              <a:t>Nhân viên</a:t>
            </a:r>
            <a:r>
              <a:rPr lang="en-US" sz="2400" dirty="0"/>
              <a:t>:</a:t>
            </a:r>
            <a:r>
              <a:rPr lang="en-US" sz="2400" b="1" dirty="0"/>
              <a:t> </a:t>
            </a:r>
            <a:r>
              <a:rPr lang="vi-VN" sz="2000" dirty="0" err="1"/>
              <a:t>manv</a:t>
            </a:r>
            <a:r>
              <a:rPr lang="vi-VN" sz="2000" dirty="0"/>
              <a:t>, </a:t>
            </a:r>
            <a:r>
              <a:rPr lang="vi-VN" sz="2000" dirty="0" err="1"/>
              <a:t>tennv</a:t>
            </a:r>
            <a:r>
              <a:rPr lang="vi-VN" sz="2000" dirty="0"/>
              <a:t>, </a:t>
            </a:r>
            <a:r>
              <a:rPr lang="vi-VN" sz="2000" dirty="0" err="1"/>
              <a:t>chucvu</a:t>
            </a:r>
            <a:r>
              <a:rPr lang="vi-VN" sz="2000" dirty="0"/>
              <a:t>, </a:t>
            </a:r>
            <a:r>
              <a:rPr lang="vi-VN" sz="2000" dirty="0" err="1"/>
              <a:t>mota</a:t>
            </a:r>
            <a:r>
              <a:rPr lang="vi-VN" sz="2000" dirty="0"/>
              <a:t>, </a:t>
            </a:r>
            <a:r>
              <a:rPr lang="vi-VN" sz="2000" dirty="0" err="1"/>
              <a:t>luongcb</a:t>
            </a:r>
            <a:endParaRPr lang="en-US" sz="2000" dirty="0"/>
          </a:p>
          <a:p>
            <a:pPr marL="0" indent="0">
              <a:buNone/>
            </a:pPr>
            <a:endParaRPr lang="en-US" sz="2000" dirty="0"/>
          </a:p>
          <a:p>
            <a:pPr marL="0" indent="0">
              <a:buNone/>
            </a:pPr>
            <a:endParaRPr lang="vi-VN" sz="2000" dirty="0"/>
          </a:p>
          <a:p>
            <a:pPr marL="0" indent="0">
              <a:buNone/>
            </a:pPr>
            <a:r>
              <a:rPr lang="vi-VN" sz="2000" dirty="0"/>
              <a:t>5. </a:t>
            </a:r>
            <a:r>
              <a:rPr lang="vi-VN" sz="2400" b="1" dirty="0"/>
              <a:t>Cơ sở vật chất</a:t>
            </a:r>
            <a:r>
              <a:rPr lang="vi-VN" sz="2000" dirty="0"/>
              <a:t>: </a:t>
            </a:r>
            <a:r>
              <a:rPr lang="vi-VN" sz="2000" dirty="0" err="1"/>
              <a:t>matb</a:t>
            </a:r>
            <a:r>
              <a:rPr lang="vi-VN" sz="2000" dirty="0"/>
              <a:t>, </a:t>
            </a:r>
            <a:r>
              <a:rPr lang="vi-VN" sz="2000" dirty="0" err="1"/>
              <a:t>tentb</a:t>
            </a:r>
            <a:r>
              <a:rPr lang="vi-VN" sz="2000" dirty="0"/>
              <a:t>, </a:t>
            </a:r>
            <a:r>
              <a:rPr lang="vi-VN" sz="2000" dirty="0" err="1"/>
              <a:t>giatb</a:t>
            </a:r>
            <a:endParaRPr lang="vi-VN" sz="2000" dirty="0"/>
          </a:p>
          <a:p>
            <a:pPr marL="0" indent="0">
              <a:buNone/>
            </a:pPr>
            <a:endParaRPr lang="en-US" sz="2000" dirty="0"/>
          </a:p>
          <a:p>
            <a:pPr marL="0" indent="0">
              <a:buNone/>
            </a:pPr>
            <a:endParaRPr lang="en-US" sz="2000" dirty="0"/>
          </a:p>
          <a:p>
            <a:pPr marL="0" indent="0">
              <a:buNone/>
            </a:pPr>
            <a:r>
              <a:rPr lang="en-US" sz="2000" dirty="0"/>
              <a:t>6</a:t>
            </a:r>
            <a:r>
              <a:rPr lang="vi-VN" sz="2000" dirty="0"/>
              <a:t>. </a:t>
            </a:r>
            <a:r>
              <a:rPr lang="vi-VN" sz="2400" b="1" dirty="0"/>
              <a:t>Con cái</a:t>
            </a:r>
            <a:r>
              <a:rPr lang="vi-VN" sz="2000" dirty="0"/>
              <a:t>: </a:t>
            </a:r>
            <a:r>
              <a:rPr lang="vi-VN" sz="2000" dirty="0" err="1"/>
              <a:t>hoten</a:t>
            </a:r>
            <a:r>
              <a:rPr lang="vi-VN" sz="2000" dirty="0"/>
              <a:t>, </a:t>
            </a:r>
            <a:r>
              <a:rPr lang="vi-VN" sz="2000" dirty="0" err="1"/>
              <a:t>gioitinh</a:t>
            </a:r>
            <a:r>
              <a:rPr lang="vi-VN" sz="2000" dirty="0"/>
              <a:t>, </a:t>
            </a:r>
            <a:r>
              <a:rPr lang="vi-VN" sz="2000" dirty="0" err="1"/>
              <a:t>ngaysinh</a:t>
            </a:r>
            <a:r>
              <a:rPr lang="vi-VN" sz="2000" dirty="0"/>
              <a:t>, </a:t>
            </a:r>
            <a:r>
              <a:rPr lang="vi-VN" sz="2000" dirty="0" err="1"/>
              <a:t>tuoi</a:t>
            </a:r>
            <a:endParaRPr lang="en-US" sz="2000" dirty="0"/>
          </a:p>
          <a:p>
            <a:pPr marL="0" indent="0">
              <a:buNone/>
            </a:pPr>
            <a:endParaRPr lang="vi-VN" sz="2000" dirty="0"/>
          </a:p>
        </p:txBody>
      </p:sp>
    </p:spTree>
    <p:extLst>
      <p:ext uri="{BB962C8B-B14F-4D97-AF65-F5344CB8AC3E}">
        <p14:creationId xmlns:p14="http://schemas.microsoft.com/office/powerpoint/2010/main" val="97718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9" dur="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0" dur="500"/>
                                        <p:tgtEl>
                                          <p:spTgt spid="4">
                                            <p:txEl>
                                              <p:pRg st="2" end="2"/>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p:cTn id="1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5" end="5"/>
                                            </p:txEl>
                                          </p:spTgt>
                                        </p:tgtEl>
                                        <p:attrNameLst>
                                          <p:attrName>ppt_h</p:attrName>
                                        </p:attrNameLst>
                                      </p:cBhvr>
                                      <p:tavLst>
                                        <p:tav tm="0">
                                          <p:val>
                                            <p:fltVal val="0"/>
                                          </p:val>
                                        </p:tav>
                                        <p:tav tm="100000">
                                          <p:val>
                                            <p:strVal val="#ppt_h"/>
                                          </p:val>
                                        </p:tav>
                                      </p:tavLst>
                                    </p:anim>
                                    <p:anim calcmode="lin" valueType="num">
                                      <p:cBhvr>
                                        <p:cTn id="15" dur="5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16" dur="500"/>
                                        <p:tgtEl>
                                          <p:spTgt spid="4">
                                            <p:txEl>
                                              <p:pRg st="5" end="5"/>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 calcmode="lin" valueType="num">
                                      <p:cBhvr>
                                        <p:cTn id="19"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8" end="8"/>
                                            </p:txEl>
                                          </p:spTgt>
                                        </p:tgtEl>
                                        <p:attrNameLst>
                                          <p:attrName>ppt_h</p:attrName>
                                        </p:attrNameLst>
                                      </p:cBhvr>
                                      <p:tavLst>
                                        <p:tav tm="0">
                                          <p:val>
                                            <p:fltVal val="0"/>
                                          </p:val>
                                        </p:tav>
                                        <p:tav tm="100000">
                                          <p:val>
                                            <p:strVal val="#ppt_h"/>
                                          </p:val>
                                        </p:tav>
                                      </p:tavLst>
                                    </p:anim>
                                    <p:anim calcmode="lin" valueType="num">
                                      <p:cBhvr>
                                        <p:cTn id="21" dur="5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3.1. </a:t>
            </a:r>
            <a:r>
              <a:rPr lang="en-US" dirty="0" err="1"/>
              <a:t>Sơ</a:t>
            </a:r>
            <a:r>
              <a:rPr lang="en-US" dirty="0"/>
              <a:t> </a:t>
            </a:r>
            <a:r>
              <a:rPr lang="en-US" dirty="0" err="1"/>
              <a:t>đồ</a:t>
            </a:r>
            <a:r>
              <a:rPr lang="en-US" dirty="0"/>
              <a:t> </a:t>
            </a:r>
            <a:r>
              <a:rPr lang="en-US" dirty="0" err="1"/>
              <a:t>thực</a:t>
            </a:r>
            <a:r>
              <a:rPr lang="en-US" dirty="0"/>
              <a:t> </a:t>
            </a:r>
            <a:r>
              <a:rPr lang="en-US" dirty="0" err="1"/>
              <a:t>thể</a:t>
            </a:r>
            <a:r>
              <a:rPr lang="en-US" dirty="0"/>
              <a:t> </a:t>
            </a:r>
            <a:r>
              <a:rPr lang="en-US" dirty="0" err="1"/>
              <a:t>liên</a:t>
            </a:r>
            <a:r>
              <a:rPr lang="en-US" dirty="0"/>
              <a:t> </a:t>
            </a:r>
            <a:r>
              <a:rPr lang="en-US" dirty="0" err="1"/>
              <a:t>kết</a:t>
            </a:r>
            <a:endParaRPr lang="en-US" dirty="0"/>
          </a:p>
          <a:p>
            <a:pPr marL="0" indent="0">
              <a:buNone/>
            </a:pPr>
            <a:endParaRPr lang="en-US" sz="2000" dirty="0"/>
          </a:p>
        </p:txBody>
      </p:sp>
      <p:pic>
        <p:nvPicPr>
          <p:cNvPr id="6" name="Hình ảnh 5" descr="Ảnh có chứa hình vẽ, bản phác thảo, biểu đồ, Nghệ thuật vẽ nét đơn&#10;&#10;Mô tả được tạo tự động">
            <a:extLst>
              <a:ext uri="{FF2B5EF4-FFF2-40B4-BE49-F238E27FC236}">
                <a16:creationId xmlns:a16="http://schemas.microsoft.com/office/drawing/2014/main" id="{ED32B286-6542-0B7B-AD6E-193728584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1418"/>
            <a:ext cx="9144000" cy="5315164"/>
          </a:xfrm>
          <a:prstGeom prst="rect">
            <a:avLst/>
          </a:prstGeom>
        </p:spPr>
      </p:pic>
    </p:spTree>
    <p:extLst>
      <p:ext uri="{BB962C8B-B14F-4D97-AF65-F5344CB8AC3E}">
        <p14:creationId xmlns:p14="http://schemas.microsoft.com/office/powerpoint/2010/main" val="159296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vi-VN" dirty="0"/>
              <a:t>3.</a:t>
            </a:r>
            <a:r>
              <a:rPr lang="en-US" dirty="0"/>
              <a:t>2</a:t>
            </a:r>
            <a:r>
              <a:rPr lang="vi-VN" dirty="0"/>
              <a:t>. Sơ đồ quan hệ</a:t>
            </a:r>
            <a:endParaRPr lang="en-US" dirty="0"/>
          </a:p>
          <a:p>
            <a:pPr marL="0" indent="0" algn="ctr">
              <a:buNone/>
            </a:pPr>
            <a:r>
              <a:rPr lang="vi-VN" dirty="0"/>
              <a:t> </a:t>
            </a:r>
            <a:endParaRPr lang="en-US" sz="2000" dirty="0"/>
          </a:p>
        </p:txBody>
      </p:sp>
      <p:pic>
        <p:nvPicPr>
          <p:cNvPr id="6" name="Hình ảnh 5" descr="Ảnh có chứa văn bản, biểu đồ, ảnh chụp màn hình, Kế hoạch&#10;&#10;Mô tả được tạo tự động">
            <a:extLst>
              <a:ext uri="{FF2B5EF4-FFF2-40B4-BE49-F238E27FC236}">
                <a16:creationId xmlns:a16="http://schemas.microsoft.com/office/drawing/2014/main" id="{E413EAD3-09ED-3389-5479-57403B2C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85" y="1498063"/>
            <a:ext cx="8636830" cy="4518690"/>
          </a:xfrm>
          <a:prstGeom prst="rect">
            <a:avLst/>
          </a:prstGeom>
        </p:spPr>
      </p:pic>
    </p:spTree>
    <p:extLst>
      <p:ext uri="{BB962C8B-B14F-4D97-AF65-F5344CB8AC3E}">
        <p14:creationId xmlns:p14="http://schemas.microsoft.com/office/powerpoint/2010/main" val="10413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8" y="841248"/>
            <a:ext cx="3823856" cy="3211208"/>
          </a:xfrm>
        </p:spPr>
        <p:txBody>
          <a:bodyPr/>
          <a:lstStyle/>
          <a:p>
            <a:pPr marL="0" indent="0">
              <a:buNone/>
            </a:pPr>
            <a:r>
              <a:rPr lang="en-US" sz="1800" dirty="0"/>
              <a:t>1. </a:t>
            </a:r>
            <a:r>
              <a:rPr lang="en-US" sz="1800" dirty="0" err="1"/>
              <a:t>Bảng</a:t>
            </a:r>
            <a:r>
              <a:rPr lang="en-US" sz="1800" dirty="0"/>
              <a:t> `</a:t>
            </a:r>
            <a:r>
              <a:rPr lang="en-US" sz="1800" dirty="0" err="1"/>
              <a:t>khachhang</a:t>
            </a:r>
            <a:r>
              <a:rPr lang="en-US" sz="1800" dirty="0"/>
              <a:t>` </a:t>
            </a:r>
          </a:p>
          <a:p>
            <a:pPr marL="457200" lvl="1" indent="0">
              <a:buNone/>
            </a:pPr>
            <a:r>
              <a:rPr lang="en-US" sz="1200" dirty="0"/>
              <a:t>CREATE TABLE </a:t>
            </a:r>
            <a:r>
              <a:rPr lang="en-US" sz="1200" dirty="0" err="1"/>
              <a:t>khachhang</a:t>
            </a:r>
            <a:r>
              <a:rPr lang="en-US" sz="1200" dirty="0"/>
              <a:t> (</a:t>
            </a:r>
          </a:p>
          <a:p>
            <a:pPr marL="457200" lvl="1" indent="0">
              <a:buNone/>
            </a:pPr>
            <a:r>
              <a:rPr lang="en-US" sz="1200" dirty="0"/>
              <a:t>    </a:t>
            </a:r>
            <a:r>
              <a:rPr lang="en-US" sz="1200" dirty="0" err="1"/>
              <a:t>makh</a:t>
            </a:r>
            <a:r>
              <a:rPr lang="en-US" sz="1200" dirty="0"/>
              <a:t> INTEGER PRIMARY KEY,</a:t>
            </a:r>
          </a:p>
          <a:p>
            <a:pPr marL="457200" lvl="1" indent="0">
              <a:buNone/>
            </a:pPr>
            <a:r>
              <a:rPr lang="en-US" sz="1200" dirty="0"/>
              <a:t>    ho VARCHAR(10),</a:t>
            </a:r>
          </a:p>
          <a:p>
            <a:pPr marL="457200" lvl="1" indent="0">
              <a:buNone/>
            </a:pPr>
            <a:r>
              <a:rPr lang="en-US" sz="1200" dirty="0"/>
              <a:t>    ten VARCHAR(10),</a:t>
            </a:r>
          </a:p>
          <a:p>
            <a:pPr marL="457200" lvl="1" indent="0">
              <a:buNone/>
            </a:pPr>
            <a:r>
              <a:rPr lang="en-US" sz="1200" dirty="0"/>
              <a:t>    </a:t>
            </a:r>
            <a:r>
              <a:rPr lang="en-US" sz="1200" dirty="0" err="1"/>
              <a:t>ngaysinh</a:t>
            </a:r>
            <a:r>
              <a:rPr lang="en-US" sz="1200" dirty="0"/>
              <a:t> DATE,</a:t>
            </a:r>
          </a:p>
          <a:p>
            <a:pPr marL="457200" lvl="1" indent="0">
              <a:buNone/>
            </a:pPr>
            <a:r>
              <a:rPr lang="en-US" sz="1200" dirty="0"/>
              <a:t>    </a:t>
            </a:r>
            <a:r>
              <a:rPr lang="en-US" sz="1200" dirty="0" err="1"/>
              <a:t>gioitinh</a:t>
            </a:r>
            <a:r>
              <a:rPr lang="en-US" sz="1200" dirty="0"/>
              <a:t> VARCHAR(8),</a:t>
            </a:r>
          </a:p>
          <a:p>
            <a:pPr marL="457200" lvl="1" indent="0">
              <a:buNone/>
            </a:pPr>
            <a:r>
              <a:rPr lang="en-US" sz="1200" dirty="0"/>
              <a:t>    </a:t>
            </a:r>
            <a:r>
              <a:rPr lang="en-US" sz="1200" dirty="0" err="1"/>
              <a:t>diachi</a:t>
            </a:r>
            <a:r>
              <a:rPr lang="en-US" sz="1200" dirty="0"/>
              <a:t> VARCHAR(200),</a:t>
            </a:r>
          </a:p>
          <a:p>
            <a:pPr marL="457200" lvl="1" indent="0">
              <a:buNone/>
            </a:pPr>
            <a:r>
              <a:rPr lang="en-US" sz="1200" dirty="0"/>
              <a:t>    phone VARCHAR(10)</a:t>
            </a:r>
          </a:p>
          <a:p>
            <a:pPr marL="457200" lvl="1" indent="0">
              <a:buNone/>
            </a:pPr>
            <a:r>
              <a:rPr lang="en-US" sz="1200" dirty="0"/>
              <a:t>);</a:t>
            </a:r>
          </a:p>
          <a:p>
            <a:pPr marL="457200" lvl="1" indent="0">
              <a:buNone/>
            </a:pPr>
            <a:endParaRPr lang="en-US" sz="1400" dirty="0"/>
          </a:p>
        </p:txBody>
      </p:sp>
      <p:sp>
        <p:nvSpPr>
          <p:cNvPr id="10" name="Content Placeholder 3">
            <a:extLst>
              <a:ext uri="{FF2B5EF4-FFF2-40B4-BE49-F238E27FC236}">
                <a16:creationId xmlns:a16="http://schemas.microsoft.com/office/drawing/2014/main" id="{BFEEDFE2-4B34-A559-4FF7-F273E5E7D21A}"/>
              </a:ext>
            </a:extLst>
          </p:cNvPr>
          <p:cNvSpPr txBox="1">
            <a:spLocks/>
          </p:cNvSpPr>
          <p:nvPr/>
        </p:nvSpPr>
        <p:spPr>
          <a:xfrm>
            <a:off x="5208860" y="841248"/>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2. </a:t>
            </a:r>
            <a:r>
              <a:rPr lang="en-US" sz="1800" dirty="0" err="1"/>
              <a:t>Bảng</a:t>
            </a:r>
            <a:r>
              <a:rPr lang="en-US" sz="1800" dirty="0"/>
              <a:t> `</a:t>
            </a:r>
            <a:r>
              <a:rPr lang="en-US" sz="1800" dirty="0" err="1"/>
              <a:t>phongnghi</a:t>
            </a:r>
            <a:r>
              <a:rPr lang="en-US" sz="1800" dirty="0"/>
              <a:t>` </a:t>
            </a:r>
          </a:p>
          <a:p>
            <a:pPr marL="457200" lvl="1" indent="0">
              <a:buFont typeface="Arial" panose="020B0604020202020204" pitchFamily="34" charset="0"/>
              <a:buNone/>
            </a:pPr>
            <a:r>
              <a:rPr lang="en-US" sz="1200" dirty="0"/>
              <a:t>CREATE TABLE </a:t>
            </a:r>
            <a:r>
              <a:rPr lang="en-US" sz="1200" dirty="0" err="1"/>
              <a:t>phongnghi</a:t>
            </a:r>
            <a:r>
              <a:rPr lang="en-US" sz="1200" dirty="0"/>
              <a:t> (</a:t>
            </a:r>
          </a:p>
          <a:p>
            <a:pPr marL="457200" lvl="1" indent="0">
              <a:buFont typeface="Arial" panose="020B0604020202020204" pitchFamily="34" charset="0"/>
              <a:buNone/>
            </a:pPr>
            <a:r>
              <a:rPr lang="en-US" sz="1200" dirty="0"/>
              <a:t>    </a:t>
            </a:r>
            <a:r>
              <a:rPr lang="en-US" sz="1200" dirty="0" err="1"/>
              <a:t>maphong</a:t>
            </a:r>
            <a:r>
              <a:rPr lang="en-US" sz="1200" dirty="0"/>
              <a:t> INTEGER PRIMARY KEY,</a:t>
            </a:r>
          </a:p>
          <a:p>
            <a:pPr marL="457200" lvl="1" indent="0">
              <a:buFont typeface="Arial" panose="020B0604020202020204" pitchFamily="34" charset="0"/>
              <a:buNone/>
            </a:pPr>
            <a:r>
              <a:rPr lang="en-US" sz="1200" dirty="0"/>
              <a:t>    </a:t>
            </a:r>
            <a:r>
              <a:rPr lang="en-US" sz="1200" dirty="0" err="1"/>
              <a:t>tenphong</a:t>
            </a:r>
            <a:r>
              <a:rPr lang="en-US" sz="1200" dirty="0"/>
              <a:t> CHAR(5),</a:t>
            </a:r>
          </a:p>
          <a:p>
            <a:pPr marL="457200" lvl="1" indent="0">
              <a:buFont typeface="Arial" panose="020B0604020202020204" pitchFamily="34" charset="0"/>
              <a:buNone/>
            </a:pPr>
            <a:r>
              <a:rPr lang="en-US" sz="1200" dirty="0"/>
              <a:t>    </a:t>
            </a:r>
            <a:r>
              <a:rPr lang="en-US" sz="1200" dirty="0" err="1"/>
              <a:t>loaiphong</a:t>
            </a:r>
            <a:r>
              <a:rPr lang="en-US" sz="1200" dirty="0"/>
              <a:t> CHAR(10),</a:t>
            </a:r>
          </a:p>
          <a:p>
            <a:pPr marL="457200" lvl="1" indent="0">
              <a:buFont typeface="Arial" panose="020B0604020202020204" pitchFamily="34" charset="0"/>
              <a:buNone/>
            </a:pPr>
            <a:r>
              <a:rPr lang="en-US" sz="1200" dirty="0"/>
              <a:t>    </a:t>
            </a:r>
            <a:r>
              <a:rPr lang="en-US" sz="1200" dirty="0" err="1"/>
              <a:t>giaphong</a:t>
            </a:r>
            <a:r>
              <a:rPr lang="en-US" sz="1200" dirty="0"/>
              <a:t> NUMERIC(12, 2),</a:t>
            </a:r>
          </a:p>
          <a:p>
            <a:pPr marL="457200" lvl="1" indent="0">
              <a:buFont typeface="Arial" panose="020B0604020202020204" pitchFamily="34" charset="0"/>
              <a:buNone/>
            </a:pPr>
            <a:r>
              <a:rPr lang="en-US" sz="1200" dirty="0"/>
              <a:t>    </a:t>
            </a:r>
            <a:r>
              <a:rPr lang="en-US" sz="1200" dirty="0" err="1"/>
              <a:t>quanly_phong</a:t>
            </a:r>
            <a:r>
              <a:rPr lang="en-US" sz="1200" dirty="0"/>
              <a:t> INTEGER,</a:t>
            </a:r>
          </a:p>
          <a:p>
            <a:pPr marL="457200" lvl="1" indent="0">
              <a:buFont typeface="Arial" panose="020B0604020202020204" pitchFamily="34" charset="0"/>
              <a:buNone/>
            </a:pPr>
            <a:r>
              <a:rPr lang="en-US" sz="1200" dirty="0"/>
              <a:t>    FOREIGN KEY (</a:t>
            </a:r>
            <a:r>
              <a:rPr lang="en-US" sz="1200" dirty="0" err="1"/>
              <a:t>quanly_phong</a:t>
            </a:r>
            <a:r>
              <a:rPr lang="en-US" sz="1200" dirty="0"/>
              <a:t>) REFERENCES </a:t>
            </a:r>
            <a:r>
              <a:rPr lang="en-US" sz="1200" dirty="0" err="1"/>
              <a:t>nhanvien</a:t>
            </a:r>
            <a:r>
              <a:rPr lang="en-US" sz="1200" dirty="0"/>
              <a:t>(</a:t>
            </a:r>
            <a:r>
              <a:rPr lang="en-US" sz="1200" dirty="0" err="1"/>
              <a:t>manv</a:t>
            </a:r>
            <a:r>
              <a:rPr lang="en-US" sz="1200" dirty="0"/>
              <a:t>)</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600" dirty="0"/>
          </a:p>
        </p:txBody>
      </p:sp>
      <p:sp>
        <p:nvSpPr>
          <p:cNvPr id="11" name="Content Placeholder 3">
            <a:extLst>
              <a:ext uri="{FF2B5EF4-FFF2-40B4-BE49-F238E27FC236}">
                <a16:creationId xmlns:a16="http://schemas.microsoft.com/office/drawing/2014/main" id="{287433A1-B668-2546-A534-CD7415BD43B4}"/>
              </a:ext>
            </a:extLst>
          </p:cNvPr>
          <p:cNvSpPr txBox="1">
            <a:spLocks/>
          </p:cNvSpPr>
          <p:nvPr/>
        </p:nvSpPr>
        <p:spPr>
          <a:xfrm>
            <a:off x="235078" y="3543480"/>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3. </a:t>
            </a:r>
            <a:r>
              <a:rPr lang="en-US" sz="1800" dirty="0" err="1"/>
              <a:t>Bảng</a:t>
            </a:r>
            <a:r>
              <a:rPr lang="en-US" sz="1800" dirty="0"/>
              <a:t> `</a:t>
            </a:r>
            <a:r>
              <a:rPr lang="en-US" sz="1800" dirty="0" err="1"/>
              <a:t>dichvu</a:t>
            </a:r>
            <a:r>
              <a:rPr lang="en-US" sz="1800" dirty="0"/>
              <a:t>` </a:t>
            </a:r>
          </a:p>
          <a:p>
            <a:pPr marL="457200" lvl="1" indent="0">
              <a:buFont typeface="Arial" panose="020B0604020202020204" pitchFamily="34" charset="0"/>
              <a:buNone/>
            </a:pPr>
            <a:r>
              <a:rPr lang="en-US" sz="1200" dirty="0"/>
              <a:t>CREATE TABLE </a:t>
            </a:r>
            <a:r>
              <a:rPr lang="en-US" sz="1200" dirty="0" err="1"/>
              <a:t>dichvu</a:t>
            </a:r>
            <a:r>
              <a:rPr lang="en-US" sz="1200" dirty="0"/>
              <a:t> (</a:t>
            </a:r>
          </a:p>
          <a:p>
            <a:pPr marL="457200" lvl="1" indent="0">
              <a:buFont typeface="Arial" panose="020B0604020202020204" pitchFamily="34" charset="0"/>
              <a:buNone/>
            </a:pPr>
            <a:r>
              <a:rPr lang="en-US" sz="1200" dirty="0"/>
              <a:t>    </a:t>
            </a:r>
            <a:r>
              <a:rPr lang="en-US" sz="1200" dirty="0" err="1"/>
              <a:t>madv</a:t>
            </a:r>
            <a:r>
              <a:rPr lang="en-US" sz="1200" dirty="0"/>
              <a:t> INTEGER PRIMARY KEY,</a:t>
            </a:r>
          </a:p>
          <a:p>
            <a:pPr marL="457200" lvl="1" indent="0">
              <a:buFont typeface="Arial" panose="020B0604020202020204" pitchFamily="34" charset="0"/>
              <a:buNone/>
            </a:pPr>
            <a:r>
              <a:rPr lang="en-US" sz="1200" dirty="0"/>
              <a:t>    </a:t>
            </a:r>
            <a:r>
              <a:rPr lang="en-US" sz="1200" dirty="0" err="1"/>
              <a:t>tendv</a:t>
            </a:r>
            <a:r>
              <a:rPr lang="en-US" sz="1200" dirty="0"/>
              <a:t> CHAR(20),</a:t>
            </a:r>
          </a:p>
          <a:p>
            <a:pPr marL="457200" lvl="1" indent="0">
              <a:buFont typeface="Arial" panose="020B0604020202020204" pitchFamily="34" charset="0"/>
              <a:buNone/>
            </a:pPr>
            <a:r>
              <a:rPr lang="en-US" sz="1200" dirty="0"/>
              <a:t>    </a:t>
            </a:r>
            <a:r>
              <a:rPr lang="en-US" sz="1200" dirty="0" err="1"/>
              <a:t>giadv</a:t>
            </a:r>
            <a:r>
              <a:rPr lang="en-US" sz="1200" dirty="0"/>
              <a:t> NUMERIC(12, 2),</a:t>
            </a:r>
          </a:p>
          <a:p>
            <a:pPr marL="457200" lvl="1" indent="0">
              <a:buFont typeface="Arial" panose="020B0604020202020204" pitchFamily="34" charset="0"/>
              <a:buNone/>
            </a:pPr>
            <a:r>
              <a:rPr lang="en-US" sz="1200" dirty="0"/>
              <a:t>    </a:t>
            </a:r>
            <a:r>
              <a:rPr lang="en-US" sz="1200" dirty="0" err="1"/>
              <a:t>quanly_DV</a:t>
            </a:r>
            <a:r>
              <a:rPr lang="en-US" sz="1200" dirty="0"/>
              <a:t> INTEGER,</a:t>
            </a:r>
          </a:p>
          <a:p>
            <a:pPr marL="457200" lvl="1" indent="0">
              <a:buFont typeface="Arial" panose="020B0604020202020204" pitchFamily="34" charset="0"/>
              <a:buNone/>
            </a:pPr>
            <a:r>
              <a:rPr lang="en-US" sz="1200" dirty="0"/>
              <a:t>    FOREIGN KEY (</a:t>
            </a:r>
            <a:r>
              <a:rPr lang="en-US" sz="1200" dirty="0" err="1"/>
              <a:t>quanly_DV</a:t>
            </a:r>
            <a:r>
              <a:rPr lang="en-US" sz="1200" dirty="0"/>
              <a:t>) REFERENCES </a:t>
            </a:r>
            <a:r>
              <a:rPr lang="en-US" sz="1200" dirty="0" err="1"/>
              <a:t>nhanvien</a:t>
            </a:r>
            <a:r>
              <a:rPr lang="en-US" sz="1200" dirty="0"/>
              <a:t>(</a:t>
            </a:r>
            <a:r>
              <a:rPr lang="en-US" sz="1200" dirty="0" err="1"/>
              <a:t>manv</a:t>
            </a:r>
            <a:r>
              <a:rPr lang="en-US" sz="1200" dirty="0"/>
              <a:t>)</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400" dirty="0"/>
          </a:p>
        </p:txBody>
      </p:sp>
      <p:sp>
        <p:nvSpPr>
          <p:cNvPr id="12" name="Content Placeholder 3">
            <a:extLst>
              <a:ext uri="{FF2B5EF4-FFF2-40B4-BE49-F238E27FC236}">
                <a16:creationId xmlns:a16="http://schemas.microsoft.com/office/drawing/2014/main" id="{64BB9183-CF2F-A638-35A9-14EC734E7329}"/>
              </a:ext>
            </a:extLst>
          </p:cNvPr>
          <p:cNvSpPr txBox="1">
            <a:spLocks/>
          </p:cNvSpPr>
          <p:nvPr/>
        </p:nvSpPr>
        <p:spPr>
          <a:xfrm>
            <a:off x="5208860" y="3543480"/>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4. </a:t>
            </a:r>
            <a:r>
              <a:rPr lang="en-US" sz="1800" dirty="0" err="1"/>
              <a:t>Bảng</a:t>
            </a:r>
            <a:r>
              <a:rPr lang="en-US" sz="1800" dirty="0"/>
              <a:t> `</a:t>
            </a:r>
            <a:r>
              <a:rPr lang="en-US" sz="1800" dirty="0" err="1"/>
              <a:t>nhanvien</a:t>
            </a:r>
            <a:r>
              <a:rPr lang="en-US" sz="1800" dirty="0"/>
              <a:t>` </a:t>
            </a:r>
          </a:p>
          <a:p>
            <a:pPr marL="457200" lvl="1" indent="0">
              <a:buFont typeface="Arial" panose="020B0604020202020204" pitchFamily="34" charset="0"/>
              <a:buNone/>
            </a:pPr>
            <a:r>
              <a:rPr lang="en-US" sz="1200" dirty="0"/>
              <a:t>CREATE TABLE </a:t>
            </a:r>
            <a:r>
              <a:rPr lang="en-US" sz="1200" dirty="0" err="1"/>
              <a:t>nhanvien</a:t>
            </a:r>
            <a:r>
              <a:rPr lang="en-US" sz="1200" dirty="0"/>
              <a:t> (</a:t>
            </a:r>
          </a:p>
          <a:p>
            <a:pPr marL="457200" lvl="1" indent="0">
              <a:buFont typeface="Arial" panose="020B0604020202020204" pitchFamily="34" charset="0"/>
              <a:buNone/>
            </a:pPr>
            <a:r>
              <a:rPr lang="en-US" sz="1200" dirty="0"/>
              <a:t>    </a:t>
            </a:r>
            <a:r>
              <a:rPr lang="en-US" sz="1200" dirty="0" err="1"/>
              <a:t>manv</a:t>
            </a:r>
            <a:r>
              <a:rPr lang="en-US" sz="1200" dirty="0"/>
              <a:t> INTEGER PRIMARY KEY,</a:t>
            </a:r>
          </a:p>
          <a:p>
            <a:pPr marL="457200" lvl="1" indent="0">
              <a:buFont typeface="Arial" panose="020B0604020202020204" pitchFamily="34" charset="0"/>
              <a:buNone/>
            </a:pPr>
            <a:r>
              <a:rPr lang="en-US" sz="1200" dirty="0"/>
              <a:t>    </a:t>
            </a:r>
            <a:r>
              <a:rPr lang="en-US" sz="1200" dirty="0" err="1"/>
              <a:t>tennv</a:t>
            </a:r>
            <a:r>
              <a:rPr lang="en-US" sz="1200" dirty="0"/>
              <a:t> VARCHAR(50),</a:t>
            </a:r>
          </a:p>
          <a:p>
            <a:pPr marL="457200" lvl="1" indent="0">
              <a:buFont typeface="Arial" panose="020B0604020202020204" pitchFamily="34" charset="0"/>
              <a:buNone/>
            </a:pPr>
            <a:r>
              <a:rPr lang="en-US" sz="1200" dirty="0"/>
              <a:t>    </a:t>
            </a:r>
            <a:r>
              <a:rPr lang="en-US" sz="1200" dirty="0" err="1"/>
              <a:t>chucvu</a:t>
            </a:r>
            <a:r>
              <a:rPr lang="en-US" sz="1200" dirty="0"/>
              <a:t> VARCHAR(50),</a:t>
            </a:r>
          </a:p>
          <a:p>
            <a:pPr marL="457200" lvl="1" indent="0">
              <a:buFont typeface="Arial" panose="020B0604020202020204" pitchFamily="34" charset="0"/>
              <a:buNone/>
            </a:pPr>
            <a:r>
              <a:rPr lang="en-US" sz="1200" dirty="0"/>
              <a:t>    </a:t>
            </a:r>
            <a:r>
              <a:rPr lang="en-US" sz="1200" dirty="0" err="1"/>
              <a:t>mota</a:t>
            </a:r>
            <a:r>
              <a:rPr lang="en-US" sz="1200" dirty="0"/>
              <a:t> VARCHAR(50),</a:t>
            </a:r>
          </a:p>
          <a:p>
            <a:pPr marL="457200" lvl="1" indent="0">
              <a:buFont typeface="Arial" panose="020B0604020202020204" pitchFamily="34" charset="0"/>
              <a:buNone/>
            </a:pPr>
            <a:r>
              <a:rPr lang="en-US" sz="1200" dirty="0"/>
              <a:t>    </a:t>
            </a:r>
            <a:r>
              <a:rPr lang="en-US" sz="1200" dirty="0" err="1"/>
              <a:t>luongcb</a:t>
            </a:r>
            <a:r>
              <a:rPr lang="en-US" sz="1200" dirty="0"/>
              <a:t> NUMERIC(12, 2)</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400" dirty="0"/>
          </a:p>
        </p:txBody>
      </p:sp>
    </p:spTree>
    <p:extLst>
      <p:ext uri="{BB962C8B-B14F-4D97-AF65-F5344CB8AC3E}">
        <p14:creationId xmlns:p14="http://schemas.microsoft.com/office/powerpoint/2010/main" val="222401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8" y="841248"/>
            <a:ext cx="3823856" cy="3211208"/>
          </a:xfrm>
        </p:spPr>
        <p:txBody>
          <a:bodyPr/>
          <a:lstStyle/>
          <a:p>
            <a:pPr marL="0" indent="0">
              <a:buNone/>
            </a:pPr>
            <a:r>
              <a:rPr lang="en-US" sz="1800" dirty="0"/>
              <a:t>5. </a:t>
            </a:r>
            <a:r>
              <a:rPr lang="en-US" sz="1800" dirty="0" err="1"/>
              <a:t>Bảng</a:t>
            </a:r>
            <a:r>
              <a:rPr lang="en-US" sz="1800" dirty="0"/>
              <a:t> `</a:t>
            </a:r>
            <a:r>
              <a:rPr lang="en-US" sz="1800" dirty="0" err="1"/>
              <a:t>csvc</a:t>
            </a:r>
            <a:r>
              <a:rPr lang="en-US" sz="1800" dirty="0"/>
              <a:t>` </a:t>
            </a:r>
          </a:p>
          <a:p>
            <a:pPr marL="457200" lvl="1" indent="0">
              <a:buNone/>
            </a:pPr>
            <a:r>
              <a:rPr lang="en-US" sz="1200" dirty="0"/>
              <a:t>CREATE TABLE </a:t>
            </a:r>
            <a:r>
              <a:rPr lang="en-US" sz="1200" dirty="0" err="1"/>
              <a:t>csvc</a:t>
            </a:r>
            <a:r>
              <a:rPr lang="en-US" sz="1200" dirty="0"/>
              <a:t> (</a:t>
            </a:r>
          </a:p>
          <a:p>
            <a:pPr marL="457200" lvl="1" indent="0">
              <a:buNone/>
            </a:pPr>
            <a:r>
              <a:rPr lang="en-US" sz="1200" dirty="0"/>
              <a:t>    </a:t>
            </a:r>
            <a:r>
              <a:rPr lang="en-US" sz="1200" dirty="0" err="1"/>
              <a:t>matb</a:t>
            </a:r>
            <a:r>
              <a:rPr lang="en-US" sz="1200" dirty="0"/>
              <a:t> INTEGER PRIMARY KEY,</a:t>
            </a:r>
          </a:p>
          <a:p>
            <a:pPr marL="457200" lvl="1" indent="0">
              <a:buNone/>
            </a:pPr>
            <a:r>
              <a:rPr lang="en-US" sz="1200" dirty="0"/>
              <a:t>    </a:t>
            </a:r>
            <a:r>
              <a:rPr lang="en-US" sz="1200" dirty="0" err="1"/>
              <a:t>tentb</a:t>
            </a:r>
            <a:r>
              <a:rPr lang="en-US" sz="1200" dirty="0"/>
              <a:t> VARCHAR(50),</a:t>
            </a:r>
          </a:p>
          <a:p>
            <a:pPr marL="457200" lvl="1" indent="0">
              <a:buNone/>
            </a:pPr>
            <a:r>
              <a:rPr lang="en-US" sz="1200" dirty="0"/>
              <a:t>    </a:t>
            </a:r>
            <a:r>
              <a:rPr lang="en-US" sz="1200" dirty="0" err="1"/>
              <a:t>giatb</a:t>
            </a:r>
            <a:r>
              <a:rPr lang="en-US" sz="1200" dirty="0"/>
              <a:t> NUMERIC(12, 2)</a:t>
            </a:r>
          </a:p>
          <a:p>
            <a:pPr marL="457200" lvl="1" indent="0">
              <a:buNone/>
            </a:pPr>
            <a:r>
              <a:rPr lang="en-US" sz="1200" dirty="0"/>
              <a:t>);</a:t>
            </a:r>
          </a:p>
          <a:p>
            <a:pPr marL="457200" lvl="1" indent="0">
              <a:buNone/>
            </a:pPr>
            <a:endParaRPr lang="en-US" sz="1400" dirty="0"/>
          </a:p>
        </p:txBody>
      </p:sp>
      <p:sp>
        <p:nvSpPr>
          <p:cNvPr id="10" name="Content Placeholder 3">
            <a:extLst>
              <a:ext uri="{FF2B5EF4-FFF2-40B4-BE49-F238E27FC236}">
                <a16:creationId xmlns:a16="http://schemas.microsoft.com/office/drawing/2014/main" id="{BFEEDFE2-4B34-A559-4FF7-F273E5E7D21A}"/>
              </a:ext>
            </a:extLst>
          </p:cNvPr>
          <p:cNvSpPr txBox="1">
            <a:spLocks/>
          </p:cNvSpPr>
          <p:nvPr/>
        </p:nvSpPr>
        <p:spPr>
          <a:xfrm>
            <a:off x="5208860" y="841248"/>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6. </a:t>
            </a:r>
            <a:r>
              <a:rPr lang="en-US" sz="1800" dirty="0" err="1"/>
              <a:t>Bảng</a:t>
            </a:r>
            <a:r>
              <a:rPr lang="en-US" sz="1800" dirty="0"/>
              <a:t> `</a:t>
            </a:r>
            <a:r>
              <a:rPr lang="en-US" sz="1800" dirty="0" err="1"/>
              <a:t>trangbi</a:t>
            </a:r>
            <a:r>
              <a:rPr lang="en-US" sz="1800" dirty="0"/>
              <a:t>` </a:t>
            </a:r>
          </a:p>
          <a:p>
            <a:pPr marL="457200" lvl="1" indent="0">
              <a:buFont typeface="Arial" panose="020B0604020202020204" pitchFamily="34" charset="0"/>
              <a:buNone/>
            </a:pPr>
            <a:r>
              <a:rPr lang="en-US" sz="1200" dirty="0"/>
              <a:t>CREATE TABLE </a:t>
            </a:r>
            <a:r>
              <a:rPr lang="en-US" sz="1200" dirty="0" err="1"/>
              <a:t>trangbi</a:t>
            </a:r>
            <a:r>
              <a:rPr lang="en-US" sz="1200" dirty="0"/>
              <a:t> (</a:t>
            </a:r>
          </a:p>
          <a:p>
            <a:pPr marL="457200" lvl="1" indent="0">
              <a:buFont typeface="Arial" panose="020B0604020202020204" pitchFamily="34" charset="0"/>
              <a:buNone/>
            </a:pPr>
            <a:r>
              <a:rPr lang="en-US" sz="1200" dirty="0"/>
              <a:t>    </a:t>
            </a:r>
            <a:r>
              <a:rPr lang="en-US" sz="1200" dirty="0" err="1"/>
              <a:t>maphong</a:t>
            </a:r>
            <a:r>
              <a:rPr lang="en-US" sz="1200" dirty="0"/>
              <a:t> INTEGER,</a:t>
            </a:r>
          </a:p>
          <a:p>
            <a:pPr marL="457200" lvl="1" indent="0">
              <a:buFont typeface="Arial" panose="020B0604020202020204" pitchFamily="34" charset="0"/>
              <a:buNone/>
            </a:pPr>
            <a:r>
              <a:rPr lang="en-US" sz="1200" dirty="0"/>
              <a:t>    </a:t>
            </a:r>
            <a:r>
              <a:rPr lang="en-US" sz="1200" dirty="0" err="1"/>
              <a:t>matb</a:t>
            </a:r>
            <a:r>
              <a:rPr lang="en-US" sz="1200" dirty="0"/>
              <a:t> INTEGER,</a:t>
            </a:r>
          </a:p>
          <a:p>
            <a:pPr marL="457200" lvl="1" indent="0">
              <a:buFont typeface="Arial" panose="020B0604020202020204" pitchFamily="34" charset="0"/>
              <a:buNone/>
            </a:pPr>
            <a:r>
              <a:rPr lang="en-US" sz="1200" dirty="0"/>
              <a:t>    </a:t>
            </a:r>
            <a:r>
              <a:rPr lang="en-US" sz="1200" dirty="0" err="1"/>
              <a:t>soluong</a:t>
            </a:r>
            <a:r>
              <a:rPr lang="en-US" sz="1200" dirty="0"/>
              <a:t> INTEGER,</a:t>
            </a:r>
          </a:p>
          <a:p>
            <a:pPr marL="457200" lvl="1" indent="0">
              <a:buFont typeface="Arial" panose="020B0604020202020204" pitchFamily="34" charset="0"/>
              <a:buNone/>
            </a:pPr>
            <a:r>
              <a:rPr lang="en-US" sz="1200" dirty="0"/>
              <a:t>    PRIMARY KEY (</a:t>
            </a:r>
            <a:r>
              <a:rPr lang="en-US" sz="1200" dirty="0" err="1"/>
              <a:t>maphong</a:t>
            </a:r>
            <a:r>
              <a:rPr lang="en-US" sz="1200" dirty="0"/>
              <a:t>, </a:t>
            </a:r>
            <a:r>
              <a:rPr lang="en-US" sz="1200" dirty="0" err="1"/>
              <a:t>matb</a:t>
            </a:r>
            <a:r>
              <a:rPr lang="en-US" sz="1200" dirty="0"/>
              <a:t>),</a:t>
            </a:r>
          </a:p>
          <a:p>
            <a:pPr marL="457200" lvl="1" indent="0">
              <a:buFont typeface="Arial" panose="020B0604020202020204" pitchFamily="34" charset="0"/>
              <a:buNone/>
            </a:pPr>
            <a:r>
              <a:rPr lang="en-US" sz="1200" dirty="0"/>
              <a:t>    FOREIGN KEY (</a:t>
            </a:r>
            <a:r>
              <a:rPr lang="en-US" sz="1200" dirty="0" err="1"/>
              <a:t>maphong</a:t>
            </a:r>
            <a:r>
              <a:rPr lang="en-US" sz="1200" dirty="0"/>
              <a:t>) REFERENCES </a:t>
            </a:r>
            <a:r>
              <a:rPr lang="en-US" sz="1200" dirty="0" err="1"/>
              <a:t>phongnghi</a:t>
            </a:r>
            <a:r>
              <a:rPr lang="en-US" sz="1200" dirty="0"/>
              <a:t>(</a:t>
            </a:r>
            <a:r>
              <a:rPr lang="en-US" sz="1200" dirty="0" err="1"/>
              <a:t>maphong</a:t>
            </a:r>
            <a:r>
              <a:rPr lang="en-US" sz="1200" dirty="0"/>
              <a:t>),</a:t>
            </a:r>
          </a:p>
          <a:p>
            <a:pPr marL="457200" lvl="1" indent="0">
              <a:buFont typeface="Arial" panose="020B0604020202020204" pitchFamily="34" charset="0"/>
              <a:buNone/>
            </a:pPr>
            <a:r>
              <a:rPr lang="en-US" sz="1200" dirty="0"/>
              <a:t>    FOREIGN KEY (</a:t>
            </a:r>
            <a:r>
              <a:rPr lang="en-US" sz="1200" dirty="0" err="1"/>
              <a:t>matb</a:t>
            </a:r>
            <a:r>
              <a:rPr lang="en-US" sz="1200" dirty="0"/>
              <a:t>) REFERENCES </a:t>
            </a:r>
            <a:r>
              <a:rPr lang="en-US" sz="1200" dirty="0" err="1"/>
              <a:t>csvc</a:t>
            </a:r>
            <a:r>
              <a:rPr lang="en-US" sz="1200" dirty="0"/>
              <a:t>(</a:t>
            </a:r>
            <a:r>
              <a:rPr lang="en-US" sz="1200" dirty="0" err="1"/>
              <a:t>matb</a:t>
            </a:r>
            <a:r>
              <a:rPr lang="en-US" sz="1200" dirty="0"/>
              <a:t>)</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600" dirty="0"/>
          </a:p>
        </p:txBody>
      </p:sp>
      <p:sp>
        <p:nvSpPr>
          <p:cNvPr id="11" name="Content Placeholder 3">
            <a:extLst>
              <a:ext uri="{FF2B5EF4-FFF2-40B4-BE49-F238E27FC236}">
                <a16:creationId xmlns:a16="http://schemas.microsoft.com/office/drawing/2014/main" id="{287433A1-B668-2546-A534-CD7415BD43B4}"/>
              </a:ext>
            </a:extLst>
          </p:cNvPr>
          <p:cNvSpPr txBox="1">
            <a:spLocks/>
          </p:cNvSpPr>
          <p:nvPr/>
        </p:nvSpPr>
        <p:spPr>
          <a:xfrm>
            <a:off x="235078" y="3543480"/>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7. </a:t>
            </a:r>
            <a:r>
              <a:rPr lang="en-US" sz="1800" dirty="0" err="1"/>
              <a:t>Bảng</a:t>
            </a:r>
            <a:r>
              <a:rPr lang="en-US" sz="1800" dirty="0"/>
              <a:t> `</a:t>
            </a:r>
            <a:r>
              <a:rPr lang="en-US" sz="1800" dirty="0" err="1"/>
              <a:t>quanly</a:t>
            </a:r>
            <a:r>
              <a:rPr lang="en-US" sz="1800" dirty="0"/>
              <a:t>` </a:t>
            </a:r>
          </a:p>
          <a:p>
            <a:pPr marL="457200" lvl="1" indent="0">
              <a:buFont typeface="Arial" panose="020B0604020202020204" pitchFamily="34" charset="0"/>
              <a:buNone/>
            </a:pPr>
            <a:r>
              <a:rPr lang="en-US" sz="1200" dirty="0"/>
              <a:t>CREATE TABLE </a:t>
            </a:r>
            <a:r>
              <a:rPr lang="en-US" sz="1200" dirty="0" err="1"/>
              <a:t>quanly</a:t>
            </a:r>
            <a:r>
              <a:rPr lang="en-US" sz="1200" dirty="0"/>
              <a:t> (</a:t>
            </a:r>
          </a:p>
          <a:p>
            <a:pPr marL="457200" lvl="1" indent="0">
              <a:buFont typeface="Arial" panose="020B0604020202020204" pitchFamily="34" charset="0"/>
              <a:buNone/>
            </a:pPr>
            <a:r>
              <a:rPr lang="en-US" sz="1200" dirty="0"/>
              <a:t>    </a:t>
            </a:r>
            <a:r>
              <a:rPr lang="en-US" sz="1200" dirty="0" err="1"/>
              <a:t>quanly</a:t>
            </a:r>
            <a:r>
              <a:rPr lang="en-US" sz="1200" dirty="0"/>
              <a:t> INTEGER,</a:t>
            </a:r>
          </a:p>
          <a:p>
            <a:pPr marL="457200" lvl="1" indent="0">
              <a:buFont typeface="Arial" panose="020B0604020202020204" pitchFamily="34" charset="0"/>
              <a:buNone/>
            </a:pPr>
            <a:r>
              <a:rPr lang="en-US" sz="1200" dirty="0"/>
              <a:t>    </a:t>
            </a:r>
            <a:r>
              <a:rPr lang="en-US" sz="1200" dirty="0" err="1"/>
              <a:t>biquanly</a:t>
            </a:r>
            <a:r>
              <a:rPr lang="en-US" sz="1200" dirty="0"/>
              <a:t> INTEGER,</a:t>
            </a:r>
          </a:p>
          <a:p>
            <a:pPr marL="457200" lvl="1" indent="0">
              <a:buFont typeface="Arial" panose="020B0604020202020204" pitchFamily="34" charset="0"/>
              <a:buNone/>
            </a:pPr>
            <a:r>
              <a:rPr lang="en-US" sz="1200" dirty="0"/>
              <a:t>    PRIMARY KEY (</a:t>
            </a:r>
            <a:r>
              <a:rPr lang="en-US" sz="1200" dirty="0" err="1"/>
              <a:t>quanly</a:t>
            </a:r>
            <a:r>
              <a:rPr lang="en-US" sz="1200" dirty="0"/>
              <a:t>, </a:t>
            </a:r>
            <a:r>
              <a:rPr lang="en-US" sz="1200" dirty="0" err="1"/>
              <a:t>biquanly</a:t>
            </a:r>
            <a:r>
              <a:rPr lang="en-US" sz="1200" dirty="0"/>
              <a:t>),</a:t>
            </a:r>
          </a:p>
          <a:p>
            <a:pPr marL="457200" lvl="1" indent="0">
              <a:buFont typeface="Arial" panose="020B0604020202020204" pitchFamily="34" charset="0"/>
              <a:buNone/>
            </a:pPr>
            <a:r>
              <a:rPr lang="en-US" sz="1200" dirty="0"/>
              <a:t>    FOREIGN KEY (</a:t>
            </a:r>
            <a:r>
              <a:rPr lang="en-US" sz="1200" dirty="0" err="1"/>
              <a:t>quanly</a:t>
            </a:r>
            <a:r>
              <a:rPr lang="en-US" sz="1200" dirty="0"/>
              <a:t>) REFERENCES </a:t>
            </a:r>
            <a:r>
              <a:rPr lang="en-US" sz="1200" dirty="0" err="1"/>
              <a:t>nhanvien</a:t>
            </a:r>
            <a:r>
              <a:rPr lang="en-US" sz="1200" dirty="0"/>
              <a:t>(</a:t>
            </a:r>
            <a:r>
              <a:rPr lang="en-US" sz="1200" dirty="0" err="1"/>
              <a:t>manv</a:t>
            </a:r>
            <a:r>
              <a:rPr lang="en-US" sz="1200" dirty="0"/>
              <a:t>),</a:t>
            </a:r>
          </a:p>
          <a:p>
            <a:pPr marL="457200" lvl="1" indent="0">
              <a:buFont typeface="Arial" panose="020B0604020202020204" pitchFamily="34" charset="0"/>
              <a:buNone/>
            </a:pPr>
            <a:r>
              <a:rPr lang="en-US" sz="1200" dirty="0"/>
              <a:t>    FOREIGN KEY (</a:t>
            </a:r>
            <a:r>
              <a:rPr lang="en-US" sz="1200" dirty="0" err="1"/>
              <a:t>biquanly</a:t>
            </a:r>
            <a:r>
              <a:rPr lang="en-US" sz="1200" dirty="0"/>
              <a:t>) REFERENCES </a:t>
            </a:r>
            <a:r>
              <a:rPr lang="en-US" sz="1200" dirty="0" err="1"/>
              <a:t>nhanvien</a:t>
            </a:r>
            <a:r>
              <a:rPr lang="en-US" sz="1200" dirty="0"/>
              <a:t>(</a:t>
            </a:r>
            <a:r>
              <a:rPr lang="en-US" sz="1200" dirty="0" err="1"/>
              <a:t>manv</a:t>
            </a:r>
            <a:r>
              <a:rPr lang="en-US" sz="1200" dirty="0"/>
              <a:t>)</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400" dirty="0"/>
          </a:p>
        </p:txBody>
      </p:sp>
      <p:sp>
        <p:nvSpPr>
          <p:cNvPr id="12" name="Content Placeholder 3">
            <a:extLst>
              <a:ext uri="{FF2B5EF4-FFF2-40B4-BE49-F238E27FC236}">
                <a16:creationId xmlns:a16="http://schemas.microsoft.com/office/drawing/2014/main" id="{64BB9183-CF2F-A638-35A9-14EC734E7329}"/>
              </a:ext>
            </a:extLst>
          </p:cNvPr>
          <p:cNvSpPr txBox="1">
            <a:spLocks/>
          </p:cNvSpPr>
          <p:nvPr/>
        </p:nvSpPr>
        <p:spPr>
          <a:xfrm>
            <a:off x="5208860" y="3543480"/>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8. </a:t>
            </a:r>
            <a:r>
              <a:rPr lang="en-US" sz="1800" dirty="0" err="1"/>
              <a:t>Bảng</a:t>
            </a:r>
            <a:r>
              <a:rPr lang="en-US" sz="1800" dirty="0"/>
              <a:t> `</a:t>
            </a:r>
            <a:r>
              <a:rPr lang="en-US" sz="1800" dirty="0" err="1"/>
              <a:t>datphong</a:t>
            </a:r>
            <a:r>
              <a:rPr lang="en-US" sz="1800" dirty="0"/>
              <a:t>` </a:t>
            </a:r>
          </a:p>
          <a:p>
            <a:pPr marL="457200" lvl="1" indent="0">
              <a:buFont typeface="Arial" panose="020B0604020202020204" pitchFamily="34" charset="0"/>
              <a:buNone/>
            </a:pPr>
            <a:r>
              <a:rPr lang="en-US" sz="1200" dirty="0"/>
              <a:t>CREATE TABLE </a:t>
            </a:r>
            <a:r>
              <a:rPr lang="en-US" sz="1200" dirty="0" err="1"/>
              <a:t>datphong</a:t>
            </a:r>
            <a:r>
              <a:rPr lang="en-US" sz="1200" dirty="0"/>
              <a:t> (</a:t>
            </a:r>
          </a:p>
          <a:p>
            <a:pPr marL="457200" lvl="1" indent="0">
              <a:buFont typeface="Arial" panose="020B0604020202020204" pitchFamily="34" charset="0"/>
              <a:buNone/>
            </a:pPr>
            <a:r>
              <a:rPr lang="en-US" sz="1200" dirty="0"/>
              <a:t>    </a:t>
            </a:r>
            <a:r>
              <a:rPr lang="en-US" sz="1200" dirty="0" err="1"/>
              <a:t>madatphong</a:t>
            </a:r>
            <a:r>
              <a:rPr lang="en-US" sz="1200" dirty="0"/>
              <a:t> INTEGER PRIMARY KEY,</a:t>
            </a:r>
          </a:p>
          <a:p>
            <a:pPr marL="457200" lvl="1" indent="0">
              <a:buFont typeface="Arial" panose="020B0604020202020204" pitchFamily="34" charset="0"/>
              <a:buNone/>
            </a:pPr>
            <a:r>
              <a:rPr lang="en-US" sz="1200" dirty="0"/>
              <a:t>    </a:t>
            </a:r>
            <a:r>
              <a:rPr lang="en-US" sz="1200" dirty="0" err="1"/>
              <a:t>maphong</a:t>
            </a:r>
            <a:r>
              <a:rPr lang="en-US" sz="1200" dirty="0"/>
              <a:t> INTEGER,</a:t>
            </a:r>
          </a:p>
          <a:p>
            <a:pPr marL="457200" lvl="1" indent="0">
              <a:buFont typeface="Arial" panose="020B0604020202020204" pitchFamily="34" charset="0"/>
              <a:buNone/>
            </a:pPr>
            <a:r>
              <a:rPr lang="en-US" sz="1200" dirty="0"/>
              <a:t>    </a:t>
            </a:r>
            <a:r>
              <a:rPr lang="en-US" sz="1200" dirty="0" err="1"/>
              <a:t>makh</a:t>
            </a:r>
            <a:r>
              <a:rPr lang="en-US" sz="1200" dirty="0"/>
              <a:t> INTEGER,</a:t>
            </a:r>
          </a:p>
          <a:p>
            <a:pPr marL="457200" lvl="1" indent="0">
              <a:buFont typeface="Arial" panose="020B0604020202020204" pitchFamily="34" charset="0"/>
              <a:buNone/>
            </a:pPr>
            <a:r>
              <a:rPr lang="en-US" sz="1200" dirty="0"/>
              <a:t>    </a:t>
            </a:r>
            <a:r>
              <a:rPr lang="en-US" sz="1200" dirty="0" err="1"/>
              <a:t>ngaynhanphong</a:t>
            </a:r>
            <a:r>
              <a:rPr lang="en-US" sz="1200" dirty="0"/>
              <a:t> DATE,</a:t>
            </a:r>
          </a:p>
          <a:p>
            <a:pPr marL="457200" lvl="1" indent="0">
              <a:buFont typeface="Arial" panose="020B0604020202020204" pitchFamily="34" charset="0"/>
              <a:buNone/>
            </a:pPr>
            <a:r>
              <a:rPr lang="en-US" sz="1200" dirty="0"/>
              <a:t>    </a:t>
            </a:r>
            <a:r>
              <a:rPr lang="en-US" sz="1200" dirty="0" err="1"/>
              <a:t>ngaytraphong</a:t>
            </a:r>
            <a:r>
              <a:rPr lang="en-US" sz="1200" dirty="0"/>
              <a:t> DATE,</a:t>
            </a:r>
          </a:p>
          <a:p>
            <a:pPr marL="457200" lvl="1" indent="0">
              <a:buFont typeface="Arial" panose="020B0604020202020204" pitchFamily="34" charset="0"/>
              <a:buNone/>
            </a:pPr>
            <a:r>
              <a:rPr lang="en-US" sz="1200" dirty="0"/>
              <a:t>    FOREIGN KEY (</a:t>
            </a:r>
            <a:r>
              <a:rPr lang="en-US" sz="1200" dirty="0" err="1"/>
              <a:t>maphong</a:t>
            </a:r>
            <a:r>
              <a:rPr lang="en-US" sz="1200" dirty="0"/>
              <a:t>) REFERENCES </a:t>
            </a:r>
            <a:r>
              <a:rPr lang="en-US" sz="1200" dirty="0" err="1"/>
              <a:t>phongnghi</a:t>
            </a:r>
            <a:r>
              <a:rPr lang="en-US" sz="1200" dirty="0"/>
              <a:t>(</a:t>
            </a:r>
            <a:r>
              <a:rPr lang="en-US" sz="1200" dirty="0" err="1"/>
              <a:t>maphong</a:t>
            </a:r>
            <a:r>
              <a:rPr lang="en-US" sz="1200" dirty="0"/>
              <a:t>),</a:t>
            </a:r>
          </a:p>
          <a:p>
            <a:pPr marL="457200" lvl="1" indent="0">
              <a:buFont typeface="Arial" panose="020B0604020202020204" pitchFamily="34" charset="0"/>
              <a:buNone/>
            </a:pPr>
            <a:r>
              <a:rPr lang="en-US" sz="1200" dirty="0"/>
              <a:t>    FOREIGN KEY (</a:t>
            </a:r>
            <a:r>
              <a:rPr lang="en-US" sz="1200" dirty="0" err="1"/>
              <a:t>makh</a:t>
            </a:r>
            <a:r>
              <a:rPr lang="en-US" sz="1200" dirty="0"/>
              <a:t>) REFERENCES </a:t>
            </a:r>
            <a:r>
              <a:rPr lang="en-US" sz="1200" dirty="0" err="1"/>
              <a:t>khachhang</a:t>
            </a:r>
            <a:r>
              <a:rPr lang="en-US" sz="1200" dirty="0"/>
              <a:t>(</a:t>
            </a:r>
            <a:r>
              <a:rPr lang="en-US" sz="1200" dirty="0" err="1"/>
              <a:t>makh</a:t>
            </a:r>
            <a:r>
              <a:rPr lang="en-US" sz="1200" dirty="0"/>
              <a:t>)</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400" dirty="0"/>
          </a:p>
        </p:txBody>
      </p:sp>
    </p:spTree>
    <p:extLst>
      <p:ext uri="{BB962C8B-B14F-4D97-AF65-F5344CB8AC3E}">
        <p14:creationId xmlns:p14="http://schemas.microsoft.com/office/powerpoint/2010/main" val="177415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8" y="841248"/>
            <a:ext cx="3823856" cy="3211208"/>
          </a:xfrm>
        </p:spPr>
        <p:txBody>
          <a:bodyPr/>
          <a:lstStyle/>
          <a:p>
            <a:pPr marL="0" indent="0">
              <a:buNone/>
            </a:pPr>
            <a:r>
              <a:rPr lang="en-US" sz="1800" dirty="0"/>
              <a:t>9. </a:t>
            </a:r>
            <a:r>
              <a:rPr lang="en-US" sz="1800" dirty="0" err="1"/>
              <a:t>Bảng</a:t>
            </a:r>
            <a:r>
              <a:rPr lang="en-US" sz="1800" dirty="0"/>
              <a:t> `</a:t>
            </a:r>
            <a:r>
              <a:rPr lang="en-US" sz="1800" dirty="0" err="1"/>
              <a:t>sudungdv</a:t>
            </a:r>
            <a:r>
              <a:rPr lang="en-US" sz="1800" dirty="0"/>
              <a:t>` </a:t>
            </a:r>
          </a:p>
          <a:p>
            <a:pPr marL="457200" lvl="1" indent="0">
              <a:buNone/>
            </a:pPr>
            <a:r>
              <a:rPr lang="en-US" sz="1200" dirty="0"/>
              <a:t>CREATE TABLE </a:t>
            </a:r>
            <a:r>
              <a:rPr lang="en-US" sz="1200" dirty="0" err="1"/>
              <a:t>sudungdv</a:t>
            </a:r>
            <a:r>
              <a:rPr lang="en-US" sz="1200" dirty="0"/>
              <a:t> (</a:t>
            </a:r>
          </a:p>
          <a:p>
            <a:pPr marL="457200" lvl="1" indent="0">
              <a:buNone/>
            </a:pPr>
            <a:r>
              <a:rPr lang="en-US" sz="1200" dirty="0"/>
              <a:t>    </a:t>
            </a:r>
            <a:r>
              <a:rPr lang="en-US" sz="1200" dirty="0" err="1"/>
              <a:t>masddv</a:t>
            </a:r>
            <a:r>
              <a:rPr lang="en-US" sz="1200" dirty="0"/>
              <a:t> INTEGER PRIMARY KEY,</a:t>
            </a:r>
          </a:p>
          <a:p>
            <a:pPr marL="457200" lvl="1" indent="0">
              <a:buNone/>
            </a:pPr>
            <a:r>
              <a:rPr lang="en-US" sz="1200" dirty="0"/>
              <a:t>    </a:t>
            </a:r>
            <a:r>
              <a:rPr lang="en-US" sz="1200" dirty="0" err="1"/>
              <a:t>makh</a:t>
            </a:r>
            <a:r>
              <a:rPr lang="en-US" sz="1200" dirty="0"/>
              <a:t> INTEGER,</a:t>
            </a:r>
          </a:p>
          <a:p>
            <a:pPr marL="457200" lvl="1" indent="0">
              <a:buNone/>
            </a:pPr>
            <a:r>
              <a:rPr lang="en-US" sz="1200" dirty="0"/>
              <a:t>    </a:t>
            </a:r>
            <a:r>
              <a:rPr lang="en-US" sz="1200" dirty="0" err="1"/>
              <a:t>madv</a:t>
            </a:r>
            <a:r>
              <a:rPr lang="en-US" sz="1200" dirty="0"/>
              <a:t> INTEGER,</a:t>
            </a:r>
          </a:p>
          <a:p>
            <a:pPr marL="457200" lvl="1" indent="0">
              <a:buNone/>
            </a:pPr>
            <a:r>
              <a:rPr lang="en-US" sz="1200" dirty="0"/>
              <a:t>    </a:t>
            </a:r>
            <a:r>
              <a:rPr lang="en-US" sz="1200" dirty="0" err="1"/>
              <a:t>ngaysddv</a:t>
            </a:r>
            <a:r>
              <a:rPr lang="en-US" sz="1200" dirty="0"/>
              <a:t> DATE,</a:t>
            </a:r>
          </a:p>
          <a:p>
            <a:pPr marL="457200" lvl="1" indent="0">
              <a:buNone/>
            </a:pPr>
            <a:r>
              <a:rPr lang="en-US" sz="1200" dirty="0"/>
              <a:t>    FOREIGN KEY (</a:t>
            </a:r>
            <a:r>
              <a:rPr lang="en-US" sz="1200" dirty="0" err="1"/>
              <a:t>makh</a:t>
            </a:r>
            <a:r>
              <a:rPr lang="en-US" sz="1200" dirty="0"/>
              <a:t>) REFERENCES </a:t>
            </a:r>
            <a:r>
              <a:rPr lang="en-US" sz="1200" dirty="0" err="1"/>
              <a:t>khachhang</a:t>
            </a:r>
            <a:r>
              <a:rPr lang="en-US" sz="1200" dirty="0"/>
              <a:t>(</a:t>
            </a:r>
            <a:r>
              <a:rPr lang="en-US" sz="1200" dirty="0" err="1"/>
              <a:t>makh</a:t>
            </a:r>
            <a:r>
              <a:rPr lang="en-US" sz="1200" dirty="0"/>
              <a:t>),</a:t>
            </a:r>
          </a:p>
          <a:p>
            <a:pPr marL="457200" lvl="1" indent="0">
              <a:buNone/>
            </a:pPr>
            <a:r>
              <a:rPr lang="en-US" sz="1200" dirty="0"/>
              <a:t>    FOREIGN KEY (</a:t>
            </a:r>
            <a:r>
              <a:rPr lang="en-US" sz="1200" dirty="0" err="1"/>
              <a:t>madv</a:t>
            </a:r>
            <a:r>
              <a:rPr lang="en-US" sz="1200" dirty="0"/>
              <a:t>) REFERENCES </a:t>
            </a:r>
            <a:r>
              <a:rPr lang="en-US" sz="1200" dirty="0" err="1"/>
              <a:t>dichvu</a:t>
            </a:r>
            <a:r>
              <a:rPr lang="en-US" sz="1200" dirty="0"/>
              <a:t>(</a:t>
            </a:r>
            <a:r>
              <a:rPr lang="en-US" sz="1200" dirty="0" err="1"/>
              <a:t>madv</a:t>
            </a:r>
            <a:r>
              <a:rPr lang="en-US" sz="1200" dirty="0"/>
              <a:t>)</a:t>
            </a:r>
          </a:p>
          <a:p>
            <a:pPr marL="457200" lvl="1" indent="0">
              <a:buNone/>
            </a:pPr>
            <a:r>
              <a:rPr lang="en-US" sz="1200" dirty="0"/>
              <a:t>);</a:t>
            </a:r>
          </a:p>
          <a:p>
            <a:pPr marL="457200" lvl="1" indent="0">
              <a:buNone/>
            </a:pPr>
            <a:endParaRPr lang="en-US" sz="1400" dirty="0"/>
          </a:p>
        </p:txBody>
      </p:sp>
      <p:sp>
        <p:nvSpPr>
          <p:cNvPr id="10" name="Content Placeholder 3">
            <a:extLst>
              <a:ext uri="{FF2B5EF4-FFF2-40B4-BE49-F238E27FC236}">
                <a16:creationId xmlns:a16="http://schemas.microsoft.com/office/drawing/2014/main" id="{BFEEDFE2-4B34-A559-4FF7-F273E5E7D21A}"/>
              </a:ext>
            </a:extLst>
          </p:cNvPr>
          <p:cNvSpPr txBox="1">
            <a:spLocks/>
          </p:cNvSpPr>
          <p:nvPr/>
        </p:nvSpPr>
        <p:spPr>
          <a:xfrm>
            <a:off x="5208860" y="841248"/>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10. </a:t>
            </a:r>
            <a:r>
              <a:rPr lang="en-US" sz="1800" dirty="0" err="1"/>
              <a:t>Bảng</a:t>
            </a:r>
            <a:r>
              <a:rPr lang="en-US" sz="1800" dirty="0"/>
              <a:t> `con` </a:t>
            </a:r>
          </a:p>
          <a:p>
            <a:pPr marL="457200" lvl="1" indent="0">
              <a:buFont typeface="Arial" panose="020B0604020202020204" pitchFamily="34" charset="0"/>
              <a:buNone/>
            </a:pPr>
            <a:r>
              <a:rPr lang="en-US" sz="1200" dirty="0"/>
              <a:t>CREATE TABLE con (</a:t>
            </a:r>
          </a:p>
          <a:p>
            <a:pPr marL="457200" lvl="1" indent="0">
              <a:buFont typeface="Arial" panose="020B0604020202020204" pitchFamily="34" charset="0"/>
              <a:buNone/>
            </a:pPr>
            <a:r>
              <a:rPr lang="en-US" sz="1200" dirty="0"/>
              <a:t>    </a:t>
            </a:r>
            <a:r>
              <a:rPr lang="en-US" sz="1200" dirty="0" err="1"/>
              <a:t>macon</a:t>
            </a:r>
            <a:r>
              <a:rPr lang="en-US" sz="1200" dirty="0"/>
              <a:t> INTEGER PRIMARY KEY,</a:t>
            </a:r>
          </a:p>
          <a:p>
            <a:pPr marL="457200" lvl="1" indent="0">
              <a:buFont typeface="Arial" panose="020B0604020202020204" pitchFamily="34" charset="0"/>
              <a:buNone/>
            </a:pPr>
            <a:r>
              <a:rPr lang="en-US" sz="1200" dirty="0"/>
              <a:t>    </a:t>
            </a:r>
            <a:r>
              <a:rPr lang="en-US" sz="1200" dirty="0" err="1"/>
              <a:t>hoten</a:t>
            </a:r>
            <a:r>
              <a:rPr lang="en-US" sz="1200" dirty="0"/>
              <a:t> VARCHAR(50),</a:t>
            </a:r>
          </a:p>
          <a:p>
            <a:pPr marL="457200" lvl="1" indent="0">
              <a:buFont typeface="Arial" panose="020B0604020202020204" pitchFamily="34" charset="0"/>
              <a:buNone/>
            </a:pPr>
            <a:r>
              <a:rPr lang="en-US" sz="1200" dirty="0"/>
              <a:t>    </a:t>
            </a:r>
            <a:r>
              <a:rPr lang="en-US" sz="1200" dirty="0" err="1"/>
              <a:t>tuoi</a:t>
            </a:r>
            <a:r>
              <a:rPr lang="en-US" sz="1200" dirty="0"/>
              <a:t> INTEGER</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600" dirty="0"/>
          </a:p>
        </p:txBody>
      </p:sp>
      <p:sp>
        <p:nvSpPr>
          <p:cNvPr id="11" name="Content Placeholder 3">
            <a:extLst>
              <a:ext uri="{FF2B5EF4-FFF2-40B4-BE49-F238E27FC236}">
                <a16:creationId xmlns:a16="http://schemas.microsoft.com/office/drawing/2014/main" id="{287433A1-B668-2546-A534-CD7415BD43B4}"/>
              </a:ext>
            </a:extLst>
          </p:cNvPr>
          <p:cNvSpPr txBox="1">
            <a:spLocks/>
          </p:cNvSpPr>
          <p:nvPr/>
        </p:nvSpPr>
        <p:spPr>
          <a:xfrm>
            <a:off x="235078" y="3543480"/>
            <a:ext cx="3823856" cy="3211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11. </a:t>
            </a:r>
            <a:r>
              <a:rPr lang="en-US" sz="1800" dirty="0" err="1"/>
              <a:t>Bảng</a:t>
            </a:r>
            <a:r>
              <a:rPr lang="en-US" sz="1800" dirty="0"/>
              <a:t> `co` </a:t>
            </a:r>
          </a:p>
          <a:p>
            <a:pPr marL="457200" lvl="1" indent="0">
              <a:buFont typeface="Arial" panose="020B0604020202020204" pitchFamily="34" charset="0"/>
              <a:buNone/>
            </a:pPr>
            <a:r>
              <a:rPr lang="en-US" sz="1200" dirty="0"/>
              <a:t>CREATE TABLE co (</a:t>
            </a:r>
          </a:p>
          <a:p>
            <a:pPr marL="457200" lvl="1" indent="0">
              <a:buFont typeface="Arial" panose="020B0604020202020204" pitchFamily="34" charset="0"/>
              <a:buNone/>
            </a:pPr>
            <a:r>
              <a:rPr lang="en-US" sz="1200" dirty="0"/>
              <a:t>    </a:t>
            </a:r>
            <a:r>
              <a:rPr lang="en-US" sz="1200" dirty="0" err="1"/>
              <a:t>makh</a:t>
            </a:r>
            <a:r>
              <a:rPr lang="en-US" sz="1200" dirty="0"/>
              <a:t> INTEGER,</a:t>
            </a:r>
          </a:p>
          <a:p>
            <a:pPr marL="457200" lvl="1" indent="0">
              <a:buFont typeface="Arial" panose="020B0604020202020204" pitchFamily="34" charset="0"/>
              <a:buNone/>
            </a:pPr>
            <a:r>
              <a:rPr lang="en-US" sz="1200" dirty="0"/>
              <a:t>    </a:t>
            </a:r>
            <a:r>
              <a:rPr lang="en-US" sz="1200" dirty="0" err="1"/>
              <a:t>macon</a:t>
            </a:r>
            <a:r>
              <a:rPr lang="en-US" sz="1200" dirty="0"/>
              <a:t> INTEGER,</a:t>
            </a:r>
          </a:p>
          <a:p>
            <a:pPr marL="457200" lvl="1" indent="0">
              <a:buFont typeface="Arial" panose="020B0604020202020204" pitchFamily="34" charset="0"/>
              <a:buNone/>
            </a:pPr>
            <a:r>
              <a:rPr lang="en-US" sz="1200" dirty="0"/>
              <a:t>    PRIMARY KEY (</a:t>
            </a:r>
            <a:r>
              <a:rPr lang="en-US" sz="1200" dirty="0" err="1"/>
              <a:t>makh</a:t>
            </a:r>
            <a:r>
              <a:rPr lang="en-US" sz="1200" dirty="0"/>
              <a:t>, </a:t>
            </a:r>
            <a:r>
              <a:rPr lang="en-US" sz="1200" dirty="0" err="1"/>
              <a:t>macon</a:t>
            </a:r>
            <a:r>
              <a:rPr lang="en-US" sz="1200" dirty="0"/>
              <a:t>),</a:t>
            </a:r>
          </a:p>
          <a:p>
            <a:pPr marL="457200" lvl="1" indent="0">
              <a:buFont typeface="Arial" panose="020B0604020202020204" pitchFamily="34" charset="0"/>
              <a:buNone/>
            </a:pPr>
            <a:r>
              <a:rPr lang="en-US" sz="1200" dirty="0"/>
              <a:t>    FOREIGN KEY (</a:t>
            </a:r>
            <a:r>
              <a:rPr lang="en-US" sz="1200" dirty="0" err="1"/>
              <a:t>makh</a:t>
            </a:r>
            <a:r>
              <a:rPr lang="en-US" sz="1200" dirty="0"/>
              <a:t>) REFERENCES </a:t>
            </a:r>
            <a:r>
              <a:rPr lang="en-US" sz="1200" dirty="0" err="1"/>
              <a:t>khachhang</a:t>
            </a:r>
            <a:r>
              <a:rPr lang="en-US" sz="1200" dirty="0"/>
              <a:t>(</a:t>
            </a:r>
            <a:r>
              <a:rPr lang="en-US" sz="1200" dirty="0" err="1"/>
              <a:t>makh</a:t>
            </a:r>
            <a:r>
              <a:rPr lang="en-US" sz="1200" dirty="0"/>
              <a:t>),</a:t>
            </a:r>
          </a:p>
          <a:p>
            <a:pPr marL="457200" lvl="1" indent="0">
              <a:buFont typeface="Arial" panose="020B0604020202020204" pitchFamily="34" charset="0"/>
              <a:buNone/>
            </a:pPr>
            <a:r>
              <a:rPr lang="en-US" sz="1200" dirty="0"/>
              <a:t>    FOREIGN KEY (</a:t>
            </a:r>
            <a:r>
              <a:rPr lang="en-US" sz="1200" dirty="0" err="1"/>
              <a:t>macon</a:t>
            </a:r>
            <a:r>
              <a:rPr lang="en-US" sz="1200" dirty="0"/>
              <a:t>) REFERENCES con(</a:t>
            </a:r>
            <a:r>
              <a:rPr lang="en-US" sz="1200" dirty="0" err="1"/>
              <a:t>macon</a:t>
            </a:r>
            <a:r>
              <a:rPr lang="en-US" sz="1200" dirty="0"/>
              <a:t>)</a:t>
            </a:r>
          </a:p>
          <a:p>
            <a:pPr marL="457200" lvl="1" indent="0">
              <a:buFont typeface="Arial" panose="020B0604020202020204" pitchFamily="34" charset="0"/>
              <a:buNone/>
            </a:pPr>
            <a:r>
              <a:rPr lang="en-US" sz="1200" dirty="0"/>
              <a:t>);</a:t>
            </a:r>
          </a:p>
          <a:p>
            <a:pPr marL="457200" lvl="1" indent="0">
              <a:buFont typeface="Arial" panose="020B0604020202020204" pitchFamily="34" charset="0"/>
              <a:buNone/>
            </a:pPr>
            <a:endParaRPr lang="en-US" sz="1400" dirty="0"/>
          </a:p>
        </p:txBody>
      </p:sp>
    </p:spTree>
    <p:extLst>
      <p:ext uri="{BB962C8B-B14F-4D97-AF65-F5344CB8AC3E}">
        <p14:creationId xmlns:p14="http://schemas.microsoft.com/office/powerpoint/2010/main" val="365838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689706" cy="5303393"/>
          </a:xfrm>
        </p:spPr>
        <p:txBody>
          <a:bodyPr/>
          <a:lstStyle/>
          <a:p>
            <a:pPr marL="0" indent="0">
              <a:buNone/>
            </a:pPr>
            <a:r>
              <a:rPr lang="en-US" dirty="0"/>
              <a:t>4.1. Query </a:t>
            </a:r>
          </a:p>
          <a:p>
            <a:pPr marL="0" marR="0" indent="0">
              <a:lnSpc>
                <a:spcPct val="115000"/>
              </a:lnSpc>
              <a:spcBef>
                <a:spcPts val="0"/>
              </a:spcBef>
              <a:spcAft>
                <a:spcPts val="800"/>
              </a:spcAft>
              <a:buNone/>
            </a:pPr>
            <a:r>
              <a:rPr lang="en-US" sz="1600" b="1" kern="100" dirty="0">
                <a:effectLst/>
              </a:rPr>
              <a:t>-- 1. top 5 </a:t>
            </a:r>
            <a:r>
              <a:rPr lang="en-US" sz="1600" b="1" kern="100" dirty="0" err="1">
                <a:effectLst/>
              </a:rPr>
              <a:t>khách</a:t>
            </a:r>
            <a:r>
              <a:rPr lang="en-US" sz="1600" b="1" kern="100" dirty="0">
                <a:effectLst/>
              </a:rPr>
              <a:t> </a:t>
            </a:r>
            <a:r>
              <a:rPr lang="en-US" sz="1600" b="1" kern="100" dirty="0" err="1">
                <a:effectLst/>
              </a:rPr>
              <a:t>hàng</a:t>
            </a:r>
            <a:r>
              <a:rPr lang="en-US" sz="1600" b="1" kern="100" dirty="0">
                <a:effectLst/>
              </a:rPr>
              <a:t> </a:t>
            </a:r>
            <a:r>
              <a:rPr lang="en-US" sz="1600" b="1" kern="100" dirty="0" err="1">
                <a:effectLst/>
              </a:rPr>
              <a:t>sử</a:t>
            </a:r>
            <a:r>
              <a:rPr lang="en-US" sz="1600" b="1" kern="100" dirty="0">
                <a:effectLst/>
              </a:rPr>
              <a:t> </a:t>
            </a:r>
            <a:r>
              <a:rPr lang="en-US" sz="1600" b="1" kern="100" dirty="0" err="1">
                <a:effectLst/>
              </a:rPr>
              <a:t>dụng</a:t>
            </a:r>
            <a:r>
              <a:rPr lang="en-US" sz="1600" b="1" kern="100" dirty="0">
                <a:effectLst/>
              </a:rPr>
              <a:t> </a:t>
            </a:r>
            <a:r>
              <a:rPr lang="en-US" sz="1600" b="1" kern="100" dirty="0" err="1">
                <a:effectLst/>
              </a:rPr>
              <a:t>dịch</a:t>
            </a:r>
            <a:r>
              <a:rPr lang="en-US" sz="1600" b="1" kern="100" dirty="0">
                <a:effectLst/>
              </a:rPr>
              <a:t> </a:t>
            </a:r>
            <a:r>
              <a:rPr lang="en-US" sz="1600" b="1" kern="100" dirty="0" err="1">
                <a:effectLst/>
              </a:rPr>
              <a:t>vụ</a:t>
            </a:r>
            <a:r>
              <a:rPr lang="en-US" sz="1600" b="1" kern="100" dirty="0">
                <a:effectLst/>
              </a:rPr>
              <a:t> </a:t>
            </a:r>
            <a:r>
              <a:rPr lang="en-US" sz="1600" b="1" kern="100" dirty="0" err="1">
                <a:effectLst/>
              </a:rPr>
              <a:t>nhiều</a:t>
            </a:r>
            <a:r>
              <a:rPr lang="en-US" sz="1600" b="1" kern="100" dirty="0">
                <a:effectLst/>
              </a:rPr>
              <a:t> </a:t>
            </a:r>
            <a:r>
              <a:rPr lang="en-US" sz="1600" b="1" kern="100" dirty="0" err="1">
                <a:effectLst/>
              </a:rPr>
              <a:t>nhất</a:t>
            </a:r>
            <a:endParaRPr lang="en-US" sz="1600" b="1" kern="100" dirty="0">
              <a:effectLst/>
            </a:endParaRPr>
          </a:p>
          <a:p>
            <a:pPr marL="0" marR="0" indent="0">
              <a:lnSpc>
                <a:spcPct val="115000"/>
              </a:lnSpc>
              <a:spcBef>
                <a:spcPts val="0"/>
              </a:spcBef>
              <a:spcAft>
                <a:spcPts val="800"/>
              </a:spcAft>
              <a:buNone/>
            </a:pPr>
            <a:r>
              <a:rPr lang="en-US" sz="1600" kern="100" dirty="0">
                <a:effectLst/>
              </a:rPr>
              <a:t>select </a:t>
            </a:r>
            <a:r>
              <a:rPr lang="en-US" sz="1600" kern="100" dirty="0" err="1">
                <a:effectLst/>
              </a:rPr>
              <a:t>makh</a:t>
            </a:r>
            <a:r>
              <a:rPr lang="en-US" sz="1600" kern="100" dirty="0">
                <a:effectLst/>
              </a:rPr>
              <a:t>, ho || ' ' || ten as "</a:t>
            </a:r>
            <a:r>
              <a:rPr lang="en-US" sz="1600" kern="100" dirty="0" err="1">
                <a:effectLst/>
              </a:rPr>
              <a:t>khach</a:t>
            </a:r>
            <a:r>
              <a:rPr lang="en-US" sz="1600" kern="100" dirty="0">
                <a:effectLst/>
              </a:rPr>
              <a:t> hang", count(</a:t>
            </a:r>
            <a:r>
              <a:rPr lang="en-US" sz="1600" kern="100" dirty="0" err="1">
                <a:effectLst/>
              </a:rPr>
              <a:t>madv</a:t>
            </a:r>
            <a:r>
              <a:rPr lang="en-US" sz="1600" kern="100" dirty="0">
                <a:effectLst/>
              </a:rPr>
              <a:t>) as </a:t>
            </a:r>
            <a:r>
              <a:rPr lang="en-US" sz="1600" kern="100" dirty="0" err="1">
                <a:effectLst/>
              </a:rPr>
              <a:t>so_lan_sddv</a:t>
            </a:r>
            <a:endParaRPr lang="en-US" sz="1600" kern="100" dirty="0">
              <a:effectLst/>
            </a:endParaRPr>
          </a:p>
          <a:p>
            <a:pPr marL="0" marR="0" indent="0">
              <a:lnSpc>
                <a:spcPct val="115000"/>
              </a:lnSpc>
              <a:spcBef>
                <a:spcPts val="0"/>
              </a:spcBef>
              <a:spcAft>
                <a:spcPts val="800"/>
              </a:spcAft>
              <a:buNone/>
            </a:pPr>
            <a:r>
              <a:rPr lang="en-US" sz="1600" kern="100" dirty="0">
                <a:effectLst/>
              </a:rPr>
              <a:t>from </a:t>
            </a:r>
            <a:r>
              <a:rPr lang="en-US" sz="1600" kern="100" dirty="0" err="1">
                <a:effectLst/>
              </a:rPr>
              <a:t>khachhang</a:t>
            </a:r>
            <a:r>
              <a:rPr lang="en-US" sz="1600" kern="100" dirty="0">
                <a:effectLst/>
              </a:rPr>
              <a:t> left join </a:t>
            </a:r>
            <a:r>
              <a:rPr lang="en-US" sz="1600" kern="100" dirty="0" err="1">
                <a:effectLst/>
              </a:rPr>
              <a:t>sudungdv</a:t>
            </a:r>
            <a:r>
              <a:rPr lang="en-US" sz="1600" kern="100" dirty="0">
                <a:effectLst/>
              </a:rPr>
              <a:t> using(</a:t>
            </a:r>
            <a:r>
              <a:rPr lang="en-US" sz="1600" kern="100" dirty="0" err="1">
                <a:effectLst/>
              </a:rPr>
              <a:t>makh</a:t>
            </a:r>
            <a:r>
              <a:rPr lang="en-US" sz="1600" kern="100" dirty="0">
                <a:effectLst/>
              </a:rPr>
              <a:t>)</a:t>
            </a:r>
          </a:p>
          <a:p>
            <a:pPr marL="0" marR="0" indent="0">
              <a:lnSpc>
                <a:spcPct val="115000"/>
              </a:lnSpc>
              <a:spcBef>
                <a:spcPts val="0"/>
              </a:spcBef>
              <a:spcAft>
                <a:spcPts val="800"/>
              </a:spcAft>
              <a:buNone/>
            </a:pPr>
            <a:r>
              <a:rPr lang="en-US" sz="1600" kern="100" dirty="0">
                <a:effectLst/>
              </a:rPr>
              <a:t>group by </a:t>
            </a:r>
            <a:r>
              <a:rPr lang="en-US" sz="1600" kern="100" dirty="0" err="1">
                <a:effectLst/>
              </a:rPr>
              <a:t>makh</a:t>
            </a:r>
            <a:r>
              <a:rPr lang="en-US" sz="1600" kern="100" dirty="0">
                <a:effectLst/>
              </a:rPr>
              <a:t>, ho, ten</a:t>
            </a:r>
          </a:p>
          <a:p>
            <a:pPr marL="0" marR="0" indent="0">
              <a:lnSpc>
                <a:spcPct val="115000"/>
              </a:lnSpc>
              <a:spcBef>
                <a:spcPts val="0"/>
              </a:spcBef>
              <a:spcAft>
                <a:spcPts val="800"/>
              </a:spcAft>
              <a:buNone/>
            </a:pPr>
            <a:r>
              <a:rPr lang="en-US" sz="1600" kern="100" dirty="0">
                <a:effectLst/>
              </a:rPr>
              <a:t>order by </a:t>
            </a:r>
            <a:r>
              <a:rPr lang="en-US" sz="1600" kern="100" dirty="0" err="1">
                <a:effectLst/>
              </a:rPr>
              <a:t>so_lan_sddv</a:t>
            </a:r>
            <a:r>
              <a:rPr lang="en-US" sz="1600" kern="100" dirty="0">
                <a:effectLst/>
              </a:rPr>
              <a:t> desc</a:t>
            </a:r>
          </a:p>
          <a:p>
            <a:pPr marL="0" marR="0" indent="0">
              <a:lnSpc>
                <a:spcPct val="115000"/>
              </a:lnSpc>
              <a:spcBef>
                <a:spcPts val="0"/>
              </a:spcBef>
              <a:spcAft>
                <a:spcPts val="800"/>
              </a:spcAft>
              <a:buNone/>
            </a:pPr>
            <a:r>
              <a:rPr lang="en-US" sz="1600" kern="100" dirty="0">
                <a:effectLst/>
              </a:rPr>
              <a:t>limit 5;</a:t>
            </a:r>
          </a:p>
          <a:p>
            <a:pPr marL="0" marR="0" indent="0">
              <a:lnSpc>
                <a:spcPct val="115000"/>
              </a:lnSpc>
              <a:spcBef>
                <a:spcPts val="0"/>
              </a:spcBef>
              <a:spcAft>
                <a:spcPts val="800"/>
              </a:spcAft>
              <a:buNone/>
            </a:pPr>
            <a:endParaRPr lang="en-US" sz="1600" kern="100" dirty="0">
              <a:effectLst/>
            </a:endParaRPr>
          </a:p>
          <a:p>
            <a:pPr marL="0" marR="0" indent="0">
              <a:lnSpc>
                <a:spcPct val="115000"/>
              </a:lnSpc>
              <a:spcBef>
                <a:spcPts val="0"/>
              </a:spcBef>
              <a:spcAft>
                <a:spcPts val="800"/>
              </a:spcAft>
              <a:buNone/>
            </a:pPr>
            <a:endParaRPr lang="en-US" sz="1600" kern="100" dirty="0">
              <a:effectLst/>
            </a:endParaRPr>
          </a:p>
        </p:txBody>
      </p:sp>
      <p:pic>
        <p:nvPicPr>
          <p:cNvPr id="6" name="Hình ảnh 5">
            <a:extLst>
              <a:ext uri="{FF2B5EF4-FFF2-40B4-BE49-F238E27FC236}">
                <a16:creationId xmlns:a16="http://schemas.microsoft.com/office/drawing/2014/main" id="{D4449F2F-94AB-05F5-CF4B-6932C2102B44}"/>
              </a:ext>
            </a:extLst>
          </p:cNvPr>
          <p:cNvPicPr>
            <a:picLocks noChangeAspect="1"/>
          </p:cNvPicPr>
          <p:nvPr/>
        </p:nvPicPr>
        <p:blipFill>
          <a:blip r:embed="rId2"/>
          <a:stretch>
            <a:fillRect/>
          </a:stretch>
        </p:blipFill>
        <p:spPr>
          <a:xfrm>
            <a:off x="2152312" y="3429000"/>
            <a:ext cx="4839375" cy="2457793"/>
          </a:xfrm>
          <a:prstGeom prst="rect">
            <a:avLst/>
          </a:prstGeom>
        </p:spPr>
      </p:pic>
    </p:spTree>
    <p:extLst>
      <p:ext uri="{BB962C8B-B14F-4D97-AF65-F5344CB8AC3E}">
        <p14:creationId xmlns:p14="http://schemas.microsoft.com/office/powerpoint/2010/main" val="296089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6" y="841247"/>
            <a:ext cx="4104449" cy="5303393"/>
          </a:xfrm>
        </p:spPr>
        <p:txBody>
          <a:bodyPr/>
          <a:lstStyle/>
          <a:p>
            <a:pPr marL="0" indent="0">
              <a:buNone/>
            </a:pPr>
            <a:r>
              <a:rPr lang="en-US" dirty="0"/>
              <a:t>4.1. Query </a:t>
            </a:r>
          </a:p>
          <a:p>
            <a:pPr marL="0" marR="0" indent="0">
              <a:lnSpc>
                <a:spcPct val="115000"/>
              </a:lnSpc>
              <a:spcBef>
                <a:spcPts val="0"/>
              </a:spcBef>
              <a:spcAft>
                <a:spcPts val="800"/>
              </a:spcAft>
              <a:buNone/>
            </a:pPr>
            <a:r>
              <a:rPr lang="en-US" sz="1600" b="1" kern="100" dirty="0">
                <a:effectLst/>
              </a:rPr>
              <a:t>-- 2. </a:t>
            </a:r>
            <a:r>
              <a:rPr lang="en-US" sz="1600" b="1" kern="100" dirty="0" err="1">
                <a:effectLst/>
              </a:rPr>
              <a:t>liệt</a:t>
            </a:r>
            <a:r>
              <a:rPr lang="en-US" sz="1600" b="1" kern="100" dirty="0">
                <a:effectLst/>
              </a:rPr>
              <a:t> </a:t>
            </a:r>
            <a:r>
              <a:rPr lang="en-US" sz="1600" b="1" kern="100" dirty="0" err="1">
                <a:effectLst/>
              </a:rPr>
              <a:t>các</a:t>
            </a:r>
            <a:r>
              <a:rPr lang="en-US" sz="1600" b="1" kern="100" dirty="0">
                <a:effectLst/>
              </a:rPr>
              <a:t> </a:t>
            </a:r>
            <a:r>
              <a:rPr lang="en-US" sz="1600" b="1" kern="100" dirty="0" err="1">
                <a:effectLst/>
              </a:rPr>
              <a:t>khách</a:t>
            </a:r>
            <a:r>
              <a:rPr lang="en-US" sz="1600" b="1" kern="100" dirty="0">
                <a:effectLst/>
              </a:rPr>
              <a:t> </a:t>
            </a:r>
            <a:r>
              <a:rPr lang="en-US" sz="1600" b="1" kern="100" dirty="0" err="1">
                <a:effectLst/>
              </a:rPr>
              <a:t>hàng</a:t>
            </a:r>
            <a:r>
              <a:rPr lang="en-US" sz="1600" b="1" kern="100" dirty="0">
                <a:effectLst/>
              </a:rPr>
              <a:t> </a:t>
            </a:r>
            <a:r>
              <a:rPr lang="en-US" sz="1600" b="1" kern="100" dirty="0" err="1">
                <a:effectLst/>
              </a:rPr>
              <a:t>có</a:t>
            </a:r>
            <a:r>
              <a:rPr lang="en-US" sz="1600" b="1" kern="100" dirty="0">
                <a:effectLst/>
              </a:rPr>
              <a:t> con </a:t>
            </a:r>
            <a:r>
              <a:rPr lang="en-US" sz="1600" b="1" kern="100" dirty="0" err="1">
                <a:effectLst/>
              </a:rPr>
              <a:t>sử</a:t>
            </a:r>
            <a:r>
              <a:rPr lang="en-US" sz="1600" b="1" kern="100" dirty="0">
                <a:effectLst/>
              </a:rPr>
              <a:t> </a:t>
            </a:r>
            <a:r>
              <a:rPr lang="en-US" sz="1600" b="1" kern="100" dirty="0" err="1">
                <a:effectLst/>
              </a:rPr>
              <a:t>dụng</a:t>
            </a:r>
            <a:r>
              <a:rPr lang="en-US" sz="1600" b="1" kern="100" dirty="0">
                <a:effectLst/>
              </a:rPr>
              <a:t> </a:t>
            </a:r>
            <a:r>
              <a:rPr lang="en-US" sz="1600" b="1" kern="100" dirty="0" err="1">
                <a:effectLst/>
              </a:rPr>
              <a:t>dịch</a:t>
            </a:r>
            <a:r>
              <a:rPr lang="en-US" sz="1600" b="1" kern="100" dirty="0">
                <a:effectLst/>
              </a:rPr>
              <a:t> </a:t>
            </a:r>
            <a:r>
              <a:rPr lang="en-US" sz="1600" b="1" kern="100" dirty="0" err="1">
                <a:effectLst/>
              </a:rPr>
              <a:t>vụ</a:t>
            </a:r>
            <a:r>
              <a:rPr lang="en-US" sz="1600" b="1" kern="100" dirty="0">
                <a:effectLst/>
              </a:rPr>
              <a:t> childcare </a:t>
            </a:r>
            <a:r>
              <a:rPr lang="en-US" sz="1600" b="1" kern="100" dirty="0" err="1">
                <a:effectLst/>
              </a:rPr>
              <a:t>và</a:t>
            </a:r>
            <a:r>
              <a:rPr lang="en-US" sz="1600" b="1" kern="100" dirty="0">
                <a:effectLst/>
              </a:rPr>
              <a:t> </a:t>
            </a:r>
            <a:r>
              <a:rPr lang="en-US" sz="1600" b="1" kern="100" dirty="0" err="1">
                <a:effectLst/>
              </a:rPr>
              <a:t>tên</a:t>
            </a:r>
            <a:r>
              <a:rPr lang="en-US" sz="1600" b="1" kern="100" dirty="0">
                <a:effectLst/>
              </a:rPr>
              <a:t>, </a:t>
            </a:r>
            <a:r>
              <a:rPr lang="en-US" sz="1600" b="1" kern="100" dirty="0" err="1">
                <a:effectLst/>
              </a:rPr>
              <a:t>tuổi</a:t>
            </a:r>
            <a:r>
              <a:rPr lang="en-US" sz="1600" b="1" kern="100" dirty="0">
                <a:effectLst/>
              </a:rPr>
              <a:t> </a:t>
            </a:r>
            <a:r>
              <a:rPr lang="en-US" sz="1600" b="1" kern="100" dirty="0" err="1">
                <a:effectLst/>
              </a:rPr>
              <a:t>của</a:t>
            </a:r>
            <a:r>
              <a:rPr lang="en-US" sz="1600" b="1" kern="100" dirty="0">
                <a:effectLst/>
              </a:rPr>
              <a:t> con </a:t>
            </a:r>
            <a:r>
              <a:rPr lang="en-US" sz="1600" b="1" kern="100" dirty="0" err="1">
                <a:effectLst/>
              </a:rPr>
              <a:t>họ</a:t>
            </a:r>
            <a:endParaRPr lang="en-US" sz="1600" kern="100" dirty="0">
              <a:effectLst/>
            </a:endParaRPr>
          </a:p>
          <a:p>
            <a:pPr marL="0" marR="0" indent="0">
              <a:lnSpc>
                <a:spcPct val="115000"/>
              </a:lnSpc>
              <a:spcBef>
                <a:spcPts val="0"/>
              </a:spcBef>
              <a:spcAft>
                <a:spcPts val="800"/>
              </a:spcAft>
              <a:buNone/>
            </a:pPr>
            <a:r>
              <a:rPr lang="en-US" sz="1600" kern="100" dirty="0">
                <a:effectLst/>
              </a:rPr>
              <a:t>select </a:t>
            </a:r>
            <a:r>
              <a:rPr lang="en-US" sz="1600" kern="100" dirty="0" err="1">
                <a:effectLst/>
              </a:rPr>
              <a:t>makh</a:t>
            </a:r>
            <a:r>
              <a:rPr lang="en-US" sz="1600" kern="100" dirty="0">
                <a:effectLst/>
              </a:rPr>
              <a:t> as "</a:t>
            </a:r>
            <a:r>
              <a:rPr lang="en-US" sz="1600" kern="100" dirty="0" err="1">
                <a:effectLst/>
              </a:rPr>
              <a:t>makh</a:t>
            </a:r>
            <a:r>
              <a:rPr lang="en-US" sz="1600" kern="100" dirty="0">
                <a:effectLst/>
              </a:rPr>
              <a:t>", ho || ' ' || ten as "</a:t>
            </a:r>
            <a:r>
              <a:rPr lang="en-US" sz="1600" kern="100" dirty="0" err="1">
                <a:effectLst/>
              </a:rPr>
              <a:t>khach</a:t>
            </a:r>
            <a:r>
              <a:rPr lang="en-US" sz="1600" kern="100" dirty="0">
                <a:effectLst/>
              </a:rPr>
              <a:t> hang", </a:t>
            </a:r>
            <a:r>
              <a:rPr lang="en-US" sz="1600" kern="100" dirty="0" err="1">
                <a:effectLst/>
              </a:rPr>
              <a:t>con.hoten</a:t>
            </a:r>
            <a:r>
              <a:rPr lang="en-US" sz="1600" kern="100" dirty="0">
                <a:effectLst/>
              </a:rPr>
              <a:t> as "ten con", </a:t>
            </a:r>
            <a:r>
              <a:rPr lang="en-US" sz="1600" kern="100" dirty="0" err="1">
                <a:effectLst/>
              </a:rPr>
              <a:t>con.tuoi</a:t>
            </a:r>
            <a:endParaRPr lang="en-US" sz="1600" kern="100" dirty="0">
              <a:effectLst/>
            </a:endParaRPr>
          </a:p>
          <a:p>
            <a:pPr marL="0" marR="0" indent="0">
              <a:lnSpc>
                <a:spcPct val="115000"/>
              </a:lnSpc>
              <a:spcBef>
                <a:spcPts val="0"/>
              </a:spcBef>
              <a:spcAft>
                <a:spcPts val="800"/>
              </a:spcAft>
              <a:buNone/>
            </a:pPr>
            <a:r>
              <a:rPr lang="en-US" sz="1600" kern="100" dirty="0">
                <a:effectLst/>
              </a:rPr>
              <a:t>from </a:t>
            </a:r>
            <a:r>
              <a:rPr lang="en-US" sz="1600" kern="100" dirty="0" err="1">
                <a:effectLst/>
              </a:rPr>
              <a:t>khachhang</a:t>
            </a:r>
            <a:r>
              <a:rPr lang="en-US" sz="1600" kern="100" dirty="0">
                <a:effectLst/>
              </a:rPr>
              <a:t> join co using (</a:t>
            </a:r>
            <a:r>
              <a:rPr lang="en-US" sz="1600" kern="100" dirty="0" err="1">
                <a:effectLst/>
              </a:rPr>
              <a:t>makh</a:t>
            </a:r>
            <a:r>
              <a:rPr lang="en-US" sz="1600" kern="100" dirty="0">
                <a:effectLst/>
              </a:rPr>
              <a:t>)</a:t>
            </a:r>
          </a:p>
          <a:p>
            <a:pPr marL="0" marR="0" indent="0">
              <a:lnSpc>
                <a:spcPct val="115000"/>
              </a:lnSpc>
              <a:spcBef>
                <a:spcPts val="0"/>
              </a:spcBef>
              <a:spcAft>
                <a:spcPts val="800"/>
              </a:spcAft>
              <a:buNone/>
            </a:pPr>
            <a:r>
              <a:rPr lang="en-US" sz="1600" kern="100" dirty="0">
                <a:effectLst/>
              </a:rPr>
              <a:t>    join </a:t>
            </a:r>
            <a:r>
              <a:rPr lang="en-US" sz="1600" kern="100" dirty="0" err="1">
                <a:effectLst/>
              </a:rPr>
              <a:t>sudungdv</a:t>
            </a:r>
            <a:r>
              <a:rPr lang="en-US" sz="1600" kern="100" dirty="0">
                <a:effectLst/>
              </a:rPr>
              <a:t> using(</a:t>
            </a:r>
            <a:r>
              <a:rPr lang="en-US" sz="1600" kern="100" dirty="0" err="1">
                <a:effectLst/>
              </a:rPr>
              <a:t>makh</a:t>
            </a:r>
            <a:r>
              <a:rPr lang="en-US" sz="1600" kern="100" dirty="0">
                <a:effectLst/>
              </a:rPr>
              <a:t>)</a:t>
            </a:r>
          </a:p>
          <a:p>
            <a:pPr marL="0" marR="0" indent="0">
              <a:lnSpc>
                <a:spcPct val="115000"/>
              </a:lnSpc>
              <a:spcBef>
                <a:spcPts val="0"/>
              </a:spcBef>
              <a:spcAft>
                <a:spcPts val="800"/>
              </a:spcAft>
              <a:buNone/>
            </a:pPr>
            <a:r>
              <a:rPr lang="en-US" sz="1600" kern="100" dirty="0">
                <a:effectLst/>
              </a:rPr>
              <a:t>    join con using(</a:t>
            </a:r>
            <a:r>
              <a:rPr lang="en-US" sz="1600" kern="100" dirty="0" err="1">
                <a:effectLst/>
              </a:rPr>
              <a:t>macon</a:t>
            </a:r>
            <a:r>
              <a:rPr lang="en-US" sz="1600" kern="100" dirty="0">
                <a:effectLst/>
              </a:rPr>
              <a:t>)</a:t>
            </a:r>
          </a:p>
          <a:p>
            <a:pPr marL="0" marR="0" indent="0">
              <a:lnSpc>
                <a:spcPct val="115000"/>
              </a:lnSpc>
              <a:spcBef>
                <a:spcPts val="0"/>
              </a:spcBef>
              <a:spcAft>
                <a:spcPts val="800"/>
              </a:spcAft>
              <a:buNone/>
            </a:pPr>
            <a:r>
              <a:rPr lang="en-US" sz="1600" kern="100" dirty="0">
                <a:effectLst/>
              </a:rPr>
              <a:t>    join </a:t>
            </a:r>
            <a:r>
              <a:rPr lang="en-US" sz="1600" kern="100" dirty="0" err="1">
                <a:effectLst/>
              </a:rPr>
              <a:t>dichvu</a:t>
            </a:r>
            <a:r>
              <a:rPr lang="en-US" sz="1600" kern="100" dirty="0">
                <a:effectLst/>
              </a:rPr>
              <a:t> using(</a:t>
            </a:r>
            <a:r>
              <a:rPr lang="en-US" sz="1600" kern="100" dirty="0" err="1">
                <a:effectLst/>
              </a:rPr>
              <a:t>madv</a:t>
            </a:r>
            <a:r>
              <a:rPr lang="en-US" sz="1600" kern="100" dirty="0">
                <a:effectLst/>
              </a:rPr>
              <a:t>)</a:t>
            </a:r>
          </a:p>
          <a:p>
            <a:pPr marL="0" marR="0" indent="0">
              <a:lnSpc>
                <a:spcPct val="115000"/>
              </a:lnSpc>
              <a:spcBef>
                <a:spcPts val="0"/>
              </a:spcBef>
              <a:spcAft>
                <a:spcPts val="800"/>
              </a:spcAft>
              <a:buNone/>
            </a:pPr>
            <a:r>
              <a:rPr lang="en-US" sz="1600" kern="100" dirty="0">
                <a:effectLst/>
              </a:rPr>
              <a:t>where </a:t>
            </a:r>
            <a:r>
              <a:rPr lang="en-US" sz="1600" kern="100" dirty="0" err="1">
                <a:effectLst/>
              </a:rPr>
              <a:t>tendv</a:t>
            </a:r>
            <a:r>
              <a:rPr lang="en-US" sz="1600" kern="100" dirty="0">
                <a:effectLst/>
              </a:rPr>
              <a:t> = 'childcare';</a:t>
            </a:r>
          </a:p>
          <a:p>
            <a:pPr marL="0" marR="0" indent="0">
              <a:lnSpc>
                <a:spcPct val="115000"/>
              </a:lnSpc>
              <a:spcBef>
                <a:spcPts val="0"/>
              </a:spcBef>
              <a:spcAft>
                <a:spcPts val="800"/>
              </a:spcAft>
              <a:buNone/>
            </a:pPr>
            <a:endParaRPr lang="en-US" sz="1600" kern="100" dirty="0">
              <a:effectLst/>
            </a:endParaRPr>
          </a:p>
          <a:p>
            <a:pPr marL="0" marR="0" indent="0">
              <a:lnSpc>
                <a:spcPct val="115000"/>
              </a:lnSpc>
              <a:spcBef>
                <a:spcPts val="0"/>
              </a:spcBef>
              <a:spcAft>
                <a:spcPts val="800"/>
              </a:spcAft>
              <a:buNone/>
            </a:pPr>
            <a:endParaRPr lang="en-US" sz="1600" kern="100" dirty="0">
              <a:effectLst/>
            </a:endParaRPr>
          </a:p>
        </p:txBody>
      </p:sp>
      <p:pic>
        <p:nvPicPr>
          <p:cNvPr id="6" name="Hình ảnh 5">
            <a:extLst>
              <a:ext uri="{FF2B5EF4-FFF2-40B4-BE49-F238E27FC236}">
                <a16:creationId xmlns:a16="http://schemas.microsoft.com/office/drawing/2014/main" id="{2FEE6B34-BFA3-C7C1-4847-141EBBF55EE9}"/>
              </a:ext>
            </a:extLst>
          </p:cNvPr>
          <p:cNvPicPr>
            <a:picLocks noChangeAspect="1"/>
          </p:cNvPicPr>
          <p:nvPr/>
        </p:nvPicPr>
        <p:blipFill>
          <a:blip r:embed="rId2"/>
          <a:stretch>
            <a:fillRect/>
          </a:stretch>
        </p:blipFill>
        <p:spPr>
          <a:xfrm>
            <a:off x="4098313" y="2798230"/>
            <a:ext cx="4692396" cy="1261540"/>
          </a:xfrm>
          <a:prstGeom prst="rect">
            <a:avLst/>
          </a:prstGeom>
        </p:spPr>
      </p:pic>
    </p:spTree>
    <p:extLst>
      <p:ext uri="{BB962C8B-B14F-4D97-AF65-F5344CB8AC3E}">
        <p14:creationId xmlns:p14="http://schemas.microsoft.com/office/powerpoint/2010/main" val="148246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8" y="841247"/>
            <a:ext cx="4267180" cy="5303393"/>
          </a:xfrm>
        </p:spPr>
        <p:txBody>
          <a:bodyPr/>
          <a:lstStyle/>
          <a:p>
            <a:pPr marL="0" indent="0">
              <a:buNone/>
            </a:pPr>
            <a:r>
              <a:rPr lang="en-US" dirty="0"/>
              <a:t>4.1. Query </a:t>
            </a:r>
          </a:p>
          <a:p>
            <a:pPr marL="0" marR="0" indent="0">
              <a:lnSpc>
                <a:spcPct val="115000"/>
              </a:lnSpc>
              <a:spcBef>
                <a:spcPts val="0"/>
              </a:spcBef>
              <a:spcAft>
                <a:spcPts val="800"/>
              </a:spcAft>
              <a:buNone/>
            </a:pPr>
            <a:r>
              <a:rPr lang="en-US" sz="1600" b="1" kern="100" dirty="0">
                <a:effectLst/>
              </a:rPr>
              <a:t>3. 7 </a:t>
            </a:r>
            <a:r>
              <a:rPr lang="en-US" sz="1600" b="1" kern="100" dirty="0" err="1">
                <a:effectLst/>
              </a:rPr>
              <a:t>phòng</a:t>
            </a:r>
            <a:r>
              <a:rPr lang="en-US" sz="1600" b="1" kern="100" dirty="0">
                <a:effectLst/>
              </a:rPr>
              <a:t> </a:t>
            </a:r>
            <a:r>
              <a:rPr lang="en-US" sz="1600" b="1" kern="100" dirty="0" err="1">
                <a:effectLst/>
              </a:rPr>
              <a:t>có</a:t>
            </a:r>
            <a:r>
              <a:rPr lang="en-US" sz="1600" b="1" kern="100" dirty="0">
                <a:effectLst/>
              </a:rPr>
              <a:t> </a:t>
            </a:r>
            <a:r>
              <a:rPr lang="en-US" sz="1600" b="1" kern="100" dirty="0" err="1">
                <a:effectLst/>
              </a:rPr>
              <a:t>thiết</a:t>
            </a:r>
            <a:r>
              <a:rPr lang="en-US" sz="1600" b="1" kern="100" dirty="0">
                <a:effectLst/>
              </a:rPr>
              <a:t> </a:t>
            </a:r>
            <a:r>
              <a:rPr lang="en-US" sz="1600" b="1" kern="100" dirty="0" err="1">
                <a:effectLst/>
              </a:rPr>
              <a:t>bị</a:t>
            </a:r>
            <a:r>
              <a:rPr lang="en-US" sz="1600" b="1" kern="100" dirty="0">
                <a:effectLst/>
              </a:rPr>
              <a:t> </a:t>
            </a:r>
            <a:r>
              <a:rPr lang="en-US" sz="1600" b="1" kern="100" dirty="0" err="1">
                <a:effectLst/>
              </a:rPr>
              <a:t>đắt</a:t>
            </a:r>
            <a:r>
              <a:rPr lang="en-US" sz="1600" b="1" kern="100" dirty="0">
                <a:effectLst/>
              </a:rPr>
              <a:t> </a:t>
            </a:r>
            <a:r>
              <a:rPr lang="en-US" sz="1600" b="1" kern="100" dirty="0" err="1">
                <a:effectLst/>
              </a:rPr>
              <a:t>nhất</a:t>
            </a:r>
            <a:endParaRPr lang="en-US" sz="1600" b="1" kern="100" dirty="0">
              <a:effectLst/>
            </a:endParaRPr>
          </a:p>
          <a:p>
            <a:pPr marL="0" marR="0" indent="0">
              <a:lnSpc>
                <a:spcPct val="115000"/>
              </a:lnSpc>
              <a:spcBef>
                <a:spcPts val="0"/>
              </a:spcBef>
              <a:spcAft>
                <a:spcPts val="800"/>
              </a:spcAft>
              <a:buNone/>
            </a:pPr>
            <a:r>
              <a:rPr lang="en-US" sz="1600" kern="100" dirty="0">
                <a:effectLst/>
              </a:rPr>
              <a:t>select </a:t>
            </a:r>
            <a:r>
              <a:rPr lang="en-US" sz="1600" kern="100" dirty="0" err="1">
                <a:effectLst/>
              </a:rPr>
              <a:t>maphong</a:t>
            </a:r>
            <a:r>
              <a:rPr lang="en-US" sz="1600" kern="100" dirty="0">
                <a:effectLst/>
              </a:rPr>
              <a:t>, </a:t>
            </a:r>
            <a:r>
              <a:rPr lang="en-US" sz="1600" kern="100" dirty="0" err="1">
                <a:effectLst/>
              </a:rPr>
              <a:t>tenphong</a:t>
            </a:r>
            <a:r>
              <a:rPr lang="en-US" sz="1600" kern="100" dirty="0">
                <a:effectLst/>
              </a:rPr>
              <a:t>, </a:t>
            </a:r>
            <a:r>
              <a:rPr lang="en-US" sz="1600" kern="100" dirty="0" err="1">
                <a:effectLst/>
              </a:rPr>
              <a:t>loaiphong</a:t>
            </a:r>
            <a:r>
              <a:rPr lang="en-US" sz="1600" kern="100" dirty="0">
                <a:effectLst/>
              </a:rPr>
              <a:t>, sum(</a:t>
            </a:r>
            <a:r>
              <a:rPr lang="en-US" sz="1600" kern="100" dirty="0" err="1">
                <a:effectLst/>
              </a:rPr>
              <a:t>giatb</a:t>
            </a:r>
            <a:r>
              <a:rPr lang="en-US" sz="1600" kern="100" dirty="0">
                <a:effectLst/>
              </a:rPr>
              <a:t> * </a:t>
            </a:r>
            <a:r>
              <a:rPr lang="en-US" sz="1600" kern="100" dirty="0" err="1">
                <a:effectLst/>
              </a:rPr>
              <a:t>soluong</a:t>
            </a:r>
            <a:r>
              <a:rPr lang="en-US" sz="1600" kern="100" dirty="0">
                <a:effectLst/>
              </a:rPr>
              <a:t>) as </a:t>
            </a:r>
            <a:r>
              <a:rPr lang="en-US" sz="1600" kern="100" dirty="0" err="1">
                <a:effectLst/>
              </a:rPr>
              <a:t>tong_gia_trang_bi</a:t>
            </a:r>
            <a:endParaRPr lang="en-US" sz="1600" kern="100" dirty="0">
              <a:effectLst/>
            </a:endParaRPr>
          </a:p>
          <a:p>
            <a:pPr marL="0" marR="0" indent="0">
              <a:lnSpc>
                <a:spcPct val="115000"/>
              </a:lnSpc>
              <a:spcBef>
                <a:spcPts val="0"/>
              </a:spcBef>
              <a:spcAft>
                <a:spcPts val="800"/>
              </a:spcAft>
              <a:buNone/>
            </a:pPr>
            <a:r>
              <a:rPr lang="en-US" sz="1600" kern="100" dirty="0">
                <a:effectLst/>
              </a:rPr>
              <a:t>from </a:t>
            </a:r>
            <a:r>
              <a:rPr lang="en-US" sz="1600" kern="100" dirty="0" err="1">
                <a:effectLst/>
              </a:rPr>
              <a:t>phongnghi</a:t>
            </a:r>
            <a:r>
              <a:rPr lang="en-US" sz="1600" kern="100" dirty="0">
                <a:effectLst/>
              </a:rPr>
              <a:t> join </a:t>
            </a:r>
            <a:r>
              <a:rPr lang="en-US" sz="1600" kern="100" dirty="0" err="1">
                <a:effectLst/>
              </a:rPr>
              <a:t>trangbi</a:t>
            </a:r>
            <a:r>
              <a:rPr lang="en-US" sz="1600" kern="100" dirty="0">
                <a:effectLst/>
              </a:rPr>
              <a:t> using(</a:t>
            </a:r>
            <a:r>
              <a:rPr lang="en-US" sz="1600" kern="100" dirty="0" err="1">
                <a:effectLst/>
              </a:rPr>
              <a:t>maphong</a:t>
            </a:r>
            <a:r>
              <a:rPr lang="en-US" sz="1600" kern="100" dirty="0">
                <a:effectLst/>
              </a:rPr>
              <a:t>)</a:t>
            </a:r>
          </a:p>
          <a:p>
            <a:pPr marL="0" marR="0" indent="0">
              <a:lnSpc>
                <a:spcPct val="115000"/>
              </a:lnSpc>
              <a:spcBef>
                <a:spcPts val="0"/>
              </a:spcBef>
              <a:spcAft>
                <a:spcPts val="800"/>
              </a:spcAft>
              <a:buNone/>
            </a:pPr>
            <a:r>
              <a:rPr lang="en-US" sz="1600" kern="100" dirty="0">
                <a:effectLst/>
              </a:rPr>
              <a:t>    join </a:t>
            </a:r>
            <a:r>
              <a:rPr lang="en-US" sz="1600" kern="100" dirty="0" err="1">
                <a:effectLst/>
              </a:rPr>
              <a:t>csvc</a:t>
            </a:r>
            <a:r>
              <a:rPr lang="en-US" sz="1600" kern="100" dirty="0">
                <a:effectLst/>
              </a:rPr>
              <a:t> using (</a:t>
            </a:r>
            <a:r>
              <a:rPr lang="en-US" sz="1600" kern="100" dirty="0" err="1">
                <a:effectLst/>
              </a:rPr>
              <a:t>matb</a:t>
            </a:r>
            <a:r>
              <a:rPr lang="en-US" sz="1600" kern="100" dirty="0">
                <a:effectLst/>
              </a:rPr>
              <a:t>)</a:t>
            </a:r>
          </a:p>
          <a:p>
            <a:pPr marL="0" marR="0" indent="0">
              <a:lnSpc>
                <a:spcPct val="115000"/>
              </a:lnSpc>
              <a:spcBef>
                <a:spcPts val="0"/>
              </a:spcBef>
              <a:spcAft>
                <a:spcPts val="800"/>
              </a:spcAft>
              <a:buNone/>
            </a:pPr>
            <a:r>
              <a:rPr lang="en-US" sz="1600" kern="100" dirty="0">
                <a:effectLst/>
              </a:rPr>
              <a:t>group by </a:t>
            </a:r>
            <a:r>
              <a:rPr lang="en-US" sz="1600" kern="100" dirty="0" err="1">
                <a:effectLst/>
              </a:rPr>
              <a:t>maphong</a:t>
            </a:r>
            <a:r>
              <a:rPr lang="en-US" sz="1600" kern="100" dirty="0">
                <a:effectLst/>
              </a:rPr>
              <a:t>, </a:t>
            </a:r>
            <a:r>
              <a:rPr lang="en-US" sz="1600" kern="100" dirty="0" err="1">
                <a:effectLst/>
              </a:rPr>
              <a:t>tenphong</a:t>
            </a:r>
            <a:r>
              <a:rPr lang="en-US" sz="1600" kern="100" dirty="0">
                <a:effectLst/>
              </a:rPr>
              <a:t>, </a:t>
            </a:r>
            <a:r>
              <a:rPr lang="en-US" sz="1600" kern="100" dirty="0" err="1">
                <a:effectLst/>
              </a:rPr>
              <a:t>loaiphong</a:t>
            </a:r>
            <a:endParaRPr lang="en-US" sz="1600" kern="100" dirty="0">
              <a:effectLst/>
            </a:endParaRPr>
          </a:p>
          <a:p>
            <a:pPr marL="0" marR="0" indent="0">
              <a:lnSpc>
                <a:spcPct val="115000"/>
              </a:lnSpc>
              <a:spcBef>
                <a:spcPts val="0"/>
              </a:spcBef>
              <a:spcAft>
                <a:spcPts val="800"/>
              </a:spcAft>
              <a:buNone/>
            </a:pPr>
            <a:r>
              <a:rPr lang="en-US" sz="1600" kern="100" dirty="0">
                <a:effectLst/>
              </a:rPr>
              <a:t>order by </a:t>
            </a:r>
            <a:r>
              <a:rPr lang="en-US" sz="1600" kern="100" dirty="0" err="1">
                <a:effectLst/>
              </a:rPr>
              <a:t>tong_gia_trang_bi</a:t>
            </a:r>
            <a:r>
              <a:rPr lang="en-US" sz="1600" kern="100" dirty="0">
                <a:effectLst/>
              </a:rPr>
              <a:t> desc</a:t>
            </a:r>
          </a:p>
          <a:p>
            <a:pPr marL="0" marR="0" indent="0">
              <a:lnSpc>
                <a:spcPct val="115000"/>
              </a:lnSpc>
              <a:spcBef>
                <a:spcPts val="0"/>
              </a:spcBef>
              <a:spcAft>
                <a:spcPts val="800"/>
              </a:spcAft>
              <a:buNone/>
            </a:pPr>
            <a:r>
              <a:rPr lang="en-US" sz="1600" kern="100" dirty="0">
                <a:effectLst/>
              </a:rPr>
              <a:t>limit 7;</a:t>
            </a:r>
          </a:p>
          <a:p>
            <a:pPr marL="0" marR="0" indent="0">
              <a:lnSpc>
                <a:spcPct val="115000"/>
              </a:lnSpc>
              <a:spcBef>
                <a:spcPts val="0"/>
              </a:spcBef>
              <a:spcAft>
                <a:spcPts val="800"/>
              </a:spcAft>
              <a:buNone/>
            </a:pPr>
            <a:endParaRPr lang="en-US" sz="1600" kern="100" dirty="0">
              <a:effectLst/>
            </a:endParaRPr>
          </a:p>
          <a:p>
            <a:pPr marL="0" marR="0" indent="0">
              <a:lnSpc>
                <a:spcPct val="115000"/>
              </a:lnSpc>
              <a:spcBef>
                <a:spcPts val="0"/>
              </a:spcBef>
              <a:spcAft>
                <a:spcPts val="800"/>
              </a:spcAft>
              <a:buNone/>
            </a:pPr>
            <a:endParaRPr lang="en-US" sz="1600" kern="100" dirty="0">
              <a:effectLst/>
            </a:endParaRPr>
          </a:p>
        </p:txBody>
      </p:sp>
      <p:pic>
        <p:nvPicPr>
          <p:cNvPr id="7" name="Hình ảnh 6">
            <a:extLst>
              <a:ext uri="{FF2B5EF4-FFF2-40B4-BE49-F238E27FC236}">
                <a16:creationId xmlns:a16="http://schemas.microsoft.com/office/drawing/2014/main" id="{8C3461D5-97DD-0AF2-AEEC-C2CB8947FE67}"/>
              </a:ext>
            </a:extLst>
          </p:cNvPr>
          <p:cNvPicPr>
            <a:picLocks noChangeAspect="1"/>
          </p:cNvPicPr>
          <p:nvPr/>
        </p:nvPicPr>
        <p:blipFill>
          <a:blip r:embed="rId2"/>
          <a:stretch>
            <a:fillRect/>
          </a:stretch>
        </p:blipFill>
        <p:spPr>
          <a:xfrm>
            <a:off x="4577043" y="2340435"/>
            <a:ext cx="4347740" cy="2177129"/>
          </a:xfrm>
          <a:prstGeom prst="rect">
            <a:avLst/>
          </a:prstGeom>
        </p:spPr>
      </p:pic>
    </p:spTree>
    <p:extLst>
      <p:ext uri="{BB962C8B-B14F-4D97-AF65-F5344CB8AC3E}">
        <p14:creationId xmlns:p14="http://schemas.microsoft.com/office/powerpoint/2010/main" val="358270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err="1"/>
              <a:t>Nội</a:t>
            </a:r>
            <a:r>
              <a:rPr lang="en-US" dirty="0"/>
              <a:t> dung </a:t>
            </a:r>
            <a:r>
              <a:rPr lang="en-US" dirty="0" err="1"/>
              <a:t>thuyết</a:t>
            </a:r>
            <a:r>
              <a:rPr lang="en-US" dirty="0"/>
              <a:t> </a:t>
            </a:r>
            <a:r>
              <a:rPr lang="en-US" dirty="0" err="1"/>
              <a:t>trình</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1. </a:t>
            </a:r>
            <a:r>
              <a:rPr lang="en-US" dirty="0" err="1"/>
              <a:t>Giới</a:t>
            </a:r>
            <a:r>
              <a:rPr lang="en-US" dirty="0"/>
              <a:t> </a:t>
            </a:r>
            <a:r>
              <a:rPr lang="en-US" dirty="0" err="1"/>
              <a:t>thiệu</a:t>
            </a:r>
            <a:endParaRPr lang="en-US" dirty="0"/>
          </a:p>
          <a:p>
            <a:pPr marL="0" indent="0">
              <a:buNone/>
            </a:pPr>
            <a:r>
              <a:rPr lang="en-US" dirty="0"/>
              <a:t>2. </a:t>
            </a:r>
            <a:r>
              <a:rPr lang="en-US" dirty="0" err="1"/>
              <a:t>Phân</a:t>
            </a:r>
            <a:r>
              <a:rPr lang="en-US" dirty="0"/>
              <a:t> </a:t>
            </a:r>
            <a:r>
              <a:rPr lang="en-US" dirty="0" err="1"/>
              <a:t>tích</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endParaRPr lang="en-US" dirty="0"/>
          </a:p>
          <a:p>
            <a:pPr marL="0" indent="0">
              <a:buNone/>
            </a:pPr>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pPr marL="0" indent="0">
              <a:buNone/>
            </a:pPr>
            <a:r>
              <a:rPr lang="en-US" dirty="0"/>
              <a:t>4. Query, Trigger, Function, View</a:t>
            </a:r>
          </a:p>
          <a:p>
            <a:pPr marL="0" indent="0">
              <a:buNone/>
            </a:pPr>
            <a:r>
              <a:rPr lang="en-US" dirty="0"/>
              <a:t>5. </a:t>
            </a:r>
            <a:r>
              <a:rPr lang="en-US" dirty="0" err="1"/>
              <a:t>giới</a:t>
            </a:r>
            <a:r>
              <a:rPr lang="en-US" dirty="0"/>
              <a:t> </a:t>
            </a:r>
            <a:r>
              <a:rPr lang="en-US" dirty="0" err="1"/>
              <a:t>thiệu</a:t>
            </a:r>
            <a:r>
              <a:rPr lang="en-US" dirty="0"/>
              <a:t> </a:t>
            </a:r>
            <a:r>
              <a:rPr lang="en-US" dirty="0" err="1"/>
              <a:t>phần</a:t>
            </a:r>
            <a:r>
              <a:rPr lang="en-US" dirty="0"/>
              <a:t> </a:t>
            </a:r>
            <a:r>
              <a:rPr lang="en-US" dirty="0" err="1"/>
              <a:t>mềm</a:t>
            </a:r>
            <a:endParaRPr lang="en-US" dirty="0"/>
          </a:p>
          <a:p>
            <a:pPr marL="0" indent="0">
              <a:buNone/>
            </a:pPr>
            <a:r>
              <a:rPr lang="en-US" dirty="0"/>
              <a:t>6. </a:t>
            </a:r>
            <a:r>
              <a:rPr lang="en-US" dirty="0" err="1"/>
              <a:t>Kết</a:t>
            </a:r>
            <a:r>
              <a:rPr lang="en-US" dirty="0"/>
              <a:t> </a:t>
            </a:r>
            <a:r>
              <a:rPr lang="en-US" dirty="0" err="1"/>
              <a:t>luận</a:t>
            </a:r>
            <a:endParaRPr lang="en-US" dirty="0"/>
          </a:p>
        </p:txBody>
      </p:sp>
    </p:spTree>
    <p:extLst>
      <p:ext uri="{BB962C8B-B14F-4D97-AF65-F5344CB8AC3E}">
        <p14:creationId xmlns:p14="http://schemas.microsoft.com/office/powerpoint/2010/main" val="2923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5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5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500"/>
                                        <p:tgtEl>
                                          <p:spTgt spid="4">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1" dur="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2" dur="500"/>
                                        <p:tgtEl>
                                          <p:spTgt spid="4">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7" dur="5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8" dur="500"/>
                                        <p:tgtEl>
                                          <p:spTgt spid="4">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4" dur="500"/>
                                        <p:tgtEl>
                                          <p:spTgt spid="4">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p:cTn id="37"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9" dur="5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dirty="0"/>
              <a:t>4.1. Query </a:t>
            </a:r>
          </a:p>
          <a:p>
            <a:pPr marL="0" indent="0">
              <a:buNone/>
            </a:pPr>
            <a:r>
              <a:rPr lang="en-US" sz="1600" b="1" kern="100" dirty="0">
                <a:effectLst/>
              </a:rPr>
              <a:t>-- 4. </a:t>
            </a:r>
            <a:r>
              <a:rPr lang="vi-VN" sz="1600" b="1" kern="100" dirty="0">
                <a:effectLst/>
              </a:rPr>
              <a:t>tổng tiền phòng của loại phòng </a:t>
            </a:r>
            <a:r>
              <a:rPr lang="vi-VN" sz="1600" b="1" kern="100" dirty="0" err="1">
                <a:effectLst/>
              </a:rPr>
              <a:t>vip</a:t>
            </a:r>
            <a:r>
              <a:rPr lang="vi-VN" sz="1600" b="1" kern="100" dirty="0">
                <a:effectLst/>
              </a:rPr>
              <a:t> được nhận trong tháng </a:t>
            </a:r>
            <a:r>
              <a:rPr lang="en-US" sz="1600" b="1" kern="100" dirty="0">
                <a:effectLst/>
              </a:rPr>
              <a:t>5</a:t>
            </a:r>
            <a:r>
              <a:rPr lang="vi-VN" sz="1600" b="1" kern="100" dirty="0">
                <a:effectLst/>
              </a:rPr>
              <a:t>/2024</a:t>
            </a:r>
            <a:endParaRPr lang="en-US" sz="1600" kern="100" dirty="0">
              <a:effectLst/>
            </a:endParaRPr>
          </a:p>
          <a:p>
            <a:pPr marL="0" marR="0" indent="0">
              <a:lnSpc>
                <a:spcPct val="115000"/>
              </a:lnSpc>
              <a:spcBef>
                <a:spcPts val="0"/>
              </a:spcBef>
              <a:spcAft>
                <a:spcPts val="800"/>
              </a:spcAft>
              <a:buNone/>
            </a:pPr>
            <a:r>
              <a:rPr lang="en-US" sz="1600" kern="100" dirty="0">
                <a:effectLst/>
              </a:rPr>
              <a:t>select ho || ' ' || ten as "</a:t>
            </a:r>
            <a:r>
              <a:rPr lang="en-US" sz="1600" kern="100" dirty="0" err="1">
                <a:effectLst/>
              </a:rPr>
              <a:t>khach</a:t>
            </a:r>
            <a:r>
              <a:rPr lang="en-US" sz="1600" kern="100" dirty="0">
                <a:effectLst/>
              </a:rPr>
              <a:t> hang", </a:t>
            </a:r>
            <a:r>
              <a:rPr lang="en-US" sz="1600" kern="100" dirty="0" err="1">
                <a:effectLst/>
              </a:rPr>
              <a:t>tenphong</a:t>
            </a:r>
            <a:r>
              <a:rPr lang="en-US" sz="1600" kern="100" dirty="0">
                <a:effectLst/>
              </a:rPr>
              <a:t> as "</a:t>
            </a:r>
            <a:r>
              <a:rPr lang="en-US" sz="1600" kern="100" dirty="0" err="1">
                <a:effectLst/>
              </a:rPr>
              <a:t>phong</a:t>
            </a:r>
            <a:r>
              <a:rPr lang="en-US" sz="1600" kern="100" dirty="0">
                <a:effectLst/>
              </a:rPr>
              <a:t>", </a:t>
            </a:r>
            <a:r>
              <a:rPr lang="en-US" sz="1600" kern="100" dirty="0" err="1">
                <a:effectLst/>
              </a:rPr>
              <a:t>loaiphong</a:t>
            </a:r>
            <a:r>
              <a:rPr lang="en-US" sz="1600" kern="100" dirty="0">
                <a:effectLst/>
              </a:rPr>
              <a:t> as "</a:t>
            </a:r>
            <a:r>
              <a:rPr lang="en-US" sz="1600" kern="100" dirty="0" err="1">
                <a:effectLst/>
              </a:rPr>
              <a:t>loai</a:t>
            </a:r>
            <a:r>
              <a:rPr lang="en-US" sz="1600" kern="100" dirty="0">
                <a:effectLst/>
              </a:rPr>
              <a:t> </a:t>
            </a:r>
            <a:r>
              <a:rPr lang="en-US" sz="1600" kern="100" dirty="0" err="1">
                <a:effectLst/>
              </a:rPr>
              <a:t>phong</a:t>
            </a:r>
            <a:r>
              <a:rPr lang="en-US" sz="1600" kern="100" dirty="0">
                <a:effectLst/>
              </a:rPr>
              <a:t>", </a:t>
            </a:r>
            <a:r>
              <a:rPr lang="en-US" sz="1600" kern="100" dirty="0" err="1">
                <a:effectLst/>
              </a:rPr>
              <a:t>ngaynhanphong</a:t>
            </a:r>
            <a:r>
              <a:rPr lang="en-US" sz="1600" kern="100" dirty="0">
                <a:effectLst/>
              </a:rPr>
              <a:t> as "</a:t>
            </a:r>
            <a:r>
              <a:rPr lang="en-US" sz="1600" kern="100" dirty="0" err="1">
                <a:effectLst/>
              </a:rPr>
              <a:t>ngay</a:t>
            </a:r>
            <a:r>
              <a:rPr lang="en-US" sz="1600" kern="100" dirty="0">
                <a:effectLst/>
              </a:rPr>
              <a:t> </a:t>
            </a:r>
            <a:r>
              <a:rPr lang="en-US" sz="1600" kern="100" dirty="0" err="1">
                <a:effectLst/>
              </a:rPr>
              <a:t>nhan</a:t>
            </a:r>
            <a:r>
              <a:rPr lang="en-US" sz="1600" kern="100" dirty="0">
                <a:effectLst/>
              </a:rPr>
              <a:t> </a:t>
            </a:r>
            <a:r>
              <a:rPr lang="en-US" sz="1600" kern="100" dirty="0" err="1">
                <a:effectLst/>
              </a:rPr>
              <a:t>phong</a:t>
            </a:r>
            <a:r>
              <a:rPr lang="en-US" sz="1600" kern="100" dirty="0">
                <a:effectLst/>
              </a:rPr>
              <a:t>",</a:t>
            </a:r>
          </a:p>
          <a:p>
            <a:pPr marL="0" marR="0" indent="0">
              <a:lnSpc>
                <a:spcPct val="115000"/>
              </a:lnSpc>
              <a:spcBef>
                <a:spcPts val="0"/>
              </a:spcBef>
              <a:spcAft>
                <a:spcPts val="800"/>
              </a:spcAft>
              <a:buNone/>
            </a:pPr>
            <a:r>
              <a:rPr lang="en-US" sz="1600" kern="100" dirty="0">
                <a:effectLst/>
              </a:rPr>
              <a:t>    sum(</a:t>
            </a:r>
            <a:r>
              <a:rPr lang="en-US" sz="1600" kern="100" dirty="0" err="1">
                <a:effectLst/>
              </a:rPr>
              <a:t>giaphong</a:t>
            </a:r>
            <a:r>
              <a:rPr lang="en-US" sz="1600" kern="100" dirty="0">
                <a:effectLst/>
              </a:rPr>
              <a:t> * (</a:t>
            </a:r>
            <a:r>
              <a:rPr lang="en-US" sz="1600" kern="100" dirty="0" err="1">
                <a:effectLst/>
              </a:rPr>
              <a:t>ngaytraphong</a:t>
            </a:r>
            <a:r>
              <a:rPr lang="en-US" sz="1600" kern="100" dirty="0">
                <a:effectLst/>
              </a:rPr>
              <a:t> - </a:t>
            </a:r>
            <a:r>
              <a:rPr lang="en-US" sz="1600" kern="100" dirty="0" err="1">
                <a:effectLst/>
              </a:rPr>
              <a:t>ngaynhanphong</a:t>
            </a:r>
            <a:r>
              <a:rPr lang="en-US" sz="1600" kern="100" dirty="0">
                <a:effectLst/>
              </a:rPr>
              <a:t>)) as "tong </a:t>
            </a:r>
            <a:r>
              <a:rPr lang="en-US" sz="1600" kern="100" dirty="0" err="1">
                <a:effectLst/>
              </a:rPr>
              <a:t>tien</a:t>
            </a:r>
            <a:r>
              <a:rPr lang="en-US" sz="1600" kern="100" dirty="0">
                <a:effectLst/>
              </a:rPr>
              <a:t> </a:t>
            </a:r>
            <a:r>
              <a:rPr lang="en-US" sz="1600" kern="100" dirty="0" err="1">
                <a:effectLst/>
              </a:rPr>
              <a:t>phong</a:t>
            </a:r>
            <a:r>
              <a:rPr lang="en-US" sz="1600" kern="100" dirty="0">
                <a:effectLst/>
              </a:rPr>
              <a:t>"</a:t>
            </a:r>
          </a:p>
          <a:p>
            <a:pPr marL="0" marR="0" indent="0">
              <a:lnSpc>
                <a:spcPct val="115000"/>
              </a:lnSpc>
              <a:spcBef>
                <a:spcPts val="0"/>
              </a:spcBef>
              <a:spcAft>
                <a:spcPts val="800"/>
              </a:spcAft>
              <a:buNone/>
            </a:pPr>
            <a:r>
              <a:rPr lang="en-US" sz="1600" kern="100" dirty="0">
                <a:effectLst/>
              </a:rPr>
              <a:t>from </a:t>
            </a:r>
            <a:r>
              <a:rPr lang="en-US" sz="1600" kern="100" dirty="0" err="1">
                <a:effectLst/>
              </a:rPr>
              <a:t>khachhang</a:t>
            </a:r>
            <a:r>
              <a:rPr lang="en-US" sz="1600" kern="100" dirty="0">
                <a:effectLst/>
              </a:rPr>
              <a:t> join </a:t>
            </a:r>
            <a:r>
              <a:rPr lang="en-US" sz="1600" kern="100" dirty="0" err="1">
                <a:effectLst/>
              </a:rPr>
              <a:t>datphong</a:t>
            </a:r>
            <a:r>
              <a:rPr lang="en-US" sz="1600" kern="100" dirty="0">
                <a:effectLst/>
              </a:rPr>
              <a:t> using(</a:t>
            </a:r>
            <a:r>
              <a:rPr lang="en-US" sz="1600" kern="100" dirty="0" err="1">
                <a:effectLst/>
              </a:rPr>
              <a:t>makh</a:t>
            </a:r>
            <a:r>
              <a:rPr lang="en-US" sz="1600" kern="100" dirty="0">
                <a:effectLst/>
              </a:rPr>
              <a:t>)</a:t>
            </a:r>
          </a:p>
          <a:p>
            <a:pPr marL="0" marR="0" indent="0">
              <a:lnSpc>
                <a:spcPct val="115000"/>
              </a:lnSpc>
              <a:spcBef>
                <a:spcPts val="0"/>
              </a:spcBef>
              <a:spcAft>
                <a:spcPts val="800"/>
              </a:spcAft>
              <a:buNone/>
            </a:pPr>
            <a:r>
              <a:rPr lang="en-US" sz="1600" kern="100" dirty="0">
                <a:effectLst/>
              </a:rPr>
              <a:t>    join </a:t>
            </a:r>
            <a:r>
              <a:rPr lang="en-US" sz="1600" kern="100" dirty="0" err="1">
                <a:effectLst/>
              </a:rPr>
              <a:t>phongnghi</a:t>
            </a:r>
            <a:r>
              <a:rPr lang="en-US" sz="1600" kern="100" dirty="0">
                <a:effectLst/>
              </a:rPr>
              <a:t> using(</a:t>
            </a:r>
            <a:r>
              <a:rPr lang="en-US" sz="1600" kern="100" dirty="0" err="1">
                <a:effectLst/>
              </a:rPr>
              <a:t>maphong</a:t>
            </a:r>
            <a:r>
              <a:rPr lang="en-US" sz="1600" kern="100" dirty="0">
                <a:effectLst/>
              </a:rPr>
              <a:t>)</a:t>
            </a:r>
          </a:p>
          <a:p>
            <a:pPr marL="0" marR="0" indent="0">
              <a:lnSpc>
                <a:spcPct val="115000"/>
              </a:lnSpc>
              <a:spcBef>
                <a:spcPts val="0"/>
              </a:spcBef>
              <a:spcAft>
                <a:spcPts val="800"/>
              </a:spcAft>
              <a:buNone/>
            </a:pPr>
            <a:r>
              <a:rPr lang="en-US" sz="1600" kern="100" dirty="0">
                <a:effectLst/>
              </a:rPr>
              <a:t>where extract(month from </a:t>
            </a:r>
            <a:r>
              <a:rPr lang="en-US" sz="1600" kern="100" dirty="0" err="1">
                <a:effectLst/>
              </a:rPr>
              <a:t>ngaynhanphong</a:t>
            </a:r>
            <a:r>
              <a:rPr lang="en-US" sz="1600" kern="100" dirty="0">
                <a:effectLst/>
              </a:rPr>
              <a:t>) = 5</a:t>
            </a:r>
          </a:p>
          <a:p>
            <a:pPr marL="0" marR="0" indent="0">
              <a:lnSpc>
                <a:spcPct val="115000"/>
              </a:lnSpc>
              <a:spcBef>
                <a:spcPts val="0"/>
              </a:spcBef>
              <a:spcAft>
                <a:spcPts val="800"/>
              </a:spcAft>
              <a:buNone/>
            </a:pPr>
            <a:r>
              <a:rPr lang="en-US" sz="1600" kern="100" dirty="0">
                <a:effectLst/>
              </a:rPr>
              <a:t>    and extract(year from </a:t>
            </a:r>
            <a:r>
              <a:rPr lang="en-US" sz="1600" kern="100" dirty="0" err="1">
                <a:effectLst/>
              </a:rPr>
              <a:t>ngaynhanphong</a:t>
            </a:r>
            <a:r>
              <a:rPr lang="en-US" sz="1600" kern="100" dirty="0">
                <a:effectLst/>
              </a:rPr>
              <a:t>) = 2024</a:t>
            </a:r>
          </a:p>
          <a:p>
            <a:pPr marL="0" marR="0" indent="0">
              <a:lnSpc>
                <a:spcPct val="115000"/>
              </a:lnSpc>
              <a:spcBef>
                <a:spcPts val="0"/>
              </a:spcBef>
              <a:spcAft>
                <a:spcPts val="800"/>
              </a:spcAft>
              <a:buNone/>
            </a:pPr>
            <a:r>
              <a:rPr lang="en-US" sz="1600" kern="100" dirty="0">
                <a:effectLst/>
              </a:rPr>
              <a:t>    and </a:t>
            </a:r>
            <a:r>
              <a:rPr lang="en-US" sz="1600" kern="100" dirty="0" err="1">
                <a:effectLst/>
              </a:rPr>
              <a:t>loaiphong</a:t>
            </a:r>
            <a:r>
              <a:rPr lang="en-US" sz="1600" kern="100" dirty="0">
                <a:effectLst/>
              </a:rPr>
              <a:t> = '</a:t>
            </a:r>
            <a:r>
              <a:rPr lang="en-US" sz="1600" kern="100" dirty="0" err="1">
                <a:effectLst/>
              </a:rPr>
              <a:t>vip</a:t>
            </a:r>
            <a:r>
              <a:rPr lang="en-US" sz="1600" kern="100" dirty="0">
                <a:effectLst/>
              </a:rPr>
              <a:t>'</a:t>
            </a:r>
          </a:p>
          <a:p>
            <a:pPr marL="0" marR="0" indent="0">
              <a:lnSpc>
                <a:spcPct val="115000"/>
              </a:lnSpc>
              <a:spcBef>
                <a:spcPts val="0"/>
              </a:spcBef>
              <a:spcAft>
                <a:spcPts val="800"/>
              </a:spcAft>
              <a:buNone/>
            </a:pPr>
            <a:r>
              <a:rPr lang="en-US" sz="1600" kern="100" dirty="0">
                <a:effectLst/>
              </a:rPr>
              <a:t>group by ho, ten, </a:t>
            </a:r>
            <a:r>
              <a:rPr lang="en-US" sz="1600" kern="100" dirty="0" err="1">
                <a:effectLst/>
              </a:rPr>
              <a:t>loaiphong</a:t>
            </a:r>
            <a:r>
              <a:rPr lang="en-US" sz="1600" kern="100" dirty="0">
                <a:effectLst/>
              </a:rPr>
              <a:t>, </a:t>
            </a:r>
            <a:r>
              <a:rPr lang="en-US" sz="1600" kern="100" dirty="0" err="1">
                <a:effectLst/>
              </a:rPr>
              <a:t>tenphong</a:t>
            </a:r>
            <a:r>
              <a:rPr lang="en-US" sz="1600" kern="100" dirty="0">
                <a:effectLst/>
              </a:rPr>
              <a:t>, </a:t>
            </a:r>
            <a:r>
              <a:rPr lang="en-US" sz="1600" kern="100" dirty="0" err="1">
                <a:effectLst/>
              </a:rPr>
              <a:t>ngaynhanphong</a:t>
            </a:r>
            <a:endParaRPr lang="en-US" sz="1600" kern="100" dirty="0">
              <a:effectLst/>
            </a:endParaRPr>
          </a:p>
          <a:p>
            <a:pPr marL="0" marR="0" indent="0">
              <a:lnSpc>
                <a:spcPct val="115000"/>
              </a:lnSpc>
              <a:spcBef>
                <a:spcPts val="0"/>
              </a:spcBef>
              <a:spcAft>
                <a:spcPts val="800"/>
              </a:spcAft>
              <a:buNone/>
            </a:pPr>
            <a:r>
              <a:rPr lang="en-US" sz="1600" kern="100" dirty="0">
                <a:effectLst/>
              </a:rPr>
              <a:t>order by "tong </a:t>
            </a:r>
            <a:r>
              <a:rPr lang="en-US" sz="1600" kern="100" dirty="0" err="1">
                <a:effectLst/>
              </a:rPr>
              <a:t>tien</a:t>
            </a:r>
            <a:r>
              <a:rPr lang="en-US" sz="1600" kern="100" dirty="0">
                <a:effectLst/>
              </a:rPr>
              <a:t> </a:t>
            </a:r>
            <a:r>
              <a:rPr lang="en-US" sz="1600" kern="100" dirty="0" err="1">
                <a:effectLst/>
              </a:rPr>
              <a:t>phong</a:t>
            </a:r>
            <a:r>
              <a:rPr lang="en-US" sz="1600" kern="100" dirty="0">
                <a:effectLst/>
              </a:rPr>
              <a:t>" desc;</a:t>
            </a:r>
          </a:p>
          <a:p>
            <a:pPr marL="0" marR="0" indent="0">
              <a:lnSpc>
                <a:spcPct val="115000"/>
              </a:lnSpc>
              <a:spcBef>
                <a:spcPts val="0"/>
              </a:spcBef>
              <a:spcAft>
                <a:spcPts val="800"/>
              </a:spcAft>
              <a:buNone/>
            </a:pPr>
            <a:endParaRPr lang="en-US" sz="1600" kern="100" dirty="0">
              <a:effectLst/>
            </a:endParaRPr>
          </a:p>
          <a:p>
            <a:pPr marL="0" marR="0" indent="0">
              <a:lnSpc>
                <a:spcPct val="115000"/>
              </a:lnSpc>
              <a:spcBef>
                <a:spcPts val="0"/>
              </a:spcBef>
              <a:spcAft>
                <a:spcPts val="800"/>
              </a:spcAft>
              <a:buNone/>
            </a:pPr>
            <a:endParaRPr lang="en-US" sz="1600" kern="100" dirty="0">
              <a:effectLst/>
            </a:endParaRPr>
          </a:p>
        </p:txBody>
      </p:sp>
      <p:pic>
        <p:nvPicPr>
          <p:cNvPr id="7" name="Hình ảnh 6">
            <a:extLst>
              <a:ext uri="{FF2B5EF4-FFF2-40B4-BE49-F238E27FC236}">
                <a16:creationId xmlns:a16="http://schemas.microsoft.com/office/drawing/2014/main" id="{78B9CA81-6D89-D367-247F-717EDC69DE04}"/>
              </a:ext>
            </a:extLst>
          </p:cNvPr>
          <p:cNvPicPr>
            <a:picLocks noChangeAspect="1"/>
          </p:cNvPicPr>
          <p:nvPr/>
        </p:nvPicPr>
        <p:blipFill>
          <a:blip r:embed="rId2"/>
          <a:stretch>
            <a:fillRect/>
          </a:stretch>
        </p:blipFill>
        <p:spPr>
          <a:xfrm>
            <a:off x="1146254" y="5301810"/>
            <a:ext cx="6598372" cy="842830"/>
          </a:xfrm>
          <a:prstGeom prst="rect">
            <a:avLst/>
          </a:prstGeom>
        </p:spPr>
      </p:pic>
    </p:spTree>
    <p:extLst>
      <p:ext uri="{BB962C8B-B14F-4D97-AF65-F5344CB8AC3E}">
        <p14:creationId xmlns:p14="http://schemas.microsoft.com/office/powerpoint/2010/main" val="33031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4122178" cy="5303393"/>
          </a:xfrm>
        </p:spPr>
        <p:txBody>
          <a:bodyPr/>
          <a:lstStyle/>
          <a:p>
            <a:pPr marL="0" indent="0">
              <a:buNone/>
            </a:pPr>
            <a:r>
              <a:rPr lang="en-US" dirty="0"/>
              <a:t>4.1. Query </a:t>
            </a:r>
            <a:endParaRPr lang="en-US" sz="1600" dirty="0"/>
          </a:p>
          <a:p>
            <a:pPr marL="0" marR="0" indent="0">
              <a:lnSpc>
                <a:spcPct val="115000"/>
              </a:lnSpc>
              <a:spcBef>
                <a:spcPts val="0"/>
              </a:spcBef>
              <a:spcAft>
                <a:spcPts val="800"/>
              </a:spcAft>
              <a:buNone/>
            </a:pPr>
            <a:r>
              <a:rPr lang="en-US" sz="1600" b="1" kern="100" dirty="0">
                <a:effectLst/>
              </a:rPr>
              <a:t>5. </a:t>
            </a:r>
            <a:r>
              <a:rPr lang="en-US" sz="1600" b="1" kern="100" dirty="0" err="1">
                <a:effectLst/>
              </a:rPr>
              <a:t>Tính</a:t>
            </a:r>
            <a:r>
              <a:rPr lang="en-US" sz="1600" b="1" kern="100" dirty="0">
                <a:effectLst/>
              </a:rPr>
              <a:t> </a:t>
            </a:r>
            <a:r>
              <a:rPr lang="en-US" sz="1600" b="1" kern="100" dirty="0" err="1">
                <a:effectLst/>
              </a:rPr>
              <a:t>tổng</a:t>
            </a:r>
            <a:r>
              <a:rPr lang="en-US" sz="1600" b="1" kern="100" dirty="0">
                <a:effectLst/>
              </a:rPr>
              <a:t> </a:t>
            </a:r>
            <a:r>
              <a:rPr lang="en-US" sz="1600" b="1" kern="100" dirty="0" err="1">
                <a:effectLst/>
              </a:rPr>
              <a:t>tiền</a:t>
            </a:r>
            <a:r>
              <a:rPr lang="en-US" sz="1600" b="1" kern="100" dirty="0">
                <a:effectLst/>
              </a:rPr>
              <a:t> </a:t>
            </a:r>
            <a:r>
              <a:rPr lang="en-US" sz="1600" b="1" kern="100" dirty="0" err="1">
                <a:effectLst/>
              </a:rPr>
              <a:t>sử</a:t>
            </a:r>
            <a:r>
              <a:rPr lang="en-US" sz="1600" b="1" kern="100" dirty="0">
                <a:effectLst/>
              </a:rPr>
              <a:t> </a:t>
            </a:r>
            <a:r>
              <a:rPr lang="en-US" sz="1600" b="1" kern="100" dirty="0" err="1">
                <a:effectLst/>
              </a:rPr>
              <a:t>dụng</a:t>
            </a:r>
            <a:r>
              <a:rPr lang="en-US" sz="1600" b="1" kern="100" dirty="0">
                <a:effectLst/>
              </a:rPr>
              <a:t> </a:t>
            </a:r>
            <a:r>
              <a:rPr lang="en-US" sz="1600" b="1" kern="100" dirty="0" err="1">
                <a:effectLst/>
              </a:rPr>
              <a:t>dịch</a:t>
            </a:r>
            <a:r>
              <a:rPr lang="en-US" sz="1600" b="1" kern="100" dirty="0">
                <a:effectLst/>
              </a:rPr>
              <a:t> </a:t>
            </a:r>
            <a:r>
              <a:rPr lang="en-US" sz="1600" b="1" kern="100" dirty="0" err="1">
                <a:effectLst/>
              </a:rPr>
              <a:t>vụ</a:t>
            </a:r>
            <a:r>
              <a:rPr lang="en-US" sz="1600" b="1" kern="100" dirty="0">
                <a:effectLst/>
              </a:rPr>
              <a:t> </a:t>
            </a:r>
            <a:r>
              <a:rPr lang="en-US" sz="1600" b="1" kern="100" dirty="0" err="1">
                <a:effectLst/>
              </a:rPr>
              <a:t>của</a:t>
            </a:r>
            <a:r>
              <a:rPr lang="en-US" sz="1600" b="1" kern="100" dirty="0">
                <a:effectLst/>
              </a:rPr>
              <a:t> </a:t>
            </a:r>
            <a:r>
              <a:rPr lang="en-US" sz="1600" b="1" kern="100" dirty="0" err="1">
                <a:effectLst/>
              </a:rPr>
              <a:t>mỗi</a:t>
            </a:r>
            <a:r>
              <a:rPr lang="en-US" sz="1600" b="1" kern="100" dirty="0">
                <a:effectLst/>
              </a:rPr>
              <a:t> </a:t>
            </a:r>
            <a:r>
              <a:rPr lang="en-US" sz="1600" b="1" kern="100" dirty="0" err="1">
                <a:effectLst/>
              </a:rPr>
              <a:t>khách</a:t>
            </a:r>
            <a:r>
              <a:rPr lang="en-US" sz="1600" b="1" kern="100" dirty="0">
                <a:effectLst/>
              </a:rPr>
              <a:t> </a:t>
            </a:r>
            <a:r>
              <a:rPr lang="en-US" sz="1600" b="1" kern="100" dirty="0" err="1">
                <a:effectLst/>
              </a:rPr>
              <a:t>hàng</a:t>
            </a:r>
            <a:r>
              <a:rPr lang="en-US" sz="1600" b="1" kern="100" dirty="0">
                <a:effectLst/>
              </a:rPr>
              <a:t> </a:t>
            </a:r>
            <a:r>
              <a:rPr lang="en-US" sz="1600" b="1" kern="100" dirty="0" err="1">
                <a:effectLst/>
              </a:rPr>
              <a:t>khách</a:t>
            </a:r>
            <a:r>
              <a:rPr lang="en-US" sz="1600" b="1" kern="100" dirty="0">
                <a:effectLst/>
              </a:rPr>
              <a:t> hang</a:t>
            </a:r>
          </a:p>
          <a:p>
            <a:pPr marL="0" marR="0" indent="0">
              <a:lnSpc>
                <a:spcPct val="115000"/>
              </a:lnSpc>
              <a:spcBef>
                <a:spcPts val="0"/>
              </a:spcBef>
              <a:spcAft>
                <a:spcPts val="800"/>
              </a:spcAft>
              <a:buNone/>
            </a:pPr>
            <a:r>
              <a:rPr lang="en-US" sz="1600" kern="100" dirty="0">
                <a:effectLst/>
              </a:rPr>
              <a:t>select </a:t>
            </a:r>
            <a:r>
              <a:rPr lang="en-US" sz="1600" kern="100" dirty="0" err="1">
                <a:effectLst/>
              </a:rPr>
              <a:t>makh</a:t>
            </a:r>
            <a:r>
              <a:rPr lang="en-US" sz="1600" kern="100" dirty="0">
                <a:effectLst/>
              </a:rPr>
              <a:t>, ho || ' ' || ten as "</a:t>
            </a:r>
            <a:r>
              <a:rPr lang="en-US" sz="1600" kern="100" dirty="0" err="1">
                <a:effectLst/>
              </a:rPr>
              <a:t>khach</a:t>
            </a:r>
            <a:r>
              <a:rPr lang="en-US" sz="1600" kern="100" dirty="0">
                <a:effectLst/>
              </a:rPr>
              <a:t> hang",  sum(</a:t>
            </a:r>
            <a:r>
              <a:rPr lang="en-US" sz="1600" kern="100" dirty="0" err="1">
                <a:effectLst/>
              </a:rPr>
              <a:t>dichvu.giadv</a:t>
            </a:r>
            <a:r>
              <a:rPr lang="en-US" sz="1600" kern="100" dirty="0">
                <a:effectLst/>
              </a:rPr>
              <a:t>) as "tong </a:t>
            </a:r>
            <a:r>
              <a:rPr lang="en-US" sz="1600" kern="100" dirty="0" err="1">
                <a:effectLst/>
              </a:rPr>
              <a:t>tien</a:t>
            </a:r>
            <a:r>
              <a:rPr lang="en-US" sz="1600" kern="100" dirty="0">
                <a:effectLst/>
              </a:rPr>
              <a:t> dich vu"</a:t>
            </a:r>
          </a:p>
          <a:p>
            <a:pPr marL="0" marR="0" indent="0">
              <a:lnSpc>
                <a:spcPct val="115000"/>
              </a:lnSpc>
              <a:spcBef>
                <a:spcPts val="0"/>
              </a:spcBef>
              <a:spcAft>
                <a:spcPts val="800"/>
              </a:spcAft>
              <a:buNone/>
            </a:pPr>
            <a:r>
              <a:rPr lang="en-US" sz="1600" kern="100" dirty="0">
                <a:effectLst/>
              </a:rPr>
              <a:t>from </a:t>
            </a:r>
            <a:r>
              <a:rPr lang="en-US" sz="1600" kern="100" dirty="0" err="1">
                <a:effectLst/>
              </a:rPr>
              <a:t>khachhang</a:t>
            </a:r>
            <a:r>
              <a:rPr lang="en-US" sz="1600" kern="100" dirty="0">
                <a:effectLst/>
              </a:rPr>
              <a:t> left join </a:t>
            </a:r>
            <a:r>
              <a:rPr lang="en-US" sz="1600" kern="100" dirty="0" err="1">
                <a:effectLst/>
              </a:rPr>
              <a:t>sudungdv</a:t>
            </a:r>
            <a:r>
              <a:rPr lang="en-US" sz="1600" kern="100" dirty="0">
                <a:effectLst/>
              </a:rPr>
              <a:t> using(</a:t>
            </a:r>
            <a:r>
              <a:rPr lang="en-US" sz="1600" kern="100" dirty="0" err="1">
                <a:effectLst/>
              </a:rPr>
              <a:t>makh</a:t>
            </a:r>
            <a:r>
              <a:rPr lang="en-US" sz="1600" kern="100" dirty="0">
                <a:effectLst/>
              </a:rPr>
              <a:t>)</a:t>
            </a:r>
          </a:p>
          <a:p>
            <a:pPr marL="0" marR="0" indent="0">
              <a:lnSpc>
                <a:spcPct val="115000"/>
              </a:lnSpc>
              <a:spcBef>
                <a:spcPts val="0"/>
              </a:spcBef>
              <a:spcAft>
                <a:spcPts val="800"/>
              </a:spcAft>
              <a:buNone/>
            </a:pPr>
            <a:r>
              <a:rPr lang="en-US" sz="1600" kern="100" dirty="0">
                <a:effectLst/>
              </a:rPr>
              <a:t>    left join </a:t>
            </a:r>
            <a:r>
              <a:rPr lang="en-US" sz="1600" kern="100" dirty="0" err="1">
                <a:effectLst/>
              </a:rPr>
              <a:t>dichvu</a:t>
            </a:r>
            <a:r>
              <a:rPr lang="en-US" sz="1600" kern="100" dirty="0">
                <a:effectLst/>
              </a:rPr>
              <a:t> using(</a:t>
            </a:r>
            <a:r>
              <a:rPr lang="en-US" sz="1600" kern="100" dirty="0" err="1">
                <a:effectLst/>
              </a:rPr>
              <a:t>madv</a:t>
            </a:r>
            <a:r>
              <a:rPr lang="en-US" sz="1600" kern="100" dirty="0">
                <a:effectLst/>
              </a:rPr>
              <a:t>)</a:t>
            </a:r>
          </a:p>
          <a:p>
            <a:pPr marL="0" marR="0" indent="0">
              <a:lnSpc>
                <a:spcPct val="115000"/>
              </a:lnSpc>
              <a:spcBef>
                <a:spcPts val="0"/>
              </a:spcBef>
              <a:spcAft>
                <a:spcPts val="800"/>
              </a:spcAft>
              <a:buNone/>
            </a:pPr>
            <a:r>
              <a:rPr lang="en-US" sz="1600" kern="100" dirty="0">
                <a:effectLst/>
              </a:rPr>
              <a:t>group by </a:t>
            </a:r>
            <a:r>
              <a:rPr lang="en-US" sz="1600" kern="100" dirty="0" err="1">
                <a:effectLst/>
              </a:rPr>
              <a:t>makh</a:t>
            </a:r>
            <a:r>
              <a:rPr lang="en-US" sz="1600" kern="100" dirty="0">
                <a:effectLst/>
              </a:rPr>
              <a:t>, ho, ten</a:t>
            </a:r>
          </a:p>
          <a:p>
            <a:pPr marL="0" marR="0" indent="0">
              <a:lnSpc>
                <a:spcPct val="115000"/>
              </a:lnSpc>
              <a:spcBef>
                <a:spcPts val="0"/>
              </a:spcBef>
              <a:spcAft>
                <a:spcPts val="800"/>
              </a:spcAft>
              <a:buNone/>
            </a:pPr>
            <a:r>
              <a:rPr lang="en-US" sz="1600" kern="100" dirty="0">
                <a:effectLst/>
              </a:rPr>
              <a:t>order by </a:t>
            </a:r>
            <a:r>
              <a:rPr lang="en-US" sz="1600" kern="100" dirty="0" err="1">
                <a:effectLst/>
              </a:rPr>
              <a:t>makh</a:t>
            </a:r>
            <a:r>
              <a:rPr lang="en-US" sz="1600" kern="100" dirty="0">
                <a:effectLst/>
              </a:rPr>
              <a:t>;</a:t>
            </a:r>
          </a:p>
          <a:p>
            <a:pPr marL="0" marR="0" indent="0">
              <a:lnSpc>
                <a:spcPct val="115000"/>
              </a:lnSpc>
              <a:spcBef>
                <a:spcPts val="0"/>
              </a:spcBef>
              <a:spcAft>
                <a:spcPts val="800"/>
              </a:spcAft>
              <a:buNone/>
            </a:pPr>
            <a:endParaRPr lang="en-US" sz="1600" kern="100" dirty="0">
              <a:effectLst/>
            </a:endParaRPr>
          </a:p>
        </p:txBody>
      </p:sp>
      <p:pic>
        <p:nvPicPr>
          <p:cNvPr id="6" name="Hình ảnh 5">
            <a:extLst>
              <a:ext uri="{FF2B5EF4-FFF2-40B4-BE49-F238E27FC236}">
                <a16:creationId xmlns:a16="http://schemas.microsoft.com/office/drawing/2014/main" id="{B42DF625-A0A0-8451-BD8F-99A0FE9A8919}"/>
              </a:ext>
            </a:extLst>
          </p:cNvPr>
          <p:cNvPicPr>
            <a:picLocks noChangeAspect="1"/>
          </p:cNvPicPr>
          <p:nvPr/>
        </p:nvPicPr>
        <p:blipFill>
          <a:blip r:embed="rId2"/>
          <a:stretch>
            <a:fillRect/>
          </a:stretch>
        </p:blipFill>
        <p:spPr>
          <a:xfrm>
            <a:off x="4668982" y="1424731"/>
            <a:ext cx="3872139" cy="3745511"/>
          </a:xfrm>
          <a:prstGeom prst="rect">
            <a:avLst/>
          </a:prstGeom>
        </p:spPr>
      </p:pic>
    </p:spTree>
    <p:extLst>
      <p:ext uri="{BB962C8B-B14F-4D97-AF65-F5344CB8AC3E}">
        <p14:creationId xmlns:p14="http://schemas.microsoft.com/office/powerpoint/2010/main" val="3850904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dirty="0"/>
              <a:t>4.2. Trigger</a:t>
            </a:r>
          </a:p>
          <a:p>
            <a:pPr marL="0" marR="0" indent="0">
              <a:lnSpc>
                <a:spcPct val="115000"/>
              </a:lnSpc>
              <a:spcBef>
                <a:spcPts val="0"/>
              </a:spcBef>
              <a:spcAft>
                <a:spcPts val="800"/>
              </a:spcAft>
              <a:buNone/>
            </a:pPr>
            <a:r>
              <a:rPr lang="en-US" sz="1200" b="1" kern="100" dirty="0">
                <a:effectLst/>
              </a:rPr>
              <a:t>--trigger </a:t>
            </a:r>
            <a:r>
              <a:rPr lang="en-US" sz="1200" b="1" kern="100" dirty="0" err="1">
                <a:effectLst/>
              </a:rPr>
              <a:t>kiểm</a:t>
            </a:r>
            <a:r>
              <a:rPr lang="en-US" sz="1200" b="1" kern="100" dirty="0">
                <a:effectLst/>
              </a:rPr>
              <a:t> </a:t>
            </a:r>
            <a:r>
              <a:rPr lang="en-US" sz="1200" b="1" kern="100" dirty="0" err="1">
                <a:effectLst/>
              </a:rPr>
              <a:t>tra</a:t>
            </a:r>
            <a:r>
              <a:rPr lang="en-US" sz="1200" b="1" kern="100" dirty="0">
                <a:effectLst/>
              </a:rPr>
              <a:t> </a:t>
            </a:r>
            <a:r>
              <a:rPr lang="en-US" sz="1200" b="1" kern="100" dirty="0" err="1">
                <a:effectLst/>
              </a:rPr>
              <a:t>xem</a:t>
            </a:r>
            <a:r>
              <a:rPr lang="en-US" sz="1200" b="1" kern="100" dirty="0">
                <a:effectLst/>
              </a:rPr>
              <a:t> </a:t>
            </a:r>
            <a:r>
              <a:rPr lang="en-US" sz="1200" b="1" kern="100" dirty="0" err="1">
                <a:effectLst/>
              </a:rPr>
              <a:t>phòng</a:t>
            </a:r>
            <a:r>
              <a:rPr lang="en-US" sz="1200" b="1" kern="100" dirty="0">
                <a:effectLst/>
              </a:rPr>
              <a:t> </a:t>
            </a:r>
            <a:r>
              <a:rPr lang="en-US" sz="1200" b="1" kern="100" dirty="0" err="1">
                <a:effectLst/>
              </a:rPr>
              <a:t>đã</a:t>
            </a:r>
            <a:r>
              <a:rPr lang="en-US" sz="1200" b="1" kern="100" dirty="0">
                <a:effectLst/>
              </a:rPr>
              <a:t> </a:t>
            </a:r>
            <a:r>
              <a:rPr lang="en-US" sz="1200" b="1" kern="100" dirty="0" err="1">
                <a:effectLst/>
              </a:rPr>
              <a:t>có</a:t>
            </a:r>
            <a:r>
              <a:rPr lang="en-US" sz="1200" b="1" kern="100" dirty="0">
                <a:effectLst/>
              </a:rPr>
              <a:t> </a:t>
            </a:r>
            <a:r>
              <a:rPr lang="en-US" sz="1200" b="1" kern="100" dirty="0" err="1">
                <a:effectLst/>
              </a:rPr>
              <a:t>người</a:t>
            </a:r>
            <a:r>
              <a:rPr lang="en-US" sz="1200" b="1" kern="100" dirty="0">
                <a:effectLst/>
              </a:rPr>
              <a:t> </a:t>
            </a:r>
            <a:r>
              <a:rPr lang="en-US" sz="1200" b="1" kern="100" dirty="0" err="1">
                <a:effectLst/>
              </a:rPr>
              <a:t>đặt</a:t>
            </a:r>
            <a:r>
              <a:rPr lang="en-US" sz="1200" b="1" kern="100" dirty="0">
                <a:effectLst/>
              </a:rPr>
              <a:t> </a:t>
            </a:r>
            <a:r>
              <a:rPr lang="en-US" sz="1200" b="1" kern="100" dirty="0" err="1">
                <a:effectLst/>
              </a:rPr>
              <a:t>chưa</a:t>
            </a:r>
            <a:endParaRPr lang="en-US" sz="1200" kern="100" dirty="0">
              <a:effectLst/>
            </a:endParaRPr>
          </a:p>
          <a:p>
            <a:pPr marL="0" marR="0" indent="0">
              <a:lnSpc>
                <a:spcPct val="115000"/>
              </a:lnSpc>
              <a:spcBef>
                <a:spcPts val="0"/>
              </a:spcBef>
              <a:spcAft>
                <a:spcPts val="800"/>
              </a:spcAft>
              <a:buNone/>
            </a:pPr>
            <a:r>
              <a:rPr lang="en-US" sz="1200" b="1" kern="100" dirty="0">
                <a:effectLst/>
              </a:rPr>
              <a:t>--trigger function</a:t>
            </a:r>
            <a:endParaRPr lang="en-US" sz="1200" kern="100" dirty="0">
              <a:effectLst/>
            </a:endParaRPr>
          </a:p>
          <a:p>
            <a:pPr marL="0" marR="0" indent="0">
              <a:lnSpc>
                <a:spcPct val="115000"/>
              </a:lnSpc>
              <a:spcBef>
                <a:spcPts val="0"/>
              </a:spcBef>
              <a:spcAft>
                <a:spcPts val="800"/>
              </a:spcAft>
              <a:buNone/>
            </a:pPr>
            <a:r>
              <a:rPr lang="en-US" sz="1200" kern="100" dirty="0">
                <a:effectLst/>
              </a:rPr>
              <a:t>create or replace function </a:t>
            </a:r>
            <a:r>
              <a:rPr lang="en-US" sz="1200" kern="100" dirty="0" err="1">
                <a:effectLst/>
              </a:rPr>
              <a:t>check_phong</a:t>
            </a:r>
            <a:r>
              <a:rPr lang="en-US" sz="1200" kern="100" dirty="0">
                <a:effectLst/>
              </a:rPr>
              <a:t>() returns trigger as$$begin	</a:t>
            </a:r>
          </a:p>
          <a:p>
            <a:pPr marL="0" marR="0" indent="0">
              <a:lnSpc>
                <a:spcPct val="115000"/>
              </a:lnSpc>
              <a:spcBef>
                <a:spcPts val="0"/>
              </a:spcBef>
              <a:spcAft>
                <a:spcPts val="800"/>
              </a:spcAft>
              <a:buNone/>
            </a:pPr>
            <a:r>
              <a:rPr lang="en-US" sz="1200" kern="100" dirty="0">
                <a:effectLst/>
              </a:rPr>
              <a:t>if exists (select 1 from </a:t>
            </a:r>
            <a:r>
              <a:rPr lang="en-US" sz="1200" kern="100" dirty="0" err="1">
                <a:effectLst/>
              </a:rPr>
              <a:t>datphong</a:t>
            </a:r>
            <a:r>
              <a:rPr lang="en-US" sz="1200" kern="100" dirty="0">
                <a:effectLst/>
              </a:rPr>
              <a:t> 			</a:t>
            </a:r>
          </a:p>
          <a:p>
            <a:pPr marL="0" marR="0" indent="0">
              <a:lnSpc>
                <a:spcPct val="115000"/>
              </a:lnSpc>
              <a:spcBef>
                <a:spcPts val="0"/>
              </a:spcBef>
              <a:spcAft>
                <a:spcPts val="800"/>
              </a:spcAft>
              <a:buNone/>
            </a:pPr>
            <a:r>
              <a:rPr lang="en-US" sz="1200" kern="100" dirty="0">
                <a:effectLst/>
              </a:rPr>
              <a:t>	where </a:t>
            </a:r>
            <a:r>
              <a:rPr lang="en-US" sz="1200" kern="100" dirty="0" err="1">
                <a:effectLst/>
              </a:rPr>
              <a:t>maphong</a:t>
            </a:r>
            <a:r>
              <a:rPr lang="en-US" sz="1200" kern="100" dirty="0">
                <a:effectLst/>
              </a:rPr>
              <a:t> = </a:t>
            </a:r>
            <a:r>
              <a:rPr lang="en-US" sz="1200" kern="100" dirty="0" err="1">
                <a:effectLst/>
              </a:rPr>
              <a:t>new.maphong</a:t>
            </a:r>
            <a:r>
              <a:rPr lang="en-US" sz="1200" kern="100" dirty="0">
                <a:effectLst/>
              </a:rPr>
              <a:t>			</a:t>
            </a:r>
          </a:p>
          <a:p>
            <a:pPr marL="0" marR="0" indent="0">
              <a:lnSpc>
                <a:spcPct val="115000"/>
              </a:lnSpc>
              <a:spcBef>
                <a:spcPts val="0"/>
              </a:spcBef>
              <a:spcAft>
                <a:spcPts val="800"/>
              </a:spcAft>
              <a:buNone/>
            </a:pPr>
            <a:r>
              <a:rPr lang="en-US" sz="1200" kern="100" dirty="0">
                <a:effectLst/>
              </a:rPr>
              <a:t>	and ((</a:t>
            </a:r>
            <a:r>
              <a:rPr lang="en-US" sz="1200" kern="100" dirty="0" err="1">
                <a:effectLst/>
              </a:rPr>
              <a:t>new.ngaynhanphong</a:t>
            </a:r>
            <a:r>
              <a:rPr lang="en-US" sz="1200" kern="100" dirty="0">
                <a:effectLst/>
              </a:rPr>
              <a:t> between </a:t>
            </a:r>
            <a:r>
              <a:rPr lang="en-US" sz="1200" kern="100" dirty="0" err="1">
                <a:effectLst/>
              </a:rPr>
              <a:t>ngaynhanphong</a:t>
            </a:r>
            <a:r>
              <a:rPr lang="en-US" sz="1200" kern="100" dirty="0">
                <a:effectLst/>
              </a:rPr>
              <a:t> and </a:t>
            </a:r>
            <a:r>
              <a:rPr lang="en-US" sz="1200" kern="100" dirty="0" err="1">
                <a:effectLst/>
              </a:rPr>
              <a:t>ngaytraphong</a:t>
            </a:r>
            <a:r>
              <a:rPr lang="en-US" sz="1200" kern="100" dirty="0">
                <a:effectLst/>
              </a:rPr>
              <a:t>)			</a:t>
            </a:r>
          </a:p>
          <a:p>
            <a:pPr marL="0" marR="0" indent="0">
              <a:lnSpc>
                <a:spcPct val="115000"/>
              </a:lnSpc>
              <a:spcBef>
                <a:spcPts val="0"/>
              </a:spcBef>
              <a:spcAft>
                <a:spcPts val="800"/>
              </a:spcAft>
              <a:buNone/>
            </a:pPr>
            <a:r>
              <a:rPr lang="en-US" sz="1200" kern="100" dirty="0">
                <a:effectLst/>
              </a:rPr>
              <a:t>	or (</a:t>
            </a:r>
            <a:r>
              <a:rPr lang="en-US" sz="1200" kern="100" dirty="0" err="1">
                <a:effectLst/>
              </a:rPr>
              <a:t>new.ngaytraphong</a:t>
            </a:r>
            <a:r>
              <a:rPr lang="en-US" sz="1200" kern="100" dirty="0">
                <a:effectLst/>
              </a:rPr>
              <a:t> between </a:t>
            </a:r>
            <a:r>
              <a:rPr lang="en-US" sz="1200" kern="100" dirty="0" err="1">
                <a:effectLst/>
              </a:rPr>
              <a:t>ngaynhanphong</a:t>
            </a:r>
            <a:r>
              <a:rPr lang="en-US" sz="1200" kern="100" dirty="0">
                <a:effectLst/>
              </a:rPr>
              <a:t> and </a:t>
            </a:r>
            <a:r>
              <a:rPr lang="en-US" sz="1200" kern="100" dirty="0" err="1">
                <a:effectLst/>
              </a:rPr>
              <a:t>ngaytraphong</a:t>
            </a:r>
            <a:r>
              <a:rPr lang="en-US" sz="1200" kern="100" dirty="0">
                <a:effectLst/>
              </a:rPr>
              <a:t>)				</a:t>
            </a:r>
          </a:p>
          <a:p>
            <a:pPr marL="0" marR="0" indent="0">
              <a:lnSpc>
                <a:spcPct val="115000"/>
              </a:lnSpc>
              <a:spcBef>
                <a:spcPts val="0"/>
              </a:spcBef>
              <a:spcAft>
                <a:spcPts val="800"/>
              </a:spcAft>
              <a:buNone/>
            </a:pPr>
            <a:r>
              <a:rPr lang="en-US" sz="1200" kern="100" dirty="0">
                <a:effectLst/>
              </a:rPr>
              <a:t>	or (</a:t>
            </a:r>
            <a:r>
              <a:rPr lang="en-US" sz="1200" kern="100" dirty="0" err="1">
                <a:effectLst/>
              </a:rPr>
              <a:t>new.ngaynhanphong</a:t>
            </a:r>
            <a:r>
              <a:rPr lang="en-US" sz="1200" kern="100" dirty="0">
                <a:effectLst/>
              </a:rPr>
              <a:t> &lt; </a:t>
            </a:r>
            <a:r>
              <a:rPr lang="en-US" sz="1200" kern="100" dirty="0" err="1">
                <a:effectLst/>
              </a:rPr>
              <a:t>ngaynhanphong</a:t>
            </a:r>
            <a:r>
              <a:rPr lang="en-US" sz="1200" kern="100" dirty="0">
                <a:effectLst/>
              </a:rPr>
              <a:t> and </a:t>
            </a:r>
            <a:r>
              <a:rPr lang="en-US" sz="1200" kern="100" dirty="0" err="1">
                <a:effectLst/>
              </a:rPr>
              <a:t>new.ngaytraphong</a:t>
            </a:r>
            <a:r>
              <a:rPr lang="en-US" sz="1200" kern="100" dirty="0">
                <a:effectLst/>
              </a:rPr>
              <a:t> &gt; </a:t>
            </a:r>
            <a:r>
              <a:rPr lang="en-US" sz="1200" kern="100" dirty="0" err="1">
                <a:effectLst/>
              </a:rPr>
              <a:t>ngaytraphong</a:t>
            </a:r>
            <a:r>
              <a:rPr lang="en-US" sz="1200" kern="100" dirty="0">
                <a:effectLst/>
              </a:rPr>
              <a:t>)		</a:t>
            </a:r>
          </a:p>
          <a:p>
            <a:pPr marL="0" marR="0" indent="0">
              <a:lnSpc>
                <a:spcPct val="115000"/>
              </a:lnSpc>
              <a:spcBef>
                <a:spcPts val="0"/>
              </a:spcBef>
              <a:spcAft>
                <a:spcPts val="800"/>
              </a:spcAft>
              <a:buNone/>
            </a:pPr>
            <a:r>
              <a:rPr lang="en-US" sz="1200" kern="100" dirty="0"/>
              <a:t>	</a:t>
            </a:r>
            <a:r>
              <a:rPr lang="en-US" sz="1200" kern="100" dirty="0">
                <a:effectLst/>
              </a:rPr>
              <a:t>)		</a:t>
            </a:r>
          </a:p>
          <a:p>
            <a:pPr marL="0" marR="0" indent="0">
              <a:lnSpc>
                <a:spcPct val="115000"/>
              </a:lnSpc>
              <a:spcBef>
                <a:spcPts val="0"/>
              </a:spcBef>
              <a:spcAft>
                <a:spcPts val="800"/>
              </a:spcAft>
              <a:buNone/>
            </a:pPr>
            <a:r>
              <a:rPr lang="en-US" sz="1200" kern="100" dirty="0">
                <a:effectLst/>
              </a:rPr>
              <a:t>)		</a:t>
            </a:r>
          </a:p>
          <a:p>
            <a:pPr marL="0" marR="0" indent="0">
              <a:lnSpc>
                <a:spcPct val="115000"/>
              </a:lnSpc>
              <a:spcBef>
                <a:spcPts val="0"/>
              </a:spcBef>
              <a:spcAft>
                <a:spcPts val="800"/>
              </a:spcAft>
              <a:buNone/>
            </a:pPr>
            <a:r>
              <a:rPr lang="en-US" sz="1200" kern="100" dirty="0">
                <a:effectLst/>
              </a:rPr>
              <a:t>then 			</a:t>
            </a:r>
          </a:p>
          <a:p>
            <a:pPr marL="0" marR="0" indent="0">
              <a:lnSpc>
                <a:spcPct val="115000"/>
              </a:lnSpc>
              <a:spcBef>
                <a:spcPts val="0"/>
              </a:spcBef>
              <a:spcAft>
                <a:spcPts val="800"/>
              </a:spcAft>
              <a:buNone/>
            </a:pPr>
            <a:r>
              <a:rPr lang="en-US" sz="1200" kern="100" dirty="0">
                <a:effectLst/>
              </a:rPr>
              <a:t>	raise exception 'Phong nay da co </a:t>
            </a:r>
            <a:r>
              <a:rPr lang="en-US" sz="1200" kern="100" dirty="0" err="1">
                <a:effectLst/>
              </a:rPr>
              <a:t>nguoi</a:t>
            </a:r>
            <a:r>
              <a:rPr lang="en-US" sz="1200" kern="100" dirty="0">
                <a:effectLst/>
              </a:rPr>
              <a:t> </a:t>
            </a:r>
            <a:r>
              <a:rPr lang="en-US" sz="1200" kern="100" dirty="0" err="1">
                <a:effectLst/>
              </a:rPr>
              <a:t>dat</a:t>
            </a:r>
            <a:r>
              <a:rPr lang="en-US" sz="1200" kern="100" dirty="0">
                <a:effectLst/>
              </a:rPr>
              <a:t>!’;		</a:t>
            </a:r>
          </a:p>
          <a:p>
            <a:pPr marL="0" marR="0" indent="0">
              <a:lnSpc>
                <a:spcPct val="115000"/>
              </a:lnSpc>
              <a:spcBef>
                <a:spcPts val="0"/>
              </a:spcBef>
              <a:spcAft>
                <a:spcPts val="800"/>
              </a:spcAft>
              <a:buNone/>
            </a:pPr>
            <a:r>
              <a:rPr lang="en-US" sz="1200" kern="100" dirty="0">
                <a:effectLst/>
              </a:rPr>
              <a:t>	end if;	</a:t>
            </a:r>
          </a:p>
          <a:p>
            <a:pPr marL="0" marR="0" indent="0">
              <a:lnSpc>
                <a:spcPct val="115000"/>
              </a:lnSpc>
              <a:spcBef>
                <a:spcPts val="0"/>
              </a:spcBef>
              <a:spcAft>
                <a:spcPts val="800"/>
              </a:spcAft>
              <a:buNone/>
            </a:pPr>
            <a:r>
              <a:rPr lang="en-US" sz="1200" kern="100" dirty="0">
                <a:effectLst/>
              </a:rPr>
              <a:t>return new;</a:t>
            </a:r>
          </a:p>
          <a:p>
            <a:pPr marL="0" marR="0" indent="0">
              <a:lnSpc>
                <a:spcPct val="115000"/>
              </a:lnSpc>
              <a:spcBef>
                <a:spcPts val="0"/>
              </a:spcBef>
              <a:spcAft>
                <a:spcPts val="800"/>
              </a:spcAft>
              <a:buNone/>
            </a:pPr>
            <a:r>
              <a:rPr lang="en-US" sz="1200" kern="100" dirty="0">
                <a:effectLst/>
              </a:rPr>
              <a:t>end;$$	language </a:t>
            </a:r>
            <a:r>
              <a:rPr lang="en-US" sz="1200" kern="100" dirty="0" err="1">
                <a:effectLst/>
              </a:rPr>
              <a:t>plpgsql</a:t>
            </a:r>
            <a:r>
              <a:rPr lang="en-US" sz="1200" kern="100" dirty="0">
                <a:effectLst/>
              </a:rPr>
              <a:t>;</a:t>
            </a:r>
          </a:p>
        </p:txBody>
      </p:sp>
    </p:spTree>
    <p:extLst>
      <p:ext uri="{BB962C8B-B14F-4D97-AF65-F5344CB8AC3E}">
        <p14:creationId xmlns:p14="http://schemas.microsoft.com/office/powerpoint/2010/main" val="222751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dirty="0"/>
              <a:t>4.2. Trigger</a:t>
            </a:r>
            <a:endParaRPr lang="en-US" sz="1600" dirty="0"/>
          </a:p>
          <a:p>
            <a:pPr marL="0" marR="0" indent="0">
              <a:lnSpc>
                <a:spcPct val="115000"/>
              </a:lnSpc>
              <a:spcBef>
                <a:spcPts val="0"/>
              </a:spcBef>
              <a:spcAft>
                <a:spcPts val="800"/>
              </a:spcAft>
              <a:buNone/>
            </a:pPr>
            <a:r>
              <a:rPr lang="en-US" sz="1600" b="1" kern="100" dirty="0">
                <a:effectLst/>
              </a:rPr>
              <a:t>--trigger</a:t>
            </a:r>
            <a:endParaRPr lang="en-US" sz="1600" kern="100" dirty="0">
              <a:effectLst/>
            </a:endParaRPr>
          </a:p>
          <a:p>
            <a:pPr marL="0" marR="0" indent="0">
              <a:lnSpc>
                <a:spcPct val="115000"/>
              </a:lnSpc>
              <a:spcBef>
                <a:spcPts val="0"/>
              </a:spcBef>
              <a:spcAft>
                <a:spcPts val="800"/>
              </a:spcAft>
              <a:buNone/>
            </a:pPr>
            <a:r>
              <a:rPr lang="en-US" sz="1600" kern="100" dirty="0">
                <a:effectLst/>
              </a:rPr>
              <a:t>create trigger </a:t>
            </a:r>
            <a:r>
              <a:rPr lang="en-US" sz="1600" kern="100" dirty="0" err="1">
                <a:effectLst/>
              </a:rPr>
              <a:t>check_phong</a:t>
            </a:r>
            <a:endParaRPr lang="en-US" sz="1600" kern="100" dirty="0">
              <a:effectLst/>
            </a:endParaRPr>
          </a:p>
          <a:p>
            <a:pPr marL="0" marR="0" indent="0">
              <a:lnSpc>
                <a:spcPct val="115000"/>
              </a:lnSpc>
              <a:spcBef>
                <a:spcPts val="0"/>
              </a:spcBef>
              <a:spcAft>
                <a:spcPts val="800"/>
              </a:spcAft>
              <a:buNone/>
            </a:pPr>
            <a:r>
              <a:rPr lang="en-US" sz="1600" kern="100" dirty="0">
                <a:effectLst/>
              </a:rPr>
              <a:t>before insert or update on </a:t>
            </a:r>
            <a:r>
              <a:rPr lang="en-US" sz="1600" kern="100" dirty="0" err="1">
                <a:effectLst/>
              </a:rPr>
              <a:t>datphong</a:t>
            </a:r>
            <a:endParaRPr lang="en-US" sz="1600" kern="100" dirty="0">
              <a:effectLst/>
            </a:endParaRPr>
          </a:p>
          <a:p>
            <a:pPr marL="0" marR="0" indent="0">
              <a:lnSpc>
                <a:spcPct val="115000"/>
              </a:lnSpc>
              <a:spcBef>
                <a:spcPts val="0"/>
              </a:spcBef>
              <a:spcAft>
                <a:spcPts val="800"/>
              </a:spcAft>
              <a:buNone/>
            </a:pPr>
            <a:r>
              <a:rPr lang="en-US" sz="1600" kern="100" dirty="0">
                <a:effectLst/>
              </a:rPr>
              <a:t>for each row</a:t>
            </a:r>
          </a:p>
          <a:p>
            <a:pPr marL="0" marR="0" indent="0">
              <a:lnSpc>
                <a:spcPct val="115000"/>
              </a:lnSpc>
              <a:spcBef>
                <a:spcPts val="0"/>
              </a:spcBef>
              <a:spcAft>
                <a:spcPts val="800"/>
              </a:spcAft>
              <a:buNone/>
            </a:pPr>
            <a:r>
              <a:rPr lang="en-US" sz="1600" kern="100" dirty="0">
                <a:effectLst/>
              </a:rPr>
              <a:t>execute function </a:t>
            </a:r>
            <a:r>
              <a:rPr lang="en-US" sz="1600" kern="100" dirty="0" err="1">
                <a:effectLst/>
              </a:rPr>
              <a:t>check_phong</a:t>
            </a:r>
            <a:r>
              <a:rPr lang="en-US" sz="1600" kern="100" dirty="0">
                <a:effectLst/>
              </a:rPr>
              <a:t>();</a:t>
            </a:r>
            <a:endParaRPr lang="en-US" sz="1600" kern="100" dirty="0"/>
          </a:p>
          <a:p>
            <a:pPr marL="0" marR="0" indent="0">
              <a:lnSpc>
                <a:spcPct val="115000"/>
              </a:lnSpc>
              <a:spcBef>
                <a:spcPts val="0"/>
              </a:spcBef>
              <a:spcAft>
                <a:spcPts val="800"/>
              </a:spcAft>
              <a:buNone/>
            </a:pPr>
            <a:r>
              <a:rPr lang="en-US" sz="1600" b="1" kern="100" dirty="0">
                <a:effectLst/>
              </a:rPr>
              <a:t>--test trigger</a:t>
            </a:r>
          </a:p>
          <a:p>
            <a:pPr marL="0" marR="0" indent="0">
              <a:lnSpc>
                <a:spcPct val="115000"/>
              </a:lnSpc>
              <a:spcBef>
                <a:spcPts val="0"/>
              </a:spcBef>
              <a:spcAft>
                <a:spcPts val="800"/>
              </a:spcAft>
              <a:buNone/>
            </a:pPr>
            <a:r>
              <a:rPr lang="en-US" sz="1400" kern="100" dirty="0">
                <a:effectLst/>
              </a:rPr>
              <a:t>INSERT INTO </a:t>
            </a:r>
            <a:r>
              <a:rPr lang="en-US" sz="1400" kern="100" dirty="0" err="1">
                <a:effectLst/>
              </a:rPr>
              <a:t>DatPhong</a:t>
            </a:r>
            <a:r>
              <a:rPr lang="en-US" sz="1400" kern="100" dirty="0">
                <a:effectLst/>
              </a:rPr>
              <a:t> (</a:t>
            </a:r>
            <a:r>
              <a:rPr lang="en-US" sz="1400" kern="100" dirty="0" err="1">
                <a:effectLst/>
              </a:rPr>
              <a:t>madatphong</a:t>
            </a:r>
            <a:r>
              <a:rPr lang="en-US" sz="1400" kern="100" dirty="0">
                <a:effectLst/>
              </a:rPr>
              <a:t>, </a:t>
            </a:r>
            <a:r>
              <a:rPr lang="en-US" sz="1400" kern="100" dirty="0" err="1">
                <a:effectLst/>
              </a:rPr>
              <a:t>makh</a:t>
            </a:r>
            <a:r>
              <a:rPr lang="en-US" sz="1400" kern="100" dirty="0">
                <a:effectLst/>
              </a:rPr>
              <a:t>, </a:t>
            </a:r>
            <a:r>
              <a:rPr lang="en-US" sz="1400" kern="100" dirty="0" err="1">
                <a:effectLst/>
              </a:rPr>
              <a:t>MaPhong</a:t>
            </a:r>
            <a:r>
              <a:rPr lang="en-US" sz="1400" kern="100" dirty="0">
                <a:effectLst/>
              </a:rPr>
              <a:t>, </a:t>
            </a:r>
            <a:r>
              <a:rPr lang="en-US" sz="1400" kern="100" dirty="0" err="1">
                <a:effectLst/>
              </a:rPr>
              <a:t>NgayNhanPhong</a:t>
            </a:r>
            <a:r>
              <a:rPr lang="en-US" sz="1400" kern="100" dirty="0">
                <a:effectLst/>
              </a:rPr>
              <a:t>, </a:t>
            </a:r>
            <a:r>
              <a:rPr lang="en-US" sz="1400" kern="100" dirty="0" err="1">
                <a:effectLst/>
              </a:rPr>
              <a:t>NgayTraPhong</a:t>
            </a:r>
            <a:r>
              <a:rPr lang="en-US" sz="1400" kern="100" dirty="0">
                <a:effectLst/>
              </a:rPr>
              <a:t>) VALUES (9, 4, 9, '2024-03-011', '2024-08-12');</a:t>
            </a:r>
          </a:p>
        </p:txBody>
      </p:sp>
      <p:pic>
        <p:nvPicPr>
          <p:cNvPr id="11" name="Hình ảnh 10">
            <a:extLst>
              <a:ext uri="{FF2B5EF4-FFF2-40B4-BE49-F238E27FC236}">
                <a16:creationId xmlns:a16="http://schemas.microsoft.com/office/drawing/2014/main" id="{A2E197FC-3845-AC58-6817-6A820AE498B7}"/>
              </a:ext>
            </a:extLst>
          </p:cNvPr>
          <p:cNvPicPr>
            <a:picLocks noChangeAspect="1"/>
          </p:cNvPicPr>
          <p:nvPr/>
        </p:nvPicPr>
        <p:blipFill>
          <a:blip r:embed="rId2"/>
          <a:stretch>
            <a:fillRect/>
          </a:stretch>
        </p:blipFill>
        <p:spPr>
          <a:xfrm>
            <a:off x="1447364" y="4291490"/>
            <a:ext cx="6249272" cy="1390844"/>
          </a:xfrm>
          <a:prstGeom prst="rect">
            <a:avLst/>
          </a:prstGeom>
        </p:spPr>
      </p:pic>
    </p:spTree>
    <p:extLst>
      <p:ext uri="{BB962C8B-B14F-4D97-AF65-F5344CB8AC3E}">
        <p14:creationId xmlns:p14="http://schemas.microsoft.com/office/powerpoint/2010/main" val="285071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sz="2000" dirty="0"/>
              <a:t>4.3. Function</a:t>
            </a:r>
            <a:endParaRPr lang="en-US" sz="1200" dirty="0"/>
          </a:p>
          <a:p>
            <a:pPr marL="0" marR="0" indent="0">
              <a:lnSpc>
                <a:spcPct val="115000"/>
              </a:lnSpc>
              <a:spcBef>
                <a:spcPts val="0"/>
              </a:spcBef>
              <a:spcAft>
                <a:spcPts val="800"/>
              </a:spcAft>
              <a:buNone/>
            </a:pPr>
            <a:r>
              <a:rPr lang="en-US" sz="1200" b="1" kern="100" dirty="0">
                <a:effectLst/>
              </a:rPr>
              <a:t>--1. function </a:t>
            </a:r>
            <a:r>
              <a:rPr lang="en-US" sz="1200" b="1" kern="100" dirty="0" err="1">
                <a:effectLst/>
              </a:rPr>
              <a:t>tính</a:t>
            </a:r>
            <a:r>
              <a:rPr lang="en-US" sz="1200" b="1" kern="100" dirty="0">
                <a:effectLst/>
              </a:rPr>
              <a:t> </a:t>
            </a:r>
            <a:r>
              <a:rPr lang="en-US" sz="1200" b="1" kern="100" dirty="0" err="1">
                <a:effectLst/>
              </a:rPr>
              <a:t>tiền</a:t>
            </a:r>
            <a:r>
              <a:rPr lang="en-US" sz="1200" b="1" kern="100" dirty="0">
                <a:effectLst/>
              </a:rPr>
              <a:t> </a:t>
            </a:r>
            <a:r>
              <a:rPr lang="en-US" sz="1200" b="1" kern="100" dirty="0" err="1">
                <a:effectLst/>
              </a:rPr>
              <a:t>phòng</a:t>
            </a:r>
            <a:endParaRPr lang="en-US" sz="1200" kern="100" dirty="0">
              <a:effectLst/>
            </a:endParaRPr>
          </a:p>
          <a:p>
            <a:pPr marL="0" marR="0" indent="0">
              <a:lnSpc>
                <a:spcPct val="115000"/>
              </a:lnSpc>
              <a:spcBef>
                <a:spcPts val="0"/>
              </a:spcBef>
              <a:spcAft>
                <a:spcPts val="800"/>
              </a:spcAft>
              <a:buNone/>
            </a:pPr>
            <a:r>
              <a:rPr lang="en-US" sz="1200" kern="100" dirty="0">
                <a:effectLst/>
              </a:rPr>
              <a:t>create or replace function </a:t>
            </a:r>
            <a:r>
              <a:rPr lang="en-US" sz="1200" kern="100" dirty="0" err="1">
                <a:effectLst/>
              </a:rPr>
              <a:t>tinh_tien_phong</a:t>
            </a:r>
            <a:r>
              <a:rPr lang="en-US" sz="1200" kern="100" dirty="0">
                <a:effectLst/>
              </a:rPr>
              <a:t>(</a:t>
            </a:r>
            <a:r>
              <a:rPr lang="en-US" sz="1200" kern="100" dirty="0" err="1">
                <a:effectLst/>
              </a:rPr>
              <a:t>makh</a:t>
            </a:r>
            <a:r>
              <a:rPr lang="en-US" sz="1200" kern="100" dirty="0">
                <a:effectLst/>
              </a:rPr>
              <a:t> int, thang int, </a:t>
            </a:r>
            <a:r>
              <a:rPr lang="en-US" sz="1200" kern="100" dirty="0" err="1">
                <a:effectLst/>
              </a:rPr>
              <a:t>nam</a:t>
            </a:r>
            <a:r>
              <a:rPr lang="en-US" sz="1200" kern="100" dirty="0">
                <a:effectLst/>
              </a:rPr>
              <a:t> int)</a:t>
            </a:r>
          </a:p>
          <a:p>
            <a:pPr marL="0" marR="0" indent="0">
              <a:lnSpc>
                <a:spcPct val="115000"/>
              </a:lnSpc>
              <a:spcBef>
                <a:spcPts val="0"/>
              </a:spcBef>
              <a:spcAft>
                <a:spcPts val="800"/>
              </a:spcAft>
              <a:buNone/>
            </a:pPr>
            <a:r>
              <a:rPr lang="en-US" sz="1200" kern="100" dirty="0">
                <a:effectLst/>
              </a:rPr>
              <a:t>returns numeric as $$</a:t>
            </a:r>
          </a:p>
          <a:p>
            <a:pPr marL="0" marR="0" indent="0">
              <a:lnSpc>
                <a:spcPct val="115000"/>
              </a:lnSpc>
              <a:spcBef>
                <a:spcPts val="0"/>
              </a:spcBef>
              <a:spcAft>
                <a:spcPts val="800"/>
              </a:spcAft>
              <a:buNone/>
            </a:pPr>
            <a:r>
              <a:rPr lang="en-US" sz="1200" kern="100" dirty="0">
                <a:effectLst/>
              </a:rPr>
              <a:t>declare</a:t>
            </a:r>
          </a:p>
          <a:p>
            <a:pPr marL="0" marR="0" indent="0">
              <a:lnSpc>
                <a:spcPct val="115000"/>
              </a:lnSpc>
              <a:spcBef>
                <a:spcPts val="0"/>
              </a:spcBef>
              <a:spcAft>
                <a:spcPts val="800"/>
              </a:spcAft>
              <a:buNone/>
            </a:pPr>
            <a:r>
              <a:rPr lang="en-US" sz="1200" kern="100" dirty="0">
                <a:effectLst/>
              </a:rPr>
              <a:t>    </a:t>
            </a:r>
            <a:r>
              <a:rPr lang="en-US" sz="1200" kern="100" dirty="0" err="1">
                <a:effectLst/>
              </a:rPr>
              <a:t>tong_tien</a:t>
            </a:r>
            <a:r>
              <a:rPr lang="en-US" sz="1200" kern="100" dirty="0">
                <a:effectLst/>
              </a:rPr>
              <a:t> numeric := 0;</a:t>
            </a:r>
          </a:p>
          <a:p>
            <a:pPr marL="0" marR="0" indent="0">
              <a:lnSpc>
                <a:spcPct val="115000"/>
              </a:lnSpc>
              <a:spcBef>
                <a:spcPts val="0"/>
              </a:spcBef>
              <a:spcAft>
                <a:spcPts val="800"/>
              </a:spcAft>
              <a:buNone/>
            </a:pPr>
            <a:r>
              <a:rPr lang="en-US" sz="1200" kern="100" dirty="0">
                <a:effectLst/>
              </a:rPr>
              <a:t>begin</a:t>
            </a:r>
          </a:p>
          <a:p>
            <a:pPr marL="0" marR="0" indent="0">
              <a:lnSpc>
                <a:spcPct val="115000"/>
              </a:lnSpc>
              <a:spcBef>
                <a:spcPts val="0"/>
              </a:spcBef>
              <a:spcAft>
                <a:spcPts val="800"/>
              </a:spcAft>
              <a:buNone/>
            </a:pPr>
            <a:r>
              <a:rPr lang="en-US" sz="1200" kern="100" dirty="0">
                <a:effectLst/>
              </a:rPr>
              <a:t>    select sum(</a:t>
            </a:r>
            <a:r>
              <a:rPr lang="en-US" sz="1200" kern="100" dirty="0" err="1">
                <a:effectLst/>
              </a:rPr>
              <a:t>giaphong</a:t>
            </a:r>
            <a:r>
              <a:rPr lang="en-US" sz="1200" kern="100" dirty="0">
                <a:effectLst/>
              </a:rPr>
              <a:t> * (</a:t>
            </a:r>
            <a:r>
              <a:rPr lang="en-US" sz="1200" kern="100" dirty="0" err="1">
                <a:effectLst/>
              </a:rPr>
              <a:t>ngaytraphong</a:t>
            </a:r>
            <a:r>
              <a:rPr lang="en-US" sz="1200" kern="100" dirty="0">
                <a:effectLst/>
              </a:rPr>
              <a:t> - </a:t>
            </a:r>
            <a:r>
              <a:rPr lang="en-US" sz="1200" kern="100" dirty="0" err="1">
                <a:effectLst/>
              </a:rPr>
              <a:t>ngaynhanphong</a:t>
            </a:r>
            <a:r>
              <a:rPr lang="en-US" sz="1200" kern="100" dirty="0">
                <a:effectLst/>
              </a:rPr>
              <a:t>)) into </a:t>
            </a:r>
            <a:r>
              <a:rPr lang="en-US" sz="1200" kern="100" dirty="0" err="1">
                <a:effectLst/>
              </a:rPr>
              <a:t>tong_tien</a:t>
            </a:r>
            <a:endParaRPr lang="en-US" sz="1200" kern="100" dirty="0">
              <a:effectLst/>
            </a:endParaRPr>
          </a:p>
          <a:p>
            <a:pPr marL="0" marR="0" indent="0">
              <a:lnSpc>
                <a:spcPct val="115000"/>
              </a:lnSpc>
              <a:spcBef>
                <a:spcPts val="0"/>
              </a:spcBef>
              <a:spcAft>
                <a:spcPts val="800"/>
              </a:spcAft>
              <a:buNone/>
            </a:pPr>
            <a:r>
              <a:rPr lang="en-US" sz="1200" kern="100" dirty="0">
                <a:effectLst/>
              </a:rPr>
              <a:t>    from </a:t>
            </a:r>
            <a:r>
              <a:rPr lang="en-US" sz="1200" kern="100" dirty="0" err="1">
                <a:effectLst/>
              </a:rPr>
              <a:t>khachhang</a:t>
            </a:r>
            <a:r>
              <a:rPr lang="en-US" sz="1200" kern="100" dirty="0">
                <a:effectLst/>
              </a:rPr>
              <a:t> join </a:t>
            </a:r>
            <a:r>
              <a:rPr lang="en-US" sz="1200" kern="100" dirty="0" err="1">
                <a:effectLst/>
              </a:rPr>
              <a:t>datphong</a:t>
            </a:r>
            <a:r>
              <a:rPr lang="en-US" sz="1200" kern="100" dirty="0">
                <a:effectLst/>
              </a:rPr>
              <a:t> using(</a:t>
            </a:r>
            <a:r>
              <a:rPr lang="en-US" sz="1200" kern="100" dirty="0" err="1">
                <a:effectLst/>
              </a:rPr>
              <a:t>makh</a:t>
            </a:r>
            <a:r>
              <a:rPr lang="en-US" sz="1200" kern="100" dirty="0">
                <a:effectLst/>
              </a:rPr>
              <a:t>)</a:t>
            </a:r>
          </a:p>
          <a:p>
            <a:pPr marL="0" marR="0" indent="0">
              <a:lnSpc>
                <a:spcPct val="115000"/>
              </a:lnSpc>
              <a:spcBef>
                <a:spcPts val="0"/>
              </a:spcBef>
              <a:spcAft>
                <a:spcPts val="800"/>
              </a:spcAft>
              <a:buNone/>
            </a:pPr>
            <a:r>
              <a:rPr lang="en-US" sz="1200" kern="100" dirty="0">
                <a:effectLst/>
              </a:rPr>
              <a:t>                    join </a:t>
            </a:r>
            <a:r>
              <a:rPr lang="en-US" sz="1200" kern="100" dirty="0" err="1">
                <a:effectLst/>
              </a:rPr>
              <a:t>phongnghi</a:t>
            </a:r>
            <a:r>
              <a:rPr lang="en-US" sz="1200" kern="100" dirty="0">
                <a:effectLst/>
              </a:rPr>
              <a:t> using(</a:t>
            </a:r>
            <a:r>
              <a:rPr lang="en-US" sz="1200" kern="100" dirty="0" err="1">
                <a:effectLst/>
              </a:rPr>
              <a:t>maphong</a:t>
            </a:r>
            <a:r>
              <a:rPr lang="en-US" sz="1200" kern="100" dirty="0">
                <a:effectLst/>
              </a:rPr>
              <a:t>)</a:t>
            </a:r>
          </a:p>
          <a:p>
            <a:pPr marL="0" marR="0" indent="0">
              <a:lnSpc>
                <a:spcPct val="115000"/>
              </a:lnSpc>
              <a:spcBef>
                <a:spcPts val="0"/>
              </a:spcBef>
              <a:spcAft>
                <a:spcPts val="800"/>
              </a:spcAft>
              <a:buNone/>
            </a:pPr>
            <a:r>
              <a:rPr lang="en-US" sz="1200" kern="100" dirty="0">
                <a:effectLst/>
              </a:rPr>
              <a:t>    where extract(month from </a:t>
            </a:r>
            <a:r>
              <a:rPr lang="en-US" sz="1200" kern="100" dirty="0" err="1">
                <a:effectLst/>
              </a:rPr>
              <a:t>ngaytraphong</a:t>
            </a:r>
            <a:r>
              <a:rPr lang="en-US" sz="1200" kern="100" dirty="0">
                <a:effectLst/>
              </a:rPr>
              <a:t>) = thang</a:t>
            </a:r>
          </a:p>
          <a:p>
            <a:pPr marL="0" marR="0" indent="0">
              <a:lnSpc>
                <a:spcPct val="115000"/>
              </a:lnSpc>
              <a:spcBef>
                <a:spcPts val="0"/>
              </a:spcBef>
              <a:spcAft>
                <a:spcPts val="800"/>
              </a:spcAft>
              <a:buNone/>
            </a:pPr>
            <a:r>
              <a:rPr lang="en-US" sz="1200" kern="100" dirty="0">
                <a:effectLst/>
              </a:rPr>
              <a:t>        and extract(year from </a:t>
            </a:r>
            <a:r>
              <a:rPr lang="en-US" sz="1200" kern="100" dirty="0" err="1">
                <a:effectLst/>
              </a:rPr>
              <a:t>ngaytraphong</a:t>
            </a:r>
            <a:r>
              <a:rPr lang="en-US" sz="1200" kern="100" dirty="0">
                <a:effectLst/>
              </a:rPr>
              <a:t>) = </a:t>
            </a:r>
            <a:r>
              <a:rPr lang="en-US" sz="1200" kern="100" dirty="0" err="1">
                <a:effectLst/>
              </a:rPr>
              <a:t>nam</a:t>
            </a:r>
            <a:endParaRPr lang="en-US" sz="1200" kern="100" dirty="0">
              <a:effectLst/>
            </a:endParaRPr>
          </a:p>
          <a:p>
            <a:pPr marL="0" marR="0" indent="0">
              <a:lnSpc>
                <a:spcPct val="115000"/>
              </a:lnSpc>
              <a:spcBef>
                <a:spcPts val="0"/>
              </a:spcBef>
              <a:spcAft>
                <a:spcPts val="800"/>
              </a:spcAft>
              <a:buNone/>
            </a:pPr>
            <a:r>
              <a:rPr lang="en-US" sz="1200" kern="100" dirty="0">
                <a:effectLst/>
              </a:rPr>
              <a:t>        and </a:t>
            </a:r>
            <a:r>
              <a:rPr lang="en-US" sz="1200" kern="100" dirty="0" err="1">
                <a:effectLst/>
              </a:rPr>
              <a:t>khachhang.makh</a:t>
            </a:r>
            <a:r>
              <a:rPr lang="en-US" sz="1200" kern="100" dirty="0">
                <a:effectLst/>
              </a:rPr>
              <a:t> = </a:t>
            </a:r>
            <a:r>
              <a:rPr lang="en-US" sz="1200" kern="100" dirty="0" err="1">
                <a:effectLst/>
              </a:rPr>
              <a:t>tinh_tien_phong.makh</a:t>
            </a:r>
            <a:r>
              <a:rPr lang="en-US" sz="1200" kern="100" dirty="0">
                <a:effectLst/>
              </a:rPr>
              <a:t>;</a:t>
            </a:r>
          </a:p>
          <a:p>
            <a:pPr marL="0" marR="0" indent="0">
              <a:lnSpc>
                <a:spcPct val="115000"/>
              </a:lnSpc>
              <a:spcBef>
                <a:spcPts val="0"/>
              </a:spcBef>
              <a:spcAft>
                <a:spcPts val="800"/>
              </a:spcAft>
              <a:buNone/>
            </a:pPr>
            <a:r>
              <a:rPr lang="en-US" sz="1200" kern="100" dirty="0">
                <a:effectLst/>
              </a:rPr>
              <a:t>    </a:t>
            </a:r>
          </a:p>
          <a:p>
            <a:pPr marL="0" marR="0" indent="0">
              <a:lnSpc>
                <a:spcPct val="115000"/>
              </a:lnSpc>
              <a:spcBef>
                <a:spcPts val="0"/>
              </a:spcBef>
              <a:spcAft>
                <a:spcPts val="800"/>
              </a:spcAft>
              <a:buNone/>
            </a:pPr>
            <a:r>
              <a:rPr lang="en-US" sz="1200" kern="100" dirty="0">
                <a:effectLst/>
              </a:rPr>
              <a:t>    return </a:t>
            </a:r>
            <a:r>
              <a:rPr lang="en-US" sz="1200" kern="100" dirty="0" err="1">
                <a:effectLst/>
              </a:rPr>
              <a:t>tong_tien</a:t>
            </a:r>
            <a:r>
              <a:rPr lang="en-US" sz="1200" kern="100" dirty="0">
                <a:effectLst/>
              </a:rPr>
              <a:t>;</a:t>
            </a:r>
          </a:p>
          <a:p>
            <a:pPr marL="0" marR="0" indent="0">
              <a:lnSpc>
                <a:spcPct val="115000"/>
              </a:lnSpc>
              <a:spcBef>
                <a:spcPts val="0"/>
              </a:spcBef>
              <a:spcAft>
                <a:spcPts val="800"/>
              </a:spcAft>
              <a:buNone/>
            </a:pPr>
            <a:r>
              <a:rPr lang="en-US" sz="1200" kern="100" dirty="0">
                <a:effectLst/>
              </a:rPr>
              <a:t>end;</a:t>
            </a:r>
          </a:p>
          <a:p>
            <a:pPr marL="0" marR="0" indent="0">
              <a:lnSpc>
                <a:spcPct val="115000"/>
              </a:lnSpc>
              <a:spcBef>
                <a:spcPts val="0"/>
              </a:spcBef>
              <a:spcAft>
                <a:spcPts val="800"/>
              </a:spcAft>
              <a:buNone/>
            </a:pPr>
            <a:r>
              <a:rPr lang="en-US" sz="1200" kern="100" dirty="0">
                <a:effectLst/>
              </a:rPr>
              <a:t>$$ language </a:t>
            </a:r>
            <a:r>
              <a:rPr lang="en-US" sz="1200" kern="100" dirty="0" err="1">
                <a:effectLst/>
              </a:rPr>
              <a:t>plpgsql</a:t>
            </a:r>
            <a:r>
              <a:rPr lang="en-US" sz="1200" kern="100" dirty="0">
                <a:effectLst/>
              </a:rPr>
              <a:t>;</a:t>
            </a:r>
          </a:p>
          <a:p>
            <a:pPr marL="0" marR="0" indent="0">
              <a:lnSpc>
                <a:spcPct val="115000"/>
              </a:lnSpc>
              <a:spcBef>
                <a:spcPts val="0"/>
              </a:spcBef>
              <a:spcAft>
                <a:spcPts val="800"/>
              </a:spcAft>
              <a:buNone/>
            </a:pPr>
            <a:endParaRPr lang="en-US" sz="1100" kern="100" dirty="0">
              <a:effectLst/>
            </a:endParaRPr>
          </a:p>
        </p:txBody>
      </p:sp>
    </p:spTree>
    <p:extLst>
      <p:ext uri="{BB962C8B-B14F-4D97-AF65-F5344CB8AC3E}">
        <p14:creationId xmlns:p14="http://schemas.microsoft.com/office/powerpoint/2010/main" val="1887923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dirty="0"/>
              <a:t>4.3. Function</a:t>
            </a:r>
            <a:endParaRPr lang="en-US" sz="1600" dirty="0"/>
          </a:p>
          <a:p>
            <a:pPr marL="0" marR="0" indent="0">
              <a:lnSpc>
                <a:spcPct val="115000"/>
              </a:lnSpc>
              <a:spcBef>
                <a:spcPts val="0"/>
              </a:spcBef>
              <a:spcAft>
                <a:spcPts val="800"/>
              </a:spcAft>
              <a:buNone/>
            </a:pPr>
            <a:r>
              <a:rPr lang="en-US" sz="1600" b="1" kern="100" dirty="0">
                <a:effectLst/>
              </a:rPr>
              <a:t>--1. function </a:t>
            </a:r>
            <a:r>
              <a:rPr lang="en-US" sz="1600" b="1" kern="100" dirty="0" err="1">
                <a:effectLst/>
              </a:rPr>
              <a:t>tính</a:t>
            </a:r>
            <a:r>
              <a:rPr lang="en-US" sz="1600" b="1" kern="100" dirty="0">
                <a:effectLst/>
              </a:rPr>
              <a:t> </a:t>
            </a:r>
            <a:r>
              <a:rPr lang="en-US" sz="1600" b="1" kern="100" dirty="0" err="1">
                <a:effectLst/>
              </a:rPr>
              <a:t>tiền</a:t>
            </a:r>
            <a:r>
              <a:rPr lang="en-US" sz="1600" b="1" kern="100" dirty="0">
                <a:effectLst/>
              </a:rPr>
              <a:t> </a:t>
            </a:r>
            <a:r>
              <a:rPr lang="en-US" sz="1600" b="1" kern="100" dirty="0" err="1">
                <a:effectLst/>
              </a:rPr>
              <a:t>phòng</a:t>
            </a:r>
            <a:endParaRPr lang="en-US" sz="1600" b="1" kern="100" dirty="0">
              <a:effectLst/>
            </a:endParaRPr>
          </a:p>
          <a:p>
            <a:pPr marL="0" marR="0" indent="0">
              <a:lnSpc>
                <a:spcPct val="115000"/>
              </a:lnSpc>
              <a:spcBef>
                <a:spcPts val="0"/>
              </a:spcBef>
              <a:spcAft>
                <a:spcPts val="800"/>
              </a:spcAft>
              <a:buNone/>
            </a:pPr>
            <a:r>
              <a:rPr lang="en-US" sz="1600" b="1" kern="100" dirty="0"/>
              <a:t>--test function </a:t>
            </a:r>
            <a:r>
              <a:rPr lang="en-US" sz="1600" b="1" kern="100" dirty="0" err="1"/>
              <a:t>tính</a:t>
            </a:r>
            <a:r>
              <a:rPr lang="en-US" sz="1600" b="1" kern="100" dirty="0"/>
              <a:t> </a:t>
            </a:r>
            <a:r>
              <a:rPr lang="en-US" sz="1600" b="1" kern="100" dirty="0" err="1"/>
              <a:t>tiền</a:t>
            </a:r>
            <a:r>
              <a:rPr lang="en-US" sz="1600" b="1" kern="100" dirty="0"/>
              <a:t> </a:t>
            </a:r>
            <a:r>
              <a:rPr lang="en-US" sz="1600" b="1" kern="100" dirty="0" err="1"/>
              <a:t>phòng</a:t>
            </a:r>
            <a:endParaRPr lang="en-US" sz="1600" kern="100" dirty="0">
              <a:effectLst/>
            </a:endParaRPr>
          </a:p>
          <a:p>
            <a:pPr marL="0" marR="0" indent="0">
              <a:lnSpc>
                <a:spcPct val="115000"/>
              </a:lnSpc>
              <a:spcBef>
                <a:spcPts val="0"/>
              </a:spcBef>
              <a:spcAft>
                <a:spcPts val="800"/>
              </a:spcAft>
              <a:buNone/>
            </a:pPr>
            <a:endParaRPr lang="en-US" sz="1600" kern="100" dirty="0">
              <a:effectLst/>
            </a:endParaRPr>
          </a:p>
          <a:p>
            <a:pPr marL="0" marR="0" indent="0">
              <a:lnSpc>
                <a:spcPct val="115000"/>
              </a:lnSpc>
              <a:spcBef>
                <a:spcPts val="0"/>
              </a:spcBef>
              <a:spcAft>
                <a:spcPts val="800"/>
              </a:spcAft>
              <a:buNone/>
            </a:pPr>
            <a:r>
              <a:rPr lang="en-US" sz="1600" kern="100" dirty="0">
                <a:effectLst/>
              </a:rPr>
              <a:t>--</a:t>
            </a:r>
            <a:r>
              <a:rPr lang="en-US" sz="1600" kern="100" dirty="0" err="1">
                <a:effectLst/>
              </a:rPr>
              <a:t>tiền</a:t>
            </a:r>
            <a:r>
              <a:rPr lang="en-US" sz="1600" kern="100" dirty="0">
                <a:effectLst/>
              </a:rPr>
              <a:t> </a:t>
            </a:r>
            <a:r>
              <a:rPr lang="en-US" sz="1600" kern="100" dirty="0" err="1">
                <a:effectLst/>
              </a:rPr>
              <a:t>phòng</a:t>
            </a:r>
            <a:r>
              <a:rPr lang="en-US" sz="1600" kern="100" dirty="0">
                <a:effectLst/>
              </a:rPr>
              <a:t> </a:t>
            </a:r>
            <a:r>
              <a:rPr lang="en-US" sz="1600" kern="100" dirty="0" err="1"/>
              <a:t>của</a:t>
            </a:r>
            <a:r>
              <a:rPr lang="en-US" sz="1600" kern="100" dirty="0"/>
              <a:t> </a:t>
            </a:r>
            <a:r>
              <a:rPr lang="en-US" sz="1600" kern="100" dirty="0" err="1"/>
              <a:t>khách</a:t>
            </a:r>
            <a:r>
              <a:rPr lang="en-US" sz="1600" kern="100" dirty="0"/>
              <a:t> hang </a:t>
            </a:r>
            <a:r>
              <a:rPr lang="en-US" sz="1600" kern="100" dirty="0" err="1"/>
              <a:t>có</a:t>
            </a:r>
            <a:r>
              <a:rPr lang="en-US" sz="1600" kern="100" dirty="0"/>
              <a:t> </a:t>
            </a:r>
            <a:r>
              <a:rPr lang="en-US" sz="1600" kern="100" dirty="0" err="1"/>
              <a:t>mã</a:t>
            </a:r>
            <a:r>
              <a:rPr lang="en-US" sz="1600" kern="100" dirty="0"/>
              <a:t> = 2 </a:t>
            </a:r>
            <a:r>
              <a:rPr lang="en-US" sz="1600" kern="100" dirty="0" err="1"/>
              <a:t>trong</a:t>
            </a:r>
            <a:r>
              <a:rPr lang="en-US" sz="1600" kern="100" dirty="0"/>
              <a:t> </a:t>
            </a:r>
            <a:r>
              <a:rPr lang="en-US" sz="1600" kern="100" dirty="0" err="1"/>
              <a:t>tháng</a:t>
            </a:r>
            <a:r>
              <a:rPr lang="en-US" sz="1600" kern="100" dirty="0"/>
              <a:t> 4 </a:t>
            </a:r>
            <a:r>
              <a:rPr lang="en-US" sz="1600" kern="100" dirty="0" err="1"/>
              <a:t>năm</a:t>
            </a:r>
            <a:r>
              <a:rPr lang="en-US" sz="1600" kern="100" dirty="0"/>
              <a:t> 2024</a:t>
            </a:r>
            <a:endParaRPr lang="en-US" sz="1600" kern="100" dirty="0">
              <a:effectLst/>
            </a:endParaRPr>
          </a:p>
          <a:p>
            <a:pPr marL="0" marR="0" indent="0">
              <a:lnSpc>
                <a:spcPct val="115000"/>
              </a:lnSpc>
              <a:spcBef>
                <a:spcPts val="0"/>
              </a:spcBef>
              <a:spcAft>
                <a:spcPts val="800"/>
              </a:spcAft>
              <a:buNone/>
            </a:pPr>
            <a:r>
              <a:rPr lang="en-US" sz="1600" kern="100" dirty="0">
                <a:effectLst/>
              </a:rPr>
              <a:t>select </a:t>
            </a:r>
            <a:r>
              <a:rPr lang="en-US" sz="1600" kern="100" dirty="0" err="1">
                <a:effectLst/>
              </a:rPr>
              <a:t>tinh_tien_phong</a:t>
            </a:r>
            <a:r>
              <a:rPr lang="en-US" sz="1600" kern="100" dirty="0">
                <a:effectLst/>
              </a:rPr>
              <a:t>(</a:t>
            </a:r>
            <a:r>
              <a:rPr lang="en-US" sz="1600" kern="100" dirty="0"/>
              <a:t>2, 4, 2024</a:t>
            </a:r>
            <a:r>
              <a:rPr lang="en-US" sz="1600" kern="100" dirty="0">
                <a:effectLst/>
              </a:rPr>
              <a:t>)</a:t>
            </a:r>
          </a:p>
        </p:txBody>
      </p:sp>
      <p:pic>
        <p:nvPicPr>
          <p:cNvPr id="8" name="Hình ảnh 7">
            <a:extLst>
              <a:ext uri="{FF2B5EF4-FFF2-40B4-BE49-F238E27FC236}">
                <a16:creationId xmlns:a16="http://schemas.microsoft.com/office/drawing/2014/main" id="{329AD87B-9642-F6A2-7432-E72C45A4BF36}"/>
              </a:ext>
            </a:extLst>
          </p:cNvPr>
          <p:cNvPicPr>
            <a:picLocks noChangeAspect="1"/>
          </p:cNvPicPr>
          <p:nvPr/>
        </p:nvPicPr>
        <p:blipFill>
          <a:blip r:embed="rId2"/>
          <a:stretch>
            <a:fillRect/>
          </a:stretch>
        </p:blipFill>
        <p:spPr>
          <a:xfrm>
            <a:off x="426721" y="3534507"/>
            <a:ext cx="2457793" cy="1057423"/>
          </a:xfrm>
          <a:prstGeom prst="rect">
            <a:avLst/>
          </a:prstGeom>
        </p:spPr>
      </p:pic>
    </p:spTree>
    <p:extLst>
      <p:ext uri="{BB962C8B-B14F-4D97-AF65-F5344CB8AC3E}">
        <p14:creationId xmlns:p14="http://schemas.microsoft.com/office/powerpoint/2010/main" val="428586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sz="2000" dirty="0"/>
              <a:t>4.3. Function</a:t>
            </a:r>
            <a:endParaRPr lang="en-US" sz="1200" dirty="0"/>
          </a:p>
          <a:p>
            <a:pPr marL="0" marR="0" indent="0">
              <a:lnSpc>
                <a:spcPct val="115000"/>
              </a:lnSpc>
              <a:spcBef>
                <a:spcPts val="0"/>
              </a:spcBef>
              <a:spcAft>
                <a:spcPts val="800"/>
              </a:spcAft>
              <a:buNone/>
            </a:pPr>
            <a:r>
              <a:rPr lang="en-US" sz="1200" b="1" kern="100" dirty="0">
                <a:effectLst/>
              </a:rPr>
              <a:t>--2. function </a:t>
            </a:r>
            <a:r>
              <a:rPr lang="en-US" sz="1200" b="1" kern="100" dirty="0" err="1">
                <a:effectLst/>
              </a:rPr>
              <a:t>tính</a:t>
            </a:r>
            <a:r>
              <a:rPr lang="en-US" sz="1200" b="1" kern="100" dirty="0">
                <a:effectLst/>
              </a:rPr>
              <a:t> </a:t>
            </a:r>
            <a:r>
              <a:rPr lang="en-US" sz="1200" b="1" kern="100" dirty="0" err="1">
                <a:effectLst/>
              </a:rPr>
              <a:t>tiền</a:t>
            </a:r>
            <a:r>
              <a:rPr lang="en-US" sz="1200" b="1" kern="100" dirty="0">
                <a:effectLst/>
              </a:rPr>
              <a:t> </a:t>
            </a:r>
            <a:r>
              <a:rPr lang="en-US" sz="1200" b="1" kern="100" dirty="0" err="1">
                <a:effectLst/>
              </a:rPr>
              <a:t>dịch</a:t>
            </a:r>
            <a:r>
              <a:rPr lang="en-US" sz="1200" b="1" kern="100" dirty="0">
                <a:effectLst/>
              </a:rPr>
              <a:t> </a:t>
            </a:r>
            <a:r>
              <a:rPr lang="en-US" sz="1200" b="1" kern="100" dirty="0" err="1">
                <a:effectLst/>
              </a:rPr>
              <a:t>vụ</a:t>
            </a:r>
            <a:endParaRPr lang="en-US" sz="1200" kern="100" dirty="0">
              <a:effectLst/>
            </a:endParaRPr>
          </a:p>
          <a:p>
            <a:pPr marL="0" marR="0" indent="0">
              <a:lnSpc>
                <a:spcPct val="115000"/>
              </a:lnSpc>
              <a:spcBef>
                <a:spcPts val="0"/>
              </a:spcBef>
              <a:spcAft>
                <a:spcPts val="800"/>
              </a:spcAft>
              <a:buNone/>
            </a:pPr>
            <a:r>
              <a:rPr lang="en-US" sz="1100" kern="100" dirty="0">
                <a:effectLst/>
              </a:rPr>
              <a:t>create or replace function </a:t>
            </a:r>
            <a:r>
              <a:rPr lang="en-US" sz="1100" kern="100" dirty="0" err="1">
                <a:effectLst/>
              </a:rPr>
              <a:t>tinh_tien_dich_vu</a:t>
            </a:r>
            <a:r>
              <a:rPr lang="en-US" sz="1100" kern="100" dirty="0">
                <a:effectLst/>
              </a:rPr>
              <a:t>(</a:t>
            </a:r>
            <a:r>
              <a:rPr lang="en-US" sz="1100" kern="100" dirty="0" err="1">
                <a:effectLst/>
              </a:rPr>
              <a:t>makh</a:t>
            </a:r>
            <a:r>
              <a:rPr lang="en-US" sz="1100" kern="100" dirty="0">
                <a:effectLst/>
              </a:rPr>
              <a:t> int, thang int, </a:t>
            </a:r>
            <a:r>
              <a:rPr lang="en-US" sz="1100" kern="100" dirty="0" err="1">
                <a:effectLst/>
              </a:rPr>
              <a:t>nam</a:t>
            </a:r>
            <a:r>
              <a:rPr lang="en-US" sz="1100" kern="100" dirty="0">
                <a:effectLst/>
              </a:rPr>
              <a:t> int)</a:t>
            </a:r>
          </a:p>
          <a:p>
            <a:pPr marL="0" marR="0" indent="0">
              <a:lnSpc>
                <a:spcPct val="115000"/>
              </a:lnSpc>
              <a:spcBef>
                <a:spcPts val="0"/>
              </a:spcBef>
              <a:spcAft>
                <a:spcPts val="800"/>
              </a:spcAft>
              <a:buNone/>
            </a:pPr>
            <a:r>
              <a:rPr lang="en-US" sz="1100" kern="100" dirty="0">
                <a:effectLst/>
              </a:rPr>
              <a:t>returns numeric as $$</a:t>
            </a:r>
          </a:p>
          <a:p>
            <a:pPr marL="0" marR="0" indent="0">
              <a:lnSpc>
                <a:spcPct val="115000"/>
              </a:lnSpc>
              <a:spcBef>
                <a:spcPts val="0"/>
              </a:spcBef>
              <a:spcAft>
                <a:spcPts val="800"/>
              </a:spcAft>
              <a:buNone/>
            </a:pPr>
            <a:r>
              <a:rPr lang="en-US" sz="1100" kern="100" dirty="0">
                <a:effectLst/>
              </a:rPr>
              <a:t>declare</a:t>
            </a:r>
          </a:p>
          <a:p>
            <a:pPr marL="0" marR="0" indent="0">
              <a:lnSpc>
                <a:spcPct val="115000"/>
              </a:lnSpc>
              <a:spcBef>
                <a:spcPts val="0"/>
              </a:spcBef>
              <a:spcAft>
                <a:spcPts val="800"/>
              </a:spcAft>
              <a:buNone/>
            </a:pPr>
            <a:r>
              <a:rPr lang="en-US" sz="1100" kern="100" dirty="0">
                <a:effectLst/>
              </a:rPr>
              <a:t>    </a:t>
            </a:r>
            <a:r>
              <a:rPr lang="en-US" sz="1100" kern="100" dirty="0" err="1">
                <a:effectLst/>
              </a:rPr>
              <a:t>tong_tien</a:t>
            </a:r>
            <a:r>
              <a:rPr lang="en-US" sz="1100" kern="100" dirty="0">
                <a:effectLst/>
              </a:rPr>
              <a:t> numeric := 0;</a:t>
            </a:r>
          </a:p>
          <a:p>
            <a:pPr marL="0" marR="0" indent="0">
              <a:lnSpc>
                <a:spcPct val="115000"/>
              </a:lnSpc>
              <a:spcBef>
                <a:spcPts val="0"/>
              </a:spcBef>
              <a:spcAft>
                <a:spcPts val="800"/>
              </a:spcAft>
              <a:buNone/>
            </a:pPr>
            <a:r>
              <a:rPr lang="en-US" sz="1100" kern="100" dirty="0">
                <a:effectLst/>
              </a:rPr>
              <a:t>begin</a:t>
            </a:r>
          </a:p>
          <a:p>
            <a:pPr marL="0" marR="0" indent="0">
              <a:lnSpc>
                <a:spcPct val="115000"/>
              </a:lnSpc>
              <a:spcBef>
                <a:spcPts val="0"/>
              </a:spcBef>
              <a:spcAft>
                <a:spcPts val="800"/>
              </a:spcAft>
              <a:buNone/>
            </a:pPr>
            <a:r>
              <a:rPr lang="en-US" sz="1100" kern="100" dirty="0">
                <a:effectLst/>
              </a:rPr>
              <a:t>    select sum(</a:t>
            </a:r>
            <a:r>
              <a:rPr lang="en-US" sz="1100" kern="100" dirty="0" err="1">
                <a:effectLst/>
              </a:rPr>
              <a:t>giadv</a:t>
            </a:r>
            <a:r>
              <a:rPr lang="en-US" sz="1100" kern="100" dirty="0">
                <a:effectLst/>
              </a:rPr>
              <a:t>) into </a:t>
            </a:r>
            <a:r>
              <a:rPr lang="en-US" sz="1100" kern="100" dirty="0" err="1">
                <a:effectLst/>
              </a:rPr>
              <a:t>tong_tien</a:t>
            </a:r>
            <a:endParaRPr lang="en-US" sz="1100" kern="100" dirty="0">
              <a:effectLst/>
            </a:endParaRPr>
          </a:p>
          <a:p>
            <a:pPr marL="0" marR="0" indent="0">
              <a:lnSpc>
                <a:spcPct val="115000"/>
              </a:lnSpc>
              <a:spcBef>
                <a:spcPts val="0"/>
              </a:spcBef>
              <a:spcAft>
                <a:spcPts val="800"/>
              </a:spcAft>
              <a:buNone/>
            </a:pPr>
            <a:r>
              <a:rPr lang="en-US" sz="1100" kern="100" dirty="0">
                <a:effectLst/>
              </a:rPr>
              <a:t>    from </a:t>
            </a:r>
            <a:r>
              <a:rPr lang="en-US" sz="1100" kern="100" dirty="0" err="1">
                <a:effectLst/>
              </a:rPr>
              <a:t>khachhang</a:t>
            </a:r>
            <a:r>
              <a:rPr lang="en-US" sz="1100" kern="100" dirty="0">
                <a:effectLst/>
              </a:rPr>
              <a:t> </a:t>
            </a:r>
          </a:p>
          <a:p>
            <a:pPr marL="0" marR="0" indent="0">
              <a:lnSpc>
                <a:spcPct val="115000"/>
              </a:lnSpc>
              <a:spcBef>
                <a:spcPts val="0"/>
              </a:spcBef>
              <a:spcAft>
                <a:spcPts val="800"/>
              </a:spcAft>
              <a:buNone/>
            </a:pPr>
            <a:r>
              <a:rPr lang="en-US" sz="1100" kern="100" dirty="0">
                <a:effectLst/>
              </a:rPr>
              <a:t>    join </a:t>
            </a:r>
            <a:r>
              <a:rPr lang="en-US" sz="1100" kern="100" dirty="0" err="1">
                <a:effectLst/>
              </a:rPr>
              <a:t>sudungdv</a:t>
            </a:r>
            <a:r>
              <a:rPr lang="en-US" sz="1100" kern="100" dirty="0">
                <a:effectLst/>
              </a:rPr>
              <a:t> using(</a:t>
            </a:r>
            <a:r>
              <a:rPr lang="en-US" sz="1100" kern="100" dirty="0" err="1">
                <a:effectLst/>
              </a:rPr>
              <a:t>makh</a:t>
            </a:r>
            <a:r>
              <a:rPr lang="en-US" sz="1100" kern="100" dirty="0">
                <a:effectLst/>
              </a:rPr>
              <a:t>)</a:t>
            </a:r>
          </a:p>
          <a:p>
            <a:pPr marL="0" marR="0" indent="0">
              <a:lnSpc>
                <a:spcPct val="115000"/>
              </a:lnSpc>
              <a:spcBef>
                <a:spcPts val="0"/>
              </a:spcBef>
              <a:spcAft>
                <a:spcPts val="800"/>
              </a:spcAft>
              <a:buNone/>
            </a:pPr>
            <a:r>
              <a:rPr lang="en-US" sz="1100" kern="100" dirty="0">
                <a:effectLst/>
              </a:rPr>
              <a:t>    join </a:t>
            </a:r>
            <a:r>
              <a:rPr lang="en-US" sz="1100" kern="100" dirty="0" err="1">
                <a:effectLst/>
              </a:rPr>
              <a:t>dichvu</a:t>
            </a:r>
            <a:r>
              <a:rPr lang="en-US" sz="1100" kern="100" dirty="0">
                <a:effectLst/>
              </a:rPr>
              <a:t> using(</a:t>
            </a:r>
            <a:r>
              <a:rPr lang="en-US" sz="1100" kern="100" dirty="0" err="1">
                <a:effectLst/>
              </a:rPr>
              <a:t>madv</a:t>
            </a:r>
            <a:r>
              <a:rPr lang="en-US" sz="1100" kern="100" dirty="0">
                <a:effectLst/>
              </a:rPr>
              <a:t>)</a:t>
            </a:r>
          </a:p>
          <a:p>
            <a:pPr marL="0" marR="0" indent="0">
              <a:lnSpc>
                <a:spcPct val="115000"/>
              </a:lnSpc>
              <a:spcBef>
                <a:spcPts val="0"/>
              </a:spcBef>
              <a:spcAft>
                <a:spcPts val="800"/>
              </a:spcAft>
              <a:buNone/>
            </a:pPr>
            <a:r>
              <a:rPr lang="en-US" sz="1100" kern="100" dirty="0">
                <a:effectLst/>
              </a:rPr>
              <a:t>    where extract(month from </a:t>
            </a:r>
            <a:r>
              <a:rPr lang="en-US" sz="1100" kern="100" dirty="0" err="1">
                <a:effectLst/>
              </a:rPr>
              <a:t>sudungdv.ngaysddv</a:t>
            </a:r>
            <a:r>
              <a:rPr lang="en-US" sz="1100" kern="100" dirty="0">
                <a:effectLst/>
              </a:rPr>
              <a:t>) = thang</a:t>
            </a:r>
          </a:p>
          <a:p>
            <a:pPr marL="0" marR="0" indent="0">
              <a:lnSpc>
                <a:spcPct val="115000"/>
              </a:lnSpc>
              <a:spcBef>
                <a:spcPts val="0"/>
              </a:spcBef>
              <a:spcAft>
                <a:spcPts val="800"/>
              </a:spcAft>
              <a:buNone/>
            </a:pPr>
            <a:r>
              <a:rPr lang="en-US" sz="1100" kern="100" dirty="0">
                <a:effectLst/>
              </a:rPr>
              <a:t>        and extract(year from </a:t>
            </a:r>
            <a:r>
              <a:rPr lang="en-US" sz="1100" kern="100" dirty="0" err="1">
                <a:effectLst/>
              </a:rPr>
              <a:t>sudungdv.ngaysddv</a:t>
            </a:r>
            <a:r>
              <a:rPr lang="en-US" sz="1100" kern="100" dirty="0">
                <a:effectLst/>
              </a:rPr>
              <a:t>) = </a:t>
            </a:r>
            <a:r>
              <a:rPr lang="en-US" sz="1100" kern="100" dirty="0" err="1">
                <a:effectLst/>
              </a:rPr>
              <a:t>nam</a:t>
            </a:r>
            <a:endParaRPr lang="en-US" sz="1100" kern="100" dirty="0">
              <a:effectLst/>
            </a:endParaRPr>
          </a:p>
          <a:p>
            <a:pPr marL="0" marR="0" indent="0">
              <a:lnSpc>
                <a:spcPct val="115000"/>
              </a:lnSpc>
              <a:spcBef>
                <a:spcPts val="0"/>
              </a:spcBef>
              <a:spcAft>
                <a:spcPts val="800"/>
              </a:spcAft>
              <a:buNone/>
            </a:pPr>
            <a:r>
              <a:rPr lang="en-US" sz="1100" kern="100" dirty="0">
                <a:effectLst/>
              </a:rPr>
              <a:t>        and </a:t>
            </a:r>
            <a:r>
              <a:rPr lang="en-US" sz="1100" kern="100" dirty="0" err="1">
                <a:effectLst/>
              </a:rPr>
              <a:t>khachhang.makh</a:t>
            </a:r>
            <a:r>
              <a:rPr lang="en-US" sz="1100" kern="100" dirty="0">
                <a:effectLst/>
              </a:rPr>
              <a:t> = </a:t>
            </a:r>
            <a:r>
              <a:rPr lang="en-US" sz="1100" kern="100" dirty="0" err="1">
                <a:effectLst/>
              </a:rPr>
              <a:t>tinh_tien_dich_vu.makh</a:t>
            </a:r>
            <a:r>
              <a:rPr lang="en-US" sz="1100" kern="100" dirty="0">
                <a:effectLst/>
              </a:rPr>
              <a:t>;</a:t>
            </a:r>
          </a:p>
          <a:p>
            <a:pPr marL="0" marR="0" indent="0">
              <a:lnSpc>
                <a:spcPct val="115000"/>
              </a:lnSpc>
              <a:spcBef>
                <a:spcPts val="0"/>
              </a:spcBef>
              <a:spcAft>
                <a:spcPts val="800"/>
              </a:spcAft>
              <a:buNone/>
            </a:pPr>
            <a:r>
              <a:rPr lang="en-US" sz="1100" kern="100" dirty="0">
                <a:effectLst/>
              </a:rPr>
              <a:t>    </a:t>
            </a:r>
          </a:p>
          <a:p>
            <a:pPr marL="0" marR="0" indent="0">
              <a:lnSpc>
                <a:spcPct val="115000"/>
              </a:lnSpc>
              <a:spcBef>
                <a:spcPts val="0"/>
              </a:spcBef>
              <a:spcAft>
                <a:spcPts val="800"/>
              </a:spcAft>
              <a:buNone/>
            </a:pPr>
            <a:r>
              <a:rPr lang="en-US" sz="1100" kern="100" dirty="0">
                <a:effectLst/>
              </a:rPr>
              <a:t>    return </a:t>
            </a:r>
            <a:r>
              <a:rPr lang="en-US" sz="1100" kern="100" dirty="0" err="1">
                <a:effectLst/>
              </a:rPr>
              <a:t>tong_tien</a:t>
            </a:r>
            <a:r>
              <a:rPr lang="en-US" sz="1100" kern="100" dirty="0">
                <a:effectLst/>
              </a:rPr>
              <a:t>;</a:t>
            </a:r>
          </a:p>
          <a:p>
            <a:pPr marL="0" marR="0" indent="0">
              <a:lnSpc>
                <a:spcPct val="115000"/>
              </a:lnSpc>
              <a:spcBef>
                <a:spcPts val="0"/>
              </a:spcBef>
              <a:spcAft>
                <a:spcPts val="800"/>
              </a:spcAft>
              <a:buNone/>
            </a:pPr>
            <a:r>
              <a:rPr lang="en-US" sz="1100" kern="100" dirty="0">
                <a:effectLst/>
              </a:rPr>
              <a:t>end;</a:t>
            </a:r>
          </a:p>
          <a:p>
            <a:pPr marL="0" marR="0" indent="0">
              <a:lnSpc>
                <a:spcPct val="115000"/>
              </a:lnSpc>
              <a:spcBef>
                <a:spcPts val="0"/>
              </a:spcBef>
              <a:spcAft>
                <a:spcPts val="800"/>
              </a:spcAft>
              <a:buNone/>
            </a:pPr>
            <a:r>
              <a:rPr lang="en-US" sz="1100" kern="100" dirty="0">
                <a:effectLst/>
              </a:rPr>
              <a:t>$$ language </a:t>
            </a:r>
            <a:r>
              <a:rPr lang="en-US" sz="1100" kern="100" dirty="0" err="1">
                <a:effectLst/>
              </a:rPr>
              <a:t>plpgsql</a:t>
            </a:r>
            <a:r>
              <a:rPr lang="en-US" sz="1100" kern="100" dirty="0">
                <a:effectLst/>
              </a:rPr>
              <a:t>;</a:t>
            </a:r>
          </a:p>
          <a:p>
            <a:pPr marL="0" marR="0" indent="0">
              <a:lnSpc>
                <a:spcPct val="115000"/>
              </a:lnSpc>
              <a:spcBef>
                <a:spcPts val="0"/>
              </a:spcBef>
              <a:spcAft>
                <a:spcPts val="800"/>
              </a:spcAft>
              <a:buNone/>
            </a:pPr>
            <a:endParaRPr lang="en-US" sz="1100" kern="100" dirty="0">
              <a:effectLst/>
            </a:endParaRPr>
          </a:p>
        </p:txBody>
      </p:sp>
    </p:spTree>
    <p:extLst>
      <p:ext uri="{BB962C8B-B14F-4D97-AF65-F5344CB8AC3E}">
        <p14:creationId xmlns:p14="http://schemas.microsoft.com/office/powerpoint/2010/main" val="610710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4. Query, Trigger, Function, View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841247"/>
            <a:ext cx="8420726" cy="5303393"/>
          </a:xfrm>
        </p:spPr>
        <p:txBody>
          <a:bodyPr/>
          <a:lstStyle/>
          <a:p>
            <a:pPr marL="0" indent="0">
              <a:buNone/>
            </a:pPr>
            <a:r>
              <a:rPr lang="en-US" dirty="0"/>
              <a:t>4.3. Function</a:t>
            </a:r>
            <a:endParaRPr lang="en-US" sz="1600" dirty="0"/>
          </a:p>
          <a:p>
            <a:pPr marL="0" marR="0" indent="0">
              <a:lnSpc>
                <a:spcPct val="115000"/>
              </a:lnSpc>
              <a:spcBef>
                <a:spcPts val="0"/>
              </a:spcBef>
              <a:spcAft>
                <a:spcPts val="800"/>
              </a:spcAft>
              <a:buNone/>
            </a:pPr>
            <a:r>
              <a:rPr lang="en-US" sz="1600" b="1" kern="100" dirty="0">
                <a:effectLst/>
              </a:rPr>
              <a:t>--2. function </a:t>
            </a:r>
            <a:r>
              <a:rPr lang="en-US" sz="1600" b="1" kern="100" dirty="0" err="1">
                <a:effectLst/>
              </a:rPr>
              <a:t>tính</a:t>
            </a:r>
            <a:r>
              <a:rPr lang="en-US" sz="1600" b="1" kern="100" dirty="0">
                <a:effectLst/>
              </a:rPr>
              <a:t> </a:t>
            </a:r>
            <a:r>
              <a:rPr lang="en-US" sz="1600" b="1" kern="100" dirty="0" err="1">
                <a:effectLst/>
              </a:rPr>
              <a:t>tiền</a:t>
            </a:r>
            <a:r>
              <a:rPr lang="en-US" sz="1600" b="1" kern="100" dirty="0">
                <a:effectLst/>
              </a:rPr>
              <a:t> </a:t>
            </a:r>
            <a:r>
              <a:rPr lang="en-US" sz="1600" b="1" kern="100" dirty="0" err="1">
                <a:effectLst/>
              </a:rPr>
              <a:t>dịch</a:t>
            </a:r>
            <a:r>
              <a:rPr lang="en-US" sz="1600" b="1" kern="100" dirty="0">
                <a:effectLst/>
              </a:rPr>
              <a:t> </a:t>
            </a:r>
            <a:r>
              <a:rPr lang="en-US" sz="1600" b="1" kern="100" dirty="0" err="1">
                <a:effectLst/>
              </a:rPr>
              <a:t>vụ</a:t>
            </a:r>
            <a:endParaRPr lang="en-US" sz="1600" b="1" kern="100" dirty="0"/>
          </a:p>
          <a:p>
            <a:pPr marL="0" marR="0" indent="0">
              <a:lnSpc>
                <a:spcPct val="115000"/>
              </a:lnSpc>
              <a:spcBef>
                <a:spcPts val="0"/>
              </a:spcBef>
              <a:spcAft>
                <a:spcPts val="800"/>
              </a:spcAft>
              <a:buNone/>
            </a:pPr>
            <a:r>
              <a:rPr lang="en-US" sz="1600" b="1" kern="100" dirty="0">
                <a:effectLst/>
              </a:rPr>
              <a:t>--test function </a:t>
            </a:r>
            <a:r>
              <a:rPr lang="en-US" sz="1600" b="1" kern="100" dirty="0" err="1">
                <a:effectLst/>
              </a:rPr>
              <a:t>tính</a:t>
            </a:r>
            <a:r>
              <a:rPr lang="en-US" sz="1600" b="1" kern="100" dirty="0">
                <a:effectLst/>
              </a:rPr>
              <a:t> </a:t>
            </a:r>
            <a:r>
              <a:rPr lang="en-US" sz="1600" b="1" kern="100" dirty="0" err="1">
                <a:effectLst/>
              </a:rPr>
              <a:t>tiền</a:t>
            </a:r>
            <a:r>
              <a:rPr lang="en-US" sz="1600" b="1" kern="100" dirty="0">
                <a:effectLst/>
              </a:rPr>
              <a:t> </a:t>
            </a:r>
            <a:r>
              <a:rPr lang="en-US" sz="1600" b="1" kern="100" dirty="0" err="1">
                <a:effectLst/>
              </a:rPr>
              <a:t>dịch</a:t>
            </a:r>
            <a:r>
              <a:rPr lang="en-US" sz="1600" b="1" kern="100" dirty="0">
                <a:effectLst/>
              </a:rPr>
              <a:t> </a:t>
            </a:r>
            <a:r>
              <a:rPr lang="en-US" sz="1600" b="1" kern="100" dirty="0" err="1">
                <a:effectLst/>
              </a:rPr>
              <a:t>vụ</a:t>
            </a:r>
            <a:endParaRPr lang="en-US" sz="1600" b="1" kern="100" dirty="0">
              <a:effectLst/>
            </a:endParaRPr>
          </a:p>
          <a:p>
            <a:pPr marL="0" marR="0" indent="0">
              <a:lnSpc>
                <a:spcPct val="115000"/>
              </a:lnSpc>
              <a:spcBef>
                <a:spcPts val="0"/>
              </a:spcBef>
              <a:spcAft>
                <a:spcPts val="800"/>
              </a:spcAft>
              <a:buNone/>
            </a:pPr>
            <a:endParaRPr lang="en-US" sz="1600" b="1" kern="100" dirty="0"/>
          </a:p>
          <a:p>
            <a:pPr marL="0" marR="0" indent="0">
              <a:lnSpc>
                <a:spcPct val="115000"/>
              </a:lnSpc>
              <a:spcBef>
                <a:spcPts val="0"/>
              </a:spcBef>
              <a:spcAft>
                <a:spcPts val="800"/>
              </a:spcAft>
              <a:buNone/>
            </a:pPr>
            <a:endParaRPr lang="en-US" sz="1600" b="1" kern="100" dirty="0"/>
          </a:p>
          <a:p>
            <a:pPr marL="0" marR="0" indent="0">
              <a:lnSpc>
                <a:spcPct val="115000"/>
              </a:lnSpc>
              <a:spcBef>
                <a:spcPts val="0"/>
              </a:spcBef>
              <a:spcAft>
                <a:spcPts val="800"/>
              </a:spcAft>
              <a:buNone/>
            </a:pPr>
            <a:r>
              <a:rPr lang="en-US" sz="1600" kern="100" dirty="0">
                <a:effectLst/>
              </a:rPr>
              <a:t>--</a:t>
            </a:r>
            <a:r>
              <a:rPr lang="en-US" sz="1600" kern="100" dirty="0" err="1">
                <a:effectLst/>
              </a:rPr>
              <a:t>tiền</a:t>
            </a:r>
            <a:r>
              <a:rPr lang="en-US" sz="1600" kern="100" dirty="0">
                <a:effectLst/>
              </a:rPr>
              <a:t> </a:t>
            </a:r>
            <a:r>
              <a:rPr lang="en-US" sz="1600" kern="100" dirty="0" err="1">
                <a:effectLst/>
              </a:rPr>
              <a:t>dịch</a:t>
            </a:r>
            <a:r>
              <a:rPr lang="en-US" sz="1600" kern="100" dirty="0">
                <a:effectLst/>
              </a:rPr>
              <a:t> </a:t>
            </a:r>
            <a:r>
              <a:rPr lang="en-US" sz="1600" kern="100" dirty="0" err="1">
                <a:effectLst/>
              </a:rPr>
              <a:t>vụ</a:t>
            </a:r>
            <a:r>
              <a:rPr lang="en-US" sz="1600" kern="100" dirty="0">
                <a:effectLst/>
              </a:rPr>
              <a:t> </a:t>
            </a:r>
            <a:r>
              <a:rPr lang="en-US" sz="1600" kern="100" dirty="0" err="1">
                <a:effectLst/>
              </a:rPr>
              <a:t>của</a:t>
            </a:r>
            <a:r>
              <a:rPr lang="en-US" sz="1600" kern="100" dirty="0">
                <a:effectLst/>
              </a:rPr>
              <a:t> </a:t>
            </a:r>
            <a:r>
              <a:rPr lang="en-US" sz="1600" kern="100" dirty="0" err="1">
                <a:effectLst/>
              </a:rPr>
              <a:t>khách</a:t>
            </a:r>
            <a:r>
              <a:rPr lang="en-US" sz="1600" kern="100" dirty="0">
                <a:effectLst/>
              </a:rPr>
              <a:t> hang </a:t>
            </a:r>
            <a:r>
              <a:rPr lang="en-US" sz="1600" kern="100" dirty="0" err="1">
                <a:effectLst/>
              </a:rPr>
              <a:t>có</a:t>
            </a:r>
            <a:r>
              <a:rPr lang="en-US" sz="1600" kern="100" dirty="0">
                <a:effectLst/>
              </a:rPr>
              <a:t> </a:t>
            </a:r>
            <a:r>
              <a:rPr lang="en-US" sz="1600" kern="100" dirty="0" err="1">
                <a:effectLst/>
              </a:rPr>
              <a:t>mã</a:t>
            </a:r>
            <a:r>
              <a:rPr lang="en-US" sz="1600" kern="100" dirty="0">
                <a:effectLst/>
              </a:rPr>
              <a:t> = 10 </a:t>
            </a:r>
            <a:r>
              <a:rPr lang="en-US" sz="1600" kern="100" dirty="0" err="1">
                <a:effectLst/>
              </a:rPr>
              <a:t>trong</a:t>
            </a:r>
            <a:r>
              <a:rPr lang="en-US" sz="1600" kern="100" dirty="0">
                <a:effectLst/>
              </a:rPr>
              <a:t> </a:t>
            </a:r>
            <a:r>
              <a:rPr lang="en-US" sz="1600" kern="100" dirty="0" err="1">
                <a:effectLst/>
              </a:rPr>
              <a:t>tháng</a:t>
            </a:r>
            <a:r>
              <a:rPr lang="en-US" sz="1600" kern="100" dirty="0">
                <a:effectLst/>
              </a:rPr>
              <a:t> 4 </a:t>
            </a:r>
            <a:r>
              <a:rPr lang="en-US" sz="1600" kern="100" dirty="0" err="1">
                <a:effectLst/>
              </a:rPr>
              <a:t>năm</a:t>
            </a:r>
            <a:r>
              <a:rPr lang="en-US" sz="1600" kern="100" dirty="0">
                <a:effectLst/>
              </a:rPr>
              <a:t> 2024</a:t>
            </a:r>
          </a:p>
          <a:p>
            <a:pPr marL="0" marR="0" indent="0">
              <a:lnSpc>
                <a:spcPct val="115000"/>
              </a:lnSpc>
              <a:spcBef>
                <a:spcPts val="0"/>
              </a:spcBef>
              <a:spcAft>
                <a:spcPts val="800"/>
              </a:spcAft>
              <a:buNone/>
            </a:pPr>
            <a:r>
              <a:rPr lang="en-US" sz="1600" kern="100" dirty="0">
                <a:effectLst/>
              </a:rPr>
              <a:t>select </a:t>
            </a:r>
            <a:r>
              <a:rPr lang="en-US" sz="1600" kern="100" dirty="0" err="1">
                <a:effectLst/>
              </a:rPr>
              <a:t>tinh</a:t>
            </a:r>
            <a:r>
              <a:rPr lang="en-US" sz="1600" kern="100" dirty="0" err="1"/>
              <a:t>_tien_dich_vu</a:t>
            </a:r>
            <a:r>
              <a:rPr lang="en-US" sz="1600" kern="100" dirty="0">
                <a:effectLst/>
              </a:rPr>
              <a:t>(10, 4, 2024)</a:t>
            </a:r>
          </a:p>
          <a:p>
            <a:pPr marL="0" marR="0" indent="0">
              <a:lnSpc>
                <a:spcPct val="115000"/>
              </a:lnSpc>
              <a:spcBef>
                <a:spcPts val="0"/>
              </a:spcBef>
              <a:spcAft>
                <a:spcPts val="800"/>
              </a:spcAft>
              <a:buNone/>
            </a:pPr>
            <a:endParaRPr lang="en-US" sz="1400" kern="100" dirty="0">
              <a:effectLst/>
            </a:endParaRPr>
          </a:p>
        </p:txBody>
      </p:sp>
      <p:pic>
        <p:nvPicPr>
          <p:cNvPr id="6" name="Hình ảnh 5">
            <a:extLst>
              <a:ext uri="{FF2B5EF4-FFF2-40B4-BE49-F238E27FC236}">
                <a16:creationId xmlns:a16="http://schemas.microsoft.com/office/drawing/2014/main" id="{9A91439B-A815-3166-8095-2CABF04881FB}"/>
              </a:ext>
            </a:extLst>
          </p:cNvPr>
          <p:cNvPicPr>
            <a:picLocks noChangeAspect="1"/>
          </p:cNvPicPr>
          <p:nvPr/>
        </p:nvPicPr>
        <p:blipFill>
          <a:blip r:embed="rId2"/>
          <a:stretch>
            <a:fillRect/>
          </a:stretch>
        </p:blipFill>
        <p:spPr>
          <a:xfrm>
            <a:off x="235077" y="3878327"/>
            <a:ext cx="2543530" cy="1124107"/>
          </a:xfrm>
          <a:prstGeom prst="rect">
            <a:avLst/>
          </a:prstGeom>
        </p:spPr>
      </p:pic>
    </p:spTree>
    <p:extLst>
      <p:ext uri="{BB962C8B-B14F-4D97-AF65-F5344CB8AC3E}">
        <p14:creationId xmlns:p14="http://schemas.microsoft.com/office/powerpoint/2010/main" val="384164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5.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khách</a:t>
            </a:r>
            <a:r>
              <a:rPr lang="en-US" dirty="0"/>
              <a:t> </a:t>
            </a:r>
            <a:r>
              <a:rPr lang="en-US" dirty="0" err="1"/>
              <a:t>sạn</a:t>
            </a:r>
            <a:r>
              <a:rPr lang="en-US" dirty="0"/>
              <a:t> </a:t>
            </a:r>
          </a:p>
        </p:txBody>
      </p:sp>
      <p:sp>
        <p:nvSpPr>
          <p:cNvPr id="7" name="Chỗ dành sẵn cho Nội dung 6">
            <a:extLst>
              <a:ext uri="{FF2B5EF4-FFF2-40B4-BE49-F238E27FC236}">
                <a16:creationId xmlns:a16="http://schemas.microsoft.com/office/drawing/2014/main" id="{F9B04D6D-9114-38F7-19A5-A54B1B887287}"/>
              </a:ext>
            </a:extLst>
          </p:cNvPr>
          <p:cNvSpPr>
            <a:spLocks noGrp="1"/>
          </p:cNvSpPr>
          <p:nvPr>
            <p:ph sz="quarter" idx="13"/>
          </p:nvPr>
        </p:nvSpPr>
        <p:spPr/>
        <p:txBody>
          <a:bodyPr/>
          <a:lstStyle/>
          <a:p>
            <a:pPr marL="0" marR="0">
              <a:lnSpc>
                <a:spcPct val="115000"/>
              </a:lnSpc>
              <a:spcBef>
                <a:spcPts val="0"/>
              </a:spcBef>
              <a:spcAft>
                <a:spcPts val="800"/>
              </a:spcAft>
            </a:pPr>
            <a:r>
              <a:rPr lang="en-US" sz="1600" kern="100" dirty="0">
                <a:effectLst/>
              </a:rPr>
              <a:t>Giao </a:t>
            </a:r>
            <a:r>
              <a:rPr lang="en-US" sz="1600" kern="100" dirty="0" err="1">
                <a:effectLst/>
              </a:rPr>
              <a:t>diện</a:t>
            </a:r>
            <a:r>
              <a:rPr lang="en-US" sz="1600" kern="100" dirty="0">
                <a:effectLst/>
              </a:rPr>
              <a:t> </a:t>
            </a:r>
            <a:r>
              <a:rPr lang="en-US" sz="1600" kern="100" dirty="0" err="1">
                <a:effectLst/>
              </a:rPr>
              <a:t>tương</a:t>
            </a:r>
            <a:r>
              <a:rPr lang="en-US" sz="1600" kern="100" dirty="0">
                <a:effectLst/>
              </a:rPr>
              <a:t> </a:t>
            </a:r>
            <a:r>
              <a:rPr lang="en-US" sz="1600" kern="100" dirty="0" err="1">
                <a:effectLst/>
              </a:rPr>
              <a:t>tác</a:t>
            </a:r>
            <a:r>
              <a:rPr lang="en-US" sz="1600" kern="100" dirty="0">
                <a:effectLst/>
              </a:rPr>
              <a:t> </a:t>
            </a:r>
            <a:r>
              <a:rPr lang="en-US" sz="1600" kern="100" dirty="0" err="1">
                <a:effectLst/>
              </a:rPr>
              <a:t>dòng</a:t>
            </a:r>
            <a:r>
              <a:rPr lang="en-US" sz="1600" kern="100" dirty="0">
                <a:effectLst/>
              </a:rPr>
              <a:t> </a:t>
            </a:r>
            <a:r>
              <a:rPr lang="en-US" sz="1600" kern="100" dirty="0" err="1">
                <a:effectLst/>
              </a:rPr>
              <a:t>lệnh</a:t>
            </a:r>
            <a:r>
              <a:rPr lang="en-US" sz="1600" kern="100" dirty="0">
                <a:effectLst/>
              </a:rPr>
              <a:t>, </a:t>
            </a:r>
            <a:r>
              <a:rPr lang="en-US" sz="1600" kern="100" dirty="0" err="1">
                <a:effectLst/>
              </a:rPr>
              <a:t>có</a:t>
            </a:r>
            <a:r>
              <a:rPr lang="en-US" sz="1600" kern="100" dirty="0">
                <a:effectLst/>
              </a:rPr>
              <a:t> menu </a:t>
            </a:r>
            <a:r>
              <a:rPr lang="en-US" sz="1600" kern="100" dirty="0" err="1">
                <a:effectLst/>
              </a:rPr>
              <a:t>hiển</a:t>
            </a:r>
            <a:r>
              <a:rPr lang="en-US" sz="1600" kern="100" dirty="0">
                <a:effectLst/>
              </a:rPr>
              <a:t> </a:t>
            </a:r>
            <a:r>
              <a:rPr lang="en-US" sz="1600" kern="100" dirty="0" err="1">
                <a:effectLst/>
              </a:rPr>
              <a:t>thị</a:t>
            </a:r>
            <a:r>
              <a:rPr lang="en-US" sz="1600" kern="100" dirty="0">
                <a:effectLst/>
              </a:rPr>
              <a:t> </a:t>
            </a:r>
            <a:r>
              <a:rPr lang="en-US" sz="1600" kern="100" dirty="0" err="1">
                <a:effectLst/>
              </a:rPr>
              <a:t>các</a:t>
            </a:r>
            <a:r>
              <a:rPr lang="en-US" sz="1600" kern="100" dirty="0">
                <a:effectLst/>
              </a:rPr>
              <a:t> </a:t>
            </a:r>
            <a:r>
              <a:rPr lang="en-US" sz="1600" kern="100" dirty="0" err="1">
                <a:effectLst/>
              </a:rPr>
              <a:t>chức</a:t>
            </a:r>
            <a:r>
              <a:rPr lang="en-US" sz="1600" kern="100" dirty="0">
                <a:effectLst/>
              </a:rPr>
              <a:t> </a:t>
            </a:r>
            <a:r>
              <a:rPr lang="en-US" sz="1600" kern="100" dirty="0" err="1">
                <a:effectLst/>
              </a:rPr>
              <a:t>năng</a:t>
            </a:r>
            <a:r>
              <a:rPr lang="en-US" sz="1600" kern="100" dirty="0">
                <a:effectLst/>
              </a:rPr>
              <a:t>:</a:t>
            </a:r>
          </a:p>
          <a:p>
            <a:pPr marL="342900" marR="0" lvl="0" indent="-342900">
              <a:lnSpc>
                <a:spcPct val="115000"/>
              </a:lnSpc>
              <a:spcBef>
                <a:spcPts val="0"/>
              </a:spcBef>
              <a:spcAft>
                <a:spcPts val="800"/>
              </a:spcAft>
              <a:buFont typeface="Aptos" panose="020B0004020202020204" pitchFamily="34" charset="0"/>
              <a:buChar char="-"/>
            </a:pPr>
            <a:r>
              <a:rPr lang="en-US" sz="1600" kern="100" dirty="0">
                <a:effectLst/>
              </a:rPr>
              <a:t>“</a:t>
            </a:r>
            <a:r>
              <a:rPr lang="en-US" sz="1600" kern="100" dirty="0" err="1">
                <a:effectLst/>
              </a:rPr>
              <a:t>Xem</a:t>
            </a:r>
            <a:r>
              <a:rPr lang="en-US" sz="1600" kern="100" dirty="0">
                <a:effectLst/>
              </a:rPr>
              <a:t> </a:t>
            </a:r>
            <a:r>
              <a:rPr lang="en-US" sz="1600" kern="100" dirty="0" err="1">
                <a:effectLst/>
              </a:rPr>
              <a:t>khach</a:t>
            </a:r>
            <a:r>
              <a:rPr lang="en-US" sz="1600" kern="100" dirty="0">
                <a:effectLst/>
              </a:rPr>
              <a:t> hang”, “</a:t>
            </a:r>
            <a:r>
              <a:rPr lang="en-US" sz="1600" kern="100" dirty="0" err="1">
                <a:effectLst/>
              </a:rPr>
              <a:t>Xem</a:t>
            </a:r>
            <a:r>
              <a:rPr lang="en-US" sz="1600" kern="100" dirty="0">
                <a:effectLst/>
              </a:rPr>
              <a:t> </a:t>
            </a:r>
            <a:r>
              <a:rPr lang="en-US" sz="1600" kern="100" dirty="0" err="1">
                <a:effectLst/>
              </a:rPr>
              <a:t>phong</a:t>
            </a:r>
            <a:r>
              <a:rPr lang="en-US" sz="1600" kern="100" dirty="0">
                <a:effectLst/>
              </a:rPr>
              <a:t>”,.... </a:t>
            </a:r>
            <a:r>
              <a:rPr lang="en-US" sz="1600" kern="100" dirty="0" err="1">
                <a:effectLst/>
              </a:rPr>
              <a:t>để</a:t>
            </a:r>
            <a:r>
              <a:rPr lang="en-US" sz="1600" kern="100" dirty="0">
                <a:effectLst/>
              </a:rPr>
              <a:t> </a:t>
            </a:r>
            <a:r>
              <a:rPr lang="en-US" sz="1600" kern="100" dirty="0" err="1">
                <a:effectLst/>
              </a:rPr>
              <a:t>hiển</a:t>
            </a:r>
            <a:r>
              <a:rPr lang="en-US" sz="1600" kern="100" dirty="0">
                <a:effectLst/>
              </a:rPr>
              <a:t> </a:t>
            </a:r>
            <a:r>
              <a:rPr lang="en-US" sz="1600" kern="100" dirty="0" err="1">
                <a:effectLst/>
              </a:rPr>
              <a:t>thị</a:t>
            </a:r>
            <a:r>
              <a:rPr lang="en-US" sz="1600" kern="100" dirty="0">
                <a:effectLst/>
              </a:rPr>
              <a:t> </a:t>
            </a:r>
            <a:r>
              <a:rPr lang="en-US" sz="1600" kern="100" dirty="0" err="1">
                <a:effectLst/>
              </a:rPr>
              <a:t>các</a:t>
            </a:r>
            <a:r>
              <a:rPr lang="en-US" sz="1600" kern="100" dirty="0">
                <a:effectLst/>
              </a:rPr>
              <a:t> </a:t>
            </a:r>
            <a:r>
              <a:rPr lang="en-US" sz="1600" kern="100" dirty="0" err="1">
                <a:effectLst/>
              </a:rPr>
              <a:t>thông</a:t>
            </a:r>
            <a:r>
              <a:rPr lang="en-US" sz="1600" kern="100" dirty="0">
                <a:effectLst/>
              </a:rPr>
              <a:t> tin </a:t>
            </a:r>
            <a:r>
              <a:rPr lang="en-US" sz="1600" kern="100" dirty="0" err="1">
                <a:effectLst/>
              </a:rPr>
              <a:t>về</a:t>
            </a:r>
            <a:r>
              <a:rPr lang="en-US" sz="1600" kern="100" dirty="0">
                <a:effectLst/>
              </a:rPr>
              <a:t> </a:t>
            </a:r>
            <a:r>
              <a:rPr lang="en-US" sz="1600" kern="100" dirty="0" err="1">
                <a:effectLst/>
              </a:rPr>
              <a:t>khách</a:t>
            </a:r>
            <a:r>
              <a:rPr lang="en-US" sz="1600" kern="100" dirty="0">
                <a:effectLst/>
              </a:rPr>
              <a:t> </a:t>
            </a:r>
            <a:r>
              <a:rPr lang="en-US" sz="1600" kern="100" dirty="0" err="1">
                <a:effectLst/>
              </a:rPr>
              <a:t>hàng</a:t>
            </a:r>
            <a:r>
              <a:rPr lang="en-US" sz="1600" kern="100" dirty="0">
                <a:effectLst/>
              </a:rPr>
              <a:t>, </a:t>
            </a:r>
            <a:r>
              <a:rPr lang="en-US" sz="1600" kern="100" dirty="0" err="1">
                <a:effectLst/>
              </a:rPr>
              <a:t>phòng</a:t>
            </a:r>
            <a:r>
              <a:rPr lang="en-US" sz="1600" kern="100" dirty="0">
                <a:effectLst/>
              </a:rPr>
              <a:t>,... </a:t>
            </a:r>
            <a:r>
              <a:rPr lang="en-US" sz="1600" kern="100" dirty="0" err="1">
                <a:effectLst/>
              </a:rPr>
              <a:t>của</a:t>
            </a:r>
            <a:r>
              <a:rPr lang="en-US" sz="1600" kern="100" dirty="0">
                <a:effectLst/>
              </a:rPr>
              <a:t> </a:t>
            </a:r>
            <a:r>
              <a:rPr lang="en-US" sz="1600" kern="100" dirty="0" err="1">
                <a:effectLst/>
              </a:rPr>
              <a:t>khách</a:t>
            </a:r>
            <a:r>
              <a:rPr lang="en-US" sz="1600" kern="100" dirty="0">
                <a:effectLst/>
              </a:rPr>
              <a:t> </a:t>
            </a:r>
            <a:r>
              <a:rPr lang="en-US" sz="1600" kern="100" dirty="0" err="1">
                <a:effectLst/>
              </a:rPr>
              <a:t>sạn</a:t>
            </a:r>
            <a:endParaRPr lang="en-US" sz="1600" kern="100" dirty="0">
              <a:effectLst/>
            </a:endParaRPr>
          </a:p>
        </p:txBody>
      </p:sp>
      <p:pic>
        <p:nvPicPr>
          <p:cNvPr id="8" name="Hình ảnh 7" descr="Ảnh có chứa văn bản, ảnh chụp màn hình, màn hình, máy tính&#10;&#10;Mô tả được tạo tự động">
            <a:extLst>
              <a:ext uri="{FF2B5EF4-FFF2-40B4-BE49-F238E27FC236}">
                <a16:creationId xmlns:a16="http://schemas.microsoft.com/office/drawing/2014/main" id="{A3CCB610-7E5D-F802-900C-974E608CB77E}"/>
              </a:ext>
            </a:extLst>
          </p:cNvPr>
          <p:cNvPicPr>
            <a:picLocks noChangeAspect="1"/>
          </p:cNvPicPr>
          <p:nvPr/>
        </p:nvPicPr>
        <p:blipFill>
          <a:blip r:embed="rId2"/>
          <a:stretch>
            <a:fillRect/>
          </a:stretch>
        </p:blipFill>
        <p:spPr>
          <a:xfrm>
            <a:off x="1314723" y="2173755"/>
            <a:ext cx="6514553" cy="3482780"/>
          </a:xfrm>
          <a:prstGeom prst="rect">
            <a:avLst/>
          </a:prstGeom>
        </p:spPr>
      </p:pic>
    </p:spTree>
    <p:extLst>
      <p:ext uri="{BB962C8B-B14F-4D97-AF65-F5344CB8AC3E}">
        <p14:creationId xmlns:p14="http://schemas.microsoft.com/office/powerpoint/2010/main" val="3250964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29</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5.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khách</a:t>
            </a:r>
            <a:r>
              <a:rPr lang="en-US" dirty="0"/>
              <a:t> </a:t>
            </a:r>
            <a:r>
              <a:rPr lang="en-US" dirty="0" err="1"/>
              <a:t>sạn</a:t>
            </a:r>
            <a:r>
              <a:rPr lang="en-US" dirty="0"/>
              <a:t> </a:t>
            </a:r>
          </a:p>
        </p:txBody>
      </p:sp>
      <p:sp>
        <p:nvSpPr>
          <p:cNvPr id="7" name="Chỗ dành sẵn cho Nội dung 6">
            <a:extLst>
              <a:ext uri="{FF2B5EF4-FFF2-40B4-BE49-F238E27FC236}">
                <a16:creationId xmlns:a16="http://schemas.microsoft.com/office/drawing/2014/main" id="{F9B04D6D-9114-38F7-19A5-A54B1B887287}"/>
              </a:ext>
            </a:extLst>
          </p:cNvPr>
          <p:cNvSpPr>
            <a:spLocks noGrp="1"/>
          </p:cNvSpPr>
          <p:nvPr>
            <p:ph sz="quarter" idx="13"/>
          </p:nvPr>
        </p:nvSpPr>
        <p:spPr/>
        <p:txBody>
          <a:bodyPr/>
          <a:lstStyle/>
          <a:p>
            <a:pPr marL="0" marR="0">
              <a:lnSpc>
                <a:spcPct val="115000"/>
              </a:lnSpc>
              <a:spcBef>
                <a:spcPts val="0"/>
              </a:spcBef>
              <a:spcAft>
                <a:spcPts val="800"/>
              </a:spcAft>
            </a:pPr>
            <a:r>
              <a:rPr lang="en-US" sz="1800" kern="100" dirty="0" err="1">
                <a:effectLst/>
                <a:latin typeface="Aptos" panose="020B0004020202020204" pitchFamily="34" charset="0"/>
                <a:ea typeface="Yu Mincho" panose="02020400000000000000" pitchFamily="18" charset="-128"/>
                <a:cs typeface="Times New Roman" panose="02020603050405020304" pitchFamily="18" charset="0"/>
              </a:rPr>
              <a:t>Ví</a:t>
            </a:r>
            <a:r>
              <a:rPr lang="en-US" sz="1800"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kern="100" dirty="0" err="1">
                <a:effectLst/>
                <a:latin typeface="Aptos" panose="020B0004020202020204" pitchFamily="34" charset="0"/>
                <a:ea typeface="Yu Mincho" panose="02020400000000000000" pitchFamily="18" charset="-128"/>
                <a:cs typeface="Times New Roman" panose="02020603050405020304" pitchFamily="18" charset="0"/>
              </a:rPr>
              <a:t>dụ</a:t>
            </a:r>
            <a:r>
              <a:rPr lang="en-US" sz="1800" kern="100" dirty="0">
                <a:effectLst/>
                <a:latin typeface="Aptos" panose="020B0004020202020204" pitchFamily="34" charset="0"/>
                <a:ea typeface="Yu Mincho" panose="02020400000000000000" pitchFamily="18" charset="-128"/>
                <a:cs typeface="Times New Roman" panose="02020603050405020304" pitchFamily="18" charset="0"/>
              </a:rPr>
              <a:t>:</a:t>
            </a:r>
          </a:p>
          <a:p>
            <a:pPr marL="0" marR="0" indent="0">
              <a:lnSpc>
                <a:spcPct val="115000"/>
              </a:lnSpc>
              <a:spcBef>
                <a:spcPts val="0"/>
              </a:spcBef>
              <a:spcAft>
                <a:spcPts val="800"/>
              </a:spcAft>
              <a:buNone/>
            </a:pP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Chức</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năng</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Xem</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phong</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p:txBody>
      </p:sp>
      <p:pic>
        <p:nvPicPr>
          <p:cNvPr id="6" name="Hình ảnh 5">
            <a:extLst>
              <a:ext uri="{FF2B5EF4-FFF2-40B4-BE49-F238E27FC236}">
                <a16:creationId xmlns:a16="http://schemas.microsoft.com/office/drawing/2014/main" id="{097DCB50-A8E5-ACC2-1C0C-4DFEEAF3344B}"/>
              </a:ext>
            </a:extLst>
          </p:cNvPr>
          <p:cNvPicPr>
            <a:picLocks noChangeAspect="1"/>
          </p:cNvPicPr>
          <p:nvPr/>
        </p:nvPicPr>
        <p:blipFill>
          <a:blip r:embed="rId2"/>
          <a:stretch>
            <a:fillRect/>
          </a:stretch>
        </p:blipFill>
        <p:spPr>
          <a:xfrm>
            <a:off x="1163782" y="2014374"/>
            <a:ext cx="6816436" cy="3644081"/>
          </a:xfrm>
          <a:prstGeom prst="rect">
            <a:avLst/>
          </a:prstGeom>
        </p:spPr>
      </p:pic>
    </p:spTree>
    <p:extLst>
      <p:ext uri="{BB962C8B-B14F-4D97-AF65-F5344CB8AC3E}">
        <p14:creationId xmlns:p14="http://schemas.microsoft.com/office/powerpoint/2010/main" val="61621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1.1. </a:t>
            </a:r>
            <a:r>
              <a:rPr lang="en-US" dirty="0" err="1"/>
              <a:t>Đặt</a:t>
            </a:r>
            <a:r>
              <a:rPr lang="en-US" dirty="0"/>
              <a:t> </a:t>
            </a:r>
            <a:r>
              <a:rPr lang="en-US" dirty="0" err="1"/>
              <a:t>vấn</a:t>
            </a:r>
            <a:r>
              <a:rPr lang="en-US" dirty="0"/>
              <a:t> </a:t>
            </a:r>
            <a:r>
              <a:rPr lang="en-US" dirty="0" err="1"/>
              <a:t>đề</a:t>
            </a:r>
            <a:endParaRPr lang="en-US" dirty="0"/>
          </a:p>
          <a:p>
            <a:pPr marL="0" indent="0">
              <a:buNone/>
            </a:pPr>
            <a:r>
              <a:rPr lang="en-US" sz="2400" dirty="0"/>
              <a:t>H</a:t>
            </a:r>
            <a:r>
              <a:rPr lang="vi-VN" sz="2400" dirty="0" err="1"/>
              <a:t>iện</a:t>
            </a:r>
            <a:r>
              <a:rPr lang="en-US" sz="2400" dirty="0"/>
              <a:t> nay</a:t>
            </a:r>
            <a:r>
              <a:rPr lang="vi-VN" sz="2400" dirty="0"/>
              <a:t>, </a:t>
            </a:r>
            <a:r>
              <a:rPr lang="en-US" sz="2400" dirty="0" err="1"/>
              <a:t>việc</a:t>
            </a:r>
            <a:r>
              <a:rPr lang="en-US" sz="2400" dirty="0"/>
              <a:t> </a:t>
            </a:r>
            <a:r>
              <a:rPr lang="vi-VN" sz="2400" dirty="0"/>
              <a:t>quản lý khách sạn trở nên phức tạp hơn bao giờ hết. Khách sạn không chỉ đơn thuần là nơi lưu trú, mà còn là hệ thống phức hợp gồm nhiều dịch vụ đi kè</a:t>
            </a:r>
            <a:r>
              <a:rPr lang="en-US" sz="2400" dirty="0"/>
              <a:t>m</a:t>
            </a:r>
            <a:r>
              <a:rPr lang="vi-VN" sz="2400" dirty="0"/>
              <a:t>. </a:t>
            </a:r>
            <a:endParaRPr lang="en-US" sz="2400" dirty="0"/>
          </a:p>
          <a:p>
            <a:pPr marL="0" indent="0">
              <a:buNone/>
            </a:pPr>
            <a:r>
              <a:rPr lang="vi-VN" sz="2400" dirty="0"/>
              <a:t>Việc duy trì sự vận hành của tất cả các hoạt động này đòi hỏi khả năng xử lý khối lượng công việc lớn</a:t>
            </a:r>
            <a:endParaRPr lang="en-US" sz="2400" dirty="0"/>
          </a:p>
          <a:p>
            <a:pPr marL="0" indent="0">
              <a:buNone/>
            </a:pPr>
            <a:r>
              <a:rPr lang="vi-VN" sz="2400" dirty="0"/>
              <a:t>những phương pháp quản lý truyền thống khó có thể đáp ứng được. </a:t>
            </a:r>
            <a:endParaRPr lang="en-US" sz="2400" dirty="0"/>
          </a:p>
          <a:p>
            <a:pPr marL="0" indent="0">
              <a:buNone/>
            </a:pPr>
            <a:r>
              <a:rPr lang="en-US" sz="2400" dirty="0"/>
              <a:t>→ </a:t>
            </a:r>
            <a:r>
              <a:rPr lang="vi-VN" sz="2400" dirty="0"/>
              <a:t>viết ra một phần mềm giúp quản lý các hoạt động của khách sạn gồm: đặt phòng, sử dụng dịch vụ. </a:t>
            </a:r>
            <a:endParaRPr lang="en-US" sz="2400" dirty="0"/>
          </a:p>
        </p:txBody>
      </p:sp>
    </p:spTree>
    <p:extLst>
      <p:ext uri="{BB962C8B-B14F-4D97-AF65-F5344CB8AC3E}">
        <p14:creationId xmlns:p14="http://schemas.microsoft.com/office/powerpoint/2010/main" val="2289435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5.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khách</a:t>
            </a:r>
            <a:r>
              <a:rPr lang="en-US" dirty="0"/>
              <a:t> </a:t>
            </a:r>
            <a:r>
              <a:rPr lang="en-US" dirty="0" err="1"/>
              <a:t>sạn</a:t>
            </a:r>
            <a:r>
              <a:rPr lang="en-US" dirty="0"/>
              <a:t> </a:t>
            </a:r>
          </a:p>
        </p:txBody>
      </p:sp>
      <p:sp>
        <p:nvSpPr>
          <p:cNvPr id="7" name="Chỗ dành sẵn cho Nội dung 6">
            <a:extLst>
              <a:ext uri="{FF2B5EF4-FFF2-40B4-BE49-F238E27FC236}">
                <a16:creationId xmlns:a16="http://schemas.microsoft.com/office/drawing/2014/main" id="{F9B04D6D-9114-38F7-19A5-A54B1B887287}"/>
              </a:ext>
            </a:extLst>
          </p:cNvPr>
          <p:cNvSpPr>
            <a:spLocks noGrp="1"/>
          </p:cNvSpPr>
          <p:nvPr>
            <p:ph sz="quarter" idx="13"/>
          </p:nvPr>
        </p:nvSpPr>
        <p:spPr/>
        <p:txBody>
          <a:bodyPr/>
          <a:lstStyle/>
          <a:p>
            <a:pPr marL="0" marR="0">
              <a:lnSpc>
                <a:spcPct val="115000"/>
              </a:lnSpc>
              <a:spcBef>
                <a:spcPts val="0"/>
              </a:spcBef>
              <a:spcAft>
                <a:spcPts val="800"/>
              </a:spcAft>
            </a:pPr>
            <a:r>
              <a:rPr lang="en-US" sz="1800" kern="100" dirty="0" err="1">
                <a:effectLst/>
                <a:latin typeface="Aptos" panose="020B0004020202020204" pitchFamily="34" charset="0"/>
                <a:ea typeface="Yu Mincho" panose="02020400000000000000" pitchFamily="18" charset="-128"/>
                <a:cs typeface="Times New Roman" panose="02020603050405020304" pitchFamily="18" charset="0"/>
              </a:rPr>
              <a:t>Ví</a:t>
            </a:r>
            <a:r>
              <a:rPr lang="en-US" sz="1800"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kern="100" dirty="0" err="1">
                <a:effectLst/>
                <a:latin typeface="Aptos" panose="020B0004020202020204" pitchFamily="34" charset="0"/>
                <a:ea typeface="Yu Mincho" panose="02020400000000000000" pitchFamily="18" charset="-128"/>
                <a:cs typeface="Times New Roman" panose="02020603050405020304" pitchFamily="18" charset="0"/>
              </a:rPr>
              <a:t>dụ</a:t>
            </a:r>
            <a:r>
              <a:rPr lang="en-US" sz="1800" kern="100" dirty="0">
                <a:effectLst/>
                <a:latin typeface="Aptos" panose="020B0004020202020204" pitchFamily="34" charset="0"/>
                <a:ea typeface="Yu Mincho" panose="02020400000000000000" pitchFamily="18" charset="-128"/>
                <a:cs typeface="Times New Roman" panose="02020603050405020304" pitchFamily="18" charset="0"/>
              </a:rPr>
              <a:t>:</a:t>
            </a:r>
          </a:p>
          <a:p>
            <a:pPr marL="0" marR="0" indent="0">
              <a:lnSpc>
                <a:spcPct val="115000"/>
              </a:lnSpc>
              <a:spcBef>
                <a:spcPts val="0"/>
              </a:spcBef>
              <a:spcAft>
                <a:spcPts val="800"/>
              </a:spcAft>
              <a:buNone/>
            </a:pP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Chức</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năng</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“Them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khach</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hang”:</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p:txBody>
      </p:sp>
      <p:pic>
        <p:nvPicPr>
          <p:cNvPr id="5" name="Hình ảnh 4">
            <a:extLst>
              <a:ext uri="{FF2B5EF4-FFF2-40B4-BE49-F238E27FC236}">
                <a16:creationId xmlns:a16="http://schemas.microsoft.com/office/drawing/2014/main" id="{D129A1D7-C52C-A1B7-B517-59409887E1D5}"/>
              </a:ext>
            </a:extLst>
          </p:cNvPr>
          <p:cNvPicPr>
            <a:picLocks noChangeAspect="1"/>
          </p:cNvPicPr>
          <p:nvPr/>
        </p:nvPicPr>
        <p:blipFill>
          <a:blip r:embed="rId2"/>
          <a:stretch>
            <a:fillRect/>
          </a:stretch>
        </p:blipFill>
        <p:spPr>
          <a:xfrm>
            <a:off x="756978" y="1937716"/>
            <a:ext cx="7630043" cy="4079037"/>
          </a:xfrm>
          <a:prstGeom prst="rect">
            <a:avLst/>
          </a:prstGeom>
        </p:spPr>
      </p:pic>
    </p:spTree>
    <p:extLst>
      <p:ext uri="{BB962C8B-B14F-4D97-AF65-F5344CB8AC3E}">
        <p14:creationId xmlns:p14="http://schemas.microsoft.com/office/powerpoint/2010/main" val="1320888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31</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5.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khách</a:t>
            </a:r>
            <a:r>
              <a:rPr lang="en-US" dirty="0"/>
              <a:t> </a:t>
            </a:r>
            <a:r>
              <a:rPr lang="en-US" dirty="0" err="1"/>
              <a:t>sạn</a:t>
            </a:r>
            <a:r>
              <a:rPr lang="en-US" dirty="0"/>
              <a:t> </a:t>
            </a:r>
          </a:p>
        </p:txBody>
      </p:sp>
      <p:sp>
        <p:nvSpPr>
          <p:cNvPr id="7" name="Chỗ dành sẵn cho Nội dung 6">
            <a:extLst>
              <a:ext uri="{FF2B5EF4-FFF2-40B4-BE49-F238E27FC236}">
                <a16:creationId xmlns:a16="http://schemas.microsoft.com/office/drawing/2014/main" id="{F9B04D6D-9114-38F7-19A5-A54B1B887287}"/>
              </a:ext>
            </a:extLst>
          </p:cNvPr>
          <p:cNvSpPr>
            <a:spLocks noGrp="1"/>
          </p:cNvSpPr>
          <p:nvPr>
            <p:ph sz="quarter" idx="13"/>
          </p:nvPr>
        </p:nvSpPr>
        <p:spPr/>
        <p:txBody>
          <a:bodyPr/>
          <a:lstStyle/>
          <a:p>
            <a:pPr marL="0" marR="0">
              <a:lnSpc>
                <a:spcPct val="115000"/>
              </a:lnSpc>
              <a:spcBef>
                <a:spcPts val="0"/>
              </a:spcBef>
              <a:spcAft>
                <a:spcPts val="800"/>
              </a:spcAft>
            </a:pPr>
            <a:r>
              <a:rPr lang="en-US" sz="1800" kern="100" dirty="0" err="1">
                <a:effectLst/>
                <a:latin typeface="Aptos" panose="020B0004020202020204" pitchFamily="34" charset="0"/>
                <a:ea typeface="Yu Mincho" panose="02020400000000000000" pitchFamily="18" charset="-128"/>
                <a:cs typeface="Times New Roman" panose="02020603050405020304" pitchFamily="18" charset="0"/>
              </a:rPr>
              <a:t>Ví</a:t>
            </a:r>
            <a:r>
              <a:rPr lang="en-US" sz="1800"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kern="100" dirty="0" err="1">
                <a:effectLst/>
                <a:latin typeface="Aptos" panose="020B0004020202020204" pitchFamily="34" charset="0"/>
                <a:ea typeface="Yu Mincho" panose="02020400000000000000" pitchFamily="18" charset="-128"/>
                <a:cs typeface="Times New Roman" panose="02020603050405020304" pitchFamily="18" charset="0"/>
              </a:rPr>
              <a:t>dụ</a:t>
            </a:r>
            <a:r>
              <a:rPr lang="en-US" sz="1800" kern="100" dirty="0">
                <a:effectLst/>
                <a:latin typeface="Aptos" panose="020B0004020202020204" pitchFamily="34" charset="0"/>
                <a:ea typeface="Yu Mincho" panose="02020400000000000000" pitchFamily="18" charset="-128"/>
                <a:cs typeface="Times New Roman" panose="02020603050405020304" pitchFamily="18" charset="0"/>
              </a:rPr>
              <a:t>:</a:t>
            </a:r>
          </a:p>
          <a:p>
            <a:pPr marL="0" marR="0" indent="0">
              <a:lnSpc>
                <a:spcPct val="115000"/>
              </a:lnSpc>
              <a:spcBef>
                <a:spcPts val="0"/>
              </a:spcBef>
              <a:spcAft>
                <a:spcPts val="800"/>
              </a:spcAft>
              <a:buNone/>
            </a:pP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Chức</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năng</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Xoa</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a:t>
            </a:r>
            <a:r>
              <a:rPr lang="en-US" sz="1800" i="1" kern="100" dirty="0" err="1">
                <a:effectLst/>
                <a:latin typeface="Aptos" panose="020B0004020202020204" pitchFamily="34" charset="0"/>
                <a:ea typeface="Yu Mincho" panose="02020400000000000000" pitchFamily="18" charset="-128"/>
                <a:cs typeface="Times New Roman" panose="02020603050405020304" pitchFamily="18" charset="0"/>
              </a:rPr>
              <a:t>khach</a:t>
            </a:r>
            <a:r>
              <a:rPr lang="en-US" sz="1800" i="1" kern="100" dirty="0">
                <a:effectLst/>
                <a:latin typeface="Aptos" panose="020B0004020202020204" pitchFamily="34" charset="0"/>
                <a:ea typeface="Yu Mincho" panose="02020400000000000000" pitchFamily="18" charset="-128"/>
                <a:cs typeface="Times New Roman" panose="02020603050405020304" pitchFamily="18" charset="0"/>
              </a:rPr>
              <a:t> hang”:</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p:txBody>
      </p:sp>
      <p:pic>
        <p:nvPicPr>
          <p:cNvPr id="6" name="Hình ảnh 5">
            <a:extLst>
              <a:ext uri="{FF2B5EF4-FFF2-40B4-BE49-F238E27FC236}">
                <a16:creationId xmlns:a16="http://schemas.microsoft.com/office/drawing/2014/main" id="{CE6DE1D9-CB44-92C5-2E09-E575971E954C}"/>
              </a:ext>
            </a:extLst>
          </p:cNvPr>
          <p:cNvPicPr>
            <a:picLocks noChangeAspect="1"/>
          </p:cNvPicPr>
          <p:nvPr/>
        </p:nvPicPr>
        <p:blipFill>
          <a:blip r:embed="rId2"/>
          <a:stretch>
            <a:fillRect/>
          </a:stretch>
        </p:blipFill>
        <p:spPr>
          <a:xfrm>
            <a:off x="912473" y="1974273"/>
            <a:ext cx="7319053" cy="3912781"/>
          </a:xfrm>
          <a:prstGeom prst="rect">
            <a:avLst/>
          </a:prstGeom>
        </p:spPr>
      </p:pic>
    </p:spTree>
    <p:extLst>
      <p:ext uri="{BB962C8B-B14F-4D97-AF65-F5344CB8AC3E}">
        <p14:creationId xmlns:p14="http://schemas.microsoft.com/office/powerpoint/2010/main" val="115270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6. </a:t>
            </a:r>
            <a:r>
              <a:rPr lang="en-US" dirty="0" err="1"/>
              <a:t>Kết</a:t>
            </a:r>
            <a:r>
              <a:rPr lang="en-US" dirty="0"/>
              <a:t> </a:t>
            </a:r>
            <a:r>
              <a:rPr lang="en-US" dirty="0" err="1"/>
              <a:t>luận</a:t>
            </a:r>
            <a:r>
              <a:rPr lang="en-US" dirty="0"/>
              <a:t> </a:t>
            </a:r>
          </a:p>
        </p:txBody>
      </p:sp>
      <p:sp>
        <p:nvSpPr>
          <p:cNvPr id="7" name="Chỗ dành sẵn cho Nội dung 6">
            <a:extLst>
              <a:ext uri="{FF2B5EF4-FFF2-40B4-BE49-F238E27FC236}">
                <a16:creationId xmlns:a16="http://schemas.microsoft.com/office/drawing/2014/main" id="{F9B04D6D-9114-38F7-19A5-A54B1B887287}"/>
              </a:ext>
            </a:extLst>
          </p:cNvPr>
          <p:cNvSpPr>
            <a:spLocks noGrp="1"/>
          </p:cNvSpPr>
          <p:nvPr>
            <p:ph sz="quarter" idx="13"/>
          </p:nvPr>
        </p:nvSpPr>
        <p:spPr/>
        <p:txBody>
          <a:bodyPr/>
          <a:lstStyle/>
          <a:p>
            <a:pPr marL="0" marR="0">
              <a:lnSpc>
                <a:spcPct val="115000"/>
              </a:lnSpc>
              <a:spcBef>
                <a:spcPts val="800"/>
              </a:spcBef>
              <a:spcAft>
                <a:spcPts val="400"/>
              </a:spcAft>
            </a:pPr>
            <a:r>
              <a:rPr lang="en-US" b="1" kern="100" dirty="0" err="1">
                <a:effectLst/>
              </a:rPr>
              <a:t>Ưu</a:t>
            </a:r>
            <a:r>
              <a:rPr lang="en-US" b="1" kern="100" dirty="0">
                <a:effectLst/>
              </a:rPr>
              <a:t> </a:t>
            </a:r>
            <a:r>
              <a:rPr lang="en-US" b="1" kern="100" dirty="0" err="1">
                <a:effectLst/>
              </a:rPr>
              <a:t>điểm</a:t>
            </a:r>
            <a:endParaRPr lang="en-US" b="1" kern="100" dirty="0">
              <a:effectLst/>
            </a:endParaRPr>
          </a:p>
          <a:p>
            <a:pPr marL="342900" marR="0" lvl="0" indent="-342900">
              <a:lnSpc>
                <a:spcPct val="115000"/>
              </a:lnSpc>
              <a:spcBef>
                <a:spcPts val="0"/>
              </a:spcBef>
              <a:spcAft>
                <a:spcPts val="0"/>
              </a:spcAft>
              <a:buFont typeface="Aptos" panose="020B0004020202020204" pitchFamily="34" charset="0"/>
              <a:buChar char="-"/>
            </a:pPr>
            <a:r>
              <a:rPr lang="en-US" kern="100" dirty="0">
                <a:effectLst/>
              </a:rPr>
              <a:t>Giao </a:t>
            </a:r>
            <a:r>
              <a:rPr lang="en-US" kern="100" dirty="0" err="1">
                <a:effectLst/>
              </a:rPr>
              <a:t>diện</a:t>
            </a:r>
            <a:r>
              <a:rPr lang="en-US" kern="100" dirty="0">
                <a:effectLst/>
              </a:rPr>
              <a:t> </a:t>
            </a:r>
            <a:r>
              <a:rPr lang="en-US" kern="100" dirty="0" err="1">
                <a:effectLst/>
              </a:rPr>
              <a:t>dễ</a:t>
            </a:r>
            <a:r>
              <a:rPr lang="en-US" kern="100" dirty="0">
                <a:effectLst/>
              </a:rPr>
              <a:t> </a:t>
            </a:r>
            <a:r>
              <a:rPr lang="en-US" kern="100" dirty="0" err="1">
                <a:effectLst/>
              </a:rPr>
              <a:t>sử</a:t>
            </a:r>
            <a:r>
              <a:rPr lang="en-US" kern="100" dirty="0">
                <a:effectLst/>
              </a:rPr>
              <a:t> </a:t>
            </a:r>
            <a:r>
              <a:rPr lang="en-US" kern="100" dirty="0" err="1">
                <a:effectLst/>
              </a:rPr>
              <a:t>dụng</a:t>
            </a:r>
            <a:r>
              <a:rPr lang="en-US" kern="100" dirty="0">
                <a:effectLst/>
              </a:rPr>
              <a:t>, </a:t>
            </a:r>
            <a:r>
              <a:rPr lang="en-US" kern="100" dirty="0" err="1">
                <a:effectLst/>
              </a:rPr>
              <a:t>thân</a:t>
            </a:r>
            <a:r>
              <a:rPr lang="en-US" kern="100" dirty="0">
                <a:effectLst/>
              </a:rPr>
              <a:t> </a:t>
            </a:r>
            <a:r>
              <a:rPr lang="en-US" kern="100" dirty="0" err="1">
                <a:effectLst/>
              </a:rPr>
              <a:t>thiện</a:t>
            </a:r>
            <a:r>
              <a:rPr lang="en-US" kern="100" dirty="0">
                <a:effectLst/>
              </a:rPr>
              <a:t> </a:t>
            </a:r>
            <a:r>
              <a:rPr lang="en-US" kern="100" dirty="0" err="1">
                <a:effectLst/>
              </a:rPr>
              <a:t>với</a:t>
            </a:r>
            <a:r>
              <a:rPr lang="en-US" kern="100" dirty="0">
                <a:effectLst/>
              </a:rPr>
              <a:t> </a:t>
            </a:r>
            <a:r>
              <a:rPr lang="en-US" kern="100" dirty="0" err="1">
                <a:effectLst/>
              </a:rPr>
              <a:t>người</a:t>
            </a:r>
            <a:r>
              <a:rPr lang="en-US" kern="100" dirty="0">
                <a:effectLst/>
              </a:rPr>
              <a:t> </a:t>
            </a:r>
            <a:r>
              <a:rPr lang="en-US" kern="100" dirty="0" err="1">
                <a:effectLst/>
              </a:rPr>
              <a:t>dùng</a:t>
            </a:r>
            <a:endParaRPr lang="en-US" kern="100" dirty="0">
              <a:effectLst/>
            </a:endParaRPr>
          </a:p>
          <a:p>
            <a:pPr marL="342900" marR="0" lvl="0" indent="-342900">
              <a:lnSpc>
                <a:spcPct val="115000"/>
              </a:lnSpc>
              <a:spcBef>
                <a:spcPts val="0"/>
              </a:spcBef>
              <a:spcAft>
                <a:spcPts val="800"/>
              </a:spcAft>
              <a:buFont typeface="Aptos" panose="020B0004020202020204" pitchFamily="34" charset="0"/>
              <a:buChar char="-"/>
            </a:pPr>
            <a:r>
              <a:rPr lang="en-US" kern="100" dirty="0" err="1">
                <a:effectLst/>
              </a:rPr>
              <a:t>Những</a:t>
            </a:r>
            <a:r>
              <a:rPr lang="en-US" kern="100" dirty="0">
                <a:effectLst/>
              </a:rPr>
              <a:t> </a:t>
            </a:r>
            <a:r>
              <a:rPr lang="en-US" kern="100" dirty="0" err="1">
                <a:effectLst/>
              </a:rPr>
              <a:t>chức</a:t>
            </a:r>
            <a:r>
              <a:rPr lang="en-US" kern="100" dirty="0">
                <a:effectLst/>
              </a:rPr>
              <a:t> </a:t>
            </a:r>
            <a:r>
              <a:rPr lang="en-US" kern="100" dirty="0" err="1">
                <a:effectLst/>
              </a:rPr>
              <a:t>năng</a:t>
            </a:r>
            <a:r>
              <a:rPr lang="en-US" kern="100" dirty="0">
                <a:effectLst/>
              </a:rPr>
              <a:t> </a:t>
            </a:r>
            <a:r>
              <a:rPr lang="en-US" kern="100" dirty="0" err="1">
                <a:effectLst/>
              </a:rPr>
              <a:t>của</a:t>
            </a:r>
            <a:r>
              <a:rPr lang="en-US" kern="100" dirty="0">
                <a:effectLst/>
              </a:rPr>
              <a:t> </a:t>
            </a:r>
            <a:r>
              <a:rPr lang="en-US" kern="100" dirty="0" err="1">
                <a:effectLst/>
              </a:rPr>
              <a:t>chương</a:t>
            </a:r>
            <a:r>
              <a:rPr lang="en-US" kern="100" dirty="0">
                <a:effectLst/>
              </a:rPr>
              <a:t> </a:t>
            </a:r>
            <a:r>
              <a:rPr lang="en-US" kern="100" dirty="0" err="1">
                <a:effectLst/>
              </a:rPr>
              <a:t>trình</a:t>
            </a:r>
            <a:r>
              <a:rPr lang="en-US" kern="100" dirty="0">
                <a:effectLst/>
              </a:rPr>
              <a:t> </a:t>
            </a:r>
            <a:r>
              <a:rPr lang="en-US" kern="100" dirty="0" err="1">
                <a:effectLst/>
              </a:rPr>
              <a:t>tuy</a:t>
            </a:r>
            <a:r>
              <a:rPr lang="en-US" kern="100" dirty="0">
                <a:effectLst/>
              </a:rPr>
              <a:t> </a:t>
            </a:r>
            <a:r>
              <a:rPr lang="en-US" kern="100" dirty="0" err="1">
                <a:effectLst/>
              </a:rPr>
              <a:t>cơ</a:t>
            </a:r>
            <a:r>
              <a:rPr lang="en-US" kern="100" dirty="0">
                <a:effectLst/>
              </a:rPr>
              <a:t> </a:t>
            </a:r>
            <a:r>
              <a:rPr lang="en-US" kern="100" dirty="0" err="1">
                <a:effectLst/>
              </a:rPr>
              <a:t>bản</a:t>
            </a:r>
            <a:r>
              <a:rPr lang="en-US" kern="100" dirty="0">
                <a:effectLst/>
              </a:rPr>
              <a:t> </a:t>
            </a:r>
            <a:r>
              <a:rPr lang="en-US" kern="100" dirty="0" err="1">
                <a:effectLst/>
              </a:rPr>
              <a:t>nhưng</a:t>
            </a:r>
            <a:r>
              <a:rPr lang="en-US" kern="100" dirty="0">
                <a:effectLst/>
              </a:rPr>
              <a:t> </a:t>
            </a:r>
            <a:r>
              <a:rPr lang="en-US" kern="100" dirty="0" err="1">
                <a:effectLst/>
              </a:rPr>
              <a:t>rất</a:t>
            </a:r>
            <a:r>
              <a:rPr lang="en-US" kern="100" dirty="0">
                <a:effectLst/>
              </a:rPr>
              <a:t> </a:t>
            </a:r>
            <a:r>
              <a:rPr lang="en-US" kern="100" dirty="0" err="1">
                <a:effectLst/>
              </a:rPr>
              <a:t>hữu</a:t>
            </a:r>
            <a:r>
              <a:rPr lang="en-US" kern="100" dirty="0">
                <a:effectLst/>
              </a:rPr>
              <a:t> </a:t>
            </a:r>
            <a:r>
              <a:rPr lang="en-US" kern="100" dirty="0" err="1">
                <a:effectLst/>
              </a:rPr>
              <a:t>dụng</a:t>
            </a:r>
            <a:r>
              <a:rPr lang="en-US" kern="100" dirty="0">
                <a:effectLst/>
              </a:rPr>
              <a:t> </a:t>
            </a:r>
            <a:r>
              <a:rPr lang="en-US" kern="100" dirty="0" err="1">
                <a:effectLst/>
              </a:rPr>
              <a:t>với</a:t>
            </a:r>
            <a:r>
              <a:rPr lang="en-US" kern="100" dirty="0">
                <a:effectLst/>
              </a:rPr>
              <a:t> </a:t>
            </a:r>
            <a:r>
              <a:rPr lang="en-US" kern="100" dirty="0" err="1">
                <a:effectLst/>
              </a:rPr>
              <a:t>người</a:t>
            </a:r>
            <a:r>
              <a:rPr lang="en-US" kern="100" dirty="0">
                <a:effectLst/>
              </a:rPr>
              <a:t> </a:t>
            </a:r>
            <a:r>
              <a:rPr lang="en-US" kern="100" dirty="0" err="1">
                <a:effectLst/>
              </a:rPr>
              <a:t>dùng</a:t>
            </a:r>
            <a:endParaRPr lang="en-US" kern="100" dirty="0">
              <a:effectLst/>
            </a:endParaRPr>
          </a:p>
          <a:p>
            <a:pPr marL="0" marR="0">
              <a:lnSpc>
                <a:spcPct val="115000"/>
              </a:lnSpc>
              <a:spcBef>
                <a:spcPts val="800"/>
              </a:spcBef>
              <a:spcAft>
                <a:spcPts val="400"/>
              </a:spcAft>
            </a:pPr>
            <a:r>
              <a:rPr lang="en-US" b="1" kern="100" dirty="0" err="1">
                <a:effectLst/>
              </a:rPr>
              <a:t>Nhược</a:t>
            </a:r>
            <a:r>
              <a:rPr lang="en-US" b="1" kern="100" dirty="0">
                <a:effectLst/>
              </a:rPr>
              <a:t> </a:t>
            </a:r>
            <a:r>
              <a:rPr lang="en-US" b="1" kern="100" dirty="0" err="1">
                <a:effectLst/>
              </a:rPr>
              <a:t>điểm</a:t>
            </a:r>
            <a:endParaRPr lang="en-US" b="1" kern="100" dirty="0">
              <a:effectLst/>
            </a:endParaRPr>
          </a:p>
          <a:p>
            <a:pPr marL="342900" marR="0" lvl="0" indent="-342900">
              <a:lnSpc>
                <a:spcPct val="115000"/>
              </a:lnSpc>
              <a:spcBef>
                <a:spcPts val="0"/>
              </a:spcBef>
              <a:spcAft>
                <a:spcPts val="800"/>
              </a:spcAft>
              <a:buFont typeface="Aptos" panose="020B0004020202020204" pitchFamily="34" charset="0"/>
              <a:buChar char="-"/>
            </a:pPr>
            <a:r>
              <a:rPr lang="en-US" kern="100" dirty="0">
                <a:effectLst/>
              </a:rPr>
              <a:t>Do </a:t>
            </a:r>
            <a:r>
              <a:rPr lang="en-US" kern="100" dirty="0" err="1">
                <a:effectLst/>
              </a:rPr>
              <a:t>là</a:t>
            </a:r>
            <a:r>
              <a:rPr lang="en-US" kern="100" dirty="0">
                <a:effectLst/>
              </a:rPr>
              <a:t> </a:t>
            </a:r>
            <a:r>
              <a:rPr lang="en-US" kern="100" dirty="0" err="1">
                <a:effectLst/>
              </a:rPr>
              <a:t>giao</a:t>
            </a:r>
            <a:r>
              <a:rPr lang="en-US" kern="100" dirty="0">
                <a:effectLst/>
              </a:rPr>
              <a:t> </a:t>
            </a:r>
            <a:r>
              <a:rPr lang="en-US" kern="100" dirty="0" err="1">
                <a:effectLst/>
              </a:rPr>
              <a:t>diện</a:t>
            </a:r>
            <a:r>
              <a:rPr lang="en-US" kern="100" dirty="0">
                <a:effectLst/>
              </a:rPr>
              <a:t> </a:t>
            </a:r>
            <a:r>
              <a:rPr lang="en-US" kern="100" dirty="0" err="1">
                <a:effectLst/>
              </a:rPr>
              <a:t>tương</a:t>
            </a:r>
            <a:r>
              <a:rPr lang="en-US" kern="100" dirty="0">
                <a:effectLst/>
              </a:rPr>
              <a:t> </a:t>
            </a:r>
            <a:r>
              <a:rPr lang="en-US" kern="100" dirty="0" err="1">
                <a:effectLst/>
              </a:rPr>
              <a:t>tác</a:t>
            </a:r>
            <a:r>
              <a:rPr lang="en-US" kern="100" dirty="0">
                <a:effectLst/>
              </a:rPr>
              <a:t> </a:t>
            </a:r>
            <a:r>
              <a:rPr lang="en-US" kern="100" dirty="0" err="1">
                <a:effectLst/>
              </a:rPr>
              <a:t>dòng</a:t>
            </a:r>
            <a:r>
              <a:rPr lang="en-US" kern="100" dirty="0">
                <a:effectLst/>
              </a:rPr>
              <a:t> </a:t>
            </a:r>
            <a:r>
              <a:rPr lang="en-US" kern="100" dirty="0" err="1">
                <a:effectLst/>
              </a:rPr>
              <a:t>lệnh</a:t>
            </a:r>
            <a:r>
              <a:rPr lang="en-US" kern="100" dirty="0">
                <a:effectLst/>
              </a:rPr>
              <a:t> </a:t>
            </a:r>
            <a:r>
              <a:rPr lang="en-US" kern="100" dirty="0" err="1">
                <a:effectLst/>
              </a:rPr>
              <a:t>nên</a:t>
            </a:r>
            <a:r>
              <a:rPr lang="en-US" kern="100" dirty="0">
                <a:effectLst/>
              </a:rPr>
              <a:t> </a:t>
            </a:r>
            <a:r>
              <a:rPr lang="en-US" kern="100" dirty="0" err="1">
                <a:effectLst/>
              </a:rPr>
              <a:t>nhìn</a:t>
            </a:r>
            <a:r>
              <a:rPr lang="en-US" kern="100" dirty="0">
                <a:effectLst/>
              </a:rPr>
              <a:t> </a:t>
            </a:r>
            <a:r>
              <a:rPr lang="en-US" kern="100" dirty="0" err="1">
                <a:effectLst/>
              </a:rPr>
              <a:t>chưa</a:t>
            </a:r>
            <a:r>
              <a:rPr lang="en-US" kern="100" dirty="0">
                <a:effectLst/>
              </a:rPr>
              <a:t> </a:t>
            </a:r>
            <a:r>
              <a:rPr lang="en-US" kern="100" dirty="0" err="1">
                <a:effectLst/>
              </a:rPr>
              <a:t>được</a:t>
            </a:r>
            <a:r>
              <a:rPr lang="en-US" kern="100" dirty="0">
                <a:effectLst/>
              </a:rPr>
              <a:t> </a:t>
            </a:r>
            <a:r>
              <a:rPr lang="en-US" kern="100" dirty="0" err="1">
                <a:effectLst/>
              </a:rPr>
              <a:t>đẹp</a:t>
            </a:r>
            <a:endParaRPr lang="en-US" kern="100" dirty="0">
              <a:effectLst/>
            </a:endParaRPr>
          </a:p>
        </p:txBody>
      </p:sp>
    </p:spTree>
    <p:extLst>
      <p:ext uri="{BB962C8B-B14F-4D97-AF65-F5344CB8AC3E}">
        <p14:creationId xmlns:p14="http://schemas.microsoft.com/office/powerpoint/2010/main" val="70014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25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25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9" dur="25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4" dur="25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25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25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33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1.2. </a:t>
            </a:r>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endParaRPr lang="en-US" sz="2400" dirty="0"/>
          </a:p>
          <a:p>
            <a:pPr marL="0" indent="0">
              <a:buNone/>
            </a:pPr>
            <a:r>
              <a:rPr lang="vi-VN" sz="2400" dirty="0"/>
              <a:t>Tên hệ thống: </a:t>
            </a:r>
            <a:r>
              <a:rPr lang="vi-VN" sz="2400" dirty="0" err="1"/>
              <a:t>Hotel</a:t>
            </a:r>
            <a:r>
              <a:rPr lang="vi-VN" sz="2400" dirty="0"/>
              <a:t> </a:t>
            </a:r>
            <a:r>
              <a:rPr lang="vi-VN" sz="2400" dirty="0" err="1"/>
              <a:t>Management</a:t>
            </a:r>
            <a:r>
              <a:rPr lang="vi-VN" sz="2400" dirty="0"/>
              <a:t> </a:t>
            </a:r>
            <a:endParaRPr lang="en-US" sz="2400" dirty="0"/>
          </a:p>
          <a:p>
            <a:pPr marL="0" indent="0">
              <a:buNone/>
            </a:pPr>
            <a:endParaRPr lang="en-US" sz="2400" dirty="0"/>
          </a:p>
          <a:p>
            <a:pPr marL="0" indent="0">
              <a:buNone/>
            </a:pPr>
            <a:r>
              <a:rPr lang="vi-VN" sz="2400" dirty="0"/>
              <a:t>Yêu cầu hệ thống: Xây dựng một hệ thống có thể hiển thị các thông tin cơ bản của khách hàng, phòng,… và </a:t>
            </a:r>
            <a:r>
              <a:rPr lang="en-US" sz="2400" dirty="0" err="1"/>
              <a:t>thực</a:t>
            </a:r>
            <a:r>
              <a:rPr lang="en-US" sz="2400" dirty="0"/>
              <a:t> </a:t>
            </a:r>
            <a:r>
              <a:rPr lang="en-US" sz="2400" dirty="0" err="1"/>
              <a:t>hiện</a:t>
            </a:r>
            <a:r>
              <a:rPr lang="en-US" sz="2400" dirty="0"/>
              <a:t> </a:t>
            </a:r>
            <a:r>
              <a:rPr lang="vi-VN" sz="2400" dirty="0"/>
              <a:t>các chức năng cơ bản khác, hữu ích đối với người sử dụng trong việc quản lý khách sạn </a:t>
            </a:r>
            <a:endParaRPr lang="en-US" sz="2400" dirty="0"/>
          </a:p>
        </p:txBody>
      </p:sp>
    </p:spTree>
    <p:extLst>
      <p:ext uri="{BB962C8B-B14F-4D97-AF65-F5344CB8AC3E}">
        <p14:creationId xmlns:p14="http://schemas.microsoft.com/office/powerpoint/2010/main" val="425828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1.3.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a:p>
            <a:pPr marL="0" indent="0">
              <a:buNone/>
            </a:pPr>
            <a:endParaRPr lang="en-US" dirty="0"/>
          </a:p>
          <a:p>
            <a:pPr marL="0" indent="0">
              <a:buNone/>
            </a:pPr>
            <a:r>
              <a:rPr lang="vi-VN" sz="2400" dirty="0"/>
              <a:t>Cơ sở dữ liệu: </a:t>
            </a:r>
            <a:r>
              <a:rPr lang="vi-VN" sz="2400" dirty="0" err="1"/>
              <a:t>PostgreSQL</a:t>
            </a:r>
            <a:r>
              <a:rPr lang="vi-VN" sz="2400" dirty="0"/>
              <a:t> </a:t>
            </a:r>
            <a:endParaRPr lang="en-US" sz="2400" dirty="0"/>
          </a:p>
          <a:p>
            <a:pPr marL="0" indent="0">
              <a:buNone/>
            </a:pPr>
            <a:endParaRPr lang="en-US" sz="2400" dirty="0"/>
          </a:p>
          <a:p>
            <a:pPr marL="0" indent="0">
              <a:buNone/>
            </a:pPr>
            <a:r>
              <a:rPr lang="vi-VN" sz="2400" dirty="0" err="1"/>
              <a:t>App</a:t>
            </a:r>
            <a:r>
              <a:rPr lang="vi-VN" sz="2400" dirty="0"/>
              <a:t>: Ngôn ngữ lập trình C </a:t>
            </a:r>
            <a:endParaRPr lang="en-US" sz="2400" dirty="0"/>
          </a:p>
        </p:txBody>
      </p:sp>
    </p:spTree>
    <p:extLst>
      <p:ext uri="{BB962C8B-B14F-4D97-AF65-F5344CB8AC3E}">
        <p14:creationId xmlns:p14="http://schemas.microsoft.com/office/powerpoint/2010/main" val="328171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2. Phân tích yêu cầu người dùng </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vi-VN" dirty="0"/>
              <a:t>2.1. Đối tượng người dùng hướng tới </a:t>
            </a:r>
            <a:endParaRPr lang="en-US" dirty="0"/>
          </a:p>
          <a:p>
            <a:pPr marL="0" indent="0">
              <a:buNone/>
            </a:pPr>
            <a:endParaRPr lang="en-US" dirty="0"/>
          </a:p>
          <a:p>
            <a:pPr marL="0" indent="0">
              <a:buNone/>
            </a:pPr>
            <a:r>
              <a:rPr lang="vi-VN" sz="2400" dirty="0"/>
              <a:t>Các nhà quản lý khách sạn có nhu cầu giám sát toàn bộ hoạt động của khách sạn </a:t>
            </a:r>
            <a:endParaRPr lang="en-US" sz="2400" dirty="0"/>
          </a:p>
          <a:p>
            <a:pPr marL="0" indent="0">
              <a:buNone/>
            </a:pPr>
            <a:endParaRPr lang="en-US" sz="2400" dirty="0"/>
          </a:p>
          <a:p>
            <a:pPr marL="0" indent="0">
              <a:buNone/>
            </a:pPr>
            <a:r>
              <a:rPr lang="vi-VN" sz="2400" dirty="0"/>
              <a:t>các nhân viên lễ tân phụ trách những công việc như xử lý các yêu cầu đặt phòng, sử dụng dịch vụ của khách hàng </a:t>
            </a:r>
            <a:endParaRPr lang="en-US" sz="2400" dirty="0"/>
          </a:p>
        </p:txBody>
      </p:sp>
    </p:spTree>
    <p:extLst>
      <p:ext uri="{BB962C8B-B14F-4D97-AF65-F5344CB8AC3E}">
        <p14:creationId xmlns:p14="http://schemas.microsoft.com/office/powerpoint/2010/main" val="32134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2. Phân tích yêu cầu người dùng </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2.2. Danh </a:t>
            </a:r>
            <a:r>
              <a:rPr lang="en-US" dirty="0" err="1"/>
              <a:t>sách</a:t>
            </a:r>
            <a:r>
              <a:rPr lang="en-US" dirty="0"/>
              <a:t> </a:t>
            </a:r>
            <a:r>
              <a:rPr lang="en-US" dirty="0" err="1"/>
              <a:t>các</a:t>
            </a:r>
            <a:r>
              <a:rPr lang="en-US" dirty="0"/>
              <a:t> </a:t>
            </a:r>
            <a:r>
              <a:rPr lang="en-US" dirty="0" err="1"/>
              <a:t>chức</a:t>
            </a:r>
            <a:r>
              <a:rPr lang="en-US" dirty="0"/>
              <a:t> </a:t>
            </a:r>
            <a:r>
              <a:rPr lang="en-US" dirty="0" err="1"/>
              <a:t>năng</a:t>
            </a:r>
            <a:r>
              <a:rPr lang="en-US" dirty="0"/>
              <a:t> </a:t>
            </a:r>
          </a:p>
          <a:p>
            <a:pPr>
              <a:buFontTx/>
              <a:buChar char="-"/>
            </a:pPr>
            <a:r>
              <a:rPr lang="en-US" sz="2400" dirty="0" err="1"/>
              <a:t>Xem</a:t>
            </a:r>
            <a:r>
              <a:rPr lang="en-US" sz="2400" dirty="0"/>
              <a:t> </a:t>
            </a:r>
            <a:r>
              <a:rPr lang="en-US" sz="2400" dirty="0" err="1"/>
              <a:t>thông</a:t>
            </a:r>
            <a:r>
              <a:rPr lang="en-US" sz="2400" dirty="0"/>
              <a:t> tin </a:t>
            </a:r>
            <a:r>
              <a:rPr lang="en-US" sz="2400" dirty="0" err="1"/>
              <a:t>của</a:t>
            </a:r>
            <a:r>
              <a:rPr lang="en-US" sz="2400" dirty="0"/>
              <a:t> </a:t>
            </a:r>
            <a:r>
              <a:rPr lang="en-US" sz="2400" dirty="0" err="1"/>
              <a:t>các</a:t>
            </a:r>
            <a:r>
              <a:rPr lang="en-US" sz="2400" dirty="0"/>
              <a:t> </a:t>
            </a:r>
            <a:r>
              <a:rPr lang="en-US" sz="2400" dirty="0" err="1"/>
              <a:t>khách</a:t>
            </a:r>
            <a:r>
              <a:rPr lang="en-US" sz="2400" dirty="0"/>
              <a:t> </a:t>
            </a:r>
            <a:r>
              <a:rPr lang="en-US" sz="2400" dirty="0" err="1"/>
              <a:t>hàng</a:t>
            </a:r>
            <a:r>
              <a:rPr lang="en-US" sz="2400" dirty="0"/>
              <a:t> </a:t>
            </a:r>
          </a:p>
          <a:p>
            <a:pPr>
              <a:buFontTx/>
              <a:buChar char="-"/>
            </a:pPr>
            <a:r>
              <a:rPr lang="en-US" sz="2400" dirty="0" err="1"/>
              <a:t>Xem</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phòng</a:t>
            </a:r>
            <a:r>
              <a:rPr lang="en-US" sz="2400" dirty="0"/>
              <a:t> </a:t>
            </a:r>
            <a:r>
              <a:rPr lang="en-US" sz="2400" dirty="0" err="1"/>
              <a:t>nghỉ</a:t>
            </a:r>
            <a:r>
              <a:rPr lang="en-US" sz="2400" dirty="0"/>
              <a:t> </a:t>
            </a:r>
            <a:r>
              <a:rPr lang="en-US" sz="2400" dirty="0" err="1"/>
              <a:t>của</a:t>
            </a:r>
            <a:r>
              <a:rPr lang="en-US" sz="2400" dirty="0"/>
              <a:t> </a:t>
            </a:r>
            <a:r>
              <a:rPr lang="en-US" sz="2400" dirty="0" err="1"/>
              <a:t>khách</a:t>
            </a:r>
            <a:r>
              <a:rPr lang="en-US" sz="2400" dirty="0"/>
              <a:t> </a:t>
            </a:r>
            <a:r>
              <a:rPr lang="en-US" sz="2400" dirty="0" err="1"/>
              <a:t>sạn</a:t>
            </a:r>
            <a:r>
              <a:rPr lang="en-US" sz="2400" dirty="0"/>
              <a:t> </a:t>
            </a:r>
          </a:p>
          <a:p>
            <a:pPr>
              <a:buFontTx/>
              <a:buChar char="-"/>
            </a:pPr>
            <a:r>
              <a:rPr lang="en-US" sz="2400" dirty="0" err="1"/>
              <a:t>Xem</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dịch</a:t>
            </a:r>
            <a:r>
              <a:rPr lang="en-US" sz="2400" dirty="0"/>
              <a:t> </a:t>
            </a:r>
            <a:r>
              <a:rPr lang="en-US" sz="2400" dirty="0" err="1"/>
              <a:t>vụ</a:t>
            </a:r>
            <a:r>
              <a:rPr lang="en-US" sz="2400" dirty="0"/>
              <a:t> </a:t>
            </a:r>
            <a:r>
              <a:rPr lang="en-US" sz="2400" dirty="0" err="1"/>
              <a:t>của</a:t>
            </a:r>
            <a:r>
              <a:rPr lang="en-US" sz="2400" dirty="0"/>
              <a:t> </a:t>
            </a:r>
            <a:r>
              <a:rPr lang="en-US" sz="2400" dirty="0" err="1"/>
              <a:t>khách</a:t>
            </a:r>
            <a:r>
              <a:rPr lang="en-US" sz="2400" dirty="0"/>
              <a:t> </a:t>
            </a:r>
            <a:r>
              <a:rPr lang="en-US" sz="2400" dirty="0" err="1"/>
              <a:t>sạn</a:t>
            </a:r>
            <a:r>
              <a:rPr lang="en-US" sz="2400" dirty="0"/>
              <a:t> </a:t>
            </a:r>
          </a:p>
          <a:p>
            <a:pPr>
              <a:buFontTx/>
              <a:buChar char="-"/>
            </a:pPr>
            <a:r>
              <a:rPr lang="en-US" sz="2400" dirty="0" err="1"/>
              <a:t>Xem</a:t>
            </a:r>
            <a:r>
              <a:rPr lang="en-US" sz="2400" dirty="0"/>
              <a:t> </a:t>
            </a:r>
            <a:r>
              <a:rPr lang="en-US" sz="2400" dirty="0" err="1"/>
              <a:t>các</a:t>
            </a:r>
            <a:r>
              <a:rPr lang="en-US" sz="2400" dirty="0"/>
              <a:t> </a:t>
            </a:r>
            <a:r>
              <a:rPr lang="en-US" sz="2400" dirty="0" err="1"/>
              <a:t>dữ</a:t>
            </a:r>
            <a:r>
              <a:rPr lang="en-US" sz="2400" dirty="0"/>
              <a:t> </a:t>
            </a:r>
            <a:r>
              <a:rPr lang="en-US" sz="2400" dirty="0" err="1"/>
              <a:t>liệu</a:t>
            </a:r>
            <a:r>
              <a:rPr lang="en-US" sz="2400" dirty="0"/>
              <a:t> </a:t>
            </a:r>
            <a:r>
              <a:rPr lang="en-US" sz="2400" dirty="0" err="1"/>
              <a:t>về</a:t>
            </a:r>
            <a:r>
              <a:rPr lang="en-US" sz="2400" dirty="0"/>
              <a:t> </a:t>
            </a:r>
            <a:r>
              <a:rPr lang="en-US" sz="2400" dirty="0" err="1"/>
              <a:t>đặt</a:t>
            </a:r>
            <a:r>
              <a:rPr lang="en-US" sz="2400" dirty="0"/>
              <a:t> </a:t>
            </a:r>
            <a:r>
              <a:rPr lang="en-US" sz="2400" dirty="0" err="1"/>
              <a:t>phòng</a:t>
            </a:r>
            <a:r>
              <a:rPr lang="en-US" sz="2400" dirty="0"/>
              <a:t>, </a:t>
            </a:r>
            <a:r>
              <a:rPr lang="en-US" sz="2400" dirty="0" err="1"/>
              <a:t>sử</a:t>
            </a:r>
            <a:r>
              <a:rPr lang="en-US" sz="2400" dirty="0"/>
              <a:t> </a:t>
            </a:r>
            <a:r>
              <a:rPr lang="en-US" sz="2400" dirty="0" err="1"/>
              <a:t>dụng</a:t>
            </a:r>
            <a:r>
              <a:rPr lang="en-US" sz="2400" dirty="0"/>
              <a:t> </a:t>
            </a:r>
            <a:r>
              <a:rPr lang="en-US" sz="2400" dirty="0" err="1"/>
              <a:t>dịch</a:t>
            </a:r>
            <a:r>
              <a:rPr lang="en-US" sz="2400" dirty="0"/>
              <a:t> </a:t>
            </a:r>
            <a:r>
              <a:rPr lang="en-US" sz="2400" dirty="0" err="1"/>
              <a:t>vụ</a:t>
            </a:r>
            <a:r>
              <a:rPr lang="en-US" sz="2400" dirty="0"/>
              <a:t> </a:t>
            </a:r>
            <a:r>
              <a:rPr lang="en-US" sz="2400" dirty="0" err="1"/>
              <a:t>của</a:t>
            </a:r>
            <a:r>
              <a:rPr lang="en-US" sz="2400" dirty="0"/>
              <a:t> </a:t>
            </a:r>
            <a:r>
              <a:rPr lang="en-US" sz="2400" dirty="0" err="1"/>
              <a:t>các</a:t>
            </a:r>
            <a:r>
              <a:rPr lang="en-US" sz="2400" dirty="0"/>
              <a:t> </a:t>
            </a:r>
            <a:r>
              <a:rPr lang="en-US" sz="2400" dirty="0" err="1"/>
              <a:t>khách</a:t>
            </a:r>
            <a:r>
              <a:rPr lang="en-US" sz="2400" dirty="0"/>
              <a:t> </a:t>
            </a:r>
            <a:r>
              <a:rPr lang="en-US" sz="2400" dirty="0" err="1"/>
              <a:t>hàng</a:t>
            </a:r>
            <a:r>
              <a:rPr lang="en-US" sz="2400" dirty="0"/>
              <a:t> </a:t>
            </a:r>
          </a:p>
          <a:p>
            <a:pPr>
              <a:buFontTx/>
              <a:buChar char="-"/>
            </a:pPr>
            <a:r>
              <a:rPr lang="en-US" sz="2400" dirty="0" err="1"/>
              <a:t>Thêm</a:t>
            </a:r>
            <a:r>
              <a:rPr lang="en-US" sz="2400" dirty="0"/>
              <a:t>/</a:t>
            </a:r>
            <a:r>
              <a:rPr lang="en-US" sz="2400" dirty="0" err="1"/>
              <a:t>Xóa</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mới</a:t>
            </a:r>
            <a:r>
              <a:rPr lang="en-US" sz="2400" dirty="0"/>
              <a:t> </a:t>
            </a:r>
          </a:p>
          <a:p>
            <a:pPr>
              <a:buFontTx/>
              <a:buChar char="-"/>
            </a:pPr>
            <a:r>
              <a:rPr lang="en-US" sz="2400" dirty="0" err="1"/>
              <a:t>Thêm</a:t>
            </a:r>
            <a:r>
              <a:rPr lang="en-US" sz="2400" dirty="0"/>
              <a:t> </a:t>
            </a:r>
            <a:r>
              <a:rPr lang="en-US" sz="2400" dirty="0" err="1"/>
              <a:t>thông</a:t>
            </a:r>
            <a:r>
              <a:rPr lang="en-US" sz="2400" dirty="0"/>
              <a:t> tin </a:t>
            </a:r>
            <a:r>
              <a:rPr lang="en-US" sz="2400" dirty="0" err="1"/>
              <a:t>về</a:t>
            </a:r>
            <a:r>
              <a:rPr lang="en-US" sz="2400" dirty="0"/>
              <a:t> </a:t>
            </a:r>
            <a:r>
              <a:rPr lang="en-US" sz="2400" dirty="0" err="1"/>
              <a:t>đặt</a:t>
            </a:r>
            <a:r>
              <a:rPr lang="en-US" sz="2400" dirty="0"/>
              <a:t> </a:t>
            </a:r>
            <a:r>
              <a:rPr lang="en-US" sz="2400" dirty="0" err="1"/>
              <a:t>phòng</a:t>
            </a:r>
            <a:r>
              <a:rPr lang="en-US" sz="2400" dirty="0"/>
              <a:t>, </a:t>
            </a:r>
            <a:r>
              <a:rPr lang="en-US" sz="2400" dirty="0" err="1"/>
              <a:t>sử</a:t>
            </a:r>
            <a:r>
              <a:rPr lang="en-US" sz="2400" dirty="0"/>
              <a:t> </a:t>
            </a:r>
            <a:r>
              <a:rPr lang="en-US" sz="2400" dirty="0" err="1"/>
              <a:t>dụng</a:t>
            </a:r>
            <a:r>
              <a:rPr lang="en-US" sz="2400" dirty="0"/>
              <a:t> </a:t>
            </a:r>
            <a:r>
              <a:rPr lang="en-US" sz="2400" dirty="0" err="1"/>
              <a:t>dịch</a:t>
            </a:r>
            <a:r>
              <a:rPr lang="en-US" sz="2400" dirty="0"/>
              <a:t> </a:t>
            </a:r>
            <a:r>
              <a:rPr lang="en-US" sz="2400" dirty="0" err="1"/>
              <a:t>vụ</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p>
          <a:p>
            <a:pPr marL="0" indent="0">
              <a:buNone/>
            </a:pP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khác</a:t>
            </a:r>
            <a:r>
              <a:rPr lang="en-US" sz="2400" dirty="0"/>
              <a:t>... </a:t>
            </a:r>
            <a:endParaRPr lang="en-US" sz="2000" dirty="0"/>
          </a:p>
        </p:txBody>
      </p:sp>
    </p:spTree>
    <p:extLst>
      <p:ext uri="{BB962C8B-B14F-4D97-AF65-F5344CB8AC3E}">
        <p14:creationId xmlns:p14="http://schemas.microsoft.com/office/powerpoint/2010/main" val="19943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0" dur="500"/>
                                        <p:tgtEl>
                                          <p:spTgt spid="4">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p:cTn id="13"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5" dur="5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6" dur="500"/>
                                        <p:tgtEl>
                                          <p:spTgt spid="4">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p:cTn id="19"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1" dur="5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2" dur="500"/>
                                        <p:tgtEl>
                                          <p:spTgt spid="4">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p:cTn id="25"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7" dur="5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8" dur="500"/>
                                        <p:tgtEl>
                                          <p:spTgt spid="4">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p:cTn id="31"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3" dur="5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34" dur="500"/>
                                        <p:tgtEl>
                                          <p:spTgt spid="4">
                                            <p:txEl>
                                              <p:pRg st="5" end="5"/>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p:cTn id="37"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6" end="6"/>
                                            </p:txEl>
                                          </p:spTgt>
                                        </p:tgtEl>
                                        <p:attrNameLst>
                                          <p:attrName>ppt_h</p:attrName>
                                        </p:attrNameLst>
                                      </p:cBhvr>
                                      <p:tavLst>
                                        <p:tav tm="0">
                                          <p:val>
                                            <p:fltVal val="0"/>
                                          </p:val>
                                        </p:tav>
                                        <p:tav tm="100000">
                                          <p:val>
                                            <p:strVal val="#ppt_h"/>
                                          </p:val>
                                        </p:tav>
                                      </p:tavLst>
                                    </p:anim>
                                    <p:anim calcmode="lin" valueType="num">
                                      <p:cBhvr>
                                        <p:cTn id="39" dur="5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40" dur="500"/>
                                        <p:tgtEl>
                                          <p:spTgt spid="4">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p:cTn id="43"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7" end="7"/>
                                            </p:txEl>
                                          </p:spTgt>
                                        </p:tgtEl>
                                        <p:attrNameLst>
                                          <p:attrName>ppt_h</p:attrName>
                                        </p:attrNameLst>
                                      </p:cBhvr>
                                      <p:tavLst>
                                        <p:tav tm="0">
                                          <p:val>
                                            <p:fltVal val="0"/>
                                          </p:val>
                                        </p:tav>
                                        <p:tav tm="100000">
                                          <p:val>
                                            <p:strVal val="#ppt_h"/>
                                          </p:val>
                                        </p:tav>
                                      </p:tavLst>
                                    </p:anim>
                                    <p:anim calcmode="lin" valueType="num">
                                      <p:cBhvr>
                                        <p:cTn id="45" dur="5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err="1"/>
              <a:t>Giới</a:t>
            </a:r>
            <a:r>
              <a:rPr lang="en-US" dirty="0"/>
              <a:t> </a:t>
            </a:r>
            <a:r>
              <a:rPr lang="en-US" dirty="0" err="1"/>
              <a:t>thiệu</a:t>
            </a:r>
            <a:r>
              <a:rPr lang="en-US" dirty="0"/>
              <a:t> </a:t>
            </a:r>
            <a:r>
              <a:rPr lang="en-US" dirty="0" err="1"/>
              <a:t>bài</a:t>
            </a:r>
            <a:r>
              <a:rPr lang="en-US" dirty="0"/>
              <a:t> </a:t>
            </a:r>
            <a:r>
              <a:rPr lang="en-US" dirty="0" err="1"/>
              <a:t>toán</a:t>
            </a:r>
            <a:r>
              <a:rPr lang="en-US" dirty="0"/>
              <a:t>:</a:t>
            </a:r>
          </a:p>
          <a:p>
            <a:pPr marL="0" indent="0">
              <a:buNone/>
            </a:pPr>
            <a:br>
              <a:rPr lang="en-US" dirty="0"/>
            </a:br>
            <a:r>
              <a:rPr lang="en-US" dirty="0"/>
              <a:t>- </a:t>
            </a:r>
            <a:r>
              <a:rPr lang="vi-VN" sz="2400" dirty="0"/>
              <a:t>Khách sạn được tổ chức bởi các phòng nghỉ. Mỗi phòng nghỉ có một tên, một mã số duy nhất và một người quản lý.</a:t>
            </a:r>
            <a:endParaRPr lang="en-US" sz="2400" dirty="0"/>
          </a:p>
          <a:p>
            <a:pPr marL="0" indent="0">
              <a:buNone/>
            </a:pPr>
            <a:endParaRPr lang="en-US" sz="2400" dirty="0"/>
          </a:p>
          <a:p>
            <a:pPr>
              <a:buFontTx/>
              <a:buChar char="-"/>
            </a:pPr>
            <a:r>
              <a:rPr lang="vi-VN" sz="2400" dirty="0"/>
              <a:t>Mỗi phòng nghỉ có loại phòng, giá phòng và được trang bị </a:t>
            </a:r>
            <a:r>
              <a:rPr lang="en-US" sz="2400" dirty="0" err="1"/>
              <a:t>các</a:t>
            </a:r>
            <a:r>
              <a:rPr lang="vi-VN" sz="2400" dirty="0"/>
              <a:t> thiết bị </a:t>
            </a:r>
            <a:r>
              <a:rPr lang="en-US" sz="2400" dirty="0" err="1"/>
              <a:t>khác</a:t>
            </a:r>
            <a:r>
              <a:rPr lang="en-US" sz="2400" dirty="0"/>
              <a:t> </a:t>
            </a:r>
            <a:r>
              <a:rPr lang="en-US" sz="2400" dirty="0" err="1"/>
              <a:t>nhau</a:t>
            </a:r>
            <a:r>
              <a:rPr lang="vi-VN" sz="2400" dirty="0"/>
              <a:t>. </a:t>
            </a:r>
            <a:endParaRPr lang="en-US" sz="2400" dirty="0"/>
          </a:p>
          <a:p>
            <a:pPr marL="0" indent="0">
              <a:buNone/>
            </a:pPr>
            <a:endParaRPr lang="en-US" sz="2400" dirty="0"/>
          </a:p>
          <a:p>
            <a:pPr marL="0" indent="0">
              <a:buNone/>
            </a:pPr>
            <a:r>
              <a:rPr lang="en-US" sz="2400" dirty="0"/>
              <a:t>- </a:t>
            </a:r>
            <a:r>
              <a:rPr lang="vi-VN" sz="2400" dirty="0"/>
              <a:t>Các dịch vụ được cung cấp có tên và một mã số duy nhất, </a:t>
            </a:r>
            <a:r>
              <a:rPr lang="en-US" sz="2400" dirty="0" err="1"/>
              <a:t>có</a:t>
            </a:r>
            <a:r>
              <a:rPr lang="en-US" sz="2400" dirty="0"/>
              <a:t> </a:t>
            </a:r>
            <a:r>
              <a:rPr lang="vi-VN" sz="2400" dirty="0"/>
              <a:t>giá dịch vụ và một nhân viên quản lý</a:t>
            </a:r>
            <a:r>
              <a:rPr lang="en-US" sz="2400" dirty="0"/>
              <a:t> </a:t>
            </a:r>
            <a:r>
              <a:rPr lang="en-US" sz="2400" dirty="0" err="1"/>
              <a:t>dịch</a:t>
            </a:r>
            <a:r>
              <a:rPr lang="en-US" sz="2400" dirty="0"/>
              <a:t> </a:t>
            </a:r>
            <a:r>
              <a:rPr lang="en-US" sz="2400" dirty="0" err="1"/>
              <a:t>vụ</a:t>
            </a:r>
            <a:r>
              <a:rPr lang="vi-VN" sz="2400" dirty="0"/>
              <a:t>. </a:t>
            </a:r>
            <a:endParaRPr lang="en-US" sz="2000" dirty="0"/>
          </a:p>
        </p:txBody>
      </p:sp>
    </p:spTree>
    <p:extLst>
      <p:ext uri="{BB962C8B-B14F-4D97-AF65-F5344CB8AC3E}">
        <p14:creationId xmlns:p14="http://schemas.microsoft.com/office/powerpoint/2010/main" val="413851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3.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sz="2000" dirty="0"/>
              <a:t>-  </a:t>
            </a:r>
            <a:r>
              <a:rPr lang="vi-VN" sz="2000" dirty="0"/>
              <a:t>Thông tin về nhân viên: mã nhân viên, tên nhân viên, chức vụ, mô tả, và lương cơ bản. </a:t>
            </a:r>
            <a:endParaRPr lang="en-US" sz="2000" dirty="0"/>
          </a:p>
          <a:p>
            <a:pPr>
              <a:buFontTx/>
              <a:buChar char="-"/>
            </a:pPr>
            <a:r>
              <a:rPr lang="vi-VN" sz="2000" dirty="0"/>
              <a:t>Mỗi nhân viên có thể quản lý nhiều nhân viên khác</a:t>
            </a:r>
            <a:r>
              <a:rPr lang="en-US" sz="2000" dirty="0"/>
              <a:t>.</a:t>
            </a:r>
            <a:r>
              <a:rPr lang="vi-VN" sz="2000" dirty="0"/>
              <a:t> </a:t>
            </a:r>
            <a:endParaRPr lang="en-US" sz="2000" dirty="0"/>
          </a:p>
          <a:p>
            <a:pPr>
              <a:buFontTx/>
              <a:buChar char="-"/>
            </a:pPr>
            <a:r>
              <a:rPr lang="vi-VN" sz="2000" dirty="0"/>
              <a:t>Khách hàng có thể đặt nhiều phòng nghỉ khác nhau với thông tin về ngày nhận phòng và ngày trả phòng.</a:t>
            </a:r>
            <a:endParaRPr lang="en-US" sz="2000" dirty="0"/>
          </a:p>
          <a:p>
            <a:pPr>
              <a:buFontTx/>
              <a:buChar char="-"/>
            </a:pPr>
            <a:r>
              <a:rPr lang="vi-VN" sz="2000" dirty="0"/>
              <a:t>Khách hàng có thể sử dụng nhiều dịch vụ khác nhau và thông tin về ngày sử dụng dịch vụ cũng được lưu trữ. </a:t>
            </a:r>
            <a:endParaRPr lang="en-US" sz="2000" dirty="0"/>
          </a:p>
          <a:p>
            <a:pPr>
              <a:buFontTx/>
              <a:buChar char="-"/>
            </a:pPr>
            <a:r>
              <a:rPr lang="en-US" sz="2000" dirty="0"/>
              <a:t>T</a:t>
            </a:r>
            <a:r>
              <a:rPr lang="vi-VN" sz="2000" dirty="0"/>
              <a:t>hông tin về con cái của từng khách hàng </a:t>
            </a:r>
            <a:r>
              <a:rPr lang="en-US" sz="2000" dirty="0" err="1"/>
              <a:t>gồm</a:t>
            </a:r>
            <a:r>
              <a:rPr lang="en-US" sz="2000" dirty="0"/>
              <a:t>: </a:t>
            </a:r>
            <a:r>
              <a:rPr lang="vi-VN" sz="2000" dirty="0"/>
              <a:t>tên, giới tính, ngày sinh cũng được quản lý trong CSDL.</a:t>
            </a:r>
            <a:endParaRPr lang="en-US" sz="2000" dirty="0"/>
          </a:p>
          <a:p>
            <a:pPr>
              <a:buFontTx/>
              <a:buChar char="-"/>
            </a:pPr>
            <a:endParaRPr lang="en-US" sz="2000" dirty="0"/>
          </a:p>
          <a:p>
            <a:pPr marL="0" indent="0">
              <a:buNone/>
            </a:pPr>
            <a:endParaRPr lang="en-US" sz="2000" dirty="0"/>
          </a:p>
        </p:txBody>
      </p:sp>
    </p:spTree>
    <p:extLst>
      <p:ext uri="{BB962C8B-B14F-4D97-AF65-F5344CB8AC3E}">
        <p14:creationId xmlns:p14="http://schemas.microsoft.com/office/powerpoint/2010/main" val="1302701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17329640FF0442B88C73A8605EBFAD" ma:contentTypeVersion="8" ma:contentTypeDescription="Create a new document." ma:contentTypeScope="" ma:versionID="f8ada0b42945fb53369ac177532db80d">
  <xsd:schema xmlns:xsd="http://www.w3.org/2001/XMLSchema" xmlns:xs="http://www.w3.org/2001/XMLSchema" xmlns:p="http://schemas.microsoft.com/office/2006/metadata/properties" xmlns:ns2="c33b9bd2-ac30-4c36-b4f9-87ff069bfb67" targetNamespace="http://schemas.microsoft.com/office/2006/metadata/properties" ma:root="true" ma:fieldsID="08bfc50a91704e0c65493eccca8b6a6f" ns2:_="">
    <xsd:import namespace="c33b9bd2-ac30-4c36-b4f9-87ff069bfb6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3b9bd2-ac30-4c36-b4f9-87ff069bf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9BA732-8759-43DF-B8D3-2CB18CED70AE}"/>
</file>

<file path=customXml/itemProps2.xml><?xml version="1.0" encoding="utf-8"?>
<ds:datastoreItem xmlns:ds="http://schemas.openxmlformats.org/officeDocument/2006/customXml" ds:itemID="{7D3B08D3-143A-44C9-A9F8-C7692587E2D4}"/>
</file>

<file path=customXml/itemProps3.xml><?xml version="1.0" encoding="utf-8"?>
<ds:datastoreItem xmlns:ds="http://schemas.openxmlformats.org/officeDocument/2006/customXml" ds:itemID="{7892A684-64C0-4318-B28C-F3758C466FCB}"/>
</file>

<file path=docProps/app.xml><?xml version="1.0" encoding="utf-8"?>
<Properties xmlns="http://schemas.openxmlformats.org/officeDocument/2006/extended-properties" xmlns:vt="http://schemas.openxmlformats.org/officeDocument/2006/docPropsVTypes">
  <Template>Office Theme</Template>
  <TotalTime>682</TotalTime>
  <Words>2517</Words>
  <Application>Microsoft Office PowerPoint</Application>
  <PresentationFormat>Trình chiếu Trên màn hình (4:3)</PresentationFormat>
  <Paragraphs>352</Paragraphs>
  <Slides>33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33</vt:i4>
      </vt:variant>
    </vt:vector>
  </HeadingPairs>
  <TitlesOfParts>
    <vt:vector size="38" baseType="lpstr">
      <vt:lpstr>Aptos</vt:lpstr>
      <vt:lpstr>Arial</vt:lpstr>
      <vt:lpstr>Calibri</vt:lpstr>
      <vt:lpstr>Lato</vt:lpstr>
      <vt:lpstr>Office Theme</vt:lpstr>
      <vt:lpstr>Bản trình bày PowerPoint</vt:lpstr>
      <vt:lpstr>Nội dung thuyết trình</vt:lpstr>
      <vt:lpstr>1. Giới thiệu</vt:lpstr>
      <vt:lpstr>1. Giới thiệu</vt:lpstr>
      <vt:lpstr>1. Giới thiệu</vt:lpstr>
      <vt:lpstr>2. Phân tích yêu cầu người dùng </vt:lpstr>
      <vt:lpstr>2. Phân tích yêu cầu người dùng </vt:lpstr>
      <vt:lpstr>3. Thiết kế hệ thống </vt:lpstr>
      <vt:lpstr>3. Thiết kế hệ thống </vt:lpstr>
      <vt:lpstr>3. Thiết kế hệ thống </vt:lpstr>
      <vt:lpstr>3. Thiết kế hệ thống </vt:lpstr>
      <vt:lpstr>3. Thiết kế hệ thống </vt:lpstr>
      <vt:lpstr>3. Thiết kế hệ thống </vt:lpstr>
      <vt:lpstr>3. Thiết kế hệ thống </vt:lpstr>
      <vt:lpstr>3. Thiết kế hệ thống </vt:lpstr>
      <vt:lpstr>3. Thiết kế hệ thống </vt:lpstr>
      <vt:lpstr>4. Query, Trigger, Function, View </vt:lpstr>
      <vt:lpstr>4. Query, Trigger, Function, View </vt:lpstr>
      <vt:lpstr>4. Query, Trigger, Function, View </vt:lpstr>
      <vt:lpstr>4. Query, Trigger, Function, View </vt:lpstr>
      <vt:lpstr>4. Query, Trigger, Function, View </vt:lpstr>
      <vt:lpstr>4. Query, Trigger, Function, View </vt:lpstr>
      <vt:lpstr>4. Query, Trigger, Function, View </vt:lpstr>
      <vt:lpstr>4. Query, Trigger, Function, View </vt:lpstr>
      <vt:lpstr>4. Query, Trigger, Function, View </vt:lpstr>
      <vt:lpstr>4. Query, Trigger, Function, View </vt:lpstr>
      <vt:lpstr>4. Query, Trigger, Function, View </vt:lpstr>
      <vt:lpstr>5. Phần mềm quản lý khách sạn </vt:lpstr>
      <vt:lpstr>5. Phần mềm quản lý khách sạn </vt:lpstr>
      <vt:lpstr>5. Phần mềm quản lý khách sạn </vt:lpstr>
      <vt:lpstr>5. Phần mềm quản lý khách sạn </vt:lpstr>
      <vt:lpstr>6. Kết luận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Tran Dung</cp:lastModifiedBy>
  <cp:revision>149</cp:revision>
  <dcterms:created xsi:type="dcterms:W3CDTF">2021-05-28T04:32:29Z</dcterms:created>
  <dcterms:modified xsi:type="dcterms:W3CDTF">2024-06-30T18:34:01Z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0x0101006017329640FF0442B88C73A8605EBFAD</vt:lpwstr>
  </property>
</Properties>
</file>