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62" d="100"/>
          <a:sy n="6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2/27/2017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81000"/>
            <a:ext cx="10366485" cy="3329581"/>
          </a:xfrm>
        </p:spPr>
        <p:txBody>
          <a:bodyPr/>
          <a:lstStyle/>
          <a:p>
            <a:r>
              <a:rPr lang="en-US" dirty="0"/>
              <a:t>HTTPURLCONNECTION</a:t>
            </a:r>
          </a:p>
        </p:txBody>
      </p:sp>
      <p:sp>
        <p:nvSpPr>
          <p:cNvPr id="3" name="Subtitle 2"/>
          <p:cNvSpPr>
            <a:spLocks noGrp="1"/>
          </p:cNvSpPr>
          <p:nvPr>
            <p:ph type="subTitle" idx="1"/>
          </p:nvPr>
        </p:nvSpPr>
        <p:spPr/>
        <p:txBody>
          <a:bodyPr/>
          <a:lstStyle/>
          <a:p>
            <a:r>
              <a:rPr lang="en-US" dirty="0"/>
              <a:t>Ben trane</a:t>
            </a:r>
          </a:p>
        </p:txBody>
      </p:sp>
    </p:spTree>
    <p:extLst>
      <p:ext uri="{BB962C8B-B14F-4D97-AF65-F5344CB8AC3E}">
        <p14:creationId xmlns:p14="http://schemas.microsoft.com/office/powerpoint/2010/main" val="117703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786" y="446037"/>
            <a:ext cx="9118170" cy="5016758"/>
          </a:xfrm>
          <a:prstGeom prst="rect">
            <a:avLst/>
          </a:prstGeom>
        </p:spPr>
        <p:txBody>
          <a:bodyPr wrap="square">
            <a:spAutoFit/>
          </a:bodyPr>
          <a:lstStyle/>
          <a:p>
            <a:r>
              <a:rPr lang="en-US" sz="3200" b="1" dirty="0">
                <a:solidFill>
                  <a:srgbClr val="C00000"/>
                </a:solidFill>
              </a:rPr>
              <a:t>Connect once use </a:t>
            </a:r>
            <a:r>
              <a:rPr lang="en-US" sz="3200" b="1" dirty="0" err="1">
                <a:solidFill>
                  <a:srgbClr val="C00000"/>
                </a:solidFill>
              </a:rPr>
              <a:t>many’s</a:t>
            </a:r>
            <a:r>
              <a:rPr lang="en-US" sz="3200" b="1" dirty="0">
                <a:solidFill>
                  <a:srgbClr val="C00000"/>
                </a:solidFill>
              </a:rPr>
              <a:t> </a:t>
            </a:r>
            <a:r>
              <a:rPr lang="en-US" sz="3200" dirty="0"/>
              <a:t>advantages and weaknesses are the inverse of those for connect many use once. Since your are only creating a socket once, CPU resources to do so are only used that one time. A disadvantage is it can be easy to use up all of the server ’s available ports and threads in its thread pool if a lot of clients need to connect simultaneously.</a:t>
            </a:r>
          </a:p>
          <a:p>
            <a:r>
              <a:rPr lang="en-US" sz="1600" dirty="0"/>
              <a:t>REFERENCE:</a:t>
            </a:r>
          </a:p>
          <a:p>
            <a:r>
              <a:rPr lang="en-US" sz="1600" dirty="0"/>
              <a:t>DOING MORE WITH JAVA</a:t>
            </a:r>
          </a:p>
        </p:txBody>
      </p:sp>
    </p:spTree>
    <p:extLst>
      <p:ext uri="{BB962C8B-B14F-4D97-AF65-F5344CB8AC3E}">
        <p14:creationId xmlns:p14="http://schemas.microsoft.com/office/powerpoint/2010/main" val="362887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rgbClr val="610B38"/>
                </a:solidFill>
                <a:latin typeface="erdana"/>
              </a:rPr>
              <a:t>Java </a:t>
            </a:r>
            <a:r>
              <a:rPr lang="en-US" sz="5400" b="1" dirty="0" err="1">
                <a:solidFill>
                  <a:srgbClr val="610B38"/>
                </a:solidFill>
                <a:latin typeface="erdana"/>
              </a:rPr>
              <a:t>URLConnection</a:t>
            </a:r>
            <a:r>
              <a:rPr lang="en-US" sz="5400" b="1" dirty="0">
                <a:solidFill>
                  <a:srgbClr val="610B38"/>
                </a:solidFill>
                <a:latin typeface="erdana"/>
              </a:rPr>
              <a:t> class</a:t>
            </a:r>
            <a:br>
              <a:rPr lang="en-US" dirty="0">
                <a:solidFill>
                  <a:srgbClr val="610B38"/>
                </a:solidFill>
                <a:latin typeface="erdana"/>
              </a:rPr>
            </a:br>
            <a:br>
              <a:rPr lang="en-US" dirty="0">
                <a:solidFill>
                  <a:srgbClr val="610B38"/>
                </a:solidFill>
                <a:latin typeface="erdana"/>
              </a:rPr>
            </a:br>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Java </a:t>
            </a:r>
            <a:r>
              <a:rPr lang="en-US" b="1" dirty="0" err="1">
                <a:solidFill>
                  <a:srgbClr val="000000"/>
                </a:solidFill>
                <a:latin typeface="verdana" panose="020B0604030504040204" pitchFamily="34" charset="0"/>
              </a:rPr>
              <a:t>URLConnection</a:t>
            </a:r>
            <a:r>
              <a:rPr lang="en-US" dirty="0">
                <a:solidFill>
                  <a:srgbClr val="000000"/>
                </a:solidFill>
                <a:latin typeface="verdana" panose="020B0604030504040204" pitchFamily="34" charset="0"/>
              </a:rPr>
              <a:t> class represents a communication link between the URL and the application. This class can be used to read and write data to the specified resource referred by the URL.</a:t>
            </a:r>
            <a:br>
              <a:rPr lang="en-US" dirty="0">
                <a:solidFill>
                  <a:srgbClr val="000000"/>
                </a:solidFill>
                <a:latin typeface="verdana" panose="020B0604030504040204" pitchFamily="34" charset="0"/>
              </a:rPr>
            </a:br>
            <a:endParaRPr lang="en-US" dirty="0"/>
          </a:p>
        </p:txBody>
      </p:sp>
    </p:spTree>
    <p:extLst>
      <p:ext uri="{BB962C8B-B14F-4D97-AF65-F5344CB8AC3E}">
        <p14:creationId xmlns:p14="http://schemas.microsoft.com/office/powerpoint/2010/main" val="30362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10B38"/>
                </a:solidFill>
                <a:latin typeface="erdana"/>
              </a:rPr>
              <a:t>Displaying source code of a webpage by </a:t>
            </a:r>
            <a:r>
              <a:rPr lang="en-US" dirty="0" err="1">
                <a:solidFill>
                  <a:srgbClr val="610B38"/>
                </a:solidFill>
                <a:latin typeface="erdana"/>
              </a:rPr>
              <a:t>URLConnecton</a:t>
            </a:r>
            <a:r>
              <a:rPr lang="en-US" dirty="0">
                <a:solidFill>
                  <a:srgbClr val="610B38"/>
                </a:solidFill>
                <a:latin typeface="erdana"/>
              </a:rPr>
              <a:t> class</a:t>
            </a:r>
            <a:br>
              <a:rPr lang="en-US" dirty="0">
                <a:solidFill>
                  <a:srgbClr val="610B38"/>
                </a:solidFill>
                <a:latin typeface="erdana"/>
              </a:rPr>
            </a:br>
            <a:r>
              <a:rPr lang="en-US" sz="4000" dirty="0">
                <a:solidFill>
                  <a:srgbClr val="000000"/>
                </a:solidFill>
                <a:latin typeface="verdana" panose="020B0604030504040204" pitchFamily="34" charset="0"/>
              </a:rPr>
              <a:t>The </a:t>
            </a:r>
            <a:r>
              <a:rPr lang="en-US" sz="4000" dirty="0" err="1">
                <a:solidFill>
                  <a:srgbClr val="000000"/>
                </a:solidFill>
                <a:latin typeface="verdana" panose="020B0604030504040204" pitchFamily="34" charset="0"/>
              </a:rPr>
              <a:t>URLConnection</a:t>
            </a:r>
            <a:r>
              <a:rPr lang="en-US" sz="4000" dirty="0">
                <a:solidFill>
                  <a:srgbClr val="000000"/>
                </a:solidFill>
                <a:latin typeface="verdana" panose="020B0604030504040204" pitchFamily="34" charset="0"/>
              </a:rPr>
              <a:t> class provides many methods, we can display all the data of a webpage by using the </a:t>
            </a:r>
            <a:r>
              <a:rPr lang="en-US" sz="4000" dirty="0" err="1">
                <a:solidFill>
                  <a:srgbClr val="000000"/>
                </a:solidFill>
                <a:latin typeface="verdana" panose="020B0604030504040204" pitchFamily="34" charset="0"/>
              </a:rPr>
              <a:t>getInputStream</a:t>
            </a:r>
            <a:r>
              <a:rPr lang="en-US" sz="4000" dirty="0">
                <a:solidFill>
                  <a:srgbClr val="000000"/>
                </a:solidFill>
                <a:latin typeface="verdana" panose="020B0604030504040204" pitchFamily="34" charset="0"/>
              </a:rPr>
              <a:t>() method. The </a:t>
            </a:r>
            <a:r>
              <a:rPr lang="en-US" sz="4000" dirty="0" err="1">
                <a:solidFill>
                  <a:srgbClr val="000000"/>
                </a:solidFill>
                <a:latin typeface="verdana" panose="020B0604030504040204" pitchFamily="34" charset="0"/>
              </a:rPr>
              <a:t>getInputStream</a:t>
            </a:r>
            <a:r>
              <a:rPr lang="en-US" sz="4000" dirty="0">
                <a:solidFill>
                  <a:srgbClr val="000000"/>
                </a:solidFill>
                <a:latin typeface="verdana" panose="020B0604030504040204" pitchFamily="34" charset="0"/>
              </a:rPr>
              <a:t>() method returns all the data of the specified URL in the stream that can be read and displayed.</a:t>
            </a:r>
            <a:br>
              <a:rPr lang="en-US" dirty="0">
                <a:solidFill>
                  <a:srgbClr val="000000"/>
                </a:solidFill>
                <a:latin typeface="verdana" panose="020B0604030504040204" pitchFamily="34" charset="0"/>
              </a:rPr>
            </a:br>
            <a:endParaRPr lang="en-US" dirty="0"/>
          </a:p>
        </p:txBody>
      </p:sp>
    </p:spTree>
    <p:extLst>
      <p:ext uri="{BB962C8B-B14F-4D97-AF65-F5344CB8AC3E}">
        <p14:creationId xmlns:p14="http://schemas.microsoft.com/office/powerpoint/2010/main" val="97220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724" y="484918"/>
            <a:ext cx="7568339" cy="4708981"/>
          </a:xfrm>
          <a:prstGeom prst="rect">
            <a:avLst/>
          </a:prstGeom>
        </p:spPr>
        <p:txBody>
          <a:bodyPr wrap="square">
            <a:spAutoFit/>
          </a:bodyPr>
          <a:lstStyle/>
          <a:p>
            <a:pPr algn="just">
              <a:buFont typeface="+mj-lt"/>
              <a:buAutoNum type="arabicPeriod"/>
            </a:pPr>
            <a:r>
              <a:rPr lang="en-US" sz="2000" b="1" dirty="0">
                <a:latin typeface="verdana" panose="020B0604030504040204" pitchFamily="34" charset="0"/>
              </a:rPr>
              <a:t>import</a:t>
            </a:r>
            <a:r>
              <a:rPr lang="en-US" sz="2000" dirty="0">
                <a:latin typeface="verdana" panose="020B0604030504040204" pitchFamily="34" charset="0"/>
              </a:rPr>
              <a:t> java.io.*;  </a:t>
            </a:r>
          </a:p>
          <a:p>
            <a:pPr algn="just">
              <a:buFont typeface="+mj-lt"/>
              <a:buAutoNum type="arabicPeriod"/>
            </a:pPr>
            <a:r>
              <a:rPr lang="en-US" sz="2000" b="1" dirty="0">
                <a:latin typeface="verdana" panose="020B0604030504040204" pitchFamily="34" charset="0"/>
              </a:rPr>
              <a:t>import</a:t>
            </a:r>
            <a:r>
              <a:rPr lang="en-US" sz="2000" dirty="0">
                <a:latin typeface="verdana" panose="020B0604030504040204" pitchFamily="34" charset="0"/>
              </a:rPr>
              <a:t> java.net.*;  </a:t>
            </a:r>
          </a:p>
          <a:p>
            <a:pPr algn="just">
              <a:buFont typeface="+mj-lt"/>
              <a:buAutoNum type="arabicPeriod"/>
            </a:pPr>
            <a:r>
              <a:rPr lang="en-US" sz="2000" b="1" dirty="0">
                <a:latin typeface="verdana" panose="020B0604030504040204" pitchFamily="34" charset="0"/>
              </a:rPr>
              <a:t>public</a:t>
            </a:r>
            <a:r>
              <a:rPr lang="en-US" sz="2000" dirty="0">
                <a:latin typeface="verdana" panose="020B0604030504040204" pitchFamily="34" charset="0"/>
              </a:rPr>
              <a:t> </a:t>
            </a:r>
            <a:r>
              <a:rPr lang="en-US" sz="2000" b="1" dirty="0">
                <a:latin typeface="verdana" panose="020B0604030504040204" pitchFamily="34" charset="0"/>
              </a:rPr>
              <a:t>class</a:t>
            </a:r>
            <a:r>
              <a:rPr lang="en-US" sz="2000" dirty="0">
                <a:latin typeface="verdana" panose="020B0604030504040204" pitchFamily="34" charset="0"/>
              </a:rPr>
              <a:t> </a:t>
            </a:r>
            <a:r>
              <a:rPr lang="en-US" sz="2000" dirty="0" err="1">
                <a:latin typeface="verdana" panose="020B0604030504040204" pitchFamily="34" charset="0"/>
              </a:rPr>
              <a:t>URLConnectionExample</a:t>
            </a:r>
            <a:r>
              <a:rPr lang="en-US" sz="2000" dirty="0">
                <a:latin typeface="verdana" panose="020B0604030504040204" pitchFamily="34" charset="0"/>
              </a:rPr>
              <a:t> {  </a:t>
            </a:r>
          </a:p>
          <a:p>
            <a:pPr algn="just">
              <a:buFont typeface="+mj-lt"/>
              <a:buAutoNum type="arabicPeriod"/>
            </a:pPr>
            <a:r>
              <a:rPr lang="en-US" sz="2000" b="1" dirty="0">
                <a:latin typeface="verdana" panose="020B0604030504040204" pitchFamily="34" charset="0"/>
              </a:rPr>
              <a:t>public</a:t>
            </a:r>
            <a:r>
              <a:rPr lang="en-US" sz="2000" dirty="0">
                <a:latin typeface="verdana" panose="020B0604030504040204" pitchFamily="34" charset="0"/>
              </a:rPr>
              <a:t> </a:t>
            </a:r>
            <a:r>
              <a:rPr lang="en-US" sz="2000" b="1" dirty="0">
                <a:latin typeface="verdana" panose="020B0604030504040204" pitchFamily="34" charset="0"/>
              </a:rPr>
              <a:t>static</a:t>
            </a:r>
            <a:r>
              <a:rPr lang="en-US" sz="2000" dirty="0">
                <a:latin typeface="verdana" panose="020B0604030504040204" pitchFamily="34" charset="0"/>
              </a:rPr>
              <a:t> </a:t>
            </a:r>
            <a:r>
              <a:rPr lang="en-US" sz="2000" b="1" dirty="0">
                <a:latin typeface="verdana" panose="020B0604030504040204" pitchFamily="34" charset="0"/>
              </a:rPr>
              <a:t>void</a:t>
            </a:r>
            <a:r>
              <a:rPr lang="en-US" sz="2000" dirty="0">
                <a:latin typeface="verdana" panose="020B0604030504040204" pitchFamily="34" charset="0"/>
              </a:rPr>
              <a:t> main(String[] </a:t>
            </a:r>
            <a:r>
              <a:rPr lang="en-US" sz="2000" dirty="0" err="1">
                <a:latin typeface="verdana" panose="020B0604030504040204" pitchFamily="34" charset="0"/>
              </a:rPr>
              <a:t>args</a:t>
            </a:r>
            <a:r>
              <a:rPr lang="en-US" sz="2000" dirty="0">
                <a:latin typeface="verdana" panose="020B0604030504040204" pitchFamily="34" charset="0"/>
              </a:rPr>
              <a:t>){  </a:t>
            </a:r>
          </a:p>
          <a:p>
            <a:pPr algn="just">
              <a:buFont typeface="+mj-lt"/>
              <a:buAutoNum type="arabicPeriod"/>
            </a:pPr>
            <a:r>
              <a:rPr lang="en-US" sz="2000" b="1" dirty="0">
                <a:latin typeface="verdana" panose="020B0604030504040204" pitchFamily="34" charset="0"/>
              </a:rPr>
              <a:t>try</a:t>
            </a:r>
            <a:r>
              <a:rPr lang="en-US" sz="2000" dirty="0">
                <a:latin typeface="verdana" panose="020B0604030504040204" pitchFamily="34" charset="0"/>
              </a:rPr>
              <a:t>{  </a:t>
            </a:r>
          </a:p>
          <a:p>
            <a:pPr algn="just">
              <a:buFont typeface="+mj-lt"/>
              <a:buAutoNum type="arabicPeriod"/>
            </a:pPr>
            <a:r>
              <a:rPr lang="en-US" sz="2000" dirty="0">
                <a:latin typeface="verdana" panose="020B0604030504040204" pitchFamily="34" charset="0"/>
              </a:rPr>
              <a:t>URL </a:t>
            </a:r>
            <a:r>
              <a:rPr lang="en-US" sz="2000" dirty="0" err="1">
                <a:latin typeface="verdana" panose="020B0604030504040204" pitchFamily="34" charset="0"/>
              </a:rPr>
              <a:t>url</a:t>
            </a:r>
            <a:r>
              <a:rPr lang="en-US" sz="2000" dirty="0">
                <a:latin typeface="verdana" panose="020B0604030504040204" pitchFamily="34" charset="0"/>
              </a:rPr>
              <a:t>=</a:t>
            </a:r>
            <a:r>
              <a:rPr lang="en-US" sz="2000" b="1" dirty="0">
                <a:latin typeface="verdana" panose="020B0604030504040204" pitchFamily="34" charset="0"/>
              </a:rPr>
              <a:t>new</a:t>
            </a:r>
            <a:r>
              <a:rPr lang="en-US" sz="2000" dirty="0">
                <a:latin typeface="verdana" panose="020B0604030504040204" pitchFamily="34" charset="0"/>
              </a:rPr>
              <a:t> URL("http://www.BYUI.edu");  </a:t>
            </a:r>
          </a:p>
          <a:p>
            <a:pPr algn="just">
              <a:buFont typeface="+mj-lt"/>
              <a:buAutoNum type="arabicPeriod"/>
            </a:pPr>
            <a:r>
              <a:rPr lang="en-US" sz="2000" dirty="0" err="1">
                <a:latin typeface="verdana" panose="020B0604030504040204" pitchFamily="34" charset="0"/>
              </a:rPr>
              <a:t>URLConnection</a:t>
            </a:r>
            <a:r>
              <a:rPr lang="en-US" sz="2000" dirty="0">
                <a:latin typeface="verdana" panose="020B0604030504040204" pitchFamily="34" charset="0"/>
              </a:rPr>
              <a:t> </a:t>
            </a:r>
            <a:r>
              <a:rPr lang="en-US" sz="2000" dirty="0" err="1">
                <a:latin typeface="verdana" panose="020B0604030504040204" pitchFamily="34" charset="0"/>
              </a:rPr>
              <a:t>urlcon</a:t>
            </a:r>
            <a:r>
              <a:rPr lang="en-US" sz="2000" dirty="0">
                <a:latin typeface="verdana" panose="020B0604030504040204" pitchFamily="34" charset="0"/>
              </a:rPr>
              <a:t>=</a:t>
            </a:r>
            <a:r>
              <a:rPr lang="en-US" sz="2000" dirty="0" err="1">
                <a:latin typeface="verdana" panose="020B0604030504040204" pitchFamily="34" charset="0"/>
              </a:rPr>
              <a:t>url.openConnection</a:t>
            </a:r>
            <a:r>
              <a:rPr lang="en-US" sz="2000" dirty="0">
                <a:latin typeface="verdana" panose="020B0604030504040204" pitchFamily="34" charset="0"/>
              </a:rPr>
              <a:t>();  </a:t>
            </a:r>
          </a:p>
          <a:p>
            <a:pPr algn="just">
              <a:buFont typeface="+mj-lt"/>
              <a:buAutoNum type="arabicPeriod"/>
            </a:pPr>
            <a:r>
              <a:rPr lang="en-US" sz="2000" dirty="0" err="1">
                <a:latin typeface="verdana" panose="020B0604030504040204" pitchFamily="34" charset="0"/>
              </a:rPr>
              <a:t>InputStream</a:t>
            </a:r>
            <a:r>
              <a:rPr lang="en-US" sz="2000" dirty="0">
                <a:latin typeface="verdana" panose="020B0604030504040204" pitchFamily="34" charset="0"/>
              </a:rPr>
              <a:t> stream=</a:t>
            </a:r>
            <a:r>
              <a:rPr lang="en-US" sz="2000" dirty="0" err="1">
                <a:latin typeface="verdana" panose="020B0604030504040204" pitchFamily="34" charset="0"/>
              </a:rPr>
              <a:t>urlcon.getInputStream</a:t>
            </a:r>
            <a:r>
              <a:rPr lang="en-US" sz="2000" dirty="0">
                <a:latin typeface="verdana" panose="020B0604030504040204" pitchFamily="34" charset="0"/>
              </a:rPr>
              <a:t>();  </a:t>
            </a:r>
          </a:p>
          <a:p>
            <a:pPr algn="just">
              <a:buFont typeface="+mj-lt"/>
              <a:buAutoNum type="arabicPeriod"/>
            </a:pPr>
            <a:r>
              <a:rPr lang="en-US" sz="2000" b="1" dirty="0" err="1">
                <a:latin typeface="verdana" panose="020B0604030504040204" pitchFamily="34" charset="0"/>
              </a:rPr>
              <a:t>int</a:t>
            </a:r>
            <a:r>
              <a:rPr lang="en-US" sz="2000" dirty="0">
                <a:latin typeface="verdana" panose="020B0604030504040204" pitchFamily="34" charset="0"/>
              </a:rPr>
              <a:t> </a:t>
            </a:r>
            <a:r>
              <a:rPr lang="en-US" sz="2000" dirty="0" err="1">
                <a:latin typeface="verdana" panose="020B0604030504040204" pitchFamily="34" charset="0"/>
              </a:rPr>
              <a:t>i</a:t>
            </a:r>
            <a:r>
              <a:rPr lang="en-US" sz="2000" dirty="0">
                <a:latin typeface="verdana" panose="020B0604030504040204" pitchFamily="34" charset="0"/>
              </a:rPr>
              <a:t>;  </a:t>
            </a:r>
          </a:p>
          <a:p>
            <a:pPr algn="just">
              <a:buFont typeface="+mj-lt"/>
              <a:buAutoNum type="arabicPeriod"/>
            </a:pPr>
            <a:r>
              <a:rPr lang="en-US" sz="2000" b="1" dirty="0">
                <a:latin typeface="verdana" panose="020B0604030504040204" pitchFamily="34" charset="0"/>
              </a:rPr>
              <a:t>while</a:t>
            </a:r>
            <a:r>
              <a:rPr lang="en-US" sz="2000" dirty="0">
                <a:latin typeface="verdana" panose="020B0604030504040204" pitchFamily="34" charset="0"/>
              </a:rPr>
              <a:t>((</a:t>
            </a:r>
            <a:r>
              <a:rPr lang="en-US" sz="2000" dirty="0" err="1">
                <a:latin typeface="verdana" panose="020B0604030504040204" pitchFamily="34" charset="0"/>
              </a:rPr>
              <a:t>i</a:t>
            </a:r>
            <a:r>
              <a:rPr lang="en-US" sz="2000" dirty="0">
                <a:latin typeface="verdana" panose="020B0604030504040204" pitchFamily="34" charset="0"/>
              </a:rPr>
              <a:t>=</a:t>
            </a:r>
            <a:r>
              <a:rPr lang="en-US" sz="2000" dirty="0" err="1">
                <a:latin typeface="verdana" panose="020B0604030504040204" pitchFamily="34" charset="0"/>
              </a:rPr>
              <a:t>stream.read</a:t>
            </a:r>
            <a:r>
              <a:rPr lang="en-US" sz="2000" dirty="0">
                <a:latin typeface="verdana" panose="020B0604030504040204" pitchFamily="34" charset="0"/>
              </a:rPr>
              <a:t>())!=-1){  </a:t>
            </a:r>
          </a:p>
          <a:p>
            <a:pPr algn="just">
              <a:buFont typeface="+mj-lt"/>
              <a:buAutoNum type="arabicPeriod"/>
            </a:pPr>
            <a:r>
              <a:rPr lang="en-US" sz="2000" dirty="0" err="1">
                <a:latin typeface="verdana" panose="020B0604030504040204" pitchFamily="34" charset="0"/>
              </a:rPr>
              <a:t>System.out.print</a:t>
            </a:r>
            <a:r>
              <a:rPr lang="en-US" sz="2000" dirty="0">
                <a:latin typeface="verdana" panose="020B0604030504040204" pitchFamily="34" charset="0"/>
              </a:rPr>
              <a:t>((</a:t>
            </a:r>
            <a:r>
              <a:rPr lang="en-US" sz="2000" b="1" dirty="0">
                <a:latin typeface="verdana" panose="020B0604030504040204" pitchFamily="34" charset="0"/>
              </a:rPr>
              <a:t>char</a:t>
            </a:r>
            <a:r>
              <a:rPr lang="en-US" sz="2000" dirty="0">
                <a:latin typeface="verdana" panose="020B0604030504040204" pitchFamily="34" charset="0"/>
              </a:rPr>
              <a:t>)</a:t>
            </a:r>
            <a:r>
              <a:rPr lang="en-US" sz="2000" dirty="0" err="1">
                <a:latin typeface="verdana" panose="020B0604030504040204" pitchFamily="34" charset="0"/>
              </a:rPr>
              <a:t>i</a:t>
            </a:r>
            <a:r>
              <a:rPr lang="en-US" sz="2000" dirty="0">
                <a:latin typeface="verdana" panose="020B0604030504040204" pitchFamily="34" charset="0"/>
              </a:rPr>
              <a:t>);  </a:t>
            </a:r>
          </a:p>
          <a:p>
            <a:pPr algn="just">
              <a:buFont typeface="+mj-lt"/>
              <a:buAutoNum type="arabicPeriod"/>
            </a:pPr>
            <a:r>
              <a:rPr lang="en-US" sz="2000" dirty="0">
                <a:latin typeface="verdana" panose="020B0604030504040204" pitchFamily="34" charset="0"/>
              </a:rPr>
              <a:t>}  </a:t>
            </a:r>
          </a:p>
          <a:p>
            <a:pPr algn="just">
              <a:buFont typeface="+mj-lt"/>
              <a:buAutoNum type="arabicPeriod"/>
            </a:pPr>
            <a:r>
              <a:rPr lang="en-US" sz="2000" dirty="0">
                <a:latin typeface="verdana" panose="020B0604030504040204" pitchFamily="34" charset="0"/>
              </a:rPr>
              <a:t>}</a:t>
            </a:r>
            <a:r>
              <a:rPr lang="en-US" sz="2000" b="1" dirty="0">
                <a:latin typeface="verdana" panose="020B0604030504040204" pitchFamily="34" charset="0"/>
              </a:rPr>
              <a:t>catch</a:t>
            </a:r>
            <a:r>
              <a:rPr lang="en-US" sz="2000" dirty="0">
                <a:latin typeface="verdana" panose="020B0604030504040204" pitchFamily="34" charset="0"/>
              </a:rPr>
              <a:t>(Exception e){</a:t>
            </a:r>
            <a:r>
              <a:rPr lang="en-US" sz="2000" dirty="0" err="1">
                <a:latin typeface="verdana" panose="020B0604030504040204" pitchFamily="34" charset="0"/>
              </a:rPr>
              <a:t>System.out.println</a:t>
            </a:r>
            <a:r>
              <a:rPr lang="en-US" sz="2000" dirty="0">
                <a:latin typeface="verdana" panose="020B0604030504040204" pitchFamily="34" charset="0"/>
              </a:rPr>
              <a:t>(e);}  </a:t>
            </a:r>
          </a:p>
          <a:p>
            <a:pPr algn="just">
              <a:buFont typeface="+mj-lt"/>
              <a:buAutoNum type="arabicPeriod"/>
            </a:pPr>
            <a:r>
              <a:rPr lang="en-US" sz="2000" dirty="0">
                <a:latin typeface="verdana" panose="020B0604030504040204" pitchFamily="34" charset="0"/>
              </a:rPr>
              <a:t>}  </a:t>
            </a:r>
          </a:p>
          <a:p>
            <a:pPr algn="just">
              <a:buFont typeface="+mj-lt"/>
              <a:buAutoNum type="arabicPeriod"/>
            </a:pPr>
            <a:r>
              <a:rPr lang="en-US" sz="2000" dirty="0">
                <a:latin typeface="verdana" panose="020B0604030504040204" pitchFamily="34" charset="0"/>
              </a:rPr>
              <a:t>} </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05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lgn="just"/>
            <a:r>
              <a:rPr lang="en-US" sz="2800" dirty="0">
                <a:solidFill>
                  <a:srgbClr val="610B38"/>
                </a:solidFill>
                <a:latin typeface="erdana"/>
              </a:rPr>
              <a:t>Java </a:t>
            </a:r>
            <a:r>
              <a:rPr lang="en-US" sz="2800" dirty="0" err="1">
                <a:solidFill>
                  <a:srgbClr val="610B38"/>
                </a:solidFill>
                <a:latin typeface="erdana"/>
              </a:rPr>
              <a:t>HttpURLConnection</a:t>
            </a:r>
            <a:r>
              <a:rPr lang="en-US" sz="2800" dirty="0">
                <a:solidFill>
                  <a:srgbClr val="610B38"/>
                </a:solidFill>
                <a:latin typeface="erdana"/>
              </a:rPr>
              <a:t> class</a:t>
            </a:r>
          </a:p>
          <a:p>
            <a:pPr algn="just"/>
            <a:r>
              <a:rPr lang="en-US" sz="2800" dirty="0">
                <a:solidFill>
                  <a:srgbClr val="000000"/>
                </a:solidFill>
                <a:latin typeface="verdana" panose="020B0604030504040204" pitchFamily="34" charset="0"/>
              </a:rPr>
              <a:t>The </a:t>
            </a:r>
            <a:r>
              <a:rPr lang="en-US" sz="2800" b="1" dirty="0">
                <a:solidFill>
                  <a:srgbClr val="000000"/>
                </a:solidFill>
                <a:latin typeface="verdana" panose="020B0604030504040204" pitchFamily="34" charset="0"/>
              </a:rPr>
              <a:t>Java </a:t>
            </a:r>
            <a:r>
              <a:rPr lang="en-US" sz="2800" b="1" dirty="0" err="1">
                <a:solidFill>
                  <a:srgbClr val="000000"/>
                </a:solidFill>
                <a:latin typeface="verdana" panose="020B0604030504040204" pitchFamily="34" charset="0"/>
              </a:rPr>
              <a:t>HttpURLConnection</a:t>
            </a:r>
            <a:r>
              <a:rPr lang="en-US" sz="2800" dirty="0">
                <a:solidFill>
                  <a:srgbClr val="000000"/>
                </a:solidFill>
                <a:latin typeface="verdana" panose="020B0604030504040204" pitchFamily="34" charset="0"/>
              </a:rPr>
              <a:t> class is http specific </a:t>
            </a:r>
            <a:r>
              <a:rPr lang="en-US" sz="2800" dirty="0" err="1">
                <a:solidFill>
                  <a:srgbClr val="000000"/>
                </a:solidFill>
                <a:latin typeface="verdana" panose="020B0604030504040204" pitchFamily="34" charset="0"/>
              </a:rPr>
              <a:t>URLConnection</a:t>
            </a:r>
            <a:r>
              <a:rPr lang="en-US" sz="2800" dirty="0">
                <a:solidFill>
                  <a:srgbClr val="000000"/>
                </a:solidFill>
                <a:latin typeface="verdana" panose="020B0604030504040204" pitchFamily="34" charset="0"/>
              </a:rPr>
              <a:t>. It works for HTTP protocol only.</a:t>
            </a:r>
          </a:p>
          <a:p>
            <a:pPr algn="just"/>
            <a:r>
              <a:rPr lang="en-US" sz="2800" dirty="0">
                <a:solidFill>
                  <a:srgbClr val="000000"/>
                </a:solidFill>
                <a:latin typeface="verdana" panose="020B0604030504040204" pitchFamily="34" charset="0"/>
              </a:rPr>
              <a:t>By the help of </a:t>
            </a:r>
            <a:r>
              <a:rPr lang="en-US" sz="2800" dirty="0" err="1">
                <a:solidFill>
                  <a:srgbClr val="000000"/>
                </a:solidFill>
                <a:latin typeface="verdana" panose="020B0604030504040204" pitchFamily="34" charset="0"/>
              </a:rPr>
              <a:t>HttpURLConnection</a:t>
            </a:r>
            <a:r>
              <a:rPr lang="en-US" sz="2800" dirty="0">
                <a:solidFill>
                  <a:srgbClr val="000000"/>
                </a:solidFill>
                <a:latin typeface="verdana" panose="020B0604030504040204" pitchFamily="34" charset="0"/>
              </a:rPr>
              <a:t> class, you can information of any HTTP URL such as header information, status code, response code etc.</a:t>
            </a:r>
          </a:p>
          <a:p>
            <a:pPr algn="just"/>
            <a:r>
              <a:rPr lang="en-US" sz="2800" dirty="0">
                <a:solidFill>
                  <a:srgbClr val="000000"/>
                </a:solidFill>
                <a:latin typeface="verdana" panose="020B0604030504040204" pitchFamily="34" charset="0"/>
              </a:rPr>
              <a:t>The </a:t>
            </a:r>
            <a:r>
              <a:rPr lang="en-US" sz="2800" dirty="0" err="1">
                <a:solidFill>
                  <a:srgbClr val="000000"/>
                </a:solidFill>
                <a:latin typeface="verdana" panose="020B0604030504040204" pitchFamily="34" charset="0"/>
              </a:rPr>
              <a:t>java.net.HttpURLConnection</a:t>
            </a:r>
            <a:r>
              <a:rPr lang="en-US" sz="2800" dirty="0">
                <a:solidFill>
                  <a:srgbClr val="000000"/>
                </a:solidFill>
                <a:latin typeface="verdana" panose="020B0604030504040204" pitchFamily="34" charset="0"/>
              </a:rPr>
              <a:t> is subclass of </a:t>
            </a:r>
            <a:r>
              <a:rPr lang="en-US" sz="2800" dirty="0" err="1">
                <a:solidFill>
                  <a:srgbClr val="000000"/>
                </a:solidFill>
                <a:latin typeface="verdana" panose="020B0604030504040204" pitchFamily="34" charset="0"/>
              </a:rPr>
              <a:t>URLConnection</a:t>
            </a:r>
            <a:r>
              <a:rPr lang="en-US" sz="2800" dirty="0">
                <a:solidFill>
                  <a:srgbClr val="000000"/>
                </a:solidFill>
                <a:latin typeface="verdana" panose="020B0604030504040204" pitchFamily="34" charset="0"/>
              </a:rPr>
              <a:t> class.</a:t>
            </a:r>
          </a:p>
          <a:p>
            <a:endParaRPr lang="en-US" dirty="0"/>
          </a:p>
        </p:txBody>
      </p:sp>
    </p:spTree>
    <p:extLst>
      <p:ext uri="{BB962C8B-B14F-4D97-AF65-F5344CB8AC3E}">
        <p14:creationId xmlns:p14="http://schemas.microsoft.com/office/powerpoint/2010/main" val="354840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294" y="982834"/>
            <a:ext cx="10621505" cy="4401205"/>
          </a:xfrm>
          <a:prstGeom prst="rect">
            <a:avLst/>
          </a:prstGeom>
        </p:spPr>
        <p:txBody>
          <a:bodyPr wrap="square">
            <a:spAutoFit/>
          </a:bodyPr>
          <a:lstStyle/>
          <a:p>
            <a:pPr algn="just">
              <a:buFont typeface="+mj-lt"/>
              <a:buAutoNum type="arabicPeriod"/>
            </a:pPr>
            <a:r>
              <a:rPr lang="en-US" sz="2000" b="1" dirty="0">
                <a:latin typeface="verdana" panose="020B0604030504040204" pitchFamily="34" charset="0"/>
              </a:rPr>
              <a:t>import</a:t>
            </a:r>
            <a:r>
              <a:rPr lang="en-US" sz="2000" dirty="0">
                <a:latin typeface="verdana" panose="020B0604030504040204" pitchFamily="34" charset="0"/>
              </a:rPr>
              <a:t> java.io.*;    </a:t>
            </a:r>
          </a:p>
          <a:p>
            <a:pPr algn="just">
              <a:buFont typeface="+mj-lt"/>
              <a:buAutoNum type="arabicPeriod"/>
            </a:pPr>
            <a:r>
              <a:rPr lang="en-US" sz="2000" b="1" dirty="0">
                <a:latin typeface="verdana" panose="020B0604030504040204" pitchFamily="34" charset="0"/>
              </a:rPr>
              <a:t>import</a:t>
            </a:r>
            <a:r>
              <a:rPr lang="en-US" sz="2000" dirty="0">
                <a:latin typeface="verdana" panose="020B0604030504040204" pitchFamily="34" charset="0"/>
              </a:rPr>
              <a:t> java.net.*;    </a:t>
            </a:r>
          </a:p>
          <a:p>
            <a:pPr algn="just">
              <a:buFont typeface="+mj-lt"/>
              <a:buAutoNum type="arabicPeriod"/>
            </a:pPr>
            <a:r>
              <a:rPr lang="en-US" sz="2000" b="1" dirty="0">
                <a:latin typeface="verdana" panose="020B0604030504040204" pitchFamily="34" charset="0"/>
              </a:rPr>
              <a:t>public</a:t>
            </a:r>
            <a:r>
              <a:rPr lang="en-US" sz="2000" dirty="0">
                <a:latin typeface="verdana" panose="020B0604030504040204" pitchFamily="34" charset="0"/>
              </a:rPr>
              <a:t> </a:t>
            </a:r>
            <a:r>
              <a:rPr lang="en-US" sz="2000" b="1" dirty="0">
                <a:latin typeface="verdana" panose="020B0604030504040204" pitchFamily="34" charset="0"/>
              </a:rPr>
              <a:t>class</a:t>
            </a:r>
            <a:r>
              <a:rPr lang="en-US" sz="2000" dirty="0">
                <a:latin typeface="verdana" panose="020B0604030504040204" pitchFamily="34" charset="0"/>
              </a:rPr>
              <a:t> </a:t>
            </a:r>
            <a:r>
              <a:rPr lang="en-US" sz="2000" dirty="0" err="1">
                <a:latin typeface="verdana" panose="020B0604030504040204" pitchFamily="34" charset="0"/>
              </a:rPr>
              <a:t>HttpURLConnectionDemo</a:t>
            </a:r>
            <a:r>
              <a:rPr lang="en-US" sz="2000" dirty="0">
                <a:latin typeface="verdana" panose="020B0604030504040204" pitchFamily="34" charset="0"/>
              </a:rPr>
              <a:t>{    </a:t>
            </a:r>
          </a:p>
          <a:p>
            <a:pPr algn="just">
              <a:buFont typeface="+mj-lt"/>
              <a:buAutoNum type="arabicPeriod"/>
            </a:pPr>
            <a:r>
              <a:rPr lang="en-US" sz="2000" b="1" dirty="0">
                <a:latin typeface="verdana" panose="020B0604030504040204" pitchFamily="34" charset="0"/>
              </a:rPr>
              <a:t>public</a:t>
            </a:r>
            <a:r>
              <a:rPr lang="en-US" sz="2000" dirty="0">
                <a:latin typeface="verdana" panose="020B0604030504040204" pitchFamily="34" charset="0"/>
              </a:rPr>
              <a:t> </a:t>
            </a:r>
            <a:r>
              <a:rPr lang="en-US" sz="2000" b="1" dirty="0">
                <a:latin typeface="verdana" panose="020B0604030504040204" pitchFamily="34" charset="0"/>
              </a:rPr>
              <a:t>static</a:t>
            </a:r>
            <a:r>
              <a:rPr lang="en-US" sz="2000" dirty="0">
                <a:latin typeface="verdana" panose="020B0604030504040204" pitchFamily="34" charset="0"/>
              </a:rPr>
              <a:t> </a:t>
            </a:r>
            <a:r>
              <a:rPr lang="en-US" sz="2000" b="1" dirty="0">
                <a:latin typeface="verdana" panose="020B0604030504040204" pitchFamily="34" charset="0"/>
              </a:rPr>
              <a:t>void</a:t>
            </a:r>
            <a:r>
              <a:rPr lang="en-US" sz="2000" dirty="0">
                <a:latin typeface="verdana" panose="020B0604030504040204" pitchFamily="34" charset="0"/>
              </a:rPr>
              <a:t> main(String[] </a:t>
            </a:r>
            <a:r>
              <a:rPr lang="en-US" sz="2000" dirty="0" err="1">
                <a:latin typeface="verdana" panose="020B0604030504040204" pitchFamily="34" charset="0"/>
              </a:rPr>
              <a:t>args</a:t>
            </a:r>
            <a:r>
              <a:rPr lang="en-US" sz="2000" dirty="0">
                <a:latin typeface="verdana" panose="020B0604030504040204" pitchFamily="34" charset="0"/>
              </a:rPr>
              <a:t>){    </a:t>
            </a:r>
          </a:p>
          <a:p>
            <a:pPr algn="just">
              <a:buFont typeface="+mj-lt"/>
              <a:buAutoNum type="arabicPeriod"/>
            </a:pPr>
            <a:r>
              <a:rPr lang="en-US" sz="2000" b="1" dirty="0">
                <a:latin typeface="verdana" panose="020B0604030504040204" pitchFamily="34" charset="0"/>
              </a:rPr>
              <a:t>try</a:t>
            </a:r>
            <a:r>
              <a:rPr lang="en-US" sz="2000" dirty="0">
                <a:latin typeface="verdana" panose="020B0604030504040204" pitchFamily="34" charset="0"/>
              </a:rPr>
              <a:t>{    </a:t>
            </a:r>
          </a:p>
          <a:p>
            <a:pPr algn="just">
              <a:buFont typeface="+mj-lt"/>
              <a:buAutoNum type="arabicPeriod"/>
            </a:pPr>
            <a:r>
              <a:rPr lang="en-US" sz="2000" dirty="0">
                <a:latin typeface="verdana" panose="020B0604030504040204" pitchFamily="34" charset="0"/>
              </a:rPr>
              <a:t>URL </a:t>
            </a:r>
            <a:r>
              <a:rPr lang="en-US" sz="2000" dirty="0" err="1">
                <a:latin typeface="verdana" panose="020B0604030504040204" pitchFamily="34" charset="0"/>
              </a:rPr>
              <a:t>url</a:t>
            </a:r>
            <a:r>
              <a:rPr lang="en-US" sz="2000" dirty="0">
                <a:latin typeface="verdana" panose="020B0604030504040204" pitchFamily="34" charset="0"/>
              </a:rPr>
              <a:t>=</a:t>
            </a:r>
            <a:r>
              <a:rPr lang="en-US" sz="2000" b="1" dirty="0">
                <a:latin typeface="verdana" panose="020B0604030504040204" pitchFamily="34" charset="0"/>
              </a:rPr>
              <a:t>new</a:t>
            </a:r>
            <a:r>
              <a:rPr lang="en-US" sz="2000" dirty="0">
                <a:latin typeface="verdana" panose="020B0604030504040204" pitchFamily="34" charset="0"/>
              </a:rPr>
              <a:t> URL("http://www.byui.edu");    </a:t>
            </a:r>
          </a:p>
          <a:p>
            <a:pPr algn="just">
              <a:buFont typeface="+mj-lt"/>
              <a:buAutoNum type="arabicPeriod"/>
            </a:pPr>
            <a:r>
              <a:rPr lang="en-US" sz="2000" dirty="0" err="1">
                <a:latin typeface="verdana" panose="020B0604030504040204" pitchFamily="34" charset="0"/>
              </a:rPr>
              <a:t>HttpURLConnection</a:t>
            </a:r>
            <a:r>
              <a:rPr lang="en-US" sz="2000" dirty="0">
                <a:latin typeface="verdana" panose="020B0604030504040204" pitchFamily="34" charset="0"/>
              </a:rPr>
              <a:t> </a:t>
            </a:r>
            <a:r>
              <a:rPr lang="en-US" sz="2000" dirty="0" err="1">
                <a:latin typeface="verdana" panose="020B0604030504040204" pitchFamily="34" charset="0"/>
              </a:rPr>
              <a:t>huc</a:t>
            </a:r>
            <a:r>
              <a:rPr lang="en-US" sz="2000" dirty="0">
                <a:latin typeface="verdana" panose="020B0604030504040204" pitchFamily="34" charset="0"/>
              </a:rPr>
              <a:t>=(</a:t>
            </a:r>
            <a:r>
              <a:rPr lang="en-US" sz="2000" dirty="0" err="1">
                <a:latin typeface="verdana" panose="020B0604030504040204" pitchFamily="34" charset="0"/>
              </a:rPr>
              <a:t>HttpURLConnection</a:t>
            </a:r>
            <a:r>
              <a:rPr lang="en-US" sz="2000" dirty="0">
                <a:latin typeface="verdana" panose="020B0604030504040204" pitchFamily="34" charset="0"/>
              </a:rPr>
              <a:t>)</a:t>
            </a:r>
            <a:r>
              <a:rPr lang="en-US" sz="2000" dirty="0" err="1">
                <a:latin typeface="verdana" panose="020B0604030504040204" pitchFamily="34" charset="0"/>
              </a:rPr>
              <a:t>url.openConnection</a:t>
            </a:r>
            <a:r>
              <a:rPr lang="en-US" sz="2000" dirty="0">
                <a:latin typeface="verdana" panose="020B0604030504040204" pitchFamily="34" charset="0"/>
              </a:rPr>
              <a:t>();  </a:t>
            </a:r>
          </a:p>
          <a:p>
            <a:pPr algn="just">
              <a:buFont typeface="+mj-lt"/>
              <a:buAutoNum type="arabicPeriod"/>
            </a:pPr>
            <a:r>
              <a:rPr lang="en-US" sz="2000" b="1" dirty="0">
                <a:latin typeface="verdana" panose="020B0604030504040204" pitchFamily="34" charset="0"/>
              </a:rPr>
              <a:t>for</a:t>
            </a:r>
            <a:r>
              <a:rPr lang="en-US" sz="2000" dirty="0">
                <a:latin typeface="verdana" panose="020B0604030504040204" pitchFamily="34" charset="0"/>
              </a:rPr>
              <a:t>(</a:t>
            </a:r>
            <a:r>
              <a:rPr lang="en-US" sz="2000" b="1" dirty="0" err="1">
                <a:latin typeface="verdana" panose="020B0604030504040204" pitchFamily="34" charset="0"/>
              </a:rPr>
              <a:t>int</a:t>
            </a:r>
            <a:r>
              <a:rPr lang="en-US" sz="2000" dirty="0">
                <a:latin typeface="verdana" panose="020B0604030504040204" pitchFamily="34" charset="0"/>
              </a:rPr>
              <a:t> </a:t>
            </a:r>
            <a:r>
              <a:rPr lang="en-US" sz="2000" dirty="0" err="1">
                <a:latin typeface="verdana" panose="020B0604030504040204" pitchFamily="34" charset="0"/>
              </a:rPr>
              <a:t>i</a:t>
            </a:r>
            <a:r>
              <a:rPr lang="en-US" sz="2000" dirty="0">
                <a:latin typeface="verdana" panose="020B0604030504040204" pitchFamily="34" charset="0"/>
              </a:rPr>
              <a:t>=1;i&lt;=8;i++){  </a:t>
            </a:r>
          </a:p>
          <a:p>
            <a:pPr algn="just">
              <a:buFont typeface="+mj-lt"/>
              <a:buAutoNum type="arabicPeriod"/>
            </a:pPr>
            <a:r>
              <a:rPr lang="en-US" sz="2000" dirty="0" err="1">
                <a:latin typeface="verdana" panose="020B0604030504040204" pitchFamily="34" charset="0"/>
              </a:rPr>
              <a:t>System.out.println</a:t>
            </a:r>
            <a:r>
              <a:rPr lang="en-US" sz="2000" dirty="0">
                <a:latin typeface="verdana" panose="020B0604030504040204" pitchFamily="34" charset="0"/>
              </a:rPr>
              <a:t>(</a:t>
            </a:r>
            <a:r>
              <a:rPr lang="en-US" sz="2000" dirty="0" err="1">
                <a:latin typeface="verdana" panose="020B0604030504040204" pitchFamily="34" charset="0"/>
              </a:rPr>
              <a:t>huc.getHeaderFieldKey</a:t>
            </a:r>
            <a:r>
              <a:rPr lang="en-US" sz="2000" dirty="0">
                <a:latin typeface="verdana" panose="020B0604030504040204" pitchFamily="34" charset="0"/>
              </a:rPr>
              <a:t>(</a:t>
            </a:r>
            <a:r>
              <a:rPr lang="en-US" sz="2000" dirty="0" err="1">
                <a:latin typeface="verdana" panose="020B0604030504040204" pitchFamily="34" charset="0"/>
              </a:rPr>
              <a:t>i</a:t>
            </a:r>
            <a:r>
              <a:rPr lang="en-US" sz="2000" dirty="0">
                <a:latin typeface="verdana" panose="020B0604030504040204" pitchFamily="34" charset="0"/>
              </a:rPr>
              <a:t>)+" = "+</a:t>
            </a:r>
            <a:r>
              <a:rPr lang="en-US" sz="2000" dirty="0" err="1">
                <a:latin typeface="verdana" panose="020B0604030504040204" pitchFamily="34" charset="0"/>
              </a:rPr>
              <a:t>huc.getHeaderField</a:t>
            </a:r>
            <a:r>
              <a:rPr lang="en-US" sz="2000" dirty="0">
                <a:latin typeface="verdana" panose="020B0604030504040204" pitchFamily="34" charset="0"/>
              </a:rPr>
              <a:t>(</a:t>
            </a:r>
            <a:r>
              <a:rPr lang="en-US" sz="2000" dirty="0" err="1">
                <a:latin typeface="verdana" panose="020B0604030504040204" pitchFamily="34" charset="0"/>
              </a:rPr>
              <a:t>i</a:t>
            </a:r>
            <a:r>
              <a:rPr lang="en-US" sz="2000" dirty="0">
                <a:latin typeface="verdana" panose="020B0604030504040204" pitchFamily="34" charset="0"/>
              </a:rPr>
              <a:t>));  </a:t>
            </a:r>
          </a:p>
          <a:p>
            <a:pPr algn="just">
              <a:buFont typeface="+mj-lt"/>
              <a:buAutoNum type="arabicPeriod"/>
            </a:pPr>
            <a:r>
              <a:rPr lang="en-US" sz="2000" dirty="0">
                <a:latin typeface="verdana" panose="020B0604030504040204" pitchFamily="34" charset="0"/>
              </a:rPr>
              <a:t>}  </a:t>
            </a:r>
          </a:p>
          <a:p>
            <a:pPr algn="just">
              <a:buFont typeface="+mj-lt"/>
              <a:buAutoNum type="arabicPeriod"/>
            </a:pPr>
            <a:r>
              <a:rPr lang="en-US" sz="2000" dirty="0" err="1">
                <a:latin typeface="verdana" panose="020B0604030504040204" pitchFamily="34" charset="0"/>
              </a:rPr>
              <a:t>huc.disconnect</a:t>
            </a:r>
            <a:r>
              <a:rPr lang="en-US" sz="2000" dirty="0">
                <a:latin typeface="verdana" panose="020B0604030504040204" pitchFamily="34" charset="0"/>
              </a:rPr>
              <a:t>();   </a:t>
            </a:r>
          </a:p>
          <a:p>
            <a:pPr algn="just">
              <a:buFont typeface="+mj-lt"/>
              <a:buAutoNum type="arabicPeriod"/>
            </a:pPr>
            <a:r>
              <a:rPr lang="en-US" sz="2000" dirty="0">
                <a:latin typeface="verdana" panose="020B0604030504040204" pitchFamily="34" charset="0"/>
              </a:rPr>
              <a:t>}</a:t>
            </a:r>
            <a:r>
              <a:rPr lang="en-US" sz="2000" b="1" dirty="0">
                <a:latin typeface="verdana" panose="020B0604030504040204" pitchFamily="34" charset="0"/>
              </a:rPr>
              <a:t>catch</a:t>
            </a:r>
            <a:r>
              <a:rPr lang="en-US" sz="2000" dirty="0">
                <a:latin typeface="verdana" panose="020B0604030504040204" pitchFamily="34" charset="0"/>
              </a:rPr>
              <a:t>(Exception e){</a:t>
            </a:r>
            <a:r>
              <a:rPr lang="en-US" sz="2000" dirty="0" err="1">
                <a:latin typeface="verdana" panose="020B0604030504040204" pitchFamily="34" charset="0"/>
              </a:rPr>
              <a:t>System.out.println</a:t>
            </a:r>
            <a:r>
              <a:rPr lang="en-US" sz="2000" dirty="0">
                <a:latin typeface="verdana" panose="020B0604030504040204" pitchFamily="34" charset="0"/>
              </a:rPr>
              <a:t>(e);}    </a:t>
            </a:r>
          </a:p>
          <a:p>
            <a:pPr algn="just">
              <a:buFont typeface="+mj-lt"/>
              <a:buAutoNum type="arabicPeriod"/>
            </a:pPr>
            <a:r>
              <a:rPr lang="en-US" sz="2000" dirty="0">
                <a:latin typeface="verdana" panose="020B0604030504040204" pitchFamily="34" charset="0"/>
              </a:rPr>
              <a:t>}    </a:t>
            </a:r>
          </a:p>
          <a:p>
            <a:pPr algn="just">
              <a:buFont typeface="+mj-lt"/>
              <a:buAutoNum type="arabicPeriod"/>
            </a:pPr>
            <a:r>
              <a:rPr lang="en-US" sz="2000" dirty="0">
                <a:latin typeface="verdana" panose="020B0604030504040204" pitchFamily="34" charset="0"/>
              </a:rPr>
              <a:t>}  </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9844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Sockets:</a:t>
            </a:r>
          </a:p>
          <a:p>
            <a:r>
              <a:rPr lang="en-US" sz="2400" dirty="0"/>
              <a:t>Sockets, on the other hand, are a standard type of class in Java. Software sockets, regardless of the computing language, do the same  thing  as  other  types  of  sockets.  They  wrap  themselves around  something.  Socket  wrenches  wrap  themselves  around bolts. Electrical sockets wrap themselves around electrical plugs, etc., etc.</a:t>
            </a:r>
          </a:p>
          <a:p>
            <a:endParaRPr lang="en-US" dirty="0"/>
          </a:p>
        </p:txBody>
      </p:sp>
    </p:spTree>
    <p:extLst>
      <p:ext uri="{BB962C8B-B14F-4D97-AF65-F5344CB8AC3E}">
        <p14:creationId xmlns:p14="http://schemas.microsoft.com/office/powerpoint/2010/main" val="243578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66" y="356461"/>
            <a:ext cx="9546956" cy="6369803"/>
          </a:xfrm>
        </p:spPr>
        <p:txBody>
          <a:bodyPr>
            <a:normAutofit/>
          </a:bodyPr>
          <a:lstStyle/>
          <a:p>
            <a:r>
              <a:rPr lang="en-US" sz="2400" dirty="0"/>
              <a:t>Each time you click a link in your browser, your browser opens a socked on port 80 and connects to the web server. It then sends a request to the server, waits for a response and closes the socket. </a:t>
            </a:r>
            <a:r>
              <a:rPr lang="en-US" sz="2400" dirty="0" err="1"/>
              <a:t>HttpURLConnection</a:t>
            </a:r>
            <a:r>
              <a:rPr lang="en-US" sz="2400" dirty="0"/>
              <a:t> and Tomcat use this </a:t>
            </a:r>
            <a:r>
              <a:rPr lang="en-US" sz="2400" b="1" dirty="0">
                <a:solidFill>
                  <a:srgbClr val="C00000"/>
                </a:solidFill>
              </a:rPr>
              <a:t>connect many use once </a:t>
            </a:r>
            <a:r>
              <a:rPr lang="en-US" sz="2400" dirty="0"/>
              <a:t>approach.</a:t>
            </a:r>
            <a:br>
              <a:rPr lang="en-US" sz="2400" dirty="0"/>
            </a:br>
            <a:r>
              <a:rPr lang="en-US" sz="2400" dirty="0"/>
              <a:t>There are advantages and disadvantages to writing your code to be connect may use once. When using this approach you use CPU cycles to create a Socket each time data needs to be sent or retrieved from the server. This causes the CPU use to grow unreasonably if a single client is connecting to the server a lot. Thankfully, no matter how fast you click in your browser you will not be able to connect a lot in a short amount of time. Humans like you are just too slow. If you were writing code or scripts to automate connections, then you might run into trouble. Computers are much faster than we are</a:t>
            </a:r>
          </a:p>
          <a:p>
            <a:endParaRPr lang="en-US" dirty="0"/>
          </a:p>
        </p:txBody>
      </p:sp>
    </p:spTree>
    <p:extLst>
      <p:ext uri="{BB962C8B-B14F-4D97-AF65-F5344CB8AC3E}">
        <p14:creationId xmlns:p14="http://schemas.microsoft.com/office/powerpoint/2010/main" val="196088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471" y="263472"/>
            <a:ext cx="8880529" cy="5262979"/>
          </a:xfrm>
          <a:prstGeom prst="rect">
            <a:avLst/>
          </a:prstGeom>
        </p:spPr>
        <p:txBody>
          <a:bodyPr wrap="square">
            <a:spAutoFit/>
          </a:bodyPr>
          <a:lstStyle/>
          <a:p>
            <a:r>
              <a:rPr lang="en-US" sz="2800" dirty="0"/>
              <a:t>The other approach to creating client-server pairs is </a:t>
            </a:r>
            <a:r>
              <a:rPr lang="en-US" sz="2800" b="1" dirty="0">
                <a:solidFill>
                  <a:srgbClr val="C00000"/>
                </a:solidFill>
              </a:rPr>
              <a:t>connect once use many</a:t>
            </a:r>
            <a:r>
              <a:rPr lang="en-US" sz="2800" dirty="0"/>
              <a:t>. An example of this type of client-server pair that you may have used is the Oracle command line interface (CLI). For this type of client, you log in once and then make many requests. After completing all of your requests you log out. When you use Oracle’s CLI and login, a socket connection is made to the server. This</a:t>
            </a:r>
          </a:p>
          <a:p>
            <a:r>
              <a:rPr lang="en-US" sz="2800" dirty="0"/>
              <a:t> socket, and its associated port, are then used for all the request you make. The socket isn’t closed and the port freed up for reuse until you logout.</a:t>
            </a:r>
          </a:p>
        </p:txBody>
      </p:sp>
    </p:spTree>
    <p:extLst>
      <p:ext uri="{BB962C8B-B14F-4D97-AF65-F5344CB8AC3E}">
        <p14:creationId xmlns:p14="http://schemas.microsoft.com/office/powerpoint/2010/main" val="3454107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26</TotalTime>
  <Words>327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erdana</vt:lpstr>
      <vt:lpstr>verdana</vt:lpstr>
      <vt:lpstr>Wingdings 3</vt:lpstr>
      <vt:lpstr>Ion</vt:lpstr>
      <vt:lpstr>HTTPURLCONNECTION</vt:lpstr>
      <vt:lpstr>Java URLConnection class  The Java URLConnection class represents a communication link between the URL and the application. This class can be used to read and write data to the specified resource referred by the URL. </vt:lpstr>
      <vt:lpstr>Displaying source code of a webpage by URLConnecton class The URLConnection class provides many methods, we can display all the data of a webpage by using the getInputStream() method. The getInputStream() method returns all the data of the specified URL in the stream that can be read and displayed.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HTTPURLCONNECTION</dc:title>
  <dc:creator>ben trane</dc:creator>
  <cp:lastModifiedBy>ben trane</cp:lastModifiedBy>
  <cp:revision>4</cp:revision>
  <dcterms:created xsi:type="dcterms:W3CDTF">2017-02-27T20:32:17Z</dcterms:created>
  <dcterms:modified xsi:type="dcterms:W3CDTF">2017-02-27T20:59:12Z</dcterms:modified>
</cp:coreProperties>
</file>