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60" d="100"/>
          <a:sy n="60"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COLLECTIONS</a:t>
            </a:r>
          </a:p>
        </p:txBody>
      </p:sp>
      <p:sp>
        <p:nvSpPr>
          <p:cNvPr id="3" name="Subtitle 2"/>
          <p:cNvSpPr>
            <a:spLocks noGrp="1"/>
          </p:cNvSpPr>
          <p:nvPr>
            <p:ph type="subTitle" idx="1"/>
          </p:nvPr>
        </p:nvSpPr>
        <p:spPr/>
        <p:txBody>
          <a:bodyPr/>
          <a:lstStyle/>
          <a:p>
            <a:r>
              <a:rPr lang="en-US" dirty="0"/>
              <a:t>Ben Trane</a:t>
            </a:r>
          </a:p>
        </p:txBody>
      </p:sp>
    </p:spTree>
    <p:extLst>
      <p:ext uri="{BB962C8B-B14F-4D97-AF65-F5344CB8AC3E}">
        <p14:creationId xmlns:p14="http://schemas.microsoft.com/office/powerpoint/2010/main" val="128585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953" y="751344"/>
            <a:ext cx="11236271" cy="5970865"/>
          </a:xfrm>
          <a:prstGeom prst="rect">
            <a:avLst/>
          </a:prstGeom>
        </p:spPr>
        <p:txBody>
          <a:bodyPr wrap="square">
            <a:spAutoFit/>
          </a:bodyPr>
          <a:lstStyle/>
          <a:p>
            <a:r>
              <a:rPr lang="en-US" sz="2800" b="1" dirty="0"/>
              <a:t>Collections in Java</a:t>
            </a:r>
          </a:p>
          <a:p>
            <a:endParaRPr lang="en-US" dirty="0"/>
          </a:p>
          <a:p>
            <a:r>
              <a:rPr lang="en-US" sz="2400" dirty="0"/>
              <a:t>Java Collection Framework</a:t>
            </a:r>
          </a:p>
          <a:p>
            <a:r>
              <a:rPr lang="en-US" sz="2400" dirty="0"/>
              <a:t>Hierarchy of Collection Framework</a:t>
            </a:r>
          </a:p>
          <a:p>
            <a:r>
              <a:rPr lang="en-US" sz="2400" dirty="0"/>
              <a:t>Collection interface</a:t>
            </a:r>
          </a:p>
          <a:p>
            <a:r>
              <a:rPr lang="en-US" sz="2400" dirty="0"/>
              <a:t>Iterator interface</a:t>
            </a:r>
          </a:p>
          <a:p>
            <a:r>
              <a:rPr lang="en-US" sz="2400" dirty="0"/>
              <a:t>Collections in java is a framework that provides an architecture to store and manipulate the group of objects.</a:t>
            </a:r>
          </a:p>
          <a:p>
            <a:endParaRPr lang="en-US" sz="2400" dirty="0"/>
          </a:p>
          <a:p>
            <a:r>
              <a:rPr lang="en-US" sz="2400" dirty="0"/>
              <a:t>All the operations that you perform on a data such as searching, sorting, insertion, manipulation, deletion etc. can be performed by Java Collections.</a:t>
            </a:r>
          </a:p>
          <a:p>
            <a:endParaRPr lang="en-US" sz="2400" dirty="0"/>
          </a:p>
          <a:p>
            <a:r>
              <a:rPr lang="en-US" sz="2400" dirty="0"/>
              <a:t>Java Collection simply means a single unit of objects. Java Collection framework provides many interfaces (Set, List, Queue, Deque etc.) and classes (</a:t>
            </a:r>
            <a:r>
              <a:rPr lang="en-US" sz="2400" dirty="0" err="1"/>
              <a:t>ArrayList</a:t>
            </a:r>
            <a:r>
              <a:rPr lang="en-US" sz="2400" dirty="0"/>
              <a:t>, Vector, </a:t>
            </a:r>
            <a:r>
              <a:rPr lang="en-US" sz="2400" dirty="0" err="1"/>
              <a:t>LinkedList</a:t>
            </a:r>
            <a:r>
              <a:rPr lang="en-US" sz="2400" dirty="0"/>
              <a:t>, </a:t>
            </a:r>
            <a:r>
              <a:rPr lang="en-US" sz="2400" dirty="0" err="1"/>
              <a:t>PriorityQueue</a:t>
            </a:r>
            <a:r>
              <a:rPr lang="en-US" sz="2400" dirty="0"/>
              <a:t>, </a:t>
            </a:r>
            <a:r>
              <a:rPr lang="en-US" sz="2400" dirty="0" err="1"/>
              <a:t>HashSet</a:t>
            </a:r>
            <a:r>
              <a:rPr lang="en-US" sz="2400" dirty="0"/>
              <a:t>, </a:t>
            </a:r>
            <a:r>
              <a:rPr lang="en-US" sz="2400" dirty="0" err="1"/>
              <a:t>LinkedHashSet</a:t>
            </a:r>
            <a:r>
              <a:rPr lang="en-US" sz="2400" dirty="0"/>
              <a:t>, </a:t>
            </a:r>
            <a:r>
              <a:rPr lang="en-US" sz="2400" dirty="0" err="1"/>
              <a:t>TreeSet</a:t>
            </a:r>
            <a:r>
              <a:rPr lang="en-US" sz="2400" dirty="0"/>
              <a:t> </a:t>
            </a:r>
            <a:r>
              <a:rPr lang="en-US" sz="2400" dirty="0" err="1"/>
              <a:t>etc</a:t>
            </a:r>
            <a:r>
              <a:rPr lang="en-US" sz="2400" dirty="0"/>
              <a:t>).</a:t>
            </a:r>
            <a:endParaRPr lang="en-US" sz="2400" dirty="0"/>
          </a:p>
        </p:txBody>
      </p:sp>
    </p:spTree>
    <p:extLst>
      <p:ext uri="{BB962C8B-B14F-4D97-AF65-F5344CB8AC3E}">
        <p14:creationId xmlns:p14="http://schemas.microsoft.com/office/powerpoint/2010/main" val="8614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8868" y="1518835"/>
            <a:ext cx="9035512" cy="2862322"/>
          </a:xfrm>
          <a:prstGeom prst="rect">
            <a:avLst/>
          </a:prstGeom>
        </p:spPr>
        <p:txBody>
          <a:bodyPr wrap="square">
            <a:spAutoFit/>
          </a:bodyPr>
          <a:lstStyle/>
          <a:p>
            <a:r>
              <a:rPr lang="en-US" sz="3600" dirty="0"/>
              <a:t>What is framework in java</a:t>
            </a:r>
          </a:p>
          <a:p>
            <a:endParaRPr lang="en-US" sz="3600" dirty="0"/>
          </a:p>
          <a:p>
            <a:pPr marL="742950" indent="-742950">
              <a:buFont typeface="+mj-lt"/>
              <a:buAutoNum type="arabicPeriod"/>
            </a:pPr>
            <a:r>
              <a:rPr lang="en-US" sz="3600" dirty="0"/>
              <a:t>provides readymade architecture.</a:t>
            </a:r>
          </a:p>
          <a:p>
            <a:pPr marL="742950" indent="-742950">
              <a:buFont typeface="+mj-lt"/>
              <a:buAutoNum type="arabicPeriod"/>
            </a:pPr>
            <a:r>
              <a:rPr lang="en-US" sz="3600" dirty="0"/>
              <a:t>represents set of classes and interface.</a:t>
            </a:r>
          </a:p>
          <a:p>
            <a:pPr marL="742950" indent="-742950">
              <a:buFont typeface="+mj-lt"/>
              <a:buAutoNum type="arabicPeriod"/>
            </a:pPr>
            <a:r>
              <a:rPr lang="en-US" sz="3600" dirty="0"/>
              <a:t>is optional.</a:t>
            </a:r>
            <a:endParaRPr lang="en-US" sz="3600" dirty="0"/>
          </a:p>
        </p:txBody>
      </p:sp>
    </p:spTree>
    <p:extLst>
      <p:ext uri="{BB962C8B-B14F-4D97-AF65-F5344CB8AC3E}">
        <p14:creationId xmlns:p14="http://schemas.microsoft.com/office/powerpoint/2010/main" val="96418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441" y="1549832"/>
            <a:ext cx="8601559" cy="3539430"/>
          </a:xfrm>
          <a:prstGeom prst="rect">
            <a:avLst/>
          </a:prstGeom>
        </p:spPr>
        <p:txBody>
          <a:bodyPr wrap="square">
            <a:spAutoFit/>
          </a:bodyPr>
          <a:lstStyle/>
          <a:p>
            <a:r>
              <a:rPr lang="en-US" sz="3200" dirty="0"/>
              <a:t>What is Collection framework</a:t>
            </a:r>
          </a:p>
          <a:p>
            <a:pPr marL="514350" indent="-514350">
              <a:buFont typeface="+mj-lt"/>
              <a:buAutoNum type="arabicPeriod"/>
            </a:pPr>
            <a:endParaRPr lang="en-US" sz="3200" dirty="0"/>
          </a:p>
          <a:p>
            <a:pPr marL="514350" indent="-514350">
              <a:buFont typeface="+mj-lt"/>
              <a:buAutoNum type="arabicPeriod"/>
            </a:pPr>
            <a:r>
              <a:rPr lang="en-US" sz="3200" dirty="0"/>
              <a:t>Collection framework represents a unified architecture for storing and manipulating group of objects. It </a:t>
            </a:r>
            <a:r>
              <a:rPr lang="en-US" sz="3200" dirty="0" err="1"/>
              <a:t>has:Interfaces</a:t>
            </a:r>
            <a:r>
              <a:rPr lang="en-US" sz="3200" dirty="0"/>
              <a:t> and its implementations i.e. classes</a:t>
            </a:r>
          </a:p>
          <a:p>
            <a:pPr marL="514350" indent="-514350">
              <a:buFont typeface="+mj-lt"/>
              <a:buAutoNum type="arabicPeriod"/>
            </a:pPr>
            <a:r>
              <a:rPr lang="en-US" sz="3200" dirty="0"/>
              <a:t>Uses an Algorithm</a:t>
            </a:r>
            <a:endParaRPr lang="en-US" sz="3200" dirty="0"/>
          </a:p>
        </p:txBody>
      </p:sp>
    </p:spTree>
    <p:extLst>
      <p:ext uri="{BB962C8B-B14F-4D97-AF65-F5344CB8AC3E}">
        <p14:creationId xmlns:p14="http://schemas.microsoft.com/office/powerpoint/2010/main" val="373412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pic>
        <p:nvPicPr>
          <p:cNvPr id="1026" name="Picture 2" descr="hierarchy of collection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29" y="676275"/>
            <a:ext cx="8079921"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86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0442"/>
            <a:ext cx="11999495" cy="6093976"/>
          </a:xfrm>
          <a:prstGeom prst="rect">
            <a:avLst/>
          </a:prstGeom>
        </p:spPr>
        <p:txBody>
          <a:bodyPr wrap="square">
            <a:spAutoFit/>
          </a:bodyPr>
          <a:lstStyle/>
          <a:p>
            <a:r>
              <a:rPr lang="en-US" sz="2600" b="1" dirty="0">
                <a:solidFill>
                  <a:srgbClr val="FFFF00"/>
                </a:solidFill>
              </a:rPr>
              <a:t>The Java Collections Framework provides the following benefits:</a:t>
            </a:r>
          </a:p>
          <a:p>
            <a:endParaRPr lang="en-US" sz="2600" dirty="0"/>
          </a:p>
          <a:p>
            <a:r>
              <a:rPr lang="en-US" sz="2600" dirty="0"/>
              <a:t>Reduces programming effort: By providing useful data structures and algorithms, the Collections Framework frees you to concentrate on the important parts of your program rather than on the low-level "plumbing" required to make it work. By facilitating interoperability among unrelated APIs, the Java Collections Framework frees you from writing adapter objects or conversion code to connect APIs.</a:t>
            </a:r>
          </a:p>
          <a:p>
            <a:r>
              <a:rPr lang="en-US" sz="2600" dirty="0"/>
              <a:t>Increases program speed and quality: This Collections Framework provides high-performance, high-quality implementations of useful data structures and algorithms. The various implementations of each interface are interchangeable, so programs can be easily tuned by switching collection implementations. Because you're freed from the drudgery of writing your own data structures, you'll have more time to devote to improving programs' quality and performance.</a:t>
            </a:r>
          </a:p>
        </p:txBody>
      </p:sp>
    </p:spTree>
    <p:extLst>
      <p:ext uri="{BB962C8B-B14F-4D97-AF65-F5344CB8AC3E}">
        <p14:creationId xmlns:p14="http://schemas.microsoft.com/office/powerpoint/2010/main" val="350486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220" y="1178096"/>
            <a:ext cx="10186737" cy="2677656"/>
          </a:xfrm>
          <a:prstGeom prst="rect">
            <a:avLst/>
          </a:prstGeom>
        </p:spPr>
        <p:txBody>
          <a:bodyPr wrap="square">
            <a:spAutoFit/>
          </a:bodyPr>
          <a:lstStyle/>
          <a:p>
            <a:r>
              <a:rPr lang="en-US" sz="2800" dirty="0"/>
              <a:t>Allows interoperability among unrelated APIs: The collection interfaces are the vernacular by which APIs pass collections back and forth. If my network administration API furnishes a collection of node names and if your GUI toolkit expects a collection of column headings, our APIs will interoperate seamlessly, even though they were written independently.</a:t>
            </a:r>
          </a:p>
        </p:txBody>
      </p:sp>
    </p:spTree>
    <p:extLst>
      <p:ext uri="{BB962C8B-B14F-4D97-AF65-F5344CB8AC3E}">
        <p14:creationId xmlns:p14="http://schemas.microsoft.com/office/powerpoint/2010/main" val="115329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31" y="889844"/>
            <a:ext cx="10876548" cy="4893647"/>
          </a:xfrm>
          <a:prstGeom prst="rect">
            <a:avLst/>
          </a:prstGeom>
        </p:spPr>
        <p:txBody>
          <a:bodyPr wrap="square">
            <a:spAutoFit/>
          </a:bodyPr>
          <a:lstStyle/>
          <a:p>
            <a:r>
              <a:rPr lang="en-US" sz="2400" dirty="0"/>
              <a:t>Reduces effort to learn and to use new APIs: Many APIs naturally take collections on input and furnish them as output. In the past, each such API had a small sub-API devoted to manipulating its collections. There was little consistency among these ad hoc collections sub-APIs, so you had to learn each one from scratch, and it was easy to make mistakes when using them. With the advent of standard collection interfaces, the problem went away.</a:t>
            </a:r>
          </a:p>
          <a:p>
            <a:r>
              <a:rPr lang="en-US" sz="2400" dirty="0"/>
              <a:t>Reduces effort to design new APIs: This is the flip side of the previous advantage. Designers and implementers don't have to reinvent the wheel each time they create an API that relies on collections; instead, they can use standard collection interfaces.</a:t>
            </a:r>
          </a:p>
          <a:p>
            <a:r>
              <a:rPr lang="en-US" sz="2400" dirty="0"/>
              <a:t>Fosters software reuse: New data structures that conform to the standard collection interfaces are by nature reusable. The same goes for new algorithms that operate on objects that implement these interfaces.</a:t>
            </a:r>
          </a:p>
        </p:txBody>
      </p:sp>
    </p:spTree>
    <p:extLst>
      <p:ext uri="{BB962C8B-B14F-4D97-AF65-F5344CB8AC3E}">
        <p14:creationId xmlns:p14="http://schemas.microsoft.com/office/powerpoint/2010/main" val="7955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7603958" cy="369332"/>
          </a:xfrm>
          <a:prstGeom prst="rect">
            <a:avLst/>
          </a:prstGeom>
        </p:spPr>
        <p:txBody>
          <a:bodyPr wrap="square">
            <a:spAutoFit/>
          </a:bodyPr>
          <a:lstStyle/>
          <a:p>
            <a:r>
              <a:rPr lang="en-US" dirty="0"/>
              <a:t>https://docs.oracle.com/javase/tutorial/collections/intro/</a:t>
            </a:r>
            <a:endParaRPr lang="en-US" dirty="0"/>
          </a:p>
        </p:txBody>
      </p:sp>
      <p:sp>
        <p:nvSpPr>
          <p:cNvPr id="3" name="Rectangle 2"/>
          <p:cNvSpPr/>
          <p:nvPr/>
        </p:nvSpPr>
        <p:spPr>
          <a:xfrm>
            <a:off x="3048000" y="3629344"/>
            <a:ext cx="4373954" cy="369332"/>
          </a:xfrm>
          <a:prstGeom prst="rect">
            <a:avLst/>
          </a:prstGeom>
        </p:spPr>
        <p:txBody>
          <a:bodyPr wrap="none">
            <a:spAutoFit/>
          </a:bodyPr>
          <a:lstStyle/>
          <a:p>
            <a:r>
              <a:rPr lang="en-US" dirty="0"/>
              <a:t>www.javatpoint.com/collections-in-java</a:t>
            </a:r>
          </a:p>
        </p:txBody>
      </p:sp>
    </p:spTree>
    <p:extLst>
      <p:ext uri="{BB962C8B-B14F-4D97-AF65-F5344CB8AC3E}">
        <p14:creationId xmlns:p14="http://schemas.microsoft.com/office/powerpoint/2010/main" val="3841677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47</TotalTime>
  <Words>526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JAVA COLLECTIONS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ben trane</dc:creator>
  <cp:lastModifiedBy>ben trane</cp:lastModifiedBy>
  <cp:revision>3</cp:revision>
  <dcterms:created xsi:type="dcterms:W3CDTF">2017-03-03T18:31:35Z</dcterms:created>
  <dcterms:modified xsi:type="dcterms:W3CDTF">2017-03-03T19:18:51Z</dcterms:modified>
</cp:coreProperties>
</file>