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56" r:id="rId2"/>
    <p:sldId id="257" r:id="rId3"/>
    <p:sldId id="261" r:id="rId4"/>
    <p:sldId id="262" r:id="rId5"/>
    <p:sldId id="263" r:id="rId6"/>
    <p:sldId id="266" r:id="rId7"/>
    <p:sldId id="268" r:id="rId8"/>
    <p:sldId id="267" r:id="rId9"/>
    <p:sldId id="260" r:id="rId10"/>
    <p:sldId id="269" r:id="rId11"/>
    <p:sldId id="271" r:id="rId12"/>
    <p:sldId id="272" r:id="rId13"/>
    <p:sldId id="273" r:id="rId14"/>
    <p:sldId id="265" r:id="rId15"/>
    <p:sldId id="264" r:id="rId16"/>
    <p:sldId id="277" r:id="rId17"/>
    <p:sldId id="276" r:id="rId18"/>
    <p:sldId id="274" r:id="rId19"/>
    <p:sldId id="275" r:id="rId20"/>
    <p:sldId id="28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39" autoAdjust="0"/>
    <p:restoredTop sz="79371" autoAdjust="0"/>
  </p:normalViewPr>
  <p:slideViewPr>
    <p:cSldViewPr snapToGrid="0">
      <p:cViewPr varScale="1">
        <p:scale>
          <a:sx n="54" d="100"/>
          <a:sy n="54" d="100"/>
        </p:scale>
        <p:origin x="11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53442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2416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908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550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37479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00593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10/2/2019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209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4714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9258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04992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10/2/2019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80378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ED0CC-082F-4160-86E5-0D6041F12778}" type="datetime1">
              <a:rPr lang="en-US" smtClean="0"/>
              <a:t>10/2/2019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448368328"/>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5628C47-766D-496E-B1FC-B9020406BC60}"/>
              </a:ext>
            </a:extLst>
          </p:cNvPr>
          <p:cNvPicPr>
            <a:picLocks noChangeAspect="1"/>
          </p:cNvPicPr>
          <p:nvPr/>
        </p:nvPicPr>
        <p:blipFill rotWithShape="1">
          <a:blip r:embed="rId2"/>
          <a:srcRect t="353" b="15378"/>
          <a:stretch/>
        </p:blipFill>
        <p:spPr>
          <a:xfrm>
            <a:off x="20" y="10"/>
            <a:ext cx="12191980" cy="6857990"/>
          </a:xfrm>
          <a:prstGeom prst="rect">
            <a:avLst/>
          </a:prstGeom>
        </p:spPr>
      </p:pic>
      <p:sp>
        <p:nvSpPr>
          <p:cNvPr id="5" name="Title 4">
            <a:extLst>
              <a:ext uri="{FF2B5EF4-FFF2-40B4-BE49-F238E27FC236}">
                <a16:creationId xmlns:a16="http://schemas.microsoft.com/office/drawing/2014/main" id="{EDD96BB5-EF10-4D08-91E3-33C4B5B6637C}"/>
              </a:ext>
            </a:extLst>
          </p:cNvPr>
          <p:cNvSpPr>
            <a:spLocks noGrp="1"/>
          </p:cNvSpPr>
          <p:nvPr>
            <p:ph type="title"/>
          </p:nvPr>
        </p:nvSpPr>
        <p:spPr>
          <a:xfrm>
            <a:off x="0" y="0"/>
            <a:ext cx="12192000" cy="1282700"/>
          </a:xfrm>
        </p:spPr>
        <p:txBody>
          <a:bodyPr>
            <a:normAutofit fontScale="90000"/>
          </a:bodyPr>
          <a:lstStyle/>
          <a:p>
            <a:pPr algn="ctr"/>
            <a:br>
              <a:rPr lang="en-US" sz="2200" b="1">
                <a:ln w="11430"/>
                <a:solidFill>
                  <a:srgbClr val="002060"/>
                </a:soli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br>
            <a:r>
              <a:rPr lang="en-US" sz="2200" b="1">
                <a:ln w="11430"/>
                <a:solidFill>
                  <a:srgbClr val="002060"/>
                </a:soli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TRƯỜNG ĐẠI HỌC SƯ PHẠM KỸ THUẬT HƯNG YÊN</a:t>
            </a:r>
            <a:br>
              <a:rPr lang="en-US" sz="2200" b="1">
                <a:ln w="11430"/>
                <a:solidFill>
                  <a:srgbClr val="002060"/>
                </a:soli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br>
            <a:r>
              <a:rPr lang="en-US" sz="2000" b="1">
                <a:ln w="11430"/>
                <a:solidFill>
                  <a:srgbClr val="002060"/>
                </a:soli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KHOA CÔNG NGHỆ THÔNG TIN</a:t>
            </a:r>
            <a:br>
              <a:rPr lang="en-US" b="1">
                <a:ln w="11430"/>
                <a:solidFill>
                  <a:srgbClr val="002060"/>
                </a:soli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br>
            <a:endParaRPr lang="en-US">
              <a:solidFill>
                <a:srgbClr val="002060"/>
              </a:solidFill>
            </a:endParaRPr>
          </a:p>
        </p:txBody>
      </p:sp>
      <p:sp>
        <p:nvSpPr>
          <p:cNvPr id="6" name="Content Placeholder 5">
            <a:extLst>
              <a:ext uri="{FF2B5EF4-FFF2-40B4-BE49-F238E27FC236}">
                <a16:creationId xmlns:a16="http://schemas.microsoft.com/office/drawing/2014/main" id="{E196831C-B70E-47F3-B267-2FF953F73FE9}"/>
              </a:ext>
            </a:extLst>
          </p:cNvPr>
          <p:cNvSpPr>
            <a:spLocks noGrp="1"/>
          </p:cNvSpPr>
          <p:nvPr>
            <p:ph idx="1"/>
          </p:nvPr>
        </p:nvSpPr>
        <p:spPr>
          <a:xfrm>
            <a:off x="0" y="1282700"/>
            <a:ext cx="12192000" cy="5575300"/>
          </a:xfrm>
        </p:spPr>
        <p:txBody>
          <a:bodyPr>
            <a:normAutofit/>
          </a:bodyPr>
          <a:lstStyle/>
          <a:p>
            <a:pPr marL="36900" indent="0" algn="ctr">
              <a:buNone/>
            </a:pPr>
            <a:r>
              <a:rPr lang="en-US" sz="2800">
                <a:solidFill>
                  <a:srgbClr val="002060"/>
                </a:solidFill>
                <a:latin typeface="Times New Roman" panose="02020603050405020304" pitchFamily="18" charset="0"/>
                <a:cs typeface="Times New Roman" panose="02020603050405020304" pitchFamily="18" charset="0"/>
              </a:rPr>
              <a:t>BÀI TẬP LỚN</a:t>
            </a:r>
          </a:p>
          <a:p>
            <a:pPr marL="36900" indent="0" algn="ctr">
              <a:buNone/>
            </a:pPr>
            <a:r>
              <a:rPr lang="en-US" sz="2800" b="1">
                <a:solidFill>
                  <a:srgbClr val="FF0000"/>
                </a:solidFill>
                <a:latin typeface="Times New Roman" panose="02020603050405020304" pitchFamily="18" charset="0"/>
                <a:cs typeface="Times New Roman" panose="02020603050405020304" pitchFamily="18" charset="0"/>
              </a:rPr>
              <a:t>ĐẢM BẢO CHẤT L</a:t>
            </a:r>
            <a:r>
              <a:rPr lang="vi-VN" sz="2800" b="1">
                <a:solidFill>
                  <a:srgbClr val="FF0000"/>
                </a:solidFill>
                <a:latin typeface="Times New Roman" panose="02020603050405020304" pitchFamily="18" charset="0"/>
                <a:cs typeface="Times New Roman" panose="02020603050405020304" pitchFamily="18" charset="0"/>
              </a:rPr>
              <a:t>Ư</a:t>
            </a:r>
            <a:r>
              <a:rPr lang="en-US" sz="2800" b="1">
                <a:solidFill>
                  <a:srgbClr val="FF0000"/>
                </a:solidFill>
                <a:latin typeface="Times New Roman" panose="02020603050405020304" pitchFamily="18" charset="0"/>
                <a:cs typeface="Times New Roman" panose="02020603050405020304" pitchFamily="18" charset="0"/>
              </a:rPr>
              <a:t>ỢNG PHẦN MỀM</a:t>
            </a:r>
          </a:p>
          <a:p>
            <a:pPr marL="36900" indent="0" algn="ctr">
              <a:buNone/>
            </a:pPr>
            <a:r>
              <a:rPr lang="en-US" sz="2800" b="1">
                <a:solidFill>
                  <a:srgbClr val="FF0000"/>
                </a:solidFill>
                <a:latin typeface="Times New Roman" panose="02020603050405020304" pitchFamily="18" charset="0"/>
                <a:cs typeface="Times New Roman" panose="02020603050405020304" pitchFamily="18" charset="0"/>
              </a:rPr>
              <a:t>CÔNG CỤ QUẢN LÝ LỖI: BUGZILLA</a:t>
            </a:r>
          </a:p>
          <a:p>
            <a:pPr marL="36900" indent="0" algn="ctr">
              <a:buNone/>
            </a:pPr>
            <a:endParaRPr lang="en-US" sz="2800">
              <a:solidFill>
                <a:srgbClr val="FF0000"/>
              </a:solidFill>
              <a:latin typeface="Times New Roman" panose="02020603050405020304" pitchFamily="18" charset="0"/>
              <a:cs typeface="Times New Roman" panose="02020603050405020304" pitchFamily="18" charset="0"/>
            </a:endParaRPr>
          </a:p>
          <a:p>
            <a:pPr marL="36900" indent="0" algn="ctr">
              <a:lnSpc>
                <a:spcPct val="150000"/>
              </a:lnSpc>
              <a:buNone/>
            </a:pPr>
            <a:r>
              <a:rPr lang="en-US" sz="2800">
                <a:solidFill>
                  <a:schemeClr val="bg1"/>
                </a:solidFill>
                <a:latin typeface="Times New Roman" pitchFamily="18" charset="0"/>
                <a:ea typeface="Tahoma" pitchFamily="34" charset="0"/>
                <a:cs typeface="Times New Roman" pitchFamily="18" charset="0"/>
              </a:rPr>
              <a:t>       </a:t>
            </a:r>
            <a:r>
              <a:rPr lang="en-US" sz="2800">
                <a:latin typeface="Times New Roman" pitchFamily="18" charset="0"/>
                <a:ea typeface="Tahoma" pitchFamily="34" charset="0"/>
                <a:cs typeface="Times New Roman" pitchFamily="18" charset="0"/>
              </a:rPr>
              <a:t>Giáo viên giảng dạy: Ngô Thanh Huyền</a:t>
            </a:r>
          </a:p>
          <a:p>
            <a:pPr marL="36900" indent="0" algn="ctr">
              <a:lnSpc>
                <a:spcPct val="150000"/>
              </a:lnSpc>
              <a:buNone/>
            </a:pPr>
            <a:r>
              <a:rPr lang="en-US" sz="2800">
                <a:latin typeface="Times New Roman" pitchFamily="18" charset="0"/>
                <a:ea typeface="Tahoma" pitchFamily="34" charset="0"/>
                <a:cs typeface="Times New Roman" pitchFamily="18" charset="0"/>
              </a:rPr>
              <a:t>Sinh viên thực hiện: Đào Thị Trang</a:t>
            </a:r>
          </a:p>
          <a:p>
            <a:pPr marL="36900" indent="0" algn="ctr">
              <a:lnSpc>
                <a:spcPct val="150000"/>
              </a:lnSpc>
              <a:buNone/>
            </a:pPr>
            <a:r>
              <a:rPr lang="en-US" sz="2800" i="1">
                <a:latin typeface="Times New Roman" panose="02020603050405020304" pitchFamily="18" charset="0"/>
                <a:ea typeface="Tahoma" pitchFamily="34" charset="0"/>
                <a:cs typeface="Times New Roman" panose="02020603050405020304" pitchFamily="18" charset="0"/>
              </a:rPr>
              <a:t>  				</a:t>
            </a:r>
            <a:r>
              <a:rPr lang="vi-VN" sz="2800" i="1">
                <a:latin typeface="Times New Roman" panose="02020603050405020304" pitchFamily="18" charset="0"/>
                <a:ea typeface="Tahoma" pitchFamily="34" charset="0"/>
                <a:cs typeface="Times New Roman" panose="02020603050405020304" pitchFamily="18" charset="0"/>
              </a:rPr>
              <a:t>Hưng</a:t>
            </a:r>
            <a:r>
              <a:rPr lang="en-US" sz="2800" i="1">
                <a:latin typeface="Times New Roman" panose="02020603050405020304" pitchFamily="18" charset="0"/>
                <a:ea typeface="Tahoma" pitchFamily="34" charset="0"/>
                <a:cs typeface="Times New Roman" panose="02020603050405020304" pitchFamily="18" charset="0"/>
              </a:rPr>
              <a:t> Yên, ngày 01 tháng 10 năm 2019</a:t>
            </a:r>
            <a:endParaRPr lang="en-US" sz="2800" b="1">
              <a:latin typeface="Times New Roman" pitchFamily="18" charset="0"/>
              <a:ea typeface="Tahoma" pitchFamily="34" charset="0"/>
              <a:cs typeface="Times New Roman" pitchFamily="18" charset="0"/>
            </a:endParaRPr>
          </a:p>
          <a:p>
            <a:pPr marL="36900" indent="0" algn="ctr">
              <a:buNone/>
            </a:pPr>
            <a:endParaRPr lang="en-US" sz="2800">
              <a:solidFill>
                <a:srgbClr val="FF0000"/>
              </a:solidFill>
              <a:latin typeface="Times New Roman" panose="02020603050405020304" pitchFamily="18" charset="0"/>
              <a:cs typeface="Times New Roman" panose="02020603050405020304" pitchFamily="18" charset="0"/>
            </a:endParaRPr>
          </a:p>
        </p:txBody>
      </p:sp>
      <p:pic>
        <p:nvPicPr>
          <p:cNvPr id="8" name="Picture 2" descr="Logo">
            <a:extLst>
              <a:ext uri="{FF2B5EF4-FFF2-40B4-BE49-F238E27FC236}">
                <a16:creationId xmlns:a16="http://schemas.microsoft.com/office/drawing/2014/main" id="{219B3228-FC3D-4BF4-9554-709B4BE5FFB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800" y="139700"/>
            <a:ext cx="129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2230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94F385-787D-43F1-9144-12426B5B4BFA}"/>
              </a:ext>
            </a:extLst>
          </p:cNvPr>
          <p:cNvSpPr>
            <a:spLocks noGrp="1"/>
          </p:cNvSpPr>
          <p:nvPr>
            <p:ph type="body" idx="1"/>
          </p:nvPr>
        </p:nvSpPr>
        <p:spPr>
          <a:xfrm>
            <a:off x="839787" y="0"/>
            <a:ext cx="5157787" cy="494270"/>
          </a:xfrm>
        </p:spPr>
        <p:txBody>
          <a:bodyPr>
            <a:normAutofit/>
          </a:bodyPr>
          <a:lstStyle/>
          <a:p>
            <a:r>
              <a:rPr lang="en-US" sz="2600">
                <a:latin typeface="Times New Roman" panose="02020603050405020304" pitchFamily="18" charset="0"/>
                <a:cs typeface="Times New Roman" panose="02020603050405020304" pitchFamily="18" charset="0"/>
              </a:rPr>
              <a:t>2. Assigned </a:t>
            </a:r>
          </a:p>
        </p:txBody>
      </p:sp>
      <p:sp>
        <p:nvSpPr>
          <p:cNvPr id="4" name="Content Placeholder 3">
            <a:extLst>
              <a:ext uri="{FF2B5EF4-FFF2-40B4-BE49-F238E27FC236}">
                <a16:creationId xmlns:a16="http://schemas.microsoft.com/office/drawing/2014/main" id="{7D56B9AD-CA8D-4411-A509-B3BE543FCE79}"/>
              </a:ext>
            </a:extLst>
          </p:cNvPr>
          <p:cNvSpPr>
            <a:spLocks noGrp="1"/>
          </p:cNvSpPr>
          <p:nvPr>
            <p:ph sz="half" idx="2"/>
          </p:nvPr>
        </p:nvSpPr>
        <p:spPr>
          <a:xfrm>
            <a:off x="1" y="716692"/>
            <a:ext cx="4967416" cy="6141308"/>
          </a:xfrm>
        </p:spPr>
        <p:txBody>
          <a:bodyPr>
            <a:normAutofit/>
          </a:bodyPr>
          <a:lstStyle/>
          <a:p>
            <a:pPr>
              <a:buFont typeface="Wingdings" panose="05000000000000000000" pitchFamily="2" charset="2"/>
              <a:buChar char="q"/>
            </a:pPr>
            <a:r>
              <a:rPr lang="en-US" sz="2600">
                <a:latin typeface="Times New Roman" panose="02020603050405020304" pitchFamily="18" charset="0"/>
                <a:cs typeface="Times New Roman" panose="02020603050405020304" pitchFamily="18" charset="0"/>
              </a:rPr>
              <a:t> Assigned trạng thái này là bug đ</a:t>
            </a:r>
            <a:r>
              <a:rPr lang="vi-VN" sz="2600">
                <a:latin typeface="Times New Roman" panose="02020603050405020304" pitchFamily="18" charset="0"/>
                <a:cs typeface="Times New Roman" panose="02020603050405020304" pitchFamily="18" charset="0"/>
              </a:rPr>
              <a:t>ư</a:t>
            </a:r>
            <a:r>
              <a:rPr lang="en-US" sz="2600">
                <a:latin typeface="Times New Roman" panose="02020603050405020304" pitchFamily="18" charset="0"/>
                <a:cs typeface="Times New Roman" panose="02020603050405020304" pitchFamily="18" charset="0"/>
              </a:rPr>
              <a:t>ợc phân công cho DEV nào đó fix lúc này bug vẫn ch</a:t>
            </a:r>
            <a:r>
              <a:rPr lang="vi-VN" sz="2600">
                <a:latin typeface="Times New Roman" panose="02020603050405020304" pitchFamily="18" charset="0"/>
                <a:cs typeface="Times New Roman" panose="02020603050405020304" pitchFamily="18" charset="0"/>
              </a:rPr>
              <a:t>ư</a:t>
            </a:r>
            <a:r>
              <a:rPr lang="en-US" sz="2600">
                <a:latin typeface="Times New Roman" panose="02020603050405020304" pitchFamily="18" charset="0"/>
                <a:cs typeface="Times New Roman" panose="02020603050405020304" pitchFamily="18" charset="0"/>
              </a:rPr>
              <a:t>a đ</a:t>
            </a:r>
            <a:r>
              <a:rPr lang="vi-VN" sz="2600">
                <a:latin typeface="Times New Roman" panose="02020603050405020304" pitchFamily="18" charset="0"/>
                <a:cs typeface="Times New Roman" panose="02020603050405020304" pitchFamily="18" charset="0"/>
              </a:rPr>
              <a:t>ư</a:t>
            </a:r>
            <a:r>
              <a:rPr lang="en-US" sz="2600">
                <a:latin typeface="Times New Roman" panose="02020603050405020304" pitchFamily="18" charset="0"/>
                <a:cs typeface="Times New Roman" panose="02020603050405020304" pitchFamily="18" charset="0"/>
              </a:rPr>
              <a:t>ợc fix</a:t>
            </a:r>
          </a:p>
          <a:p>
            <a:pPr>
              <a:buFont typeface="Wingdings" panose="05000000000000000000" pitchFamily="2" charset="2"/>
              <a:buChar char="q"/>
            </a:pPr>
            <a:r>
              <a:rPr lang="en-US" sz="2600">
                <a:latin typeface="Times New Roman" panose="02020603050405020304" pitchFamily="18" charset="0"/>
                <a:cs typeface="Times New Roman" panose="02020603050405020304" pitchFamily="18" charset="0"/>
              </a:rPr>
              <a:t>Từ trạng thái này, bug có thể đ</a:t>
            </a:r>
            <a:r>
              <a:rPr lang="vi-VN" sz="2600">
                <a:latin typeface="Times New Roman" panose="02020603050405020304" pitchFamily="18" charset="0"/>
                <a:cs typeface="Times New Roman" panose="02020603050405020304" pitchFamily="18" charset="0"/>
              </a:rPr>
              <a:t>ư</a:t>
            </a:r>
            <a:r>
              <a:rPr lang="en-US" sz="2600">
                <a:latin typeface="Times New Roman" panose="02020603050405020304" pitchFamily="18" charset="0"/>
                <a:cs typeface="Times New Roman" panose="02020603050405020304" pitchFamily="18" charset="0"/>
              </a:rPr>
              <a:t>ợc chuyển sang trạng thái new( chuyển sang cho ng</a:t>
            </a:r>
            <a:r>
              <a:rPr lang="vi-VN" sz="2600">
                <a:latin typeface="Times New Roman" panose="02020603050405020304" pitchFamily="18" charset="0"/>
                <a:cs typeface="Times New Roman" panose="02020603050405020304" pitchFamily="18" charset="0"/>
              </a:rPr>
              <a:t>ư</a:t>
            </a:r>
            <a:r>
              <a:rPr lang="en-US" sz="2600">
                <a:latin typeface="Times New Roman" panose="02020603050405020304" pitchFamily="18" charset="0"/>
                <a:cs typeface="Times New Roman" panose="02020603050405020304" pitchFamily="18" charset="0"/>
              </a:rPr>
              <a:t>ời khác fix bug) hoặc Resolved(đã fix xong bug)</a:t>
            </a:r>
          </a:p>
          <a:p>
            <a:pPr>
              <a:buFont typeface="Wingdings" panose="05000000000000000000" pitchFamily="2" charset="2"/>
              <a:buChar char="q"/>
            </a:pPr>
            <a:endParaRPr lang="en-US" sz="260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DFE74E20-92DA-41CC-946F-34539F6FB020}"/>
              </a:ext>
            </a:extLst>
          </p:cNvPr>
          <p:cNvPicPr>
            <a:picLocks noGrp="1" noChangeAspect="1"/>
          </p:cNvPicPr>
          <p:nvPr>
            <p:ph sz="quarter" idx="4"/>
          </p:nvPr>
        </p:nvPicPr>
        <p:blipFill rotWithShape="1">
          <a:blip r:embed="rId2"/>
          <a:srcRect l="20304" t="41725" r="58769" b="16213"/>
          <a:stretch/>
        </p:blipFill>
        <p:spPr>
          <a:xfrm>
            <a:off x="5426440" y="494270"/>
            <a:ext cx="6625652" cy="5981481"/>
          </a:xfrm>
          <a:prstGeom prst="rect">
            <a:avLst/>
          </a:prstGeom>
        </p:spPr>
      </p:pic>
    </p:spTree>
    <p:extLst>
      <p:ext uri="{BB962C8B-B14F-4D97-AF65-F5344CB8AC3E}">
        <p14:creationId xmlns:p14="http://schemas.microsoft.com/office/powerpoint/2010/main" val="1469798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94F385-787D-43F1-9144-12426B5B4BFA}"/>
              </a:ext>
            </a:extLst>
          </p:cNvPr>
          <p:cNvSpPr>
            <a:spLocks noGrp="1"/>
          </p:cNvSpPr>
          <p:nvPr>
            <p:ph type="body" idx="1"/>
          </p:nvPr>
        </p:nvSpPr>
        <p:spPr>
          <a:xfrm>
            <a:off x="839787" y="0"/>
            <a:ext cx="5157787" cy="494270"/>
          </a:xfrm>
        </p:spPr>
        <p:txBody>
          <a:bodyPr>
            <a:normAutofit/>
          </a:bodyPr>
          <a:lstStyle/>
          <a:p>
            <a:r>
              <a:rPr lang="en-US" sz="2600">
                <a:latin typeface="Times New Roman" panose="02020603050405020304" pitchFamily="18" charset="0"/>
                <a:cs typeface="Times New Roman" panose="02020603050405020304" pitchFamily="18" charset="0"/>
              </a:rPr>
              <a:t>3. Resolved</a:t>
            </a:r>
          </a:p>
        </p:txBody>
      </p:sp>
      <p:sp>
        <p:nvSpPr>
          <p:cNvPr id="4" name="Content Placeholder 3">
            <a:extLst>
              <a:ext uri="{FF2B5EF4-FFF2-40B4-BE49-F238E27FC236}">
                <a16:creationId xmlns:a16="http://schemas.microsoft.com/office/drawing/2014/main" id="{7D56B9AD-CA8D-4411-A509-B3BE543FCE79}"/>
              </a:ext>
            </a:extLst>
          </p:cNvPr>
          <p:cNvSpPr>
            <a:spLocks noGrp="1"/>
          </p:cNvSpPr>
          <p:nvPr>
            <p:ph sz="half" idx="2"/>
          </p:nvPr>
        </p:nvSpPr>
        <p:spPr>
          <a:xfrm>
            <a:off x="-1" y="494270"/>
            <a:ext cx="8454453" cy="6363730"/>
          </a:xfrm>
        </p:spPr>
        <p:txBody>
          <a:bodyPr>
            <a:normAutofit fontScale="40000" lnSpcReduction="20000"/>
          </a:bodyPr>
          <a:lstStyle/>
          <a:p>
            <a:pPr>
              <a:buFont typeface="Wingdings" panose="05000000000000000000" pitchFamily="2" charset="2"/>
              <a:buChar char="q"/>
            </a:pPr>
            <a:r>
              <a:rPr lang="en-US" sz="4400">
                <a:latin typeface="Times New Roman" panose="02020603050405020304" pitchFamily="18" charset="0"/>
                <a:cs typeface="Times New Roman" panose="02020603050405020304" pitchFamily="18" charset="0"/>
              </a:rPr>
              <a:t> </a:t>
            </a:r>
            <a:r>
              <a:rPr lang="vi-VN" sz="5300">
                <a:latin typeface="Times New Roman" panose="02020603050405020304" pitchFamily="18" charset="0"/>
                <a:cs typeface="Times New Roman" panose="02020603050405020304" pitchFamily="18" charset="0"/>
              </a:rPr>
              <a:t>Trạng thái này là bug đã được sửa xong, kết quả có thể là FIXED, INVALID, WONTFIX, DUPLICATE, LATER hoặc REMIND</a:t>
            </a:r>
            <a:br>
              <a:rPr lang="vi-VN" sz="5300">
                <a:latin typeface="Times New Roman" panose="02020603050405020304" pitchFamily="18" charset="0"/>
                <a:cs typeface="Times New Roman" panose="02020603050405020304" pitchFamily="18" charset="0"/>
              </a:rPr>
            </a:br>
            <a:r>
              <a:rPr lang="en-US" sz="5300">
                <a:latin typeface="Times New Roman" panose="02020603050405020304" pitchFamily="18" charset="0"/>
                <a:cs typeface="Times New Roman" panose="02020603050405020304" pitchFamily="18" charset="0"/>
              </a:rPr>
              <a:t>Từ trạng thái này, bug có thể đ</a:t>
            </a:r>
            <a:r>
              <a:rPr lang="vi-VN" sz="5300">
                <a:latin typeface="Times New Roman" panose="02020603050405020304" pitchFamily="18" charset="0"/>
                <a:cs typeface="Times New Roman" panose="02020603050405020304" pitchFamily="18" charset="0"/>
              </a:rPr>
              <a:t>ư</a:t>
            </a:r>
            <a:r>
              <a:rPr lang="en-US" sz="5300">
                <a:latin typeface="Times New Roman" panose="02020603050405020304" pitchFamily="18" charset="0"/>
                <a:cs typeface="Times New Roman" panose="02020603050405020304" pitchFamily="18" charset="0"/>
              </a:rPr>
              <a:t>ợc chuyển sang trạng thái new( chuyển sang cho ng</a:t>
            </a:r>
            <a:r>
              <a:rPr lang="vi-VN" sz="5300">
                <a:latin typeface="Times New Roman" panose="02020603050405020304" pitchFamily="18" charset="0"/>
                <a:cs typeface="Times New Roman" panose="02020603050405020304" pitchFamily="18" charset="0"/>
              </a:rPr>
              <a:t>ư</a:t>
            </a:r>
            <a:r>
              <a:rPr lang="en-US" sz="5300">
                <a:latin typeface="Times New Roman" panose="02020603050405020304" pitchFamily="18" charset="0"/>
                <a:cs typeface="Times New Roman" panose="02020603050405020304" pitchFamily="18" charset="0"/>
              </a:rPr>
              <a:t>ời khác fix bug) hoặc Resolved(đã fix xong bug)</a:t>
            </a:r>
          </a:p>
          <a:p>
            <a:pPr>
              <a:buFont typeface="Wingdings" panose="05000000000000000000" pitchFamily="2" charset="2"/>
              <a:buChar char="q"/>
            </a:pPr>
            <a:r>
              <a:rPr lang="vi-VN" sz="5300">
                <a:latin typeface="+mj-lt"/>
              </a:rPr>
              <a:t>Ở trạng thái này, bug có thể chuyển sang trạng thái REOPEN, VERIFIED, CLOSED hoặc UNCONFIRMED (trường hợp này ít dùng, thường dùng trong trường hợp vấn đề này còn đang tranh cãi không biết phải xử lý như thế nào) Các kết quả của RESOLVED bao gồm: </a:t>
            </a:r>
            <a:endParaRPr lang="en-US" sz="5300">
              <a:latin typeface="+mj-lt"/>
            </a:endParaRPr>
          </a:p>
          <a:p>
            <a:r>
              <a:rPr lang="vi-VN" sz="5300">
                <a:latin typeface="+mj-lt"/>
              </a:rPr>
              <a:t>FIXED: Bug đã fix xong</a:t>
            </a:r>
            <a:endParaRPr lang="en-US" sz="5300">
              <a:latin typeface="+mj-lt"/>
            </a:endParaRPr>
          </a:p>
          <a:p>
            <a:r>
              <a:rPr lang="vi-VN" sz="5300">
                <a:latin typeface="+mj-lt"/>
              </a:rPr>
              <a:t>INVALID: Vấn đề này không phải là bug</a:t>
            </a:r>
            <a:endParaRPr lang="en-US" sz="5300">
              <a:latin typeface="+mj-lt"/>
            </a:endParaRPr>
          </a:p>
          <a:p>
            <a:r>
              <a:rPr lang="vi-VN" sz="5300">
                <a:latin typeface="+mj-lt"/>
              </a:rPr>
              <a:t>WONTFIX: Vì lý do nào đó, bug này sẽ không fix (có thể do không có thời gian hoặc bug không quan trọng – cải tiến hoặc không sửa được).</a:t>
            </a:r>
            <a:endParaRPr lang="en-US" sz="5300">
              <a:latin typeface="+mj-lt"/>
            </a:endParaRPr>
          </a:p>
          <a:p>
            <a:r>
              <a:rPr lang="vi-VN" sz="5300">
                <a:latin typeface="+mj-lt"/>
              </a:rPr>
              <a:t>DUPLICATE: Post bug bị trùng với một bug nào đó đã post trước đây. Nếu chọn trạng thái này thì phải nhập thêm bug id của bug bị trùng.</a:t>
            </a:r>
            <a:endParaRPr lang="en-US" sz="5300">
              <a:latin typeface="+mj-lt"/>
            </a:endParaRPr>
          </a:p>
          <a:p>
            <a:r>
              <a:rPr lang="vi-VN" sz="5300">
                <a:latin typeface="+mj-lt"/>
              </a:rPr>
              <a:t>WORKSFORME: Mình không dùng trạng thái này. </a:t>
            </a:r>
            <a:endParaRPr lang="en-US" sz="5300">
              <a:latin typeface="+mj-lt"/>
            </a:endParaRPr>
          </a:p>
          <a:p>
            <a:r>
              <a:rPr lang="vi-VN" sz="5300">
                <a:latin typeface="+mj-lt"/>
              </a:rPr>
              <a:t>LATER: Vì lý do nào đó bây giờ chưa thể fix được, chờ fix sau (có thể do chờ Q/A khách hàng)</a:t>
            </a:r>
            <a:endParaRPr lang="en-US" sz="5300">
              <a:latin typeface="+mj-lt"/>
            </a:endParaRPr>
          </a:p>
          <a:p>
            <a:r>
              <a:rPr lang="vi-VN" sz="5300"/>
              <a:t>REMIND: Giống như LATER </a:t>
            </a:r>
            <a:endParaRPr lang="en-US" sz="5300"/>
          </a:p>
          <a:p>
            <a:pPr>
              <a:buFont typeface="Wingdings" panose="05000000000000000000" pitchFamily="2" charset="2"/>
              <a:buChar char="q"/>
            </a:pPr>
            <a:r>
              <a:rPr lang="vi-VN" sz="5300"/>
              <a:t>Chỉ có tester/QC mới có quyền thay đổi trạng thái từ RESOLVED sang các trạng thái khác sau khi đã test lại.</a:t>
            </a:r>
            <a:br>
              <a:rPr lang="vi-VN" sz="5300"/>
            </a:br>
            <a:br>
              <a:rPr lang="vi-VN" sz="3200"/>
            </a:br>
            <a:endParaRPr lang="en-US" sz="3100">
              <a:latin typeface="+mj-lt"/>
              <a:cs typeface="Times New Roman" panose="02020603050405020304" pitchFamily="18" charset="0"/>
            </a:endParaRPr>
          </a:p>
        </p:txBody>
      </p:sp>
      <p:pic>
        <p:nvPicPr>
          <p:cNvPr id="8" name="Content Placeholder 4">
            <a:extLst>
              <a:ext uri="{FF2B5EF4-FFF2-40B4-BE49-F238E27FC236}">
                <a16:creationId xmlns:a16="http://schemas.microsoft.com/office/drawing/2014/main" id="{B5405CBB-25BE-4C0F-8575-29CE1B71054B}"/>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8320088" y="239843"/>
            <a:ext cx="3678237" cy="6618157"/>
          </a:xfrm>
        </p:spPr>
      </p:pic>
    </p:spTree>
    <p:extLst>
      <p:ext uri="{BB962C8B-B14F-4D97-AF65-F5344CB8AC3E}">
        <p14:creationId xmlns:p14="http://schemas.microsoft.com/office/powerpoint/2010/main" val="2749591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94F385-787D-43F1-9144-12426B5B4BFA}"/>
              </a:ext>
            </a:extLst>
          </p:cNvPr>
          <p:cNvSpPr>
            <a:spLocks noGrp="1"/>
          </p:cNvSpPr>
          <p:nvPr>
            <p:ph type="body" idx="1"/>
          </p:nvPr>
        </p:nvSpPr>
        <p:spPr>
          <a:xfrm>
            <a:off x="839787" y="0"/>
            <a:ext cx="5157787" cy="494270"/>
          </a:xfrm>
        </p:spPr>
        <p:txBody>
          <a:bodyPr>
            <a:normAutofit/>
          </a:bodyPr>
          <a:lstStyle/>
          <a:p>
            <a:r>
              <a:rPr lang="en-US" sz="2600">
                <a:latin typeface="Times New Roman" panose="02020603050405020304" pitchFamily="18" charset="0"/>
                <a:cs typeface="Times New Roman" panose="02020603050405020304" pitchFamily="18" charset="0"/>
              </a:rPr>
              <a:t>4. Reopened</a:t>
            </a:r>
          </a:p>
        </p:txBody>
      </p:sp>
      <p:sp>
        <p:nvSpPr>
          <p:cNvPr id="4" name="Content Placeholder 3">
            <a:extLst>
              <a:ext uri="{FF2B5EF4-FFF2-40B4-BE49-F238E27FC236}">
                <a16:creationId xmlns:a16="http://schemas.microsoft.com/office/drawing/2014/main" id="{7D56B9AD-CA8D-4411-A509-B3BE543FCE79}"/>
              </a:ext>
            </a:extLst>
          </p:cNvPr>
          <p:cNvSpPr>
            <a:spLocks noGrp="1"/>
          </p:cNvSpPr>
          <p:nvPr>
            <p:ph sz="half" idx="2"/>
          </p:nvPr>
        </p:nvSpPr>
        <p:spPr>
          <a:xfrm>
            <a:off x="-1" y="494270"/>
            <a:ext cx="5165125" cy="6363730"/>
          </a:xfrm>
        </p:spPr>
        <p:txBody>
          <a:bodyPr>
            <a:normAutofit lnSpcReduction="10000"/>
          </a:bodyPr>
          <a:lstStyle/>
          <a:p>
            <a:pPr>
              <a:buFont typeface="Wingdings" panose="05000000000000000000" pitchFamily="2" charset="2"/>
              <a:buChar char="q"/>
            </a:pPr>
            <a:r>
              <a:rPr lang="en-US" sz="2600">
                <a:latin typeface="Times New Roman" panose="02020603050405020304" pitchFamily="18" charset="0"/>
                <a:cs typeface="Times New Roman" panose="02020603050405020304" pitchFamily="18" charset="0"/>
              </a:rPr>
              <a:t> </a:t>
            </a:r>
            <a:r>
              <a:rPr lang="vi-VN" sz="2600">
                <a:latin typeface="Times New Roman" panose="02020603050405020304" pitchFamily="18" charset="0"/>
                <a:cs typeface="Times New Roman" panose="02020603050405020304" pitchFamily="18" charset="0"/>
              </a:rPr>
              <a:t>Trạng thái này là do TESTER/QC chuyển từ trạng thái RESOLVED sang, do sau khi test lại thì bug vẫn còn bị lỗi hoặc gây ra lỗi khác khi thao tác tương tự như bug cũ. (ví dụ, lần trước nhập hai số 1 và 3 vào hai ô trên màn hình, click nút = thì kết quả là 6, sau khi sửa bug xong, làm tương tự như trên, click nút = thì kết quả là 5; kết quả vẫn sai nhưng không giống như lúcđầu). </a:t>
            </a:r>
            <a:endParaRPr lang="en-US" sz="260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vi-VN" sz="2600">
                <a:latin typeface="Times New Roman" panose="02020603050405020304" pitchFamily="18" charset="0"/>
                <a:cs typeface="Times New Roman" panose="02020603050405020304" pitchFamily="18" charset="0"/>
              </a:rPr>
              <a:t>Ở trạng thái này bug có thể chuyển sang trạng thái RESOLVED hoặc ASSIGNED</a:t>
            </a:r>
            <a:br>
              <a:rPr lang="vi-VN" sz="2600">
                <a:latin typeface="Times New Roman" panose="02020603050405020304" pitchFamily="18" charset="0"/>
                <a:cs typeface="Times New Roman" panose="02020603050405020304" pitchFamily="18" charset="0"/>
              </a:rPr>
            </a:br>
            <a:br>
              <a:rPr lang="vi-VN" sz="5400"/>
            </a:br>
            <a:endParaRPr lang="en-US" sz="3100">
              <a:latin typeface="+mj-lt"/>
              <a:cs typeface="Times New Roman" panose="02020603050405020304" pitchFamily="18" charset="0"/>
            </a:endParaRPr>
          </a:p>
        </p:txBody>
      </p:sp>
      <p:pic>
        <p:nvPicPr>
          <p:cNvPr id="7" name="Content Placeholder 6">
            <a:extLst>
              <a:ext uri="{FF2B5EF4-FFF2-40B4-BE49-F238E27FC236}">
                <a16:creationId xmlns:a16="http://schemas.microsoft.com/office/drawing/2014/main" id="{BCAC1CD4-792A-40A7-A7A4-5AC370793DF3}"/>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096000" y="296562"/>
            <a:ext cx="5593492" cy="5931243"/>
          </a:xfrm>
        </p:spPr>
      </p:pic>
    </p:spTree>
    <p:extLst>
      <p:ext uri="{BB962C8B-B14F-4D97-AF65-F5344CB8AC3E}">
        <p14:creationId xmlns:p14="http://schemas.microsoft.com/office/powerpoint/2010/main" val="2232127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94F385-787D-43F1-9144-12426B5B4BFA}"/>
              </a:ext>
            </a:extLst>
          </p:cNvPr>
          <p:cNvSpPr>
            <a:spLocks noGrp="1"/>
          </p:cNvSpPr>
          <p:nvPr>
            <p:ph type="body" idx="1"/>
          </p:nvPr>
        </p:nvSpPr>
        <p:spPr>
          <a:xfrm>
            <a:off x="510875" y="0"/>
            <a:ext cx="5157787" cy="494270"/>
          </a:xfrm>
        </p:spPr>
        <p:txBody>
          <a:bodyPr>
            <a:normAutofit/>
          </a:bodyPr>
          <a:lstStyle/>
          <a:p>
            <a:r>
              <a:rPr lang="en-US" sz="2600">
                <a:latin typeface="Times New Roman" panose="02020603050405020304" pitchFamily="18" charset="0"/>
                <a:cs typeface="Times New Roman" panose="02020603050405020304" pitchFamily="18" charset="0"/>
              </a:rPr>
              <a:t>5. Verified</a:t>
            </a:r>
          </a:p>
        </p:txBody>
      </p:sp>
      <p:sp>
        <p:nvSpPr>
          <p:cNvPr id="4" name="Content Placeholder 3">
            <a:extLst>
              <a:ext uri="{FF2B5EF4-FFF2-40B4-BE49-F238E27FC236}">
                <a16:creationId xmlns:a16="http://schemas.microsoft.com/office/drawing/2014/main" id="{7D56B9AD-CA8D-4411-A509-B3BE543FCE79}"/>
              </a:ext>
            </a:extLst>
          </p:cNvPr>
          <p:cNvSpPr>
            <a:spLocks noGrp="1"/>
          </p:cNvSpPr>
          <p:nvPr>
            <p:ph sz="half" idx="2"/>
          </p:nvPr>
        </p:nvSpPr>
        <p:spPr>
          <a:xfrm>
            <a:off x="503537" y="1154244"/>
            <a:ext cx="5165125" cy="4092314"/>
          </a:xfrm>
        </p:spPr>
        <p:txBody>
          <a:bodyPr>
            <a:normAutofit/>
          </a:bodyPr>
          <a:lstStyle/>
          <a:p>
            <a:pPr>
              <a:buFont typeface="Wingdings" panose="05000000000000000000" pitchFamily="2" charset="2"/>
              <a:buChar char="q"/>
            </a:pPr>
            <a:r>
              <a:rPr lang="en-US" sz="2600">
                <a:latin typeface="Times New Roman" panose="02020603050405020304" pitchFamily="18" charset="0"/>
                <a:cs typeface="Times New Roman" panose="02020603050405020304" pitchFamily="18" charset="0"/>
              </a:rPr>
              <a:t> </a:t>
            </a:r>
            <a:r>
              <a:rPr lang="vi-VN" sz="2600">
                <a:latin typeface="Times New Roman" panose="02020603050405020304" pitchFamily="18" charset="0"/>
                <a:cs typeface="Times New Roman" panose="02020603050405020304" pitchFamily="18" charset="0"/>
              </a:rPr>
              <a:t>Trạng thái này là TESTER đã test lại xong và xác nhận bug này đã được fix. (trong trường hợp TESTER không có quyền đóng bug, do QC Leader đóng). </a:t>
            </a:r>
            <a:endParaRPr lang="en-US" sz="260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vi-VN" sz="2600">
                <a:latin typeface="Times New Roman" panose="02020603050405020304" pitchFamily="18" charset="0"/>
                <a:cs typeface="Times New Roman" panose="02020603050405020304" pitchFamily="18" charset="0"/>
              </a:rPr>
              <a:t>Từ trạng thái này có thể chuyển sang trạng thái UNCONFORMED, REOPEN hoặc CLOSED</a:t>
            </a:r>
            <a:br>
              <a:rPr lang="vi-VN" sz="2600">
                <a:latin typeface="Times New Roman" panose="02020603050405020304" pitchFamily="18" charset="0"/>
                <a:cs typeface="Times New Roman" panose="02020603050405020304" pitchFamily="18" charset="0"/>
              </a:rPr>
            </a:br>
            <a:endParaRPr lang="en-US" sz="260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44DAF40-8091-47DD-AB6A-9E398065F35D}"/>
              </a:ext>
            </a:extLst>
          </p:cNvPr>
          <p:cNvSpPr>
            <a:spLocks noGrp="1"/>
          </p:cNvSpPr>
          <p:nvPr>
            <p:ph sz="quarter" idx="4"/>
          </p:nvPr>
        </p:nvSpPr>
        <p:spPr>
          <a:xfrm>
            <a:off x="6172200" y="1154243"/>
            <a:ext cx="5183188" cy="3708307"/>
          </a:xfrm>
        </p:spPr>
        <p:txBody>
          <a:bodyPr>
            <a:normAutofit/>
          </a:bodyPr>
          <a:lstStyle/>
          <a:p>
            <a:pPr>
              <a:buFont typeface="Wingdings" panose="05000000000000000000" pitchFamily="2" charset="2"/>
              <a:buChar char="q"/>
            </a:pPr>
            <a:r>
              <a:rPr lang="vi-VN" sz="2600">
                <a:latin typeface="Times New Roman" panose="02020603050405020304" pitchFamily="18" charset="0"/>
                <a:cs typeface="Times New Roman" panose="02020603050405020304" pitchFamily="18" charset="0"/>
              </a:rPr>
              <a:t>Trạng thái này là bug đã được fix và được test lại xong. Kết thúc vòng đời của một bug. </a:t>
            </a:r>
            <a:endParaRPr lang="en-US" sz="260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vi-VN" sz="2600">
                <a:latin typeface="Times New Roman" panose="02020603050405020304" pitchFamily="18" charset="0"/>
                <a:cs typeface="Times New Roman" panose="02020603050405020304" pitchFamily="18" charset="0"/>
              </a:rPr>
              <a:t>Trong trường hợp bug đã đóng rồi mà khi fix bug khác, gây ra lỗi bug này nữa thì sẽ chuyển từ trạng thái CLOSED sang REOPEN</a:t>
            </a:r>
            <a:br>
              <a:rPr lang="vi-VN" sz="2600">
                <a:latin typeface="Times New Roman" panose="02020603050405020304" pitchFamily="18" charset="0"/>
                <a:cs typeface="Times New Roman" panose="02020603050405020304" pitchFamily="18" charset="0"/>
              </a:rPr>
            </a:br>
            <a:endParaRPr lang="en-US" sz="2600">
              <a:latin typeface="Times New Roman" panose="02020603050405020304" pitchFamily="18" charset="0"/>
              <a:cs typeface="Times New Roman" panose="02020603050405020304" pitchFamily="18" charset="0"/>
            </a:endParaRPr>
          </a:p>
        </p:txBody>
      </p:sp>
      <p:sp>
        <p:nvSpPr>
          <p:cNvPr id="8" name="Text Placeholder 2">
            <a:extLst>
              <a:ext uri="{FF2B5EF4-FFF2-40B4-BE49-F238E27FC236}">
                <a16:creationId xmlns:a16="http://schemas.microsoft.com/office/drawing/2014/main" id="{3FCCD269-24E9-4D8B-84F2-44E9F4E861F3}"/>
              </a:ext>
            </a:extLst>
          </p:cNvPr>
          <p:cNvSpPr txBox="1">
            <a:spLocks/>
          </p:cNvSpPr>
          <p:nvPr/>
        </p:nvSpPr>
        <p:spPr>
          <a:xfrm>
            <a:off x="6268651" y="0"/>
            <a:ext cx="5157787" cy="49427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600">
                <a:latin typeface="Times New Roman" panose="02020603050405020304" pitchFamily="18" charset="0"/>
                <a:cs typeface="Times New Roman" panose="02020603050405020304" pitchFamily="18" charset="0"/>
              </a:rPr>
              <a:t>6. Closed</a:t>
            </a:r>
          </a:p>
        </p:txBody>
      </p:sp>
    </p:spTree>
    <p:extLst>
      <p:ext uri="{BB962C8B-B14F-4D97-AF65-F5344CB8AC3E}">
        <p14:creationId xmlns:p14="http://schemas.microsoft.com/office/powerpoint/2010/main" val="1230499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9C44990-A385-48AB-80C2-85A42265AF1A}"/>
              </a:ext>
            </a:extLst>
          </p:cNvPr>
          <p:cNvSpPr>
            <a:spLocks noGrp="1"/>
          </p:cNvSpPr>
          <p:nvPr>
            <p:ph type="title"/>
          </p:nvPr>
        </p:nvSpPr>
        <p:spPr>
          <a:xfrm>
            <a:off x="838200" y="365125"/>
            <a:ext cx="10515600" cy="648129"/>
          </a:xfrm>
        </p:spPr>
        <p:txBody>
          <a:bodyPr>
            <a:normAutofit/>
          </a:bodyPr>
          <a:lstStyle/>
          <a:p>
            <a:pPr algn="ctr"/>
            <a:r>
              <a:rPr lang="en-US" sz="3200">
                <a:solidFill>
                  <a:srgbClr val="FF0000"/>
                </a:solidFill>
                <a:latin typeface="Times New Roman" panose="02020603050405020304" pitchFamily="18" charset="0"/>
                <a:cs typeface="Times New Roman" panose="02020603050405020304" pitchFamily="18" charset="0"/>
              </a:rPr>
              <a:t>ƯU ĐIỂM VÀ NH</a:t>
            </a:r>
            <a:r>
              <a:rPr lang="vi-VN" sz="3200">
                <a:solidFill>
                  <a:srgbClr val="FF0000"/>
                </a:solidFill>
                <a:latin typeface="Times New Roman" panose="02020603050405020304" pitchFamily="18" charset="0"/>
                <a:cs typeface="Times New Roman" panose="02020603050405020304" pitchFamily="18" charset="0"/>
              </a:rPr>
              <a:t>Ư</a:t>
            </a:r>
            <a:r>
              <a:rPr lang="en-US" sz="3200">
                <a:solidFill>
                  <a:srgbClr val="FF0000"/>
                </a:solidFill>
                <a:latin typeface="Times New Roman" panose="02020603050405020304" pitchFamily="18" charset="0"/>
                <a:cs typeface="Times New Roman" panose="02020603050405020304" pitchFamily="18" charset="0"/>
              </a:rPr>
              <a:t>ỢC ĐIỂM</a:t>
            </a:r>
          </a:p>
        </p:txBody>
      </p:sp>
      <p:sp>
        <p:nvSpPr>
          <p:cNvPr id="8" name="Content Placeholder 7">
            <a:extLst>
              <a:ext uri="{FF2B5EF4-FFF2-40B4-BE49-F238E27FC236}">
                <a16:creationId xmlns:a16="http://schemas.microsoft.com/office/drawing/2014/main" id="{E101EB88-58B2-4CF9-A56D-2255B6211348}"/>
              </a:ext>
            </a:extLst>
          </p:cNvPr>
          <p:cNvSpPr>
            <a:spLocks noGrp="1"/>
          </p:cNvSpPr>
          <p:nvPr>
            <p:ph idx="1"/>
          </p:nvPr>
        </p:nvSpPr>
        <p:spPr>
          <a:xfrm>
            <a:off x="0" y="1013254"/>
            <a:ext cx="12192000" cy="5844745"/>
          </a:xfrm>
        </p:spPr>
        <p:txBody>
          <a:bodyPr>
            <a:normAutofit/>
          </a:bodyPr>
          <a:lstStyle/>
          <a:p>
            <a:pPr>
              <a:buFont typeface="Wingdings" panose="05000000000000000000" pitchFamily="2" charset="2"/>
              <a:buChar char="v"/>
            </a:pPr>
            <a:r>
              <a:rPr lang="en-US" sz="2600">
                <a:latin typeface="Times New Roman" panose="02020603050405020304" pitchFamily="18" charset="0"/>
                <a:cs typeface="Times New Roman" panose="02020603050405020304" pitchFamily="18" charset="0"/>
              </a:rPr>
              <a:t>Ưu điểm:</a:t>
            </a:r>
          </a:p>
          <a:p>
            <a:pPr>
              <a:buFont typeface="Wingdings" panose="05000000000000000000" pitchFamily="2" charset="2"/>
              <a:buChar char="q"/>
            </a:pPr>
            <a:r>
              <a:rPr lang="en-US" sz="2600">
                <a:latin typeface="Times New Roman" panose="02020603050405020304" pitchFamily="18" charset="0"/>
                <a:cs typeface="Times New Roman" panose="02020603050405020304" pitchFamily="18" charset="0"/>
              </a:rPr>
              <a:t> Rút ngắn thời gian cho việc phát triển dự án, tăng năng suất.</a:t>
            </a:r>
          </a:p>
          <a:p>
            <a:pPr>
              <a:buFont typeface="Wingdings" panose="05000000000000000000" pitchFamily="2" charset="2"/>
              <a:buChar char="q"/>
            </a:pPr>
            <a:r>
              <a:rPr lang="en-US" sz="2600">
                <a:latin typeface="Times New Roman" panose="02020603050405020304" pitchFamily="18" charset="0"/>
                <a:cs typeface="Times New Roman" panose="02020603050405020304" pitchFamily="18" charset="0"/>
              </a:rPr>
              <a:t>Tăng đ</a:t>
            </a:r>
            <a:r>
              <a:rPr lang="vi-VN" sz="2600">
                <a:latin typeface="Times New Roman" panose="02020603050405020304" pitchFamily="18" charset="0"/>
                <a:cs typeface="Times New Roman" panose="02020603050405020304" pitchFamily="18" charset="0"/>
              </a:rPr>
              <a:t>ư</a:t>
            </a:r>
            <a:r>
              <a:rPr lang="en-US" sz="2600">
                <a:latin typeface="Times New Roman" panose="02020603050405020304" pitchFamily="18" charset="0"/>
                <a:cs typeface="Times New Roman" panose="02020603050405020304" pitchFamily="18" charset="0"/>
              </a:rPr>
              <a:t>ợc sự thỏa mãn của khách hang(Customer satisfaction)</a:t>
            </a:r>
          </a:p>
          <a:p>
            <a:pPr>
              <a:buFont typeface="Wingdings" panose="05000000000000000000" pitchFamily="2" charset="2"/>
              <a:buChar char="q"/>
            </a:pPr>
            <a:r>
              <a:rPr lang="en-US" sz="2600">
                <a:latin typeface="Times New Roman" panose="02020603050405020304" pitchFamily="18" charset="0"/>
                <a:cs typeface="Times New Roman" panose="02020603050405020304" pitchFamily="18" charset="0"/>
              </a:rPr>
              <a:t>Cải thiện công việc liên lạc với team phát triển</a:t>
            </a:r>
          </a:p>
          <a:p>
            <a:pPr>
              <a:buFont typeface="Wingdings" panose="05000000000000000000" pitchFamily="2" charset="2"/>
              <a:buChar char="q"/>
            </a:pPr>
            <a:r>
              <a:rPr lang="en-US" sz="2600">
                <a:latin typeface="Times New Roman" panose="02020603050405020304" pitchFamily="18" charset="0"/>
                <a:cs typeface="Times New Roman" panose="02020603050405020304" pitchFamily="18" charset="0"/>
              </a:rPr>
              <a:t>Giảm chi phí các dịch vụ</a:t>
            </a:r>
          </a:p>
          <a:p>
            <a:pPr>
              <a:buFont typeface="Wingdings" panose="05000000000000000000" pitchFamily="2" charset="2"/>
              <a:buChar char="q"/>
            </a:pPr>
            <a:r>
              <a:rPr lang="en-US" sz="2600">
                <a:latin typeface="Times New Roman" panose="02020603050405020304" pitchFamily="18" charset="0"/>
                <a:cs typeface="Times New Roman" panose="02020603050405020304" pitchFamily="18" charset="0"/>
              </a:rPr>
              <a:t>Là công cụ tracking đ</a:t>
            </a:r>
            <a:r>
              <a:rPr lang="vi-VN" sz="2600">
                <a:latin typeface="Times New Roman" panose="02020603050405020304" pitchFamily="18" charset="0"/>
                <a:cs typeface="Times New Roman" panose="02020603050405020304" pitchFamily="18" charset="0"/>
              </a:rPr>
              <a:t>ư</a:t>
            </a:r>
            <a:r>
              <a:rPr lang="en-US" sz="2600">
                <a:latin typeface="Times New Roman" panose="02020603050405020304" pitchFamily="18" charset="0"/>
                <a:cs typeface="Times New Roman" panose="02020603050405020304" pitchFamily="18" charset="0"/>
              </a:rPr>
              <a:t>ợc sử dụng bởi nhiều yếu tố</a:t>
            </a:r>
          </a:p>
          <a:p>
            <a:pPr>
              <a:buFont typeface="Wingdings" panose="05000000000000000000" pitchFamily="2" charset="2"/>
              <a:buChar char="q"/>
            </a:pPr>
            <a:r>
              <a:rPr lang="en-US" sz="2600">
                <a:latin typeface="Times New Roman" panose="02020603050405020304" pitchFamily="18" charset="0"/>
                <a:cs typeface="Times New Roman" panose="02020603050405020304" pitchFamily="18" charset="0"/>
              </a:rPr>
              <a:t>Độ an toàn cao và hệ thống phân quyền tuyệt vời</a:t>
            </a:r>
          </a:p>
          <a:p>
            <a:pPr>
              <a:buFont typeface="Wingdings" panose="05000000000000000000" pitchFamily="2" charset="2"/>
              <a:buChar char="v"/>
            </a:pPr>
            <a:r>
              <a:rPr lang="en-US" sz="2600">
                <a:latin typeface="Times New Roman" panose="02020603050405020304" pitchFamily="18" charset="0"/>
                <a:cs typeface="Times New Roman" panose="02020603050405020304" pitchFamily="18" charset="0"/>
              </a:rPr>
              <a:t>Nh</a:t>
            </a:r>
            <a:r>
              <a:rPr lang="vi-VN" sz="2600">
                <a:latin typeface="Times New Roman" panose="02020603050405020304" pitchFamily="18" charset="0"/>
                <a:cs typeface="Times New Roman" panose="02020603050405020304" pitchFamily="18" charset="0"/>
              </a:rPr>
              <a:t>ư</a:t>
            </a:r>
            <a:r>
              <a:rPr lang="en-US" sz="2600">
                <a:latin typeface="Times New Roman" panose="02020603050405020304" pitchFamily="18" charset="0"/>
                <a:cs typeface="Times New Roman" panose="02020603050405020304" pitchFamily="18" charset="0"/>
              </a:rPr>
              <a:t>ợc điểm:</a:t>
            </a:r>
          </a:p>
          <a:p>
            <a:pPr>
              <a:buFont typeface="Wingdings" panose="05000000000000000000" pitchFamily="2" charset="2"/>
              <a:buChar char="q"/>
            </a:pPr>
            <a:r>
              <a:rPr lang="en-US" sz="2600">
                <a:latin typeface="Times New Roman" panose="02020603050405020304" pitchFamily="18" charset="0"/>
                <a:cs typeface="Times New Roman" panose="02020603050405020304" pitchFamily="18" charset="0"/>
              </a:rPr>
              <a:t>Hạn chế việc tích hợp các công cụ khác</a:t>
            </a:r>
          </a:p>
          <a:p>
            <a:pPr>
              <a:buFont typeface="Wingdings" panose="05000000000000000000" pitchFamily="2" charset="2"/>
              <a:buChar char="q"/>
            </a:pPr>
            <a:r>
              <a:rPr lang="en-US" sz="2600">
                <a:latin typeface="Times New Roman" panose="02020603050405020304" pitchFamily="18" charset="0"/>
                <a:cs typeface="Times New Roman" panose="02020603050405020304" pitchFamily="18" charset="0"/>
              </a:rPr>
              <a:t>Để thêm một bug mất nhiều thao tác</a:t>
            </a:r>
          </a:p>
          <a:p>
            <a:pPr>
              <a:buFont typeface="Wingdings" panose="05000000000000000000" pitchFamily="2" charset="2"/>
              <a:buChar char="q"/>
            </a:pPr>
            <a:r>
              <a:rPr lang="en-US" sz="2600">
                <a:latin typeface="Times New Roman" panose="02020603050405020304" pitchFamily="18" charset="0"/>
                <a:cs typeface="Times New Roman" panose="02020603050405020304" pitchFamily="18" charset="0"/>
              </a:rPr>
              <a:t>Đòi hỏi sự lên lạc, trao đổi th</a:t>
            </a:r>
            <a:r>
              <a:rPr lang="vi-VN" sz="2600">
                <a:latin typeface="Times New Roman" panose="02020603050405020304" pitchFamily="18" charset="0"/>
                <a:cs typeface="Times New Roman" panose="02020603050405020304" pitchFamily="18" charset="0"/>
              </a:rPr>
              <a:t>ư</a:t>
            </a:r>
            <a:r>
              <a:rPr lang="en-US" sz="2600">
                <a:latin typeface="Times New Roman" panose="02020603050405020304" pitchFamily="18" charset="0"/>
                <a:cs typeface="Times New Roman" panose="02020603050405020304" pitchFamily="18" charset="0"/>
              </a:rPr>
              <a:t>ờng xuyên giũa các test leader với nhóm</a:t>
            </a:r>
          </a:p>
          <a:p>
            <a:pPr>
              <a:buFont typeface="Wingdings" panose="05000000000000000000" pitchFamily="2" charset="2"/>
              <a:buChar char="q"/>
            </a:pPr>
            <a:r>
              <a:rPr lang="en-US" sz="2600">
                <a:latin typeface="Times New Roman" panose="02020603050405020304" pitchFamily="18" charset="0"/>
                <a:cs typeface="Times New Roman" panose="02020603050405020304" pitchFamily="18" charset="0"/>
              </a:rPr>
              <a:t>Thông tin về bug rất đ</a:t>
            </a:r>
            <a:r>
              <a:rPr lang="vi-VN" sz="2600">
                <a:latin typeface="Times New Roman" panose="02020603050405020304" pitchFamily="18" charset="0"/>
                <a:cs typeface="Times New Roman" panose="02020603050405020304" pitchFamily="18" charset="0"/>
              </a:rPr>
              <a:t>ơ</a:t>
            </a:r>
            <a:r>
              <a:rPr lang="en-US" sz="2600">
                <a:latin typeface="Times New Roman" panose="02020603050405020304" pitchFamily="18" charset="0"/>
                <a:cs typeface="Times New Roman" panose="02020603050405020304" pitchFamily="18" charset="0"/>
              </a:rPr>
              <a:t>n thuần</a:t>
            </a:r>
          </a:p>
          <a:p>
            <a:pPr>
              <a:buFont typeface="Wingdings" panose="05000000000000000000" pitchFamily="2" charset="2"/>
              <a:buChar char="q"/>
            </a:pPr>
            <a:endParaRPr lang="en-US" sz="2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6717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7EC92-C723-4D52-B58E-8606AFE2E954}"/>
              </a:ext>
            </a:extLst>
          </p:cNvPr>
          <p:cNvSpPr>
            <a:spLocks noGrp="1"/>
          </p:cNvSpPr>
          <p:nvPr>
            <p:ph type="title"/>
          </p:nvPr>
        </p:nvSpPr>
        <p:spPr>
          <a:xfrm>
            <a:off x="838200" y="320155"/>
            <a:ext cx="10515600" cy="1325563"/>
          </a:xfrm>
        </p:spPr>
        <p:txBody>
          <a:bodyPr/>
          <a:lstStyle/>
          <a:p>
            <a:pPr algn="ctr"/>
            <a:r>
              <a:rPr lang="en-US">
                <a:solidFill>
                  <a:srgbClr val="FF0000"/>
                </a:solidFill>
                <a:latin typeface="Times New Roman" panose="02020603050405020304" pitchFamily="18" charset="0"/>
                <a:cs typeface="Times New Roman" panose="02020603050405020304" pitchFamily="18" charset="0"/>
              </a:rPr>
              <a:t>DEMO</a:t>
            </a:r>
          </a:p>
        </p:txBody>
      </p:sp>
      <p:sp>
        <p:nvSpPr>
          <p:cNvPr id="3" name="Content Placeholder 2">
            <a:extLst>
              <a:ext uri="{FF2B5EF4-FFF2-40B4-BE49-F238E27FC236}">
                <a16:creationId xmlns:a16="http://schemas.microsoft.com/office/drawing/2014/main" id="{270003F3-CD9E-428E-95C6-4086E7C99A89}"/>
              </a:ext>
            </a:extLst>
          </p:cNvPr>
          <p:cNvSpPr>
            <a:spLocks noGrp="1"/>
          </p:cNvSpPr>
          <p:nvPr>
            <p:ph idx="1"/>
          </p:nvPr>
        </p:nvSpPr>
        <p:spPr>
          <a:xfrm>
            <a:off x="400987" y="1304144"/>
            <a:ext cx="10515600" cy="4887809"/>
          </a:xfrm>
        </p:spPr>
        <p:txBody>
          <a:bodyPr>
            <a:normAutofit/>
          </a:bodyPr>
          <a:lstStyle/>
          <a:p>
            <a:pPr marL="0" indent="0">
              <a:buNone/>
            </a:pPr>
            <a:r>
              <a:rPr lang="en-US" sz="2600">
                <a:latin typeface="Times New Roman" panose="02020603050405020304" pitchFamily="18" charset="0"/>
                <a:cs typeface="Times New Roman" panose="02020603050405020304" pitchFamily="18" charset="0"/>
              </a:rPr>
              <a:t>Giao diện chính</a:t>
            </a:r>
          </a:p>
          <a:p>
            <a:pPr marL="0" indent="0">
              <a:buNone/>
            </a:pPr>
            <a:endParaRPr lang="en-US" sz="260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73CC587-5FAE-42B2-BEF5-674F38684477}"/>
              </a:ext>
            </a:extLst>
          </p:cNvPr>
          <p:cNvPicPr>
            <a:picLocks noChangeAspect="1"/>
          </p:cNvPicPr>
          <p:nvPr/>
        </p:nvPicPr>
        <p:blipFill>
          <a:blip r:embed="rId2"/>
          <a:stretch>
            <a:fillRect/>
          </a:stretch>
        </p:blipFill>
        <p:spPr>
          <a:xfrm>
            <a:off x="0" y="1970191"/>
            <a:ext cx="12192000" cy="4887810"/>
          </a:xfrm>
          <a:prstGeom prst="rect">
            <a:avLst/>
          </a:prstGeom>
        </p:spPr>
      </p:pic>
    </p:spTree>
    <p:extLst>
      <p:ext uri="{BB962C8B-B14F-4D97-AF65-F5344CB8AC3E}">
        <p14:creationId xmlns:p14="http://schemas.microsoft.com/office/powerpoint/2010/main" val="2027640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D4AFD-2E70-43EF-8435-9FD5FC154ABB}"/>
              </a:ext>
            </a:extLst>
          </p:cNvPr>
          <p:cNvSpPr>
            <a:spLocks noGrp="1"/>
          </p:cNvSpPr>
          <p:nvPr>
            <p:ph type="title"/>
          </p:nvPr>
        </p:nvSpPr>
        <p:spPr>
          <a:xfrm>
            <a:off x="838200" y="365125"/>
            <a:ext cx="10515600" cy="774127"/>
          </a:xfrm>
        </p:spPr>
        <p:txBody>
          <a:bodyPr>
            <a:normAutofit fontScale="90000"/>
          </a:bodyPr>
          <a:lstStyle/>
          <a:p>
            <a:r>
              <a:rPr lang="en-US">
                <a:latin typeface="Times New Roman" panose="02020603050405020304" pitchFamily="18" charset="0"/>
                <a:cs typeface="Times New Roman" panose="02020603050405020304" pitchFamily="18" charset="0"/>
              </a:rPr>
              <a:t>Tạo product</a:t>
            </a:r>
            <a:br>
              <a:rPr lang="en-US">
                <a:latin typeface="Times New Roman" panose="02020603050405020304" pitchFamily="18" charset="0"/>
                <a:cs typeface="Times New Roman" panose="02020603050405020304" pitchFamily="18" charset="0"/>
              </a:rPr>
            </a:br>
            <a:endParaRPr lang="en-US"/>
          </a:p>
        </p:txBody>
      </p:sp>
      <p:pic>
        <p:nvPicPr>
          <p:cNvPr id="5" name="Content Placeholder 4">
            <a:extLst>
              <a:ext uri="{FF2B5EF4-FFF2-40B4-BE49-F238E27FC236}">
                <a16:creationId xmlns:a16="http://schemas.microsoft.com/office/drawing/2014/main" id="{0573D67D-61E8-4270-9B86-F1E827FC7981}"/>
              </a:ext>
            </a:extLst>
          </p:cNvPr>
          <p:cNvPicPr>
            <a:picLocks noGrp="1" noChangeAspect="1"/>
          </p:cNvPicPr>
          <p:nvPr>
            <p:ph idx="1"/>
          </p:nvPr>
        </p:nvPicPr>
        <p:blipFill>
          <a:blip r:embed="rId2"/>
          <a:stretch>
            <a:fillRect/>
          </a:stretch>
        </p:blipFill>
        <p:spPr>
          <a:xfrm>
            <a:off x="1" y="884421"/>
            <a:ext cx="12306924" cy="6033540"/>
          </a:xfrm>
          <a:prstGeom prst="rect">
            <a:avLst/>
          </a:prstGeom>
        </p:spPr>
      </p:pic>
    </p:spTree>
    <p:extLst>
      <p:ext uri="{BB962C8B-B14F-4D97-AF65-F5344CB8AC3E}">
        <p14:creationId xmlns:p14="http://schemas.microsoft.com/office/powerpoint/2010/main" val="623477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BDAE3-1BF1-4AF1-9109-417128BE7081}"/>
              </a:ext>
            </a:extLst>
          </p:cNvPr>
          <p:cNvSpPr>
            <a:spLocks noGrp="1"/>
          </p:cNvSpPr>
          <p:nvPr>
            <p:ph type="title"/>
          </p:nvPr>
        </p:nvSpPr>
        <p:spPr>
          <a:xfrm>
            <a:off x="838200" y="365126"/>
            <a:ext cx="10515600" cy="624226"/>
          </a:xfrm>
        </p:spPr>
        <p:txBody>
          <a:bodyPr>
            <a:normAutofit fontScale="90000"/>
          </a:bodyPr>
          <a:lstStyle/>
          <a:p>
            <a:r>
              <a:rPr lang="en-US">
                <a:latin typeface="Times New Roman" panose="02020603050405020304" pitchFamily="18" charset="0"/>
                <a:cs typeface="Times New Roman" panose="02020603050405020304" pitchFamily="18" charset="0"/>
              </a:rPr>
              <a:t>New bug mới</a:t>
            </a:r>
            <a:br>
              <a:rPr lang="en-US">
                <a:latin typeface="Times New Roman" panose="02020603050405020304" pitchFamily="18" charset="0"/>
                <a:cs typeface="Times New Roman" panose="02020603050405020304" pitchFamily="18" charset="0"/>
              </a:rPr>
            </a:br>
            <a:endParaRPr lang="en-US"/>
          </a:p>
        </p:txBody>
      </p:sp>
      <p:sp>
        <p:nvSpPr>
          <p:cNvPr id="3" name="Content Placeholder 2">
            <a:extLst>
              <a:ext uri="{FF2B5EF4-FFF2-40B4-BE49-F238E27FC236}">
                <a16:creationId xmlns:a16="http://schemas.microsoft.com/office/drawing/2014/main" id="{CD046598-4954-4A7A-921F-F21F162D926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0664D9B-AE66-400E-B536-B15E3B7C8C81}"/>
              </a:ext>
            </a:extLst>
          </p:cNvPr>
          <p:cNvPicPr>
            <a:picLocks noChangeAspect="1"/>
          </p:cNvPicPr>
          <p:nvPr/>
        </p:nvPicPr>
        <p:blipFill>
          <a:blip r:embed="rId2"/>
          <a:stretch>
            <a:fillRect/>
          </a:stretch>
        </p:blipFill>
        <p:spPr>
          <a:xfrm>
            <a:off x="0" y="989353"/>
            <a:ext cx="12192000" cy="5778160"/>
          </a:xfrm>
          <a:prstGeom prst="rect">
            <a:avLst/>
          </a:prstGeom>
        </p:spPr>
      </p:pic>
    </p:spTree>
    <p:extLst>
      <p:ext uri="{BB962C8B-B14F-4D97-AF65-F5344CB8AC3E}">
        <p14:creationId xmlns:p14="http://schemas.microsoft.com/office/powerpoint/2010/main" val="2097040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FFE1AE9-DB4B-48E3-9F7B-01E5E500CCB0}"/>
              </a:ext>
            </a:extLst>
          </p:cNvPr>
          <p:cNvPicPr>
            <a:picLocks noGrp="1" noChangeAspect="1"/>
          </p:cNvPicPr>
          <p:nvPr>
            <p:ph idx="1"/>
          </p:nvPr>
        </p:nvPicPr>
        <p:blipFill rotWithShape="1">
          <a:blip r:embed="rId2"/>
          <a:srcRect r="4335"/>
          <a:stretch/>
        </p:blipFill>
        <p:spPr>
          <a:xfrm>
            <a:off x="0" y="839448"/>
            <a:ext cx="12191999" cy="6018551"/>
          </a:xfrm>
          <a:prstGeom prst="rect">
            <a:avLst/>
          </a:prstGeom>
        </p:spPr>
      </p:pic>
      <p:sp>
        <p:nvSpPr>
          <p:cNvPr id="5" name="Title 1">
            <a:extLst>
              <a:ext uri="{FF2B5EF4-FFF2-40B4-BE49-F238E27FC236}">
                <a16:creationId xmlns:a16="http://schemas.microsoft.com/office/drawing/2014/main" id="{70DB3B7B-E567-4382-9ECF-19ADD64AA58E}"/>
              </a:ext>
            </a:extLst>
          </p:cNvPr>
          <p:cNvSpPr>
            <a:spLocks noGrp="1"/>
          </p:cNvSpPr>
          <p:nvPr>
            <p:ph type="title"/>
          </p:nvPr>
        </p:nvSpPr>
        <p:spPr>
          <a:xfrm>
            <a:off x="583367" y="0"/>
            <a:ext cx="10515600" cy="684186"/>
          </a:xfrm>
        </p:spPr>
        <p:txBody>
          <a:bodyPr>
            <a:normAutofit/>
          </a:bodyPr>
          <a:lstStyle/>
          <a:p>
            <a:r>
              <a:rPr lang="en-US" sz="2600">
                <a:latin typeface="Times New Roman" panose="02020603050405020304" pitchFamily="18" charset="0"/>
                <a:cs typeface="Times New Roman" panose="02020603050405020304" pitchFamily="18" charset="0"/>
              </a:rPr>
              <a:t>Danh sách các bug</a:t>
            </a:r>
          </a:p>
        </p:txBody>
      </p:sp>
    </p:spTree>
    <p:extLst>
      <p:ext uri="{BB962C8B-B14F-4D97-AF65-F5344CB8AC3E}">
        <p14:creationId xmlns:p14="http://schemas.microsoft.com/office/powerpoint/2010/main" val="4255809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47E00-75A5-4B68-9FDA-AB8FA49CE594}"/>
              </a:ext>
            </a:extLst>
          </p:cNvPr>
          <p:cNvSpPr>
            <a:spLocks noGrp="1"/>
          </p:cNvSpPr>
          <p:nvPr>
            <p:ph type="title"/>
          </p:nvPr>
        </p:nvSpPr>
        <p:spPr>
          <a:xfrm>
            <a:off x="838200" y="365126"/>
            <a:ext cx="10515600" cy="684186"/>
          </a:xfrm>
        </p:spPr>
        <p:txBody>
          <a:bodyPr>
            <a:normAutofit/>
          </a:bodyPr>
          <a:lstStyle/>
          <a:p>
            <a:r>
              <a:rPr lang="en-US" sz="2600">
                <a:latin typeface="Times New Roman" panose="02020603050405020304" pitchFamily="18" charset="0"/>
                <a:cs typeface="Times New Roman" panose="02020603050405020304" pitchFamily="18" charset="0"/>
              </a:rPr>
              <a:t>Report bug</a:t>
            </a:r>
          </a:p>
        </p:txBody>
      </p:sp>
      <p:sp>
        <p:nvSpPr>
          <p:cNvPr id="6" name="Content Placeholder 5">
            <a:extLst>
              <a:ext uri="{FF2B5EF4-FFF2-40B4-BE49-F238E27FC236}">
                <a16:creationId xmlns:a16="http://schemas.microsoft.com/office/drawing/2014/main" id="{4EE347A8-7205-4B49-9B0B-A159A8A77EB8}"/>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F5D306A2-114C-4455-A803-68B46824683F}"/>
              </a:ext>
            </a:extLst>
          </p:cNvPr>
          <p:cNvPicPr>
            <a:picLocks noChangeAspect="1"/>
          </p:cNvPicPr>
          <p:nvPr/>
        </p:nvPicPr>
        <p:blipFill rotWithShape="1">
          <a:blip r:embed="rId2"/>
          <a:srcRect t="13792" r="34099" b="-1"/>
          <a:stretch/>
        </p:blipFill>
        <p:spPr>
          <a:xfrm>
            <a:off x="0" y="1049312"/>
            <a:ext cx="12192000" cy="5628507"/>
          </a:xfrm>
          <a:prstGeom prst="rect">
            <a:avLst/>
          </a:prstGeom>
        </p:spPr>
      </p:pic>
    </p:spTree>
    <p:extLst>
      <p:ext uri="{BB962C8B-B14F-4D97-AF65-F5344CB8AC3E}">
        <p14:creationId xmlns:p14="http://schemas.microsoft.com/office/powerpoint/2010/main" val="1920996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57A08-2190-479E-B0B5-CE5C79618AC0}"/>
              </a:ext>
            </a:extLst>
          </p:cNvPr>
          <p:cNvSpPr>
            <a:spLocks noGrp="1"/>
          </p:cNvSpPr>
          <p:nvPr>
            <p:ph type="title"/>
          </p:nvPr>
        </p:nvSpPr>
        <p:spPr/>
        <p:txBody>
          <a:bodyPr>
            <a:normAutofit/>
          </a:bodyPr>
          <a:lstStyle/>
          <a:p>
            <a:pPr algn="ctr"/>
            <a:r>
              <a:rPr lang="en-US" sz="3200">
                <a:solidFill>
                  <a:srgbClr val="FF0000"/>
                </a:solidFill>
                <a:latin typeface="Times New Roman" panose="02020603050405020304" pitchFamily="18" charset="0"/>
                <a:cs typeface="Times New Roman" panose="02020603050405020304" pitchFamily="18" charset="0"/>
              </a:rPr>
              <a:t>NỘI DUNG</a:t>
            </a:r>
          </a:p>
        </p:txBody>
      </p:sp>
      <p:sp>
        <p:nvSpPr>
          <p:cNvPr id="3" name="Content Placeholder 2">
            <a:extLst>
              <a:ext uri="{FF2B5EF4-FFF2-40B4-BE49-F238E27FC236}">
                <a16:creationId xmlns:a16="http://schemas.microsoft.com/office/drawing/2014/main" id="{6CC37459-9F69-4DA8-8F23-8CFF738ACC91}"/>
              </a:ext>
            </a:extLst>
          </p:cNvPr>
          <p:cNvSpPr>
            <a:spLocks noGrp="1"/>
          </p:cNvSpPr>
          <p:nvPr>
            <p:ph idx="1"/>
          </p:nvPr>
        </p:nvSpPr>
        <p:spPr>
          <a:xfrm>
            <a:off x="1349115" y="1514007"/>
            <a:ext cx="9705739" cy="5231567"/>
          </a:xfrm>
        </p:spPr>
        <p:txBody>
          <a:bodyPr>
            <a:noAutofit/>
          </a:bodyPr>
          <a:lstStyle/>
          <a:p>
            <a:pPr marL="457200" indent="-457200">
              <a:buClr>
                <a:srgbClr val="002060"/>
              </a:buClr>
              <a:buFont typeface="+mj-lt"/>
              <a:buAutoNum type="arabicPeriod"/>
            </a:pPr>
            <a:r>
              <a:rPr lang="en-US" sz="3200" b="1" i="1">
                <a:latin typeface="Times New Roman" panose="02020603050405020304" pitchFamily="18" charset="0"/>
                <a:cs typeface="Times New Roman" panose="02020603050405020304" pitchFamily="18" charset="0"/>
              </a:rPr>
              <a:t>Bugzilla là gì ?</a:t>
            </a:r>
          </a:p>
          <a:p>
            <a:pPr marL="457200" indent="-457200">
              <a:buClr>
                <a:srgbClr val="002060"/>
              </a:buClr>
              <a:buFont typeface="+mj-lt"/>
              <a:buAutoNum type="arabicPeriod"/>
            </a:pPr>
            <a:r>
              <a:rPr lang="en-US" sz="3200" b="1" i="1">
                <a:latin typeface="Times New Roman" panose="02020603050405020304" pitchFamily="18" charset="0"/>
                <a:cs typeface="Times New Roman" panose="02020603050405020304" pitchFamily="18" charset="0"/>
              </a:rPr>
              <a:t>Chức năng của Bugzilla</a:t>
            </a:r>
          </a:p>
          <a:p>
            <a:pPr marL="457200" indent="-457200">
              <a:buClr>
                <a:srgbClr val="002060"/>
              </a:buClr>
              <a:buFont typeface="+mj-lt"/>
              <a:buAutoNum type="arabicPeriod"/>
            </a:pPr>
            <a:r>
              <a:rPr lang="en-US" sz="3200" b="1" i="1">
                <a:latin typeface="Times New Roman" panose="02020603050405020304" pitchFamily="18" charset="0"/>
                <a:cs typeface="Times New Roman" panose="02020603050405020304" pitchFamily="18" charset="0"/>
              </a:rPr>
              <a:t>Các thành phần của Bugzilla</a:t>
            </a:r>
          </a:p>
          <a:p>
            <a:pPr marL="457200" indent="-457200">
              <a:buClr>
                <a:srgbClr val="002060"/>
              </a:buClr>
              <a:buFont typeface="+mj-lt"/>
              <a:buAutoNum type="arabicPeriod"/>
            </a:pPr>
            <a:r>
              <a:rPr lang="en-US" sz="3200" b="1" i="1">
                <a:latin typeface="Times New Roman" panose="02020603050405020304" pitchFamily="18" charset="0"/>
                <a:cs typeface="Times New Roman" panose="02020603050405020304" pitchFamily="18" charset="0"/>
              </a:rPr>
              <a:t>Bugzilla thích hợp với </a:t>
            </a:r>
          </a:p>
          <a:p>
            <a:pPr marL="457200" indent="-457200">
              <a:buClr>
                <a:srgbClr val="002060"/>
              </a:buClr>
              <a:buFont typeface="+mj-lt"/>
              <a:buAutoNum type="arabicPeriod"/>
            </a:pPr>
            <a:r>
              <a:rPr lang="en-US" sz="3200" b="1" i="1">
                <a:latin typeface="Times New Roman" panose="02020603050405020304" pitchFamily="18" charset="0"/>
                <a:cs typeface="Times New Roman" panose="02020603050405020304" pitchFamily="18" charset="0"/>
              </a:rPr>
              <a:t>Quy trình hoạt động của bugzilla</a:t>
            </a:r>
          </a:p>
          <a:p>
            <a:pPr marL="457200" indent="-457200">
              <a:buClr>
                <a:srgbClr val="002060"/>
              </a:buClr>
              <a:buFont typeface="+mj-lt"/>
              <a:buAutoNum type="arabicPeriod"/>
            </a:pPr>
            <a:r>
              <a:rPr lang="en-US" sz="3200" b="1" i="1">
                <a:latin typeface="Times New Roman" panose="02020603050405020304" pitchFamily="18" charset="0"/>
                <a:cs typeface="Times New Roman" panose="02020603050405020304" pitchFamily="18" charset="0"/>
              </a:rPr>
              <a:t>Bug và vòng đời của bug</a:t>
            </a:r>
          </a:p>
          <a:p>
            <a:pPr marL="457200" indent="-457200">
              <a:buClr>
                <a:srgbClr val="002060"/>
              </a:buClr>
              <a:buFont typeface="+mj-lt"/>
              <a:buAutoNum type="arabicPeriod"/>
            </a:pPr>
            <a:r>
              <a:rPr lang="en-US" sz="3200" b="1" i="1">
                <a:latin typeface="Times New Roman" panose="02020603050405020304" pitchFamily="18" charset="0"/>
                <a:cs typeface="Times New Roman" panose="02020603050405020304" pitchFamily="18" charset="0"/>
              </a:rPr>
              <a:t>Trạng thái của bug</a:t>
            </a:r>
          </a:p>
          <a:p>
            <a:pPr marL="457200" indent="-457200">
              <a:buClr>
                <a:srgbClr val="002060"/>
              </a:buClr>
              <a:buFont typeface="+mj-lt"/>
              <a:buAutoNum type="arabicPeriod"/>
            </a:pPr>
            <a:r>
              <a:rPr lang="en-US" sz="3200" b="1" i="1">
                <a:latin typeface="Times New Roman" panose="02020603050405020304" pitchFamily="18" charset="0"/>
                <a:cs typeface="Times New Roman" panose="02020603050405020304" pitchFamily="18" charset="0"/>
              </a:rPr>
              <a:t>Ưu điểm và nh</a:t>
            </a:r>
            <a:r>
              <a:rPr lang="vi-VN" sz="3200" b="1" i="1">
                <a:latin typeface="Times New Roman" panose="02020603050405020304" pitchFamily="18" charset="0"/>
                <a:cs typeface="Times New Roman" panose="02020603050405020304" pitchFamily="18" charset="0"/>
              </a:rPr>
              <a:t>ư</a:t>
            </a:r>
            <a:r>
              <a:rPr lang="en-US" sz="3200" b="1" i="1">
                <a:latin typeface="Times New Roman" panose="02020603050405020304" pitchFamily="18" charset="0"/>
                <a:cs typeface="Times New Roman" panose="02020603050405020304" pitchFamily="18" charset="0"/>
              </a:rPr>
              <a:t>ợc điểm của bugzilla</a:t>
            </a:r>
          </a:p>
          <a:p>
            <a:pPr marL="457200" indent="-457200">
              <a:buClr>
                <a:srgbClr val="002060"/>
              </a:buClr>
              <a:buFont typeface="+mj-lt"/>
              <a:buAutoNum type="arabicPeriod"/>
            </a:pPr>
            <a:r>
              <a:rPr lang="en-US" sz="3200" b="1" i="1">
                <a:latin typeface="Times New Roman" panose="02020603050405020304" pitchFamily="18" charset="0"/>
                <a:cs typeface="Times New Roman" panose="02020603050405020304" pitchFamily="18" charset="0"/>
              </a:rPr>
              <a:t>Demo</a:t>
            </a:r>
          </a:p>
        </p:txBody>
      </p:sp>
    </p:spTree>
    <p:extLst>
      <p:ext uri="{BB962C8B-B14F-4D97-AF65-F5344CB8AC3E}">
        <p14:creationId xmlns:p14="http://schemas.microsoft.com/office/powerpoint/2010/main" val="840789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Tree>
    <p:extLst>
      <p:ext uri="{BB962C8B-B14F-4D97-AF65-F5344CB8AC3E}">
        <p14:creationId xmlns:p14="http://schemas.microsoft.com/office/powerpoint/2010/main" val="101562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77409-455E-4149-ACF3-166DCA868554}"/>
              </a:ext>
            </a:extLst>
          </p:cNvPr>
          <p:cNvSpPr>
            <a:spLocks noGrp="1"/>
          </p:cNvSpPr>
          <p:nvPr>
            <p:ph type="title"/>
          </p:nvPr>
        </p:nvSpPr>
        <p:spPr>
          <a:xfrm>
            <a:off x="1388079" y="342420"/>
            <a:ext cx="9603275" cy="1049235"/>
          </a:xfrm>
        </p:spPr>
        <p:txBody>
          <a:bodyPr>
            <a:normAutofit/>
          </a:bodyPr>
          <a:lstStyle/>
          <a:p>
            <a:pPr algn="ctr"/>
            <a:r>
              <a:rPr lang="en-US" sz="2400">
                <a:solidFill>
                  <a:srgbClr val="FF0000"/>
                </a:solidFill>
                <a:latin typeface="Times New Roman" panose="02020603050405020304" pitchFamily="18" charset="0"/>
                <a:cs typeface="Times New Roman" panose="02020603050405020304" pitchFamily="18" charset="0"/>
              </a:rPr>
              <a:t>ĐỂ QUẢN LÝ LỖI THÌ CÔNG CỤ BUGZILLA LÀ MỘT CÔNG CỤ QUẢN LÝ LỖI MỘT CÁCH HIỆU QUẢ</a:t>
            </a:r>
          </a:p>
        </p:txBody>
      </p:sp>
      <p:sp>
        <p:nvSpPr>
          <p:cNvPr id="3" name="Content Placeholder 2">
            <a:extLst>
              <a:ext uri="{FF2B5EF4-FFF2-40B4-BE49-F238E27FC236}">
                <a16:creationId xmlns:a16="http://schemas.microsoft.com/office/drawing/2014/main" id="{C18485CB-6A3A-43BB-B4E9-AAA4482DCE5D}"/>
              </a:ext>
            </a:extLst>
          </p:cNvPr>
          <p:cNvSpPr>
            <a:spLocks noGrp="1"/>
          </p:cNvSpPr>
          <p:nvPr>
            <p:ph idx="1"/>
          </p:nvPr>
        </p:nvSpPr>
        <p:spPr>
          <a:xfrm>
            <a:off x="644577" y="2616200"/>
            <a:ext cx="11547422" cy="3467100"/>
          </a:xfrm>
        </p:spPr>
        <p:txBody>
          <a:bodyPr>
            <a:normAutofit/>
          </a:bodyPr>
          <a:lstStyle/>
          <a:p>
            <a:pPr marL="0" indent="0">
              <a:buClr>
                <a:srgbClr val="0070C0"/>
              </a:buClr>
              <a:buNone/>
            </a:pPr>
            <a:r>
              <a:rPr lang="en-US" sz="2600">
                <a:latin typeface="Times New Roman" panose="02020603050405020304" pitchFamily="18" charset="0"/>
                <a:cs typeface="Times New Roman" panose="02020603050405020304" pitchFamily="18" charset="0"/>
              </a:rPr>
              <a:t> </a:t>
            </a:r>
            <a:r>
              <a:rPr lang="en-US" sz="2600">
                <a:solidFill>
                  <a:srgbClr val="0070C0"/>
                </a:solidFill>
                <a:latin typeface="Times New Roman" panose="02020603050405020304" pitchFamily="18" charset="0"/>
                <a:cs typeface="Times New Roman" panose="02020603050405020304" pitchFamily="18" charset="0"/>
              </a:rPr>
              <a:t>Khái niệm Bugzilla:</a:t>
            </a:r>
          </a:p>
          <a:p>
            <a:pPr lvl="1">
              <a:buFont typeface="Wingdings" panose="05000000000000000000" pitchFamily="2" charset="2"/>
              <a:buChar char="q"/>
            </a:pPr>
            <a:r>
              <a:rPr lang="en-US" sz="2600">
                <a:latin typeface="Times New Roman" panose="02020603050405020304" pitchFamily="18" charset="0"/>
                <a:cs typeface="Times New Roman" panose="02020603050405020304" pitchFamily="18" charset="0"/>
              </a:rPr>
              <a:t> </a:t>
            </a:r>
            <a:r>
              <a:rPr lang="vi-VN" sz="2600">
                <a:latin typeface="Times New Roman" panose="02020603050405020304" pitchFamily="18" charset="0"/>
                <a:cs typeface="Times New Roman" panose="02020603050405020304" pitchFamily="18" charset="0"/>
              </a:rPr>
              <a:t>Bugzilla là hệ thống phần mềm theo dõi lỗi mã nguồn mở, cho phép cá nhân hoặc nhóm các nhà phát triển theo dõi các lỗi xác suất xảy ra trong dự án của họ một cách hiệu quả. Trong đó đội ngũ kiểm tra chất lượng phần mềm QC ( Quality Control) có trách nhiệm quản lí hệ thống này.</a:t>
            </a:r>
            <a:endParaRPr lang="en-US" sz="2600">
              <a:latin typeface="Times New Roman" panose="02020603050405020304" pitchFamily="18" charset="0"/>
              <a:cs typeface="Times New Roman" panose="02020603050405020304" pitchFamily="18" charset="0"/>
            </a:endParaRPr>
          </a:p>
          <a:p>
            <a:pPr marL="0" indent="0">
              <a:buClr>
                <a:srgbClr val="0070C0"/>
              </a:buClr>
              <a:buNone/>
            </a:pPr>
            <a:endParaRPr lang="en-US" sz="2600">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q"/>
            </a:pPr>
            <a:endParaRPr lang="en-US" sz="2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9836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1DCC-A127-4BED-9B13-D6C5D5CEA28A}"/>
              </a:ext>
            </a:extLst>
          </p:cNvPr>
          <p:cNvSpPr>
            <a:spLocks noGrp="1"/>
          </p:cNvSpPr>
          <p:nvPr>
            <p:ph type="title"/>
          </p:nvPr>
        </p:nvSpPr>
        <p:spPr>
          <a:xfrm>
            <a:off x="1294362" y="731701"/>
            <a:ext cx="9603275" cy="1066354"/>
          </a:xfrm>
        </p:spPr>
        <p:txBody>
          <a:bodyPr>
            <a:normAutofit/>
          </a:bodyPr>
          <a:lstStyle/>
          <a:p>
            <a:pPr algn="ctr"/>
            <a:r>
              <a:rPr lang="en-US" sz="3200">
                <a:solidFill>
                  <a:srgbClr val="FF0000"/>
                </a:solidFill>
                <a:latin typeface="Times New Roman" panose="02020603050405020304" pitchFamily="18" charset="0"/>
                <a:cs typeface="Times New Roman" panose="02020603050405020304" pitchFamily="18" charset="0"/>
              </a:rPr>
              <a:t>CHỨC NĂNG CỦA BUGZILLA</a:t>
            </a:r>
          </a:p>
        </p:txBody>
      </p:sp>
      <p:sp>
        <p:nvSpPr>
          <p:cNvPr id="3" name="Content Placeholder 2">
            <a:extLst>
              <a:ext uri="{FF2B5EF4-FFF2-40B4-BE49-F238E27FC236}">
                <a16:creationId xmlns:a16="http://schemas.microsoft.com/office/drawing/2014/main" id="{5DA0BC43-96D3-413D-AE12-369F28CAF45A}"/>
              </a:ext>
            </a:extLst>
          </p:cNvPr>
          <p:cNvSpPr>
            <a:spLocks noGrp="1"/>
          </p:cNvSpPr>
          <p:nvPr>
            <p:ph idx="1"/>
          </p:nvPr>
        </p:nvSpPr>
        <p:spPr>
          <a:xfrm>
            <a:off x="0" y="2015732"/>
            <a:ext cx="12191999" cy="4110567"/>
          </a:xfrm>
        </p:spPr>
        <p:txBody>
          <a:bodyPr>
            <a:normAutofit/>
          </a:bodyPr>
          <a:lstStyle/>
          <a:p>
            <a:pPr lvl="1">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 </a:t>
            </a:r>
            <a:r>
              <a:rPr lang="vi-VN" sz="2600">
                <a:latin typeface="Times New Roman" panose="02020603050405020304" pitchFamily="18" charset="0"/>
                <a:cs typeface="Times New Roman" panose="02020603050405020304" pitchFamily="18" charset="0"/>
              </a:rPr>
              <a:t>Bugzilla giúp quản lí quy trình sửa lỗi phần mềm miễn phí.</a:t>
            </a:r>
          </a:p>
          <a:p>
            <a:pPr lvl="1">
              <a:buFont typeface="Wingdings" panose="05000000000000000000" pitchFamily="2" charset="2"/>
              <a:buChar char="q"/>
            </a:pPr>
            <a:r>
              <a:rPr lang="en-US" sz="2600">
                <a:latin typeface="Times New Roman" panose="02020603050405020304" pitchFamily="18" charset="0"/>
                <a:cs typeface="Times New Roman" panose="02020603050405020304" pitchFamily="18" charset="0"/>
              </a:rPr>
              <a:t> </a:t>
            </a:r>
            <a:r>
              <a:rPr lang="vi-VN" sz="2600">
                <a:latin typeface="Times New Roman" panose="02020603050405020304" pitchFamily="18" charset="0"/>
                <a:cs typeface="Times New Roman" panose="02020603050405020304" pitchFamily="18" charset="0"/>
              </a:rPr>
              <a:t>Cho phép quản lí quy trình hoạt động cũng như tiến độ test lỗi của từng dự án</a:t>
            </a:r>
          </a:p>
          <a:p>
            <a:pPr lvl="1">
              <a:buFont typeface="Wingdings" panose="05000000000000000000" pitchFamily="2" charset="2"/>
              <a:buChar char="q"/>
            </a:pPr>
            <a:r>
              <a:rPr lang="en-US" sz="2600">
                <a:latin typeface="Times New Roman" panose="02020603050405020304" pitchFamily="18" charset="0"/>
                <a:cs typeface="Times New Roman" panose="02020603050405020304" pitchFamily="18" charset="0"/>
              </a:rPr>
              <a:t> </a:t>
            </a:r>
            <a:r>
              <a:rPr lang="vi-VN" sz="2600">
                <a:latin typeface="Times New Roman" panose="02020603050405020304" pitchFamily="18" charset="0"/>
                <a:cs typeface="Times New Roman" panose="02020603050405020304" pitchFamily="18" charset="0"/>
              </a:rPr>
              <a:t>Cho phép nhiều user làm việc cùng lúc, dễ tìm kiếm và phân bổ công việc cho từng thành viên</a:t>
            </a:r>
          </a:p>
          <a:p>
            <a:pPr lvl="1">
              <a:buFont typeface="Wingdings" panose="05000000000000000000" pitchFamily="2" charset="2"/>
              <a:buChar char="q"/>
            </a:pPr>
            <a:r>
              <a:rPr lang="en-US" sz="2600">
                <a:latin typeface="Times New Roman" panose="02020603050405020304" pitchFamily="18" charset="0"/>
                <a:cs typeface="Times New Roman" panose="02020603050405020304" pitchFamily="18" charset="0"/>
              </a:rPr>
              <a:t> </a:t>
            </a:r>
            <a:r>
              <a:rPr lang="vi-VN" sz="2600">
                <a:latin typeface="Times New Roman" panose="02020603050405020304" pitchFamily="18" charset="0"/>
                <a:cs typeface="Times New Roman" panose="02020603050405020304" pitchFamily="18" charset="0"/>
              </a:rPr>
              <a:t>Cập nhập thông tin cho từng thành viên tham gia dự án thông qua chức năng gửi thư điện tử</a:t>
            </a:r>
          </a:p>
          <a:p>
            <a:pPr marL="0" indent="0">
              <a:buClr>
                <a:srgbClr val="00B050"/>
              </a:buClr>
              <a:buNone/>
            </a:pPr>
            <a:endParaRPr lang="en-US" sz="2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3808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E286-CF8A-4054-BF58-F98E6E5F0A6C}"/>
              </a:ext>
            </a:extLst>
          </p:cNvPr>
          <p:cNvSpPr>
            <a:spLocks noGrp="1"/>
          </p:cNvSpPr>
          <p:nvPr>
            <p:ph type="title"/>
          </p:nvPr>
        </p:nvSpPr>
        <p:spPr/>
        <p:txBody>
          <a:bodyPr/>
          <a:lstStyle/>
          <a:p>
            <a:pPr algn="ctr"/>
            <a:r>
              <a:rPr lang="en-US">
                <a:solidFill>
                  <a:srgbClr val="FF0000"/>
                </a:solidFill>
                <a:latin typeface="Times New Roman" panose="02020603050405020304" pitchFamily="18" charset="0"/>
                <a:cs typeface="Times New Roman" panose="02020603050405020304" pitchFamily="18" charset="0"/>
              </a:rPr>
              <a:t>CÁC THÀNH PHẦN CỦA BUGZILLA</a:t>
            </a:r>
          </a:p>
        </p:txBody>
      </p:sp>
      <p:sp>
        <p:nvSpPr>
          <p:cNvPr id="3" name="Content Placeholder 2">
            <a:extLst>
              <a:ext uri="{FF2B5EF4-FFF2-40B4-BE49-F238E27FC236}">
                <a16:creationId xmlns:a16="http://schemas.microsoft.com/office/drawing/2014/main" id="{042D17AA-472A-4C03-93D3-2E20C123CC9A}"/>
              </a:ext>
            </a:extLst>
          </p:cNvPr>
          <p:cNvSpPr>
            <a:spLocks noGrp="1"/>
          </p:cNvSpPr>
          <p:nvPr>
            <p:ph idx="1"/>
          </p:nvPr>
        </p:nvSpPr>
        <p:spPr>
          <a:xfrm>
            <a:off x="0" y="1853754"/>
            <a:ext cx="12103100" cy="4420046"/>
          </a:xfrm>
        </p:spPr>
        <p:txBody>
          <a:bodyPr>
            <a:noAutofit/>
          </a:bodyPr>
          <a:lstStyle/>
          <a:p>
            <a:pPr>
              <a:buFont typeface="Wingdings" panose="05000000000000000000" pitchFamily="2" charset="2"/>
              <a:buChar char="q"/>
            </a:pPr>
            <a:r>
              <a:rPr lang="en-US" sz="2600">
                <a:latin typeface="Times New Roman" panose="02020603050405020304" pitchFamily="18" charset="0"/>
                <a:cs typeface="Times New Roman" panose="02020603050405020304" pitchFamily="18" charset="0"/>
              </a:rPr>
              <a:t> </a:t>
            </a:r>
            <a:r>
              <a:rPr lang="vi-VN" sz="2600">
                <a:latin typeface="Times New Roman" panose="02020603050405020304" pitchFamily="18" charset="0"/>
                <a:cs typeface="Times New Roman" panose="02020603050405020304" pitchFamily="18" charset="0"/>
              </a:rPr>
              <a:t>Administration: người quản lí của một Bug</a:t>
            </a:r>
          </a:p>
          <a:p>
            <a:pPr>
              <a:buFont typeface="Wingdings" panose="05000000000000000000" pitchFamily="2" charset="2"/>
              <a:buChar char="q"/>
            </a:pPr>
            <a:r>
              <a:rPr lang="vi-VN" sz="2600">
                <a:latin typeface="Times New Roman" panose="02020603050405020304" pitchFamily="18" charset="0"/>
                <a:cs typeface="Times New Roman" panose="02020603050405020304" pitchFamily="18" charset="0"/>
              </a:rPr>
              <a:t>Bugzilla-General: tạo, thay đổi và xem bugs</a:t>
            </a:r>
          </a:p>
          <a:p>
            <a:pPr>
              <a:buFont typeface="Wingdings" panose="05000000000000000000" pitchFamily="2" charset="2"/>
              <a:buChar char="q"/>
            </a:pPr>
            <a:r>
              <a:rPr lang="vi-VN" sz="2600">
                <a:latin typeface="Times New Roman" panose="02020603050405020304" pitchFamily="18" charset="0"/>
                <a:cs typeface="Times New Roman" panose="02020603050405020304" pitchFamily="18" charset="0"/>
              </a:rPr>
              <a:t>Những hoạt động được gửi bởi bugzilla liên quan đến email như post lỗi và sửa lỗi.</a:t>
            </a:r>
          </a:p>
          <a:p>
            <a:pPr>
              <a:buFont typeface="Wingdings" panose="05000000000000000000" pitchFamily="2" charset="2"/>
              <a:buChar char="q"/>
            </a:pPr>
            <a:r>
              <a:rPr lang="vi-VN" sz="2600">
                <a:latin typeface="Times New Roman" panose="02020603050405020304" pitchFamily="18" charset="0"/>
                <a:cs typeface="Times New Roman" panose="02020603050405020304" pitchFamily="18" charset="0"/>
              </a:rPr>
              <a:t>Query/Buglist: liên quan đến các hoạt động tìm kiếm lỗi và xem buglist.</a:t>
            </a:r>
          </a:p>
          <a:p>
            <a:pPr>
              <a:buFont typeface="Wingdings" panose="05000000000000000000" pitchFamily="2" charset="2"/>
              <a:buChar char="q"/>
            </a:pPr>
            <a:r>
              <a:rPr lang="vi-VN" sz="2600">
                <a:latin typeface="Times New Roman" panose="02020603050405020304" pitchFamily="18" charset="0"/>
                <a:cs typeface="Times New Roman" panose="02020603050405020304" pitchFamily="18" charset="0"/>
              </a:rPr>
              <a:t>Tài khoản người dùng: các hoạt động quản lí tài khoản người dùng , các truy vấn đã lưu, tạo tài khoản, thay đổi mật khẩu, đăng nhập...</a:t>
            </a:r>
          </a:p>
          <a:p>
            <a:pPr>
              <a:buFont typeface="Wingdings" panose="05000000000000000000" pitchFamily="2" charset="2"/>
              <a:buChar char="q"/>
            </a:pPr>
            <a:r>
              <a:rPr lang="vi-VN" sz="2600">
                <a:latin typeface="Times New Roman" panose="02020603050405020304" pitchFamily="18" charset="0"/>
                <a:cs typeface="Times New Roman" panose="02020603050405020304" pitchFamily="18" charset="0"/>
              </a:rPr>
              <a:t>Giao diện người sử dụng</a:t>
            </a:r>
          </a:p>
          <a:p>
            <a:pPr>
              <a:buClr>
                <a:srgbClr val="00B050"/>
              </a:buClr>
              <a:buFont typeface="Wingdings" panose="05000000000000000000" pitchFamily="2" charset="2"/>
              <a:buChar char="q"/>
            </a:pPr>
            <a:endParaRPr lang="en-US" sz="2600"/>
          </a:p>
        </p:txBody>
      </p:sp>
    </p:spTree>
    <p:extLst>
      <p:ext uri="{BB962C8B-B14F-4D97-AF65-F5344CB8AC3E}">
        <p14:creationId xmlns:p14="http://schemas.microsoft.com/office/powerpoint/2010/main" val="2037694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3DB2356-3DD6-4AFC-9507-1DD599DF0C25}"/>
              </a:ext>
            </a:extLst>
          </p:cNvPr>
          <p:cNvSpPr>
            <a:spLocks noGrp="1"/>
          </p:cNvSpPr>
          <p:nvPr>
            <p:ph type="title"/>
          </p:nvPr>
        </p:nvSpPr>
        <p:spPr/>
        <p:txBody>
          <a:bodyPr>
            <a:normAutofit/>
          </a:bodyPr>
          <a:lstStyle/>
          <a:p>
            <a:pPr algn="ctr"/>
            <a:r>
              <a:rPr lang="en-US" sz="3200">
                <a:solidFill>
                  <a:srgbClr val="FF0000"/>
                </a:solidFill>
                <a:latin typeface="Times New Roman" panose="02020603050405020304" pitchFamily="18" charset="0"/>
                <a:cs typeface="Times New Roman" panose="02020603050405020304" pitchFamily="18" charset="0"/>
              </a:rPr>
              <a:t>THÍCH HỢP</a:t>
            </a:r>
          </a:p>
        </p:txBody>
      </p:sp>
      <p:sp>
        <p:nvSpPr>
          <p:cNvPr id="8" name="Content Placeholder 7">
            <a:extLst>
              <a:ext uri="{FF2B5EF4-FFF2-40B4-BE49-F238E27FC236}">
                <a16:creationId xmlns:a16="http://schemas.microsoft.com/office/drawing/2014/main" id="{2B804CBA-8A75-4212-B5E2-7CB810370A78}"/>
              </a:ext>
            </a:extLst>
          </p:cNvPr>
          <p:cNvSpPr>
            <a:spLocks noGrp="1"/>
          </p:cNvSpPr>
          <p:nvPr>
            <p:ph idx="1"/>
          </p:nvPr>
        </p:nvSpPr>
        <p:spPr/>
        <p:txBody>
          <a:bodyPr>
            <a:normAutofit/>
          </a:bodyPr>
          <a:lstStyle/>
          <a:p>
            <a:pPr>
              <a:buFont typeface="Wingdings" panose="05000000000000000000" pitchFamily="2" charset="2"/>
              <a:buChar char="q"/>
            </a:pPr>
            <a:r>
              <a:rPr lang="en-US" sz="2600">
                <a:latin typeface="Times New Roman" panose="02020603050405020304" pitchFamily="18" charset="0"/>
                <a:cs typeface="Times New Roman" panose="02020603050405020304" pitchFamily="18" charset="0"/>
              </a:rPr>
              <a:t> Quản lý hệ thống</a:t>
            </a:r>
          </a:p>
          <a:p>
            <a:pPr>
              <a:buFont typeface="Wingdings" panose="05000000000000000000" pitchFamily="2" charset="2"/>
              <a:buChar char="q"/>
            </a:pPr>
            <a:r>
              <a:rPr lang="en-US" sz="2600">
                <a:latin typeface="Times New Roman" panose="02020603050405020304" pitchFamily="18" charset="0"/>
                <a:cs typeface="Times New Roman" panose="02020603050405020304" pitchFamily="18" charset="0"/>
              </a:rPr>
              <a:t> Quản lý việc triển khai hệ thống</a:t>
            </a:r>
          </a:p>
          <a:p>
            <a:pPr>
              <a:buFont typeface="Wingdings" panose="05000000000000000000" pitchFamily="2" charset="2"/>
              <a:buChar char="q"/>
            </a:pPr>
            <a:r>
              <a:rPr lang="en-US" sz="2600">
                <a:latin typeface="Times New Roman" panose="02020603050405020304" pitchFamily="18" charset="0"/>
                <a:cs typeface="Times New Roman" panose="02020603050405020304" pitchFamily="18" charset="0"/>
              </a:rPr>
              <a:t> Thiết kế và phát triển cho công việc khai thác bug </a:t>
            </a:r>
          </a:p>
          <a:p>
            <a:pPr>
              <a:buFont typeface="Wingdings" panose="05000000000000000000" pitchFamily="2" charset="2"/>
              <a:buChar char="q"/>
            </a:pPr>
            <a:r>
              <a:rPr lang="en-US" sz="2600">
                <a:latin typeface="Times New Roman" panose="02020603050405020304" pitchFamily="18" charset="0"/>
                <a:cs typeface="Times New Roman" panose="02020603050405020304" pitchFamily="18" charset="0"/>
              </a:rPr>
              <a:t> Software and hardware bug tracking</a:t>
            </a:r>
          </a:p>
          <a:p>
            <a:pPr>
              <a:buFont typeface="Wingdings" panose="05000000000000000000" pitchFamily="2" charset="2"/>
              <a:buChar char="q"/>
            </a:pPr>
            <a:r>
              <a:rPr lang="en-US" sz="2600">
                <a:latin typeface="Times New Roman" panose="02020603050405020304" pitchFamily="18" charset="0"/>
                <a:cs typeface="Times New Roman" panose="02020603050405020304" pitchFamily="18" charset="0"/>
              </a:rPr>
              <a:t>Dịch vụ hỗ trợ IT(IT support queues)</a:t>
            </a:r>
          </a:p>
        </p:txBody>
      </p:sp>
    </p:spTree>
    <p:extLst>
      <p:ext uri="{BB962C8B-B14F-4D97-AF65-F5344CB8AC3E}">
        <p14:creationId xmlns:p14="http://schemas.microsoft.com/office/powerpoint/2010/main" val="2114511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BB3F8-0303-452E-9DC9-ED187074738A}"/>
              </a:ext>
            </a:extLst>
          </p:cNvPr>
          <p:cNvSpPr>
            <a:spLocks noGrp="1"/>
          </p:cNvSpPr>
          <p:nvPr>
            <p:ph type="title"/>
          </p:nvPr>
        </p:nvSpPr>
        <p:spPr/>
        <p:txBody>
          <a:bodyPr>
            <a:normAutofit/>
          </a:bodyPr>
          <a:lstStyle/>
          <a:p>
            <a:pPr algn="ctr"/>
            <a:r>
              <a:rPr lang="en-US" sz="3200">
                <a:solidFill>
                  <a:srgbClr val="FF0000"/>
                </a:solidFill>
                <a:latin typeface="Times New Roman" panose="02020603050405020304" pitchFamily="18" charset="0"/>
                <a:cs typeface="Times New Roman" panose="02020603050405020304" pitchFamily="18" charset="0"/>
              </a:rPr>
              <a:t>QUY TRÌNH HOẠT ĐỘNG</a:t>
            </a:r>
          </a:p>
        </p:txBody>
      </p:sp>
      <p:pic>
        <p:nvPicPr>
          <p:cNvPr id="4" name="Content Placeholder 3">
            <a:extLst>
              <a:ext uri="{FF2B5EF4-FFF2-40B4-BE49-F238E27FC236}">
                <a16:creationId xmlns:a16="http://schemas.microsoft.com/office/drawing/2014/main" id="{C2A78579-5157-49C8-BE20-EC2F3093AEA5}"/>
              </a:ext>
            </a:extLst>
          </p:cNvPr>
          <p:cNvPicPr>
            <a:picLocks noGrp="1" noChangeAspect="1"/>
          </p:cNvPicPr>
          <p:nvPr>
            <p:ph idx="1"/>
          </p:nvPr>
        </p:nvPicPr>
        <p:blipFill rotWithShape="1">
          <a:blip r:embed="rId2"/>
          <a:srcRect l="6181" t="13164" r="34333" b="21726"/>
          <a:stretch/>
        </p:blipFill>
        <p:spPr>
          <a:xfrm>
            <a:off x="974361" y="1454046"/>
            <a:ext cx="10028419" cy="5201587"/>
          </a:xfrm>
          <a:prstGeom prst="rect">
            <a:avLst/>
          </a:prstGeom>
        </p:spPr>
      </p:pic>
    </p:spTree>
    <p:extLst>
      <p:ext uri="{BB962C8B-B14F-4D97-AF65-F5344CB8AC3E}">
        <p14:creationId xmlns:p14="http://schemas.microsoft.com/office/powerpoint/2010/main" val="3084470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958151-30D2-43BA-B8C8-8E186814CBED}"/>
              </a:ext>
            </a:extLst>
          </p:cNvPr>
          <p:cNvSpPr>
            <a:spLocks noGrp="1"/>
          </p:cNvSpPr>
          <p:nvPr>
            <p:ph type="title"/>
          </p:nvPr>
        </p:nvSpPr>
        <p:spPr/>
        <p:txBody>
          <a:bodyPr/>
          <a:lstStyle/>
          <a:p>
            <a:pPr algn="ctr"/>
            <a:r>
              <a:rPr lang="en-US">
                <a:solidFill>
                  <a:srgbClr val="FF0000"/>
                </a:solidFill>
                <a:latin typeface="Times New Roman" panose="02020603050405020304" pitchFamily="18" charset="0"/>
                <a:cs typeface="Times New Roman" panose="02020603050405020304" pitchFamily="18" charset="0"/>
              </a:rPr>
              <a:t>BUG VÀ VÒNG ĐỜI CỦA BUG</a:t>
            </a:r>
            <a:endParaRPr lang="en-US"/>
          </a:p>
        </p:txBody>
      </p:sp>
      <p:sp>
        <p:nvSpPr>
          <p:cNvPr id="6" name="Content Placeholder 5">
            <a:extLst>
              <a:ext uri="{FF2B5EF4-FFF2-40B4-BE49-F238E27FC236}">
                <a16:creationId xmlns:a16="http://schemas.microsoft.com/office/drawing/2014/main" id="{103AAE58-67B9-4D08-A5AD-AE5146818B16}"/>
              </a:ext>
            </a:extLst>
          </p:cNvPr>
          <p:cNvSpPr>
            <a:spLocks noGrp="1"/>
          </p:cNvSpPr>
          <p:nvPr>
            <p:ph sz="half" idx="2"/>
          </p:nvPr>
        </p:nvSpPr>
        <p:spPr>
          <a:xfrm>
            <a:off x="1" y="1681162"/>
            <a:ext cx="3987384" cy="5176837"/>
          </a:xfrm>
        </p:spPr>
        <p:txBody>
          <a:bodyPr/>
          <a:lstStyle/>
          <a:p>
            <a:pPr>
              <a:buFont typeface="Wingdings" panose="05000000000000000000" pitchFamily="2" charset="2"/>
              <a:buChar char="q"/>
            </a:pPr>
            <a:r>
              <a:rPr lang="en-US">
                <a:latin typeface="Times New Roman" panose="02020603050405020304" pitchFamily="18" charset="0"/>
                <a:cs typeface="Times New Roman" panose="02020603050405020304" pitchFamily="18" charset="0"/>
              </a:rPr>
              <a:t>Bug là thuật ngữ của ng</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ời làm công việc kiểm thử phầm mềm(tester) gọi các lỗi phần mềm</a:t>
            </a:r>
          </a:p>
          <a:p>
            <a:pPr>
              <a:buFont typeface="Wingdings" panose="05000000000000000000" pitchFamily="2" charset="2"/>
              <a:buChar char="q"/>
            </a:pPr>
            <a:r>
              <a:rPr lang="en-US">
                <a:latin typeface="Times New Roman" panose="02020603050405020304" pitchFamily="18" charset="0"/>
                <a:cs typeface="Times New Roman" panose="02020603050405020304" pitchFamily="18" charset="0"/>
              </a:rPr>
              <a:t>Vòng đời của bug</a:t>
            </a:r>
          </a:p>
          <a:p>
            <a:pPr marL="0" indent="0">
              <a:buNone/>
            </a:pPr>
            <a:endParaRPr lang="en-US"/>
          </a:p>
        </p:txBody>
      </p:sp>
      <p:pic>
        <p:nvPicPr>
          <p:cNvPr id="9" name="Content Placeholder 4">
            <a:extLst>
              <a:ext uri="{FF2B5EF4-FFF2-40B4-BE49-F238E27FC236}">
                <a16:creationId xmlns:a16="http://schemas.microsoft.com/office/drawing/2014/main" id="{673C21E4-F2EE-409A-BADF-8A50E0AAEEFE}"/>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987385" y="1409075"/>
            <a:ext cx="8204614" cy="5448925"/>
          </a:xfrm>
        </p:spPr>
      </p:pic>
    </p:spTree>
    <p:extLst>
      <p:ext uri="{BB962C8B-B14F-4D97-AF65-F5344CB8AC3E}">
        <p14:creationId xmlns:p14="http://schemas.microsoft.com/office/powerpoint/2010/main" val="123407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C2D32-1126-4E79-84AB-26262EA43E06}"/>
              </a:ext>
            </a:extLst>
          </p:cNvPr>
          <p:cNvSpPr>
            <a:spLocks noGrp="1"/>
          </p:cNvSpPr>
          <p:nvPr>
            <p:ph type="title"/>
          </p:nvPr>
        </p:nvSpPr>
        <p:spPr/>
        <p:txBody>
          <a:bodyPr/>
          <a:lstStyle/>
          <a:p>
            <a:pPr algn="ctr"/>
            <a:r>
              <a:rPr lang="en-US">
                <a:solidFill>
                  <a:srgbClr val="FF0000"/>
                </a:solidFill>
                <a:latin typeface="Times New Roman" panose="02020603050405020304" pitchFamily="18" charset="0"/>
                <a:cs typeface="Times New Roman" panose="02020603050405020304" pitchFamily="18" charset="0"/>
              </a:rPr>
              <a:t>Trạng thái của bug</a:t>
            </a:r>
          </a:p>
        </p:txBody>
      </p:sp>
      <p:sp>
        <p:nvSpPr>
          <p:cNvPr id="4" name="Text Placeholder 3">
            <a:extLst>
              <a:ext uri="{FF2B5EF4-FFF2-40B4-BE49-F238E27FC236}">
                <a16:creationId xmlns:a16="http://schemas.microsoft.com/office/drawing/2014/main" id="{AEA34347-DD67-43A5-97DB-8DDB9A235AB3}"/>
              </a:ext>
            </a:extLst>
          </p:cNvPr>
          <p:cNvSpPr>
            <a:spLocks noGrp="1"/>
          </p:cNvSpPr>
          <p:nvPr>
            <p:ph type="body" idx="1"/>
          </p:nvPr>
        </p:nvSpPr>
        <p:spPr>
          <a:xfrm>
            <a:off x="839788" y="1435101"/>
            <a:ext cx="5157787" cy="419099"/>
          </a:xfrm>
        </p:spPr>
        <p:txBody>
          <a:bodyPr>
            <a:normAutofit lnSpcReduction="10000"/>
          </a:bodyPr>
          <a:lstStyle/>
          <a:p>
            <a:pPr marL="514350" indent="-514350">
              <a:buFont typeface="+mj-lt"/>
              <a:buAutoNum type="arabicPeriod"/>
            </a:pPr>
            <a:r>
              <a:rPr lang="en-US" sz="2600">
                <a:latin typeface="Times New Roman" panose="02020603050405020304" pitchFamily="18" charset="0"/>
                <a:cs typeface="Times New Roman" panose="02020603050405020304" pitchFamily="18" charset="0"/>
              </a:rPr>
              <a:t>New</a:t>
            </a:r>
          </a:p>
        </p:txBody>
      </p:sp>
      <p:sp>
        <p:nvSpPr>
          <p:cNvPr id="5" name="Content Placeholder 4">
            <a:extLst>
              <a:ext uri="{FF2B5EF4-FFF2-40B4-BE49-F238E27FC236}">
                <a16:creationId xmlns:a16="http://schemas.microsoft.com/office/drawing/2014/main" id="{F9B23BDE-7035-4F66-8CFE-B39990D8FDC0}"/>
              </a:ext>
            </a:extLst>
          </p:cNvPr>
          <p:cNvSpPr>
            <a:spLocks noGrp="1"/>
          </p:cNvSpPr>
          <p:nvPr>
            <p:ph sz="half" idx="2"/>
          </p:nvPr>
        </p:nvSpPr>
        <p:spPr>
          <a:xfrm>
            <a:off x="0" y="1854200"/>
            <a:ext cx="5997575" cy="5003800"/>
          </a:xfrm>
        </p:spPr>
        <p:txBody>
          <a:bodyPr>
            <a:normAutofit/>
          </a:bodyPr>
          <a:lstStyle/>
          <a:p>
            <a:pPr>
              <a:buFont typeface="Wingdings" panose="05000000000000000000" pitchFamily="2" charset="2"/>
              <a:buChar char="q"/>
            </a:pPr>
            <a:r>
              <a:rPr lang="en-US" sz="2600">
                <a:latin typeface="Times New Roman" panose="02020603050405020304" pitchFamily="18" charset="0"/>
                <a:cs typeface="Times New Roman" panose="02020603050405020304" pitchFamily="18" charset="0"/>
              </a:rPr>
              <a:t> Trạng thái new là bug mới đ</a:t>
            </a:r>
            <a:r>
              <a:rPr lang="vi-VN" sz="2600">
                <a:latin typeface="Times New Roman" panose="02020603050405020304" pitchFamily="18" charset="0"/>
                <a:cs typeface="Times New Roman" panose="02020603050405020304" pitchFamily="18" charset="0"/>
              </a:rPr>
              <a:t>ư</a:t>
            </a:r>
            <a:r>
              <a:rPr lang="en-US" sz="2600">
                <a:latin typeface="Times New Roman" panose="02020603050405020304" pitchFamily="18" charset="0"/>
                <a:cs typeface="Times New Roman" panose="02020603050405020304" pitchFamily="18" charset="0"/>
              </a:rPr>
              <a:t>ợc post lên hệ thống quản lý bug. Sau khi post bug thành công thì hệ thống Bugzilla sẽ gửi mail tới thành viên liên quan nh</a:t>
            </a:r>
            <a:r>
              <a:rPr lang="vi-VN" sz="2600">
                <a:latin typeface="Times New Roman" panose="02020603050405020304" pitchFamily="18" charset="0"/>
                <a:cs typeface="Times New Roman" panose="02020603050405020304" pitchFamily="18" charset="0"/>
              </a:rPr>
              <a:t>ư</a:t>
            </a:r>
            <a:r>
              <a:rPr lang="en-US" sz="2600">
                <a:latin typeface="Times New Roman" panose="02020603050405020304" pitchFamily="18" charset="0"/>
                <a:cs typeface="Times New Roman" panose="02020603050405020304" pitchFamily="18" charset="0"/>
              </a:rPr>
              <a:t> DVE( ng</a:t>
            </a:r>
            <a:r>
              <a:rPr lang="vi-VN" sz="2600">
                <a:latin typeface="Times New Roman" panose="02020603050405020304" pitchFamily="18" charset="0"/>
                <a:cs typeface="Times New Roman" panose="02020603050405020304" pitchFamily="18" charset="0"/>
              </a:rPr>
              <a:t>ư</a:t>
            </a:r>
            <a:r>
              <a:rPr lang="en-US" sz="2600">
                <a:latin typeface="Times New Roman" panose="02020603050405020304" pitchFamily="18" charset="0"/>
                <a:cs typeface="Times New Roman" panose="02020603050405020304" pitchFamily="18" charset="0"/>
              </a:rPr>
              <a:t>ời đ</a:t>
            </a:r>
            <a:r>
              <a:rPr lang="vi-VN" sz="2600">
                <a:latin typeface="Times New Roman" panose="02020603050405020304" pitchFamily="18" charset="0"/>
                <a:cs typeface="Times New Roman" panose="02020603050405020304" pitchFamily="18" charset="0"/>
              </a:rPr>
              <a:t>ư</a:t>
            </a:r>
            <a:r>
              <a:rPr lang="en-US" sz="2600">
                <a:latin typeface="Times New Roman" panose="02020603050405020304" pitchFamily="18" charset="0"/>
                <a:cs typeface="Times New Roman" panose="02020603050405020304" pitchFamily="18" charset="0"/>
              </a:rPr>
              <a:t>ợc phân công fix bug này),PJ Leader.</a:t>
            </a:r>
          </a:p>
          <a:p>
            <a:pPr>
              <a:buFont typeface="Wingdings" panose="05000000000000000000" pitchFamily="2" charset="2"/>
              <a:buChar char="q"/>
            </a:pPr>
            <a:r>
              <a:rPr lang="en-US" sz="2600">
                <a:latin typeface="Times New Roman" panose="02020603050405020304" pitchFamily="18" charset="0"/>
                <a:cs typeface="Times New Roman" panose="02020603050405020304" pitchFamily="18" charset="0"/>
              </a:rPr>
              <a:t>Từ trạng thái new, có thể chuyển sang trạng thái ASSIGNED hoặc RESOLVED</a:t>
            </a:r>
          </a:p>
        </p:txBody>
      </p:sp>
      <p:pic>
        <p:nvPicPr>
          <p:cNvPr id="9" name="Content Placeholder 8">
            <a:extLst>
              <a:ext uri="{FF2B5EF4-FFF2-40B4-BE49-F238E27FC236}">
                <a16:creationId xmlns:a16="http://schemas.microsoft.com/office/drawing/2014/main" id="{B37173DD-0349-41F9-A9C3-A22E99C48771}"/>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642100" y="1854200"/>
            <a:ext cx="5232400" cy="3606800"/>
          </a:xfrm>
        </p:spPr>
      </p:pic>
    </p:spTree>
    <p:extLst>
      <p:ext uri="{BB962C8B-B14F-4D97-AF65-F5344CB8AC3E}">
        <p14:creationId xmlns:p14="http://schemas.microsoft.com/office/powerpoint/2010/main" val="24068411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407</TotalTime>
  <Words>964</Words>
  <Application>Microsoft Office PowerPoint</Application>
  <PresentationFormat>Widescreen</PresentationFormat>
  <Paragraphs>89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 TRƯỜNG ĐẠI HỌC SƯ PHẠM KỸ THUẬT HƯNG YÊN KHOA CÔNG NGHỆ THÔNG TIN </vt:lpstr>
      <vt:lpstr>NỘI DUNG</vt:lpstr>
      <vt:lpstr>ĐỂ QUẢN LÝ LỖI THÌ CÔNG CỤ BUGZILLA LÀ MỘT CÔNG CỤ QUẢN LÝ LỖI MỘT CÁCH HIỆU QUẢ</vt:lpstr>
      <vt:lpstr>CHỨC NĂNG CỦA BUGZILLA</vt:lpstr>
      <vt:lpstr>CÁC THÀNH PHẦN CỦA BUGZILLA</vt:lpstr>
      <vt:lpstr>THÍCH HỢP</vt:lpstr>
      <vt:lpstr>QUY TRÌNH HOẠT ĐỘNG</vt:lpstr>
      <vt:lpstr>BUG VÀ VÒNG ĐỜI CỦA BUG</vt:lpstr>
      <vt:lpstr>Trạng thái của bug</vt:lpstr>
      <vt:lpstr>PowerPoint Presentation</vt:lpstr>
      <vt:lpstr>PowerPoint Presentation</vt:lpstr>
      <vt:lpstr>PowerPoint Presentation</vt:lpstr>
      <vt:lpstr>PowerPoint Presentation</vt:lpstr>
      <vt:lpstr>ƯU ĐIỂM VÀ NHƯỢC ĐIỂM</vt:lpstr>
      <vt:lpstr>DEMO</vt:lpstr>
      <vt:lpstr>Tạo product </vt:lpstr>
      <vt:lpstr>New bug mới </vt:lpstr>
      <vt:lpstr>Danh sách các bug</vt:lpstr>
      <vt:lpstr>Report bug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SƯ PHẠM KỸ THUẬT HƯNG YÊN KHOA CÔNG NGHỆ THÔNG TIN</dc:title>
  <dc:creator>Chiển Đào</dc:creator>
  <cp:lastModifiedBy>Chiển Đào</cp:lastModifiedBy>
  <cp:revision>27</cp:revision>
  <dcterms:created xsi:type="dcterms:W3CDTF">2019-09-28T14:54:02Z</dcterms:created>
  <dcterms:modified xsi:type="dcterms:W3CDTF">2019-10-02T16:18:06Z</dcterms:modified>
</cp:coreProperties>
</file>