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9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E9C5E-E75C-4F44-93FC-20440896ACF3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DEBE-1268-4EB6-9DC8-5C16B8D21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5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ED5079E2-DC7E-2D47-8CFE-D5330CABA04B}"/>
              </a:ext>
            </a:extLst>
          </p:cNvPr>
          <p:cNvSpPr/>
          <p:nvPr/>
        </p:nvSpPr>
        <p:spPr>
          <a:xfrm>
            <a:off x="830649" y="2312002"/>
            <a:ext cx="1830508" cy="1537558"/>
          </a:xfrm>
          <a:prstGeom prst="rect">
            <a:avLst/>
          </a:prstGeom>
          <a:solidFill>
            <a:schemeClr val="accent1">
              <a:lumMod val="40000"/>
              <a:lumOff val="6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D3FAE-C972-42B2-B737-D926A8492D99}"/>
              </a:ext>
            </a:extLst>
          </p:cNvPr>
          <p:cNvSpPr txBox="1"/>
          <p:nvPr/>
        </p:nvSpPr>
        <p:spPr>
          <a:xfrm>
            <a:off x="1291367" y="1574205"/>
            <a:ext cx="94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SNPs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F3681-E939-4061-8A16-612525F7A453}"/>
              </a:ext>
            </a:extLst>
          </p:cNvPr>
          <p:cNvSpPr txBox="1"/>
          <p:nvPr/>
        </p:nvSpPr>
        <p:spPr>
          <a:xfrm>
            <a:off x="512084" y="1550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AB034-4317-4511-8E56-B78386D315BC}"/>
              </a:ext>
            </a:extLst>
          </p:cNvPr>
          <p:cNvSpPr txBox="1"/>
          <p:nvPr/>
        </p:nvSpPr>
        <p:spPr>
          <a:xfrm>
            <a:off x="2" y="26851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Ind.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E7CEA4-222A-4D2F-993D-D3264D7522BB}"/>
              </a:ext>
            </a:extLst>
          </p:cNvPr>
          <p:cNvCxnSpPr>
            <a:cxnSpLocks/>
          </p:cNvCxnSpPr>
          <p:nvPr/>
        </p:nvCxnSpPr>
        <p:spPr>
          <a:xfrm flipV="1">
            <a:off x="276773" y="2213205"/>
            <a:ext cx="0" cy="364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CB69D20-67DB-834C-AFA9-6918F52A01FD}"/>
              </a:ext>
            </a:extLst>
          </p:cNvPr>
          <p:cNvGrpSpPr/>
          <p:nvPr/>
        </p:nvGrpSpPr>
        <p:grpSpPr>
          <a:xfrm>
            <a:off x="830925" y="1922865"/>
            <a:ext cx="1830226" cy="385928"/>
            <a:chOff x="521150" y="2993442"/>
            <a:chExt cx="1830226" cy="3859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1AD51-22B0-DD43-BE77-8D18F1BBAB55}"/>
                </a:ext>
              </a:extLst>
            </p:cNvPr>
            <p:cNvSpPr/>
            <p:nvPr/>
          </p:nvSpPr>
          <p:spPr>
            <a:xfrm>
              <a:off x="521150" y="2993442"/>
              <a:ext cx="1830226" cy="385928"/>
            </a:xfrm>
            <a:prstGeom prst="rect">
              <a:avLst/>
            </a:prstGeom>
            <a:solidFill>
              <a:srgbClr val="ED7D31">
                <a:alpha val="4588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476982-7450-4239-A4D6-3099FF123C55}"/>
                </a:ext>
              </a:extLst>
            </p:cNvPr>
            <p:cNvSpPr txBox="1"/>
            <p:nvPr/>
          </p:nvSpPr>
          <p:spPr>
            <a:xfrm>
              <a:off x="610979" y="3010038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  <a:ea typeface="Calibri" panose="020F0502020204030204" pitchFamily="34" charset="0"/>
                </a:rPr>
                <a:t>19,134 cases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8AF7EA1-EBD6-4583-9539-0C6FB19CBDB2}"/>
              </a:ext>
            </a:extLst>
          </p:cNvPr>
          <p:cNvSpPr txBox="1"/>
          <p:nvPr/>
        </p:nvSpPr>
        <p:spPr>
          <a:xfrm>
            <a:off x="4483949" y="197738"/>
            <a:ext cx="173637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Helvetica" pitchFamily="2" charset="0"/>
              </a:rPr>
              <a:t>control </a:t>
            </a:r>
            <a:br>
              <a:rPr lang="en-US" i="1" dirty="0">
                <a:latin typeface="Helvetica" pitchFamily="2" charset="0"/>
              </a:rPr>
            </a:br>
            <a:r>
              <a:rPr lang="en-US" i="1" dirty="0">
                <a:latin typeface="Helvetica" pitchFamily="2" charset="0"/>
              </a:rPr>
              <a:t>down-sampling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A3386-0A6A-47A0-88DA-4695B0CEF674}"/>
              </a:ext>
            </a:extLst>
          </p:cNvPr>
          <p:cNvSpPr txBox="1"/>
          <p:nvPr/>
        </p:nvSpPr>
        <p:spPr>
          <a:xfrm rot="16200000">
            <a:off x="2922228" y="2644996"/>
            <a:ext cx="1441420" cy="369332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50 iterations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7598F3EF-3C74-4E1C-B954-BCCF8006B761}"/>
              </a:ext>
            </a:extLst>
          </p:cNvPr>
          <p:cNvSpPr/>
          <p:nvPr/>
        </p:nvSpPr>
        <p:spPr>
          <a:xfrm>
            <a:off x="2835906" y="2782516"/>
            <a:ext cx="622364" cy="94301"/>
          </a:xfrm>
          <a:prstGeom prst="rightArrow">
            <a:avLst>
              <a:gd name="adj1" fmla="val 50000"/>
              <a:gd name="adj2" fmla="val 195972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3F91B2-F5F8-479A-BDC5-82A9ED6B2E40}"/>
              </a:ext>
            </a:extLst>
          </p:cNvPr>
          <p:cNvCxnSpPr>
            <a:cxnSpLocks/>
          </p:cNvCxnSpPr>
          <p:nvPr/>
        </p:nvCxnSpPr>
        <p:spPr>
          <a:xfrm flipV="1">
            <a:off x="6242906" y="815019"/>
            <a:ext cx="567067" cy="47804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C7D23F-95C4-4D37-8AAD-CB94330DC4C6}"/>
              </a:ext>
            </a:extLst>
          </p:cNvPr>
          <p:cNvSpPr txBox="1"/>
          <p:nvPr/>
        </p:nvSpPr>
        <p:spPr>
          <a:xfrm>
            <a:off x="6555424" y="184107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pitchFamily="2" charset="0"/>
              </a:rPr>
              <a:t>train/test splits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094650-DA74-448B-BE8E-F949DC74A0B8}"/>
              </a:ext>
            </a:extLst>
          </p:cNvPr>
          <p:cNvSpPr txBox="1"/>
          <p:nvPr/>
        </p:nvSpPr>
        <p:spPr>
          <a:xfrm>
            <a:off x="8402469" y="178515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pitchFamily="2" charset="0"/>
              </a:rPr>
              <a:t>TPOT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BB04F0-DC66-49DF-A896-0BBB9016FE0A}"/>
              </a:ext>
            </a:extLst>
          </p:cNvPr>
          <p:cNvGrpSpPr/>
          <p:nvPr/>
        </p:nvGrpSpPr>
        <p:grpSpPr>
          <a:xfrm>
            <a:off x="8343233" y="777253"/>
            <a:ext cx="860258" cy="369332"/>
            <a:chOff x="8512342" y="1222561"/>
            <a:chExt cx="860258" cy="36933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9E0ED1F-85E5-472D-9807-F39D3B7116E1}"/>
                </a:ext>
              </a:extLst>
            </p:cNvPr>
            <p:cNvSpPr/>
            <p:nvPr/>
          </p:nvSpPr>
          <p:spPr>
            <a:xfrm>
              <a:off x="8512342" y="1222561"/>
              <a:ext cx="860258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23C4CC3-9ACF-4CB0-96E1-8690BB86D147}"/>
                </a:ext>
              </a:extLst>
            </p:cNvPr>
            <p:cNvSpPr txBox="1"/>
            <p:nvPr/>
          </p:nvSpPr>
          <p:spPr>
            <a:xfrm>
              <a:off x="8590868" y="123893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stage 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F86AE75-7D90-4D0D-A03D-14543F7DB855}"/>
              </a:ext>
            </a:extLst>
          </p:cNvPr>
          <p:cNvGrpSpPr/>
          <p:nvPr/>
        </p:nvGrpSpPr>
        <p:grpSpPr>
          <a:xfrm>
            <a:off x="8372447" y="1405868"/>
            <a:ext cx="860258" cy="369332"/>
            <a:chOff x="8512342" y="1222561"/>
            <a:chExt cx="860258" cy="36933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E1D9180-B63E-4D6D-9801-CE52E6519496}"/>
                </a:ext>
              </a:extLst>
            </p:cNvPr>
            <p:cNvSpPr/>
            <p:nvPr/>
          </p:nvSpPr>
          <p:spPr>
            <a:xfrm>
              <a:off x="8512342" y="1222561"/>
              <a:ext cx="860258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923129-5700-4D52-BFE2-AA09DF4CFD2A}"/>
                </a:ext>
              </a:extLst>
            </p:cNvPr>
            <p:cNvSpPr txBox="1"/>
            <p:nvPr/>
          </p:nvSpPr>
          <p:spPr>
            <a:xfrm>
              <a:off x="8590868" y="123893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stage 2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B171033-91F9-4B5A-995D-FE8304442620}"/>
              </a:ext>
            </a:extLst>
          </p:cNvPr>
          <p:cNvSpPr txBox="1"/>
          <p:nvPr/>
        </p:nvSpPr>
        <p:spPr>
          <a:xfrm>
            <a:off x="9756101" y="79503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Feature Set Selector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0577D3-5E7A-4667-B589-FB50F9FD71EC}"/>
              </a:ext>
            </a:extLst>
          </p:cNvPr>
          <p:cNvSpPr txBox="1"/>
          <p:nvPr/>
        </p:nvSpPr>
        <p:spPr>
          <a:xfrm>
            <a:off x="9756463" y="1443048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PPP2R3A</a:t>
            </a:r>
            <a:r>
              <a:rPr lang="en-US" sz="1400" dirty="0">
                <a:latin typeface="Helvetica" pitchFamily="2" charset="0"/>
              </a:rPr>
              <a:t> and </a:t>
            </a:r>
            <a:r>
              <a:rPr lang="en-US" sz="1400" i="1" dirty="0">
                <a:latin typeface="Helvetica" pitchFamily="2" charset="0"/>
              </a:rPr>
              <a:t>PRC1 </a:t>
            </a:r>
            <a:r>
              <a:rPr lang="en-US" sz="1400" dirty="0">
                <a:latin typeface="Helvetica" pitchFamily="2" charset="0"/>
              </a:rPr>
              <a:t>SNPs</a:t>
            </a:r>
            <a:endParaRPr lang="en-US" sz="1400" i="1" dirty="0">
              <a:latin typeface="Helvetica" pitchFamily="2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2BE683-B2F2-4D74-8DFA-6CF0C0389A48}"/>
              </a:ext>
            </a:extLst>
          </p:cNvPr>
          <p:cNvCxnSpPr>
            <a:cxnSpLocks/>
          </p:cNvCxnSpPr>
          <p:nvPr/>
        </p:nvCxnSpPr>
        <p:spPr>
          <a:xfrm>
            <a:off x="9283508" y="959549"/>
            <a:ext cx="47259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1266B00-7C0F-4DD8-821F-65C113721A9C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9311231" y="1596934"/>
            <a:ext cx="445232" cy="346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F247C37-564A-F54D-827C-EAF21CF2A724}"/>
              </a:ext>
            </a:extLst>
          </p:cNvPr>
          <p:cNvSpPr txBox="1"/>
          <p:nvPr/>
        </p:nvSpPr>
        <p:spPr>
          <a:xfrm>
            <a:off x="800775" y="2792894"/>
            <a:ext cx="18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ea typeface="Calibri" panose="020F0502020204030204" pitchFamily="34" charset="0"/>
              </a:rPr>
              <a:t>321,881 controls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1A4CEE-81E1-9E4C-B4AE-7A8A62B66B6D}"/>
              </a:ext>
            </a:extLst>
          </p:cNvPr>
          <p:cNvSpPr/>
          <p:nvPr/>
        </p:nvSpPr>
        <p:spPr>
          <a:xfrm>
            <a:off x="497509" y="2312002"/>
            <a:ext cx="336598" cy="1537558"/>
          </a:xfrm>
          <a:prstGeom prst="rect">
            <a:avLst/>
          </a:prstGeom>
          <a:solidFill>
            <a:schemeClr val="accent1">
              <a:lumMod val="60000"/>
              <a:lumOff val="4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4407CE-9874-F644-BA94-778F59C06924}"/>
              </a:ext>
            </a:extLst>
          </p:cNvPr>
          <p:cNvSpPr/>
          <p:nvPr/>
        </p:nvSpPr>
        <p:spPr>
          <a:xfrm>
            <a:off x="497506" y="1922865"/>
            <a:ext cx="336173" cy="385928"/>
          </a:xfrm>
          <a:prstGeom prst="rect">
            <a:avLst/>
          </a:prstGeom>
          <a:solidFill>
            <a:schemeClr val="accent2">
              <a:lumMod val="7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05DEC6-E450-6641-87CC-152AD3B0EEE9}"/>
              </a:ext>
            </a:extLst>
          </p:cNvPr>
          <p:cNvCxnSpPr>
            <a:cxnSpLocks/>
          </p:cNvCxnSpPr>
          <p:nvPr/>
        </p:nvCxnSpPr>
        <p:spPr>
          <a:xfrm>
            <a:off x="276773" y="3162226"/>
            <a:ext cx="0" cy="38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58802DE-4B18-2C45-9FBE-5D2C4E116FA6}"/>
              </a:ext>
            </a:extLst>
          </p:cNvPr>
          <p:cNvSpPr/>
          <p:nvPr/>
        </p:nvSpPr>
        <p:spPr>
          <a:xfrm>
            <a:off x="4775943" y="1332020"/>
            <a:ext cx="1369264" cy="332524"/>
          </a:xfrm>
          <a:prstGeom prst="rect">
            <a:avLst/>
          </a:prstGeom>
          <a:solidFill>
            <a:schemeClr val="accent1">
              <a:lumMod val="40000"/>
              <a:lumOff val="6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8D2182-9B54-EF45-AB47-47AB8BC6A891}"/>
              </a:ext>
            </a:extLst>
          </p:cNvPr>
          <p:cNvSpPr/>
          <p:nvPr/>
        </p:nvSpPr>
        <p:spPr>
          <a:xfrm>
            <a:off x="4776207" y="990103"/>
            <a:ext cx="1368999" cy="338344"/>
          </a:xfrm>
          <a:prstGeom prst="rect">
            <a:avLst/>
          </a:prstGeom>
          <a:solidFill>
            <a:srgbClr val="ED7D31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C8DAE6-0F52-D446-84D6-F9E904F1AEFA}"/>
              </a:ext>
            </a:extLst>
          </p:cNvPr>
          <p:cNvSpPr txBox="1"/>
          <p:nvPr/>
        </p:nvSpPr>
        <p:spPr>
          <a:xfrm>
            <a:off x="4758955" y="1024300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  <a:ea typeface="Calibri" panose="020F0502020204030204" pitchFamily="34" charset="0"/>
              </a:rPr>
              <a:t>19,134 cases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D96FF-734A-8846-98DA-06FB5D553646}"/>
              </a:ext>
            </a:extLst>
          </p:cNvPr>
          <p:cNvSpPr txBox="1"/>
          <p:nvPr/>
        </p:nvSpPr>
        <p:spPr>
          <a:xfrm>
            <a:off x="4745207" y="1350828"/>
            <a:ext cx="140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  <a:ea typeface="Calibri" panose="020F0502020204030204" pitchFamily="34" charset="0"/>
              </a:rPr>
              <a:t>19,134 controls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34E6355-801D-8846-9847-EEB5A60349E4}"/>
              </a:ext>
            </a:extLst>
          </p:cNvPr>
          <p:cNvSpPr/>
          <p:nvPr/>
        </p:nvSpPr>
        <p:spPr>
          <a:xfrm>
            <a:off x="4518727" y="1332020"/>
            <a:ext cx="262596" cy="332524"/>
          </a:xfrm>
          <a:prstGeom prst="rect">
            <a:avLst/>
          </a:prstGeom>
          <a:solidFill>
            <a:schemeClr val="accent1">
              <a:lumMod val="60000"/>
              <a:lumOff val="4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B22A69-E3E9-C941-8641-329EF425FDD2}"/>
              </a:ext>
            </a:extLst>
          </p:cNvPr>
          <p:cNvSpPr/>
          <p:nvPr/>
        </p:nvSpPr>
        <p:spPr>
          <a:xfrm>
            <a:off x="4518727" y="990103"/>
            <a:ext cx="262182" cy="338344"/>
          </a:xfrm>
          <a:prstGeom prst="rect">
            <a:avLst/>
          </a:prstGeom>
          <a:solidFill>
            <a:schemeClr val="accent2">
              <a:lumMod val="7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8AC9E6-CB89-4D42-BEB9-AAB56F1B61E2}"/>
              </a:ext>
            </a:extLst>
          </p:cNvPr>
          <p:cNvGrpSpPr/>
          <p:nvPr/>
        </p:nvGrpSpPr>
        <p:grpSpPr>
          <a:xfrm>
            <a:off x="6885436" y="655383"/>
            <a:ext cx="1057274" cy="1258724"/>
            <a:chOff x="6723591" y="2511365"/>
            <a:chExt cx="1349730" cy="12587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EA4983B-C1B8-4BB7-A0B0-059BD086993C}"/>
                </a:ext>
              </a:extLst>
            </p:cNvPr>
            <p:cNvSpPr txBox="1"/>
            <p:nvPr/>
          </p:nvSpPr>
          <p:spPr>
            <a:xfrm>
              <a:off x="6729792" y="2517110"/>
              <a:ext cx="13435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13% test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5FAB4-8A47-4B37-B42F-69627BC3FB4A}"/>
                </a:ext>
              </a:extLst>
            </p:cNvPr>
            <p:cNvSpPr txBox="1"/>
            <p:nvPr/>
          </p:nvSpPr>
          <p:spPr>
            <a:xfrm>
              <a:off x="6727641" y="2813471"/>
              <a:ext cx="13435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dirty="0">
                  <a:latin typeface="Helvetica" pitchFamily="2" charset="0"/>
                </a:rPr>
                <a:t>75% train</a:t>
              </a:r>
            </a:p>
            <a:p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88007E-7909-924D-9ADF-7A34E05AFD9C}"/>
                </a:ext>
              </a:extLst>
            </p:cNvPr>
            <p:cNvSpPr/>
            <p:nvPr/>
          </p:nvSpPr>
          <p:spPr>
            <a:xfrm>
              <a:off x="6723591" y="2511365"/>
              <a:ext cx="1349730" cy="1242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3FAFB69-AF16-124A-BD08-B2113298C44A}"/>
                </a:ext>
              </a:extLst>
            </p:cNvPr>
            <p:cNvSpPr txBox="1"/>
            <p:nvPr/>
          </p:nvSpPr>
          <p:spPr>
            <a:xfrm>
              <a:off x="6723591" y="3462312"/>
              <a:ext cx="13435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12% test 2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CF7D9DA-0BFD-354F-95FD-52F1BBD181A3}"/>
              </a:ext>
            </a:extLst>
          </p:cNvPr>
          <p:cNvCxnSpPr>
            <a:cxnSpLocks/>
          </p:cNvCxnSpPr>
          <p:nvPr/>
        </p:nvCxnSpPr>
        <p:spPr>
          <a:xfrm flipV="1">
            <a:off x="6259778" y="1276472"/>
            <a:ext cx="550192" cy="6124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6EEF2C-2168-224A-9BF1-3E65E6C2DD2A}"/>
              </a:ext>
            </a:extLst>
          </p:cNvPr>
          <p:cNvCxnSpPr>
            <a:cxnSpLocks/>
          </p:cNvCxnSpPr>
          <p:nvPr/>
        </p:nvCxnSpPr>
        <p:spPr>
          <a:xfrm>
            <a:off x="6242903" y="1390679"/>
            <a:ext cx="589740" cy="42132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2B493D10-591A-A64F-B0F6-7DA728D4B041}"/>
              </a:ext>
            </a:extLst>
          </p:cNvPr>
          <p:cNvSpPr/>
          <p:nvPr/>
        </p:nvSpPr>
        <p:spPr>
          <a:xfrm>
            <a:off x="8091951" y="701622"/>
            <a:ext cx="91463" cy="558679"/>
          </a:xfrm>
          <a:prstGeom prst="rightBrace">
            <a:avLst>
              <a:gd name="adj1" fmla="val 69618"/>
              <a:gd name="adj2" fmla="val 46604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7CF6110F-FAD7-B241-B46A-AACA49C65CF8}"/>
              </a:ext>
            </a:extLst>
          </p:cNvPr>
          <p:cNvSpPr/>
          <p:nvPr/>
        </p:nvSpPr>
        <p:spPr>
          <a:xfrm>
            <a:off x="8097216" y="1329009"/>
            <a:ext cx="91463" cy="558679"/>
          </a:xfrm>
          <a:prstGeom prst="rightBrace">
            <a:avLst>
              <a:gd name="adj1" fmla="val 69618"/>
              <a:gd name="adj2" fmla="val 46604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E69891DC-504D-244B-84D1-DD9629FAAA06}"/>
              </a:ext>
            </a:extLst>
          </p:cNvPr>
          <p:cNvSpPr/>
          <p:nvPr/>
        </p:nvSpPr>
        <p:spPr>
          <a:xfrm>
            <a:off x="3896867" y="1260298"/>
            <a:ext cx="362779" cy="3203604"/>
          </a:xfrm>
          <a:prstGeom prst="leftBracket">
            <a:avLst>
              <a:gd name="adj" fmla="val 144183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62779 w 362779"/>
                      <a:gd name="connsiteY0" fmla="*/ 4579088 h 4579088"/>
                      <a:gd name="connsiteX1" fmla="*/ 0 w 362779"/>
                      <a:gd name="connsiteY1" fmla="*/ 4056022 h 4579088"/>
                      <a:gd name="connsiteX2" fmla="*/ 0 w 362779"/>
                      <a:gd name="connsiteY2" fmla="*/ 523066 h 4579088"/>
                      <a:gd name="connsiteX3" fmla="*/ 362779 w 362779"/>
                      <a:gd name="connsiteY3" fmla="*/ 0 h 4579088"/>
                      <a:gd name="connsiteX4" fmla="*/ 362779 w 362779"/>
                      <a:gd name="connsiteY4" fmla="*/ 4579088 h 4579088"/>
                      <a:gd name="connsiteX0" fmla="*/ 362779 w 362779"/>
                      <a:gd name="connsiteY0" fmla="*/ 4579088 h 4579088"/>
                      <a:gd name="connsiteX1" fmla="*/ 0 w 362779"/>
                      <a:gd name="connsiteY1" fmla="*/ 4056022 h 4579088"/>
                      <a:gd name="connsiteX2" fmla="*/ 0 w 362779"/>
                      <a:gd name="connsiteY2" fmla="*/ 523066 h 4579088"/>
                      <a:gd name="connsiteX3" fmla="*/ 362779 w 362779"/>
                      <a:gd name="connsiteY3" fmla="*/ 0 h 4579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2779" h="4579088" stroke="0" extrusionOk="0">
                        <a:moveTo>
                          <a:pt x="362779" y="4579088"/>
                        </a:moveTo>
                        <a:cubicBezTo>
                          <a:pt x="147585" y="4569936"/>
                          <a:pt x="-48809" y="4363222"/>
                          <a:pt x="0" y="4056022"/>
                        </a:cubicBezTo>
                        <a:cubicBezTo>
                          <a:pt x="132882" y="3506295"/>
                          <a:pt x="-84951" y="2286402"/>
                          <a:pt x="0" y="523066"/>
                        </a:cubicBezTo>
                        <a:cubicBezTo>
                          <a:pt x="-21047" y="254739"/>
                          <a:pt x="159525" y="16014"/>
                          <a:pt x="362779" y="0"/>
                        </a:cubicBezTo>
                        <a:cubicBezTo>
                          <a:pt x="382966" y="1969765"/>
                          <a:pt x="515259" y="2506445"/>
                          <a:pt x="362779" y="4579088"/>
                        </a:cubicBezTo>
                        <a:close/>
                      </a:path>
                      <a:path w="362779" h="4579088" fill="none" extrusionOk="0">
                        <a:moveTo>
                          <a:pt x="362779" y="4579088"/>
                        </a:moveTo>
                        <a:cubicBezTo>
                          <a:pt x="186352" y="4581927"/>
                          <a:pt x="23514" y="4296512"/>
                          <a:pt x="0" y="4056022"/>
                        </a:cubicBezTo>
                        <a:cubicBezTo>
                          <a:pt x="-87639" y="2736562"/>
                          <a:pt x="72679" y="1253956"/>
                          <a:pt x="0" y="523066"/>
                        </a:cubicBezTo>
                        <a:cubicBezTo>
                          <a:pt x="-775" y="226794"/>
                          <a:pt x="157208" y="7247"/>
                          <a:pt x="362779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B274B1-D87F-A74E-A26F-C608F86C3AFF}"/>
              </a:ext>
            </a:extLst>
          </p:cNvPr>
          <p:cNvSpPr txBox="1"/>
          <p:nvPr/>
        </p:nvSpPr>
        <p:spPr>
          <a:xfrm>
            <a:off x="4512302" y="3334320"/>
            <a:ext cx="173637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Helvetica" pitchFamily="2" charset="0"/>
              </a:rPr>
              <a:t>control </a:t>
            </a:r>
            <a:br>
              <a:rPr lang="en-US" i="1" dirty="0">
                <a:latin typeface="Helvetica" pitchFamily="2" charset="0"/>
              </a:rPr>
            </a:br>
            <a:r>
              <a:rPr lang="en-US" i="1" dirty="0">
                <a:latin typeface="Helvetica" pitchFamily="2" charset="0"/>
              </a:rPr>
              <a:t>down-sampling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E5620CA-58B2-8D40-BC51-7A6BEF710D23}"/>
              </a:ext>
            </a:extLst>
          </p:cNvPr>
          <p:cNvCxnSpPr>
            <a:cxnSpLocks/>
          </p:cNvCxnSpPr>
          <p:nvPr/>
        </p:nvCxnSpPr>
        <p:spPr>
          <a:xfrm flipV="1">
            <a:off x="6271259" y="3951600"/>
            <a:ext cx="567067" cy="47804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9F9161D-1F6E-6643-A0B4-6ACCA71F148B}"/>
              </a:ext>
            </a:extLst>
          </p:cNvPr>
          <p:cNvSpPr txBox="1"/>
          <p:nvPr/>
        </p:nvSpPr>
        <p:spPr>
          <a:xfrm>
            <a:off x="6583777" y="3320688"/>
            <a:ext cx="16594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pitchFamily="2" charset="0"/>
              </a:rPr>
              <a:t>train/test splits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28B7F1F-1670-4449-B5CC-1083842666E7}"/>
              </a:ext>
            </a:extLst>
          </p:cNvPr>
          <p:cNvSpPr txBox="1"/>
          <p:nvPr/>
        </p:nvSpPr>
        <p:spPr>
          <a:xfrm>
            <a:off x="8430822" y="3315096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Helvetica" pitchFamily="2" charset="0"/>
              </a:rPr>
              <a:t>TPOT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40FC41A-DA86-3F48-9EF4-E239703971D4}"/>
              </a:ext>
            </a:extLst>
          </p:cNvPr>
          <p:cNvGrpSpPr/>
          <p:nvPr/>
        </p:nvGrpSpPr>
        <p:grpSpPr>
          <a:xfrm>
            <a:off x="8371586" y="3913834"/>
            <a:ext cx="860258" cy="369332"/>
            <a:chOff x="8512342" y="1222561"/>
            <a:chExt cx="860258" cy="369332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53E4797-CDC4-3843-B873-2A8E2A124FDD}"/>
                </a:ext>
              </a:extLst>
            </p:cNvPr>
            <p:cNvSpPr/>
            <p:nvPr/>
          </p:nvSpPr>
          <p:spPr>
            <a:xfrm>
              <a:off x="8512342" y="1222561"/>
              <a:ext cx="860258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BF8A31-F097-0444-A008-2C923968ED56}"/>
                </a:ext>
              </a:extLst>
            </p:cNvPr>
            <p:cNvSpPr txBox="1"/>
            <p:nvPr/>
          </p:nvSpPr>
          <p:spPr>
            <a:xfrm>
              <a:off x="8590868" y="123893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stage 1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363983-7C87-9B40-A94D-1EBC4CEEAD38}"/>
              </a:ext>
            </a:extLst>
          </p:cNvPr>
          <p:cNvGrpSpPr/>
          <p:nvPr/>
        </p:nvGrpSpPr>
        <p:grpSpPr>
          <a:xfrm>
            <a:off x="8400800" y="4542449"/>
            <a:ext cx="860258" cy="369332"/>
            <a:chOff x="8512342" y="1222561"/>
            <a:chExt cx="860258" cy="369332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139711F-7C89-6948-A8E7-4702C43EBAEA}"/>
                </a:ext>
              </a:extLst>
            </p:cNvPr>
            <p:cNvSpPr/>
            <p:nvPr/>
          </p:nvSpPr>
          <p:spPr>
            <a:xfrm>
              <a:off x="8512342" y="1222561"/>
              <a:ext cx="860258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FA643CC-75DD-644F-A5DE-C19F9E9EEC72}"/>
                </a:ext>
              </a:extLst>
            </p:cNvPr>
            <p:cNvSpPr txBox="1"/>
            <p:nvPr/>
          </p:nvSpPr>
          <p:spPr>
            <a:xfrm>
              <a:off x="8590868" y="123893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pitchFamily="2" charset="0"/>
                </a:rPr>
                <a:t>stage 2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7E5D15BD-D879-3247-9394-71548E7BB035}"/>
              </a:ext>
            </a:extLst>
          </p:cNvPr>
          <p:cNvSpPr txBox="1"/>
          <p:nvPr/>
        </p:nvSpPr>
        <p:spPr>
          <a:xfrm>
            <a:off x="9784454" y="393161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Feature Set Selector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BD88C-AFE0-5146-BD06-2FE70AEDB5F6}"/>
              </a:ext>
            </a:extLst>
          </p:cNvPr>
          <p:cNvSpPr txBox="1"/>
          <p:nvPr/>
        </p:nvSpPr>
        <p:spPr>
          <a:xfrm>
            <a:off x="9784816" y="4579629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Helvetica" pitchFamily="2" charset="0"/>
              </a:rPr>
              <a:t>PPP2R3A</a:t>
            </a:r>
            <a:r>
              <a:rPr lang="en-US" sz="1400" dirty="0">
                <a:latin typeface="Helvetica" pitchFamily="2" charset="0"/>
              </a:rPr>
              <a:t> and </a:t>
            </a:r>
            <a:r>
              <a:rPr lang="en-US" sz="1400" i="1" dirty="0">
                <a:latin typeface="Helvetica" pitchFamily="2" charset="0"/>
              </a:rPr>
              <a:t>PRC1 </a:t>
            </a:r>
            <a:r>
              <a:rPr lang="en-US" sz="1400" dirty="0">
                <a:latin typeface="Helvetica" pitchFamily="2" charset="0"/>
              </a:rPr>
              <a:t>SNPs</a:t>
            </a:r>
            <a:endParaRPr lang="en-US" sz="1400" i="1" dirty="0">
              <a:latin typeface="Helvetica" pitchFamily="2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4B4453F-EE8A-4943-8D88-0C8031A7C0DB}"/>
              </a:ext>
            </a:extLst>
          </p:cNvPr>
          <p:cNvCxnSpPr>
            <a:cxnSpLocks/>
          </p:cNvCxnSpPr>
          <p:nvPr/>
        </p:nvCxnSpPr>
        <p:spPr>
          <a:xfrm>
            <a:off x="9311861" y="4096130"/>
            <a:ext cx="472593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5BFE234-1071-CF40-B415-6776FC9562CA}"/>
              </a:ext>
            </a:extLst>
          </p:cNvPr>
          <p:cNvCxnSpPr>
            <a:cxnSpLocks/>
            <a:endCxn id="155" idx="1"/>
          </p:cNvCxnSpPr>
          <p:nvPr/>
        </p:nvCxnSpPr>
        <p:spPr>
          <a:xfrm flipV="1">
            <a:off x="9339584" y="4733515"/>
            <a:ext cx="445232" cy="346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E389048-2402-C44A-9406-758B78263F20}"/>
              </a:ext>
            </a:extLst>
          </p:cNvPr>
          <p:cNvSpPr/>
          <p:nvPr/>
        </p:nvSpPr>
        <p:spPr>
          <a:xfrm>
            <a:off x="4804296" y="4464094"/>
            <a:ext cx="1369264" cy="332524"/>
          </a:xfrm>
          <a:prstGeom prst="rect">
            <a:avLst/>
          </a:prstGeom>
          <a:solidFill>
            <a:schemeClr val="accent1">
              <a:lumMod val="40000"/>
              <a:lumOff val="6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9D3F23A-0A1E-054B-85BA-66ED390A7975}"/>
              </a:ext>
            </a:extLst>
          </p:cNvPr>
          <p:cNvSpPr/>
          <p:nvPr/>
        </p:nvSpPr>
        <p:spPr>
          <a:xfrm>
            <a:off x="4804563" y="4126681"/>
            <a:ext cx="1368999" cy="338344"/>
          </a:xfrm>
          <a:prstGeom prst="rect">
            <a:avLst/>
          </a:prstGeom>
          <a:solidFill>
            <a:srgbClr val="ED7D31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93B5C31-5891-5A4C-AD17-F99FB1B09FB0}"/>
              </a:ext>
            </a:extLst>
          </p:cNvPr>
          <p:cNvSpPr txBox="1"/>
          <p:nvPr/>
        </p:nvSpPr>
        <p:spPr>
          <a:xfrm>
            <a:off x="4787308" y="416088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  <a:ea typeface="Calibri" panose="020F0502020204030204" pitchFamily="34" charset="0"/>
              </a:rPr>
              <a:t>19,134 cases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B02F2CD-6BBB-9345-AC72-66E791B306CE}"/>
              </a:ext>
            </a:extLst>
          </p:cNvPr>
          <p:cNvSpPr txBox="1"/>
          <p:nvPr/>
        </p:nvSpPr>
        <p:spPr>
          <a:xfrm>
            <a:off x="4773560" y="4482905"/>
            <a:ext cx="140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  <a:ea typeface="Calibri" panose="020F0502020204030204" pitchFamily="34" charset="0"/>
              </a:rPr>
              <a:t>19,134 controls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5A3CF3F-2301-824D-9C6C-474882E23A6A}"/>
              </a:ext>
            </a:extLst>
          </p:cNvPr>
          <p:cNvSpPr/>
          <p:nvPr/>
        </p:nvSpPr>
        <p:spPr>
          <a:xfrm>
            <a:off x="4542440" y="4464094"/>
            <a:ext cx="262596" cy="332524"/>
          </a:xfrm>
          <a:prstGeom prst="rect">
            <a:avLst/>
          </a:prstGeom>
          <a:solidFill>
            <a:schemeClr val="accent1">
              <a:lumMod val="60000"/>
              <a:lumOff val="40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D648A1A-9D99-C047-A7BF-EE60E4405AC3}"/>
              </a:ext>
            </a:extLst>
          </p:cNvPr>
          <p:cNvSpPr/>
          <p:nvPr/>
        </p:nvSpPr>
        <p:spPr>
          <a:xfrm>
            <a:off x="4542440" y="4126681"/>
            <a:ext cx="262182" cy="338344"/>
          </a:xfrm>
          <a:prstGeom prst="rect">
            <a:avLst/>
          </a:prstGeom>
          <a:solidFill>
            <a:schemeClr val="accent2">
              <a:lumMod val="7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67030C5-5783-E444-8AF6-03028BCDF0CF}"/>
              </a:ext>
            </a:extLst>
          </p:cNvPr>
          <p:cNvGrpSpPr/>
          <p:nvPr/>
        </p:nvGrpSpPr>
        <p:grpSpPr>
          <a:xfrm>
            <a:off x="6913789" y="3791964"/>
            <a:ext cx="1057274" cy="1258724"/>
            <a:chOff x="6723591" y="2511365"/>
            <a:chExt cx="1349730" cy="125872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1E3299A-05E1-224B-9A4F-128064B9449C}"/>
                </a:ext>
              </a:extLst>
            </p:cNvPr>
            <p:cNvSpPr txBox="1"/>
            <p:nvPr/>
          </p:nvSpPr>
          <p:spPr>
            <a:xfrm>
              <a:off x="6729792" y="2517110"/>
              <a:ext cx="13435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13% test 1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7F2208D-0610-2743-83FF-6199B109A073}"/>
                </a:ext>
              </a:extLst>
            </p:cNvPr>
            <p:cNvSpPr txBox="1"/>
            <p:nvPr/>
          </p:nvSpPr>
          <p:spPr>
            <a:xfrm>
              <a:off x="6727641" y="2813471"/>
              <a:ext cx="13435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dirty="0">
                  <a:latin typeface="Helvetica" pitchFamily="2" charset="0"/>
                </a:rPr>
                <a:t>75% train</a:t>
              </a:r>
            </a:p>
            <a:p>
              <a:endParaRPr lang="en-US" sz="800" dirty="0">
                <a:latin typeface="Helvetica" pitchFamily="2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57D328B-9FA4-2C47-B318-8754E24A0ECD}"/>
                </a:ext>
              </a:extLst>
            </p:cNvPr>
            <p:cNvSpPr/>
            <p:nvPr/>
          </p:nvSpPr>
          <p:spPr>
            <a:xfrm>
              <a:off x="6723591" y="2511365"/>
              <a:ext cx="1349730" cy="1242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CF945C9-34E1-9E40-86A0-FB8BCCC70A7B}"/>
                </a:ext>
              </a:extLst>
            </p:cNvPr>
            <p:cNvSpPr txBox="1"/>
            <p:nvPr/>
          </p:nvSpPr>
          <p:spPr>
            <a:xfrm>
              <a:off x="6723591" y="3462312"/>
              <a:ext cx="13435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" pitchFamily="2" charset="0"/>
                </a:rPr>
                <a:t>12% test 2</a:t>
              </a:r>
            </a:p>
          </p:txBody>
        </p: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7C43123-4135-8A49-B932-BFAAFD9B6E75}"/>
              </a:ext>
            </a:extLst>
          </p:cNvPr>
          <p:cNvCxnSpPr>
            <a:cxnSpLocks/>
          </p:cNvCxnSpPr>
          <p:nvPr/>
        </p:nvCxnSpPr>
        <p:spPr>
          <a:xfrm flipV="1">
            <a:off x="6288131" y="4413053"/>
            <a:ext cx="550192" cy="6124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6A83B42-7437-C74B-9D25-B5AFC6C8309A}"/>
              </a:ext>
            </a:extLst>
          </p:cNvPr>
          <p:cNvCxnSpPr>
            <a:cxnSpLocks/>
          </p:cNvCxnSpPr>
          <p:nvPr/>
        </p:nvCxnSpPr>
        <p:spPr>
          <a:xfrm>
            <a:off x="6271256" y="4527260"/>
            <a:ext cx="589740" cy="42132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ight Brace 171">
            <a:extLst>
              <a:ext uri="{FF2B5EF4-FFF2-40B4-BE49-F238E27FC236}">
                <a16:creationId xmlns:a16="http://schemas.microsoft.com/office/drawing/2014/main" id="{E831954D-068A-6C42-AAC1-6B1D6E77C5EA}"/>
              </a:ext>
            </a:extLst>
          </p:cNvPr>
          <p:cNvSpPr/>
          <p:nvPr/>
        </p:nvSpPr>
        <p:spPr>
          <a:xfrm>
            <a:off x="8120304" y="3838203"/>
            <a:ext cx="91463" cy="558679"/>
          </a:xfrm>
          <a:prstGeom prst="rightBrace">
            <a:avLst>
              <a:gd name="adj1" fmla="val 69618"/>
              <a:gd name="adj2" fmla="val 46604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ight Brace 172">
            <a:extLst>
              <a:ext uri="{FF2B5EF4-FFF2-40B4-BE49-F238E27FC236}">
                <a16:creationId xmlns:a16="http://schemas.microsoft.com/office/drawing/2014/main" id="{5D7DCAFF-134A-B04E-A0D1-152AF90AD1FC}"/>
              </a:ext>
            </a:extLst>
          </p:cNvPr>
          <p:cNvSpPr/>
          <p:nvPr/>
        </p:nvSpPr>
        <p:spPr>
          <a:xfrm>
            <a:off x="8125569" y="4465590"/>
            <a:ext cx="91463" cy="558679"/>
          </a:xfrm>
          <a:prstGeom prst="rightBrace">
            <a:avLst>
              <a:gd name="adj1" fmla="val 69618"/>
              <a:gd name="adj2" fmla="val 46604"/>
            </a:avLst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A192DA-D485-524D-A359-2EE1A81405CE}"/>
              </a:ext>
            </a:extLst>
          </p:cNvPr>
          <p:cNvSpPr txBox="1"/>
          <p:nvPr/>
        </p:nvSpPr>
        <p:spPr>
          <a:xfrm>
            <a:off x="5190835" y="1873215"/>
            <a:ext cx="26481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.</a:t>
            </a:r>
            <a:br>
              <a:rPr lang="en-US" sz="2500" dirty="0"/>
            </a:br>
            <a:r>
              <a:rPr lang="en-US" sz="2500" dirty="0"/>
              <a:t>.</a:t>
            </a:r>
          </a:p>
          <a:p>
            <a:r>
              <a:rPr lang="en-US" sz="2500" dirty="0"/>
              <a:t>.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648ECFD-DD29-8F40-948A-C8AA28A915CC}"/>
              </a:ext>
            </a:extLst>
          </p:cNvPr>
          <p:cNvCxnSpPr>
            <a:cxnSpLocks/>
          </p:cNvCxnSpPr>
          <p:nvPr/>
        </p:nvCxnSpPr>
        <p:spPr>
          <a:xfrm>
            <a:off x="10669168" y="1075265"/>
            <a:ext cx="0" cy="3700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840449C-4284-0749-A240-1396A7851E73}"/>
              </a:ext>
            </a:extLst>
          </p:cNvPr>
          <p:cNvCxnSpPr>
            <a:cxnSpLocks/>
          </p:cNvCxnSpPr>
          <p:nvPr/>
        </p:nvCxnSpPr>
        <p:spPr>
          <a:xfrm>
            <a:off x="10687943" y="4228020"/>
            <a:ext cx="0" cy="37007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1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82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manduchi</dc:creator>
  <cp:lastModifiedBy>Le, Trang (DEBI)</cp:lastModifiedBy>
  <cp:revision>28</cp:revision>
  <dcterms:created xsi:type="dcterms:W3CDTF">2020-11-18T20:18:18Z</dcterms:created>
  <dcterms:modified xsi:type="dcterms:W3CDTF">2020-12-10T19:38:29Z</dcterms:modified>
</cp:coreProperties>
</file>