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 id="262" r:id="rId36"/>
    <p:sldId id="263" r:id="rId37"/>
    <p:sldId id="264" r:id="rId38"/>
    <p:sldId id="265" r:id="rId39"/>
    <p:sldId id="266" r:id="rId40"/>
    <p:sldId id="267" r:id="rId41"/>
    <p:sldId id="268" r:id="rId42"/>
    <p:sldId id="269" r:id="rId43"/>
    <p:sldId id="270" r:id="rId44"/>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
      <p:font typeface="Open Sauce" charset="1" panose="00000500000000000000"/>
      <p:regular r:id="rId18"/>
    </p:embeddedFont>
    <p:embeddedFont>
      <p:font typeface="Open Sauce Bold" charset="1" panose="00000800000000000000"/>
      <p:regular r:id="rId19"/>
    </p:embeddedFont>
    <p:embeddedFont>
      <p:font typeface="Open Sauce Italics" charset="1" panose="00000500000000000000"/>
      <p:regular r:id="rId20"/>
    </p:embeddedFont>
    <p:embeddedFont>
      <p:font typeface="Open Sauce Bold Italics" charset="1" panose="00000800000000000000"/>
      <p:regular r:id="rId21"/>
    </p:embeddedFont>
    <p:embeddedFont>
      <p:font typeface="Open Sauce Light" charset="1" panose="00000400000000000000"/>
      <p:regular r:id="rId22"/>
    </p:embeddedFont>
    <p:embeddedFont>
      <p:font typeface="Open Sauce Light Italics" charset="1" panose="00000400000000000000"/>
      <p:regular r:id="rId23"/>
    </p:embeddedFont>
    <p:embeddedFont>
      <p:font typeface="Open Sauce Medium" charset="1" panose="00000600000000000000"/>
      <p:regular r:id="rId24"/>
    </p:embeddedFont>
    <p:embeddedFont>
      <p:font typeface="Open Sauce Medium Italics" charset="1" panose="00000600000000000000"/>
      <p:regular r:id="rId25"/>
    </p:embeddedFont>
    <p:embeddedFont>
      <p:font typeface="Open Sauce Semi-Bold" charset="1" panose="00000700000000000000"/>
      <p:regular r:id="rId26"/>
    </p:embeddedFont>
    <p:embeddedFont>
      <p:font typeface="Open Sauce Semi-Bold Italics" charset="1" panose="00000700000000000000"/>
      <p:regular r:id="rId27"/>
    </p:embeddedFont>
    <p:embeddedFont>
      <p:font typeface="Open Sauce Heavy" charset="1" panose="00000A00000000000000"/>
      <p:regular r:id="rId28"/>
    </p:embeddedFont>
    <p:embeddedFont>
      <p:font typeface="Open Sauce Heavy Italics" charset="1" panose="00000A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36" Target="slides/slide7.xml" Type="http://schemas.openxmlformats.org/officeDocument/2006/relationships/slide"/><Relationship Id="rId37" Target="slides/slide8.xml" Type="http://schemas.openxmlformats.org/officeDocument/2006/relationships/slide"/><Relationship Id="rId38" Target="slides/slide9.xml" Type="http://schemas.openxmlformats.org/officeDocument/2006/relationships/slide"/><Relationship Id="rId39" Target="slides/slide10.xml" Type="http://schemas.openxmlformats.org/officeDocument/2006/relationships/slide"/><Relationship Id="rId4" Target="theme/theme1.xml" Type="http://schemas.openxmlformats.org/officeDocument/2006/relationships/theme"/><Relationship Id="rId40" Target="slides/slide11.xml" Type="http://schemas.openxmlformats.org/officeDocument/2006/relationships/slide"/><Relationship Id="rId41" Target="slides/slide12.xml" Type="http://schemas.openxmlformats.org/officeDocument/2006/relationships/slide"/><Relationship Id="rId42" Target="slides/slide13.xml" Type="http://schemas.openxmlformats.org/officeDocument/2006/relationships/slide"/><Relationship Id="rId43" Target="slides/slide14.xml" Type="http://schemas.openxmlformats.org/officeDocument/2006/relationships/slide"/><Relationship Id="rId44" Target="slides/slide15.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15702403" y="793833"/>
            <a:ext cx="754791" cy="775824"/>
          </a:xfrm>
          <a:custGeom>
            <a:avLst/>
            <a:gdLst/>
            <a:ahLst/>
            <a:cxnLst/>
            <a:rect r="r" b="b" t="t" l="l"/>
            <a:pathLst>
              <a:path h="775824" w="754791">
                <a:moveTo>
                  <a:pt x="0" y="0"/>
                </a:moveTo>
                <a:lnTo>
                  <a:pt x="754791" y="0"/>
                </a:lnTo>
                <a:lnTo>
                  <a:pt x="754791" y="775824"/>
                </a:lnTo>
                <a:lnTo>
                  <a:pt x="0" y="7758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4236347" y="3822010"/>
            <a:ext cx="9815307" cy="2642890"/>
          </a:xfrm>
          <a:prstGeom prst="rect">
            <a:avLst/>
          </a:prstGeom>
        </p:spPr>
        <p:txBody>
          <a:bodyPr anchor="t" rtlCol="false" tIns="0" lIns="0" bIns="0" rIns="0">
            <a:spAutoFit/>
          </a:bodyPr>
          <a:lstStyle/>
          <a:p>
            <a:pPr algn="ctr">
              <a:lnSpc>
                <a:spcPts val="21580"/>
              </a:lnSpc>
            </a:pPr>
            <a:r>
              <a:rPr lang="en-US" sz="15638" spc="1532">
                <a:solidFill>
                  <a:srgbClr val="231F20"/>
                </a:solidFill>
                <a:latin typeface="Oswald Bold"/>
              </a:rPr>
              <a:t>MONGODB</a:t>
            </a:r>
          </a:p>
        </p:txBody>
      </p:sp>
      <p:sp>
        <p:nvSpPr>
          <p:cNvPr name="TextBox 10" id="10"/>
          <p:cNvSpPr txBox="true"/>
          <p:nvPr/>
        </p:nvSpPr>
        <p:spPr>
          <a:xfrm rot="0">
            <a:off x="14900297" y="1733138"/>
            <a:ext cx="2359003" cy="361300"/>
          </a:xfrm>
          <a:prstGeom prst="rect">
            <a:avLst/>
          </a:prstGeom>
        </p:spPr>
        <p:txBody>
          <a:bodyPr anchor="t" rtlCol="false" tIns="0" lIns="0" bIns="0" rIns="0">
            <a:spAutoFit/>
          </a:bodyPr>
          <a:lstStyle/>
          <a:p>
            <a:pPr algn="ctr" marL="0" indent="0" lvl="0">
              <a:lnSpc>
                <a:spcPts val="3027"/>
              </a:lnSpc>
              <a:spcBef>
                <a:spcPct val="0"/>
              </a:spcBef>
            </a:pPr>
            <a:r>
              <a:rPr lang="en-US" sz="2194" spc="215">
                <a:solidFill>
                  <a:srgbClr val="231F20"/>
                </a:solidFill>
                <a:latin typeface="Montserrat Classic Bold"/>
              </a:rPr>
              <a:t>NHÓM 6</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028700" y="2812863"/>
            <a:ext cx="16230600" cy="5946747"/>
          </a:xfrm>
          <a:prstGeom prst="rect">
            <a:avLst/>
          </a:prstGeom>
        </p:spPr>
        <p:txBody>
          <a:bodyPr anchor="t" rtlCol="false" tIns="0" lIns="0" bIns="0" rIns="0">
            <a:spAutoFit/>
          </a:bodyPr>
          <a:lstStyle/>
          <a:p>
            <a:pPr algn="just">
              <a:lnSpc>
                <a:spcPts val="6800"/>
              </a:lnSpc>
            </a:pPr>
            <a:r>
              <a:rPr lang="en-US" sz="4000" spc="-12">
                <a:solidFill>
                  <a:srgbClr val="231F20"/>
                </a:solidFill>
                <a:latin typeface="DM Sans"/>
              </a:rPr>
              <a:t>Mình muốn lấy ra những user có name là thu</a:t>
            </a:r>
          </a:p>
          <a:p>
            <a:pPr algn="just">
              <a:lnSpc>
                <a:spcPts val="6800"/>
              </a:lnSpc>
            </a:pPr>
            <a:r>
              <a:rPr lang="en-US" sz="4000" spc="-12">
                <a:solidFill>
                  <a:srgbClr val="FF3131"/>
                </a:solidFill>
                <a:latin typeface="DM Sans Bold"/>
              </a:rPr>
              <a:t>db.users.find({name: 'thu'});</a:t>
            </a:r>
          </a:p>
          <a:p>
            <a:pPr algn="just">
              <a:lnSpc>
                <a:spcPts val="6800"/>
              </a:lnSpc>
            </a:pPr>
            <a:r>
              <a:rPr lang="en-US" sz="4000" spc="-12">
                <a:solidFill>
                  <a:srgbClr val="231F20"/>
                </a:solidFill>
                <a:latin typeface="DM Sans"/>
              </a:rPr>
              <a:t>Hoặc mình chỉ muốn lấy một số tường trong collection.</a:t>
            </a:r>
          </a:p>
          <a:p>
            <a:pPr algn="just">
              <a:lnSpc>
                <a:spcPts val="6800"/>
              </a:lnSpc>
            </a:pPr>
            <a:r>
              <a:rPr lang="en-US" sz="4000" spc="-12">
                <a:solidFill>
                  <a:srgbClr val="FF3131"/>
                </a:solidFill>
                <a:latin typeface="DM Sans Bold"/>
              </a:rPr>
              <a:t>ad.users.find({}, {name :1, email:1});</a:t>
            </a:r>
          </a:p>
          <a:p>
            <a:pPr algn="just">
              <a:lnSpc>
                <a:spcPts val="6800"/>
              </a:lnSpc>
              <a:spcBef>
                <a:spcPct val="0"/>
              </a:spcBef>
            </a:pPr>
            <a:r>
              <a:rPr lang="en-US" sz="4000" spc="-12">
                <a:solidFill>
                  <a:srgbClr val="231F20"/>
                </a:solidFill>
                <a:latin typeface="DM Sans"/>
              </a:rPr>
              <a:t>kết quả sẽ trả về mảng các document mỗi document là một object có _id, name, email. vì _id sẽ mặc định có trong kết quả trả về, nếu bạn không muốn _id xuất hiện thì chỉ cần thếm vào projection _id : 0.</a:t>
            </a:r>
          </a:p>
        </p:txBody>
      </p:sp>
      <p:sp>
        <p:nvSpPr>
          <p:cNvPr name="TextBox 3" id="3"/>
          <p:cNvSpPr txBox="true"/>
          <p:nvPr/>
        </p:nvSpPr>
        <p:spPr>
          <a:xfrm rot="0">
            <a:off x="2748305" y="631355"/>
            <a:ext cx="12791390" cy="1578515"/>
          </a:xfrm>
          <a:prstGeom prst="rect">
            <a:avLst/>
          </a:prstGeom>
        </p:spPr>
        <p:txBody>
          <a:bodyPr anchor="t" rtlCol="false" tIns="0" lIns="0" bIns="0" rIns="0">
            <a:spAutoFit/>
          </a:bodyPr>
          <a:lstStyle/>
          <a:p>
            <a:pPr algn="ctr">
              <a:lnSpc>
                <a:spcPts val="12809"/>
              </a:lnSpc>
            </a:pPr>
            <a:r>
              <a:rPr lang="en-US" sz="9281" spc="909">
                <a:solidFill>
                  <a:srgbClr val="231F20"/>
                </a:solidFill>
                <a:latin typeface="Oswald Bold"/>
              </a:rPr>
              <a:t>CÚ PHÁP TRUY VẤN</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028700" y="2171730"/>
            <a:ext cx="16230600" cy="7086570"/>
          </a:xfrm>
          <a:prstGeom prst="rect">
            <a:avLst/>
          </a:prstGeom>
        </p:spPr>
        <p:txBody>
          <a:bodyPr anchor="t" rtlCol="false" tIns="0" lIns="0" bIns="0" rIns="0">
            <a:spAutoFit/>
          </a:bodyPr>
          <a:lstStyle/>
          <a:p>
            <a:pPr algn="just">
              <a:lnSpc>
                <a:spcPts val="5100"/>
              </a:lnSpc>
            </a:pPr>
            <a:r>
              <a:rPr lang="en-US" sz="3000" spc="-9">
                <a:solidFill>
                  <a:srgbClr val="231F20"/>
                </a:solidFill>
                <a:latin typeface="DM Sans Bold"/>
              </a:rPr>
              <a:t>sort()</a:t>
            </a:r>
          </a:p>
          <a:p>
            <a:pPr algn="just">
              <a:lnSpc>
                <a:spcPts val="5100"/>
              </a:lnSpc>
            </a:pPr>
            <a:r>
              <a:rPr lang="en-US" sz="3000" spc="-9">
                <a:solidFill>
                  <a:srgbClr val="231F20"/>
                </a:solidFill>
                <a:latin typeface="DM Sans"/>
              </a:rPr>
              <a:t>method sort trả về các doccument trong collection được sắp xếp tăng dần theo 1 trường của collection . sort() tương ứng với SQL.ORDER BY</a:t>
            </a:r>
          </a:p>
          <a:p>
            <a:pPr algn="just">
              <a:lnSpc>
                <a:spcPts val="5100"/>
              </a:lnSpc>
            </a:pPr>
            <a:r>
              <a:rPr lang="en-US" sz="3000" spc="-9">
                <a:solidFill>
                  <a:srgbClr val="FF3131"/>
                </a:solidFill>
                <a:latin typeface="DM Sans Bold"/>
              </a:rPr>
              <a:t>db.users.find().sort({name:1});</a:t>
            </a:r>
          </a:p>
          <a:p>
            <a:pPr>
              <a:lnSpc>
                <a:spcPts val="5100"/>
              </a:lnSpc>
            </a:pPr>
            <a:r>
              <a:rPr lang="en-US" sz="3000" spc="-9">
                <a:solidFill>
                  <a:srgbClr val="231F20"/>
                </a:solidFill>
                <a:latin typeface="DM Sans Bold"/>
              </a:rPr>
              <a:t>limit()</a:t>
            </a:r>
          </a:p>
          <a:p>
            <a:pPr algn="just">
              <a:lnSpc>
                <a:spcPts val="5100"/>
              </a:lnSpc>
            </a:pPr>
            <a:r>
              <a:rPr lang="en-US" sz="3000" spc="-9">
                <a:solidFill>
                  <a:srgbClr val="231F20"/>
                </a:solidFill>
                <a:latin typeface="DM Sans"/>
              </a:rPr>
              <a:t>method limit() giới hianj số lượng document trong kết quả trả về.</a:t>
            </a:r>
          </a:p>
          <a:p>
            <a:pPr algn="just">
              <a:lnSpc>
                <a:spcPts val="5100"/>
              </a:lnSpc>
            </a:pPr>
            <a:r>
              <a:rPr lang="en-US" sz="3000" spc="-9">
                <a:solidFill>
                  <a:srgbClr val="FF3131"/>
                </a:solidFill>
                <a:latin typeface="DM Sans Bold"/>
              </a:rPr>
              <a:t>db.users.find().limit( 2 )</a:t>
            </a:r>
          </a:p>
          <a:p>
            <a:pPr algn="just">
              <a:lnSpc>
                <a:spcPts val="5100"/>
              </a:lnSpc>
            </a:pPr>
            <a:r>
              <a:rPr lang="en-US" sz="3000" spc="-9">
                <a:solidFill>
                  <a:srgbClr val="231F20"/>
                </a:solidFill>
                <a:latin typeface="DM Sans Bold"/>
              </a:rPr>
              <a:t>skip()</a:t>
            </a:r>
          </a:p>
          <a:p>
            <a:pPr algn="just">
              <a:lnSpc>
                <a:spcPts val="5100"/>
              </a:lnSpc>
            </a:pPr>
            <a:r>
              <a:rPr lang="en-US" sz="3000" spc="-9">
                <a:solidFill>
                  <a:srgbClr val="231F20"/>
                </a:solidFill>
                <a:latin typeface="DM Sans"/>
              </a:rPr>
              <a:t>method skip() dùng để lấy ra số document trong kết quả từ vị trí thừ bao nhiêu và bỏ qua các document trước bị trí đó</a:t>
            </a:r>
          </a:p>
          <a:p>
            <a:pPr algn="just">
              <a:lnSpc>
                <a:spcPts val="5100"/>
              </a:lnSpc>
              <a:spcBef>
                <a:spcPct val="0"/>
              </a:spcBef>
            </a:pPr>
            <a:r>
              <a:rPr lang="en-US" sz="3000" spc="-9">
                <a:solidFill>
                  <a:srgbClr val="FF3131"/>
                </a:solidFill>
                <a:latin typeface="DM Sans Bold"/>
              </a:rPr>
              <a:t>db.users.find().limit(2).skip(2)</a:t>
            </a:r>
          </a:p>
        </p:txBody>
      </p:sp>
      <p:sp>
        <p:nvSpPr>
          <p:cNvPr name="TextBox 3" id="3"/>
          <p:cNvSpPr txBox="true"/>
          <p:nvPr/>
        </p:nvSpPr>
        <p:spPr>
          <a:xfrm rot="0">
            <a:off x="3232115" y="166928"/>
            <a:ext cx="12791390" cy="1578515"/>
          </a:xfrm>
          <a:prstGeom prst="rect">
            <a:avLst/>
          </a:prstGeom>
        </p:spPr>
        <p:txBody>
          <a:bodyPr anchor="t" rtlCol="false" tIns="0" lIns="0" bIns="0" rIns="0">
            <a:spAutoFit/>
          </a:bodyPr>
          <a:lstStyle/>
          <a:p>
            <a:pPr algn="ctr">
              <a:lnSpc>
                <a:spcPts val="12809"/>
              </a:lnSpc>
            </a:pPr>
            <a:r>
              <a:rPr lang="en-US" sz="9281" spc="909">
                <a:solidFill>
                  <a:srgbClr val="231F20"/>
                </a:solidFill>
                <a:latin typeface="Oswald Bold"/>
              </a:rPr>
              <a:t>CÚ PHÁP TRUY VẤN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42360" y="2482849"/>
            <a:ext cx="17203279" cy="6292095"/>
          </a:xfrm>
          <a:custGeom>
            <a:avLst/>
            <a:gdLst/>
            <a:ahLst/>
            <a:cxnLst/>
            <a:rect r="r" b="b" t="t" l="l"/>
            <a:pathLst>
              <a:path h="6292095" w="17203279">
                <a:moveTo>
                  <a:pt x="0" y="0"/>
                </a:moveTo>
                <a:lnTo>
                  <a:pt x="17203280" y="0"/>
                </a:lnTo>
                <a:lnTo>
                  <a:pt x="17203280" y="6292096"/>
                </a:lnTo>
                <a:lnTo>
                  <a:pt x="0" y="6292096"/>
                </a:lnTo>
                <a:lnTo>
                  <a:pt x="0" y="0"/>
                </a:lnTo>
                <a:close/>
              </a:path>
            </a:pathLst>
          </a:custGeom>
          <a:blipFill>
            <a:blip r:embed="rId2"/>
            <a:stretch>
              <a:fillRect l="0" t="-1014" r="0" b="-2040"/>
            </a:stretch>
          </a:blipFill>
        </p:spPr>
      </p:sp>
      <p:sp>
        <p:nvSpPr>
          <p:cNvPr name="TextBox 3" id="3"/>
          <p:cNvSpPr txBox="true"/>
          <p:nvPr/>
        </p:nvSpPr>
        <p:spPr>
          <a:xfrm rot="0">
            <a:off x="3232115" y="166928"/>
            <a:ext cx="12791390" cy="1686342"/>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VÍ DỤ</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4638959" y="0"/>
            <a:ext cx="8876165" cy="4820960"/>
          </a:xfrm>
          <a:custGeom>
            <a:avLst/>
            <a:gdLst/>
            <a:ahLst/>
            <a:cxnLst/>
            <a:rect r="r" b="b" t="t" l="l"/>
            <a:pathLst>
              <a:path h="4820960" w="8876165">
                <a:moveTo>
                  <a:pt x="0" y="0"/>
                </a:moveTo>
                <a:lnTo>
                  <a:pt x="8876165" y="0"/>
                </a:lnTo>
                <a:lnTo>
                  <a:pt x="8876165" y="4820960"/>
                </a:lnTo>
                <a:lnTo>
                  <a:pt x="0" y="4820960"/>
                </a:lnTo>
                <a:lnTo>
                  <a:pt x="0" y="0"/>
                </a:lnTo>
                <a:close/>
              </a:path>
            </a:pathLst>
          </a:custGeom>
          <a:blipFill>
            <a:blip r:embed="rId2"/>
            <a:stretch>
              <a:fillRect l="0" t="-5151" r="-5168" b="0"/>
            </a:stretch>
          </a:blipFill>
        </p:spPr>
      </p:sp>
      <p:sp>
        <p:nvSpPr>
          <p:cNvPr name="Freeform 3" id="3"/>
          <p:cNvSpPr/>
          <p:nvPr/>
        </p:nvSpPr>
        <p:spPr>
          <a:xfrm flipH="false" flipV="false" rot="0">
            <a:off x="4638959" y="4820960"/>
            <a:ext cx="8876165" cy="2490607"/>
          </a:xfrm>
          <a:custGeom>
            <a:avLst/>
            <a:gdLst/>
            <a:ahLst/>
            <a:cxnLst/>
            <a:rect r="r" b="b" t="t" l="l"/>
            <a:pathLst>
              <a:path h="2490607" w="8876165">
                <a:moveTo>
                  <a:pt x="0" y="0"/>
                </a:moveTo>
                <a:lnTo>
                  <a:pt x="8876165" y="0"/>
                </a:lnTo>
                <a:lnTo>
                  <a:pt x="8876165" y="2490607"/>
                </a:lnTo>
                <a:lnTo>
                  <a:pt x="0" y="2490607"/>
                </a:lnTo>
                <a:lnTo>
                  <a:pt x="0" y="0"/>
                </a:lnTo>
                <a:close/>
              </a:path>
            </a:pathLst>
          </a:custGeom>
          <a:blipFill>
            <a:blip r:embed="rId3"/>
            <a:stretch>
              <a:fillRect l="-3270" t="0" r="-1508" b="0"/>
            </a:stretch>
          </a:blipFill>
        </p:spPr>
      </p:sp>
      <p:sp>
        <p:nvSpPr>
          <p:cNvPr name="Freeform 4" id="4"/>
          <p:cNvSpPr/>
          <p:nvPr/>
        </p:nvSpPr>
        <p:spPr>
          <a:xfrm flipH="false" flipV="false" rot="0">
            <a:off x="3042250" y="7311567"/>
            <a:ext cx="12203500" cy="2973769"/>
          </a:xfrm>
          <a:custGeom>
            <a:avLst/>
            <a:gdLst/>
            <a:ahLst/>
            <a:cxnLst/>
            <a:rect r="r" b="b" t="t" l="l"/>
            <a:pathLst>
              <a:path h="2973769" w="12203500">
                <a:moveTo>
                  <a:pt x="0" y="0"/>
                </a:moveTo>
                <a:lnTo>
                  <a:pt x="12203500" y="0"/>
                </a:lnTo>
                <a:lnTo>
                  <a:pt x="12203500" y="2973770"/>
                </a:lnTo>
                <a:lnTo>
                  <a:pt x="0" y="2973770"/>
                </a:lnTo>
                <a:lnTo>
                  <a:pt x="0" y="0"/>
                </a:lnTo>
                <a:close/>
              </a:path>
            </a:pathLst>
          </a:custGeom>
          <a:blipFill>
            <a:blip r:embed="rId4"/>
            <a:stretch>
              <a:fillRect l="0" t="0" r="0" b="-5745"/>
            </a:stretch>
          </a:blipFill>
        </p:spPr>
      </p:sp>
      <p:sp>
        <p:nvSpPr>
          <p:cNvPr name="TextBox 5" id="5"/>
          <p:cNvSpPr txBox="true"/>
          <p:nvPr/>
        </p:nvSpPr>
        <p:spPr>
          <a:xfrm rot="0">
            <a:off x="1028700" y="2369091"/>
            <a:ext cx="3180727" cy="3074521"/>
          </a:xfrm>
          <a:prstGeom prst="rect">
            <a:avLst/>
          </a:prstGeom>
        </p:spPr>
        <p:txBody>
          <a:bodyPr anchor="t" rtlCol="false" tIns="0" lIns="0" bIns="0" rIns="0">
            <a:spAutoFit/>
          </a:bodyPr>
          <a:lstStyle/>
          <a:p>
            <a:pPr algn="ctr">
              <a:lnSpc>
                <a:spcPts val="25098"/>
              </a:lnSpc>
              <a:spcBef>
                <a:spcPct val="0"/>
              </a:spcBef>
            </a:pPr>
            <a:r>
              <a:rPr lang="en-US" sz="18187" spc="1782">
                <a:solidFill>
                  <a:srgbClr val="000000"/>
                </a:solidFill>
                <a:latin typeface="Oswald Bold"/>
              </a:rPr>
              <a:t>VÍ </a:t>
            </a:r>
          </a:p>
        </p:txBody>
      </p:sp>
      <p:sp>
        <p:nvSpPr>
          <p:cNvPr name="TextBox 6" id="6"/>
          <p:cNvSpPr txBox="true"/>
          <p:nvPr/>
        </p:nvSpPr>
        <p:spPr>
          <a:xfrm rot="0">
            <a:off x="14318628" y="2077105"/>
            <a:ext cx="3359974" cy="3264111"/>
          </a:xfrm>
          <a:prstGeom prst="rect">
            <a:avLst/>
          </a:prstGeom>
        </p:spPr>
        <p:txBody>
          <a:bodyPr anchor="t" rtlCol="false" tIns="0" lIns="0" bIns="0" rIns="0">
            <a:spAutoFit/>
          </a:bodyPr>
          <a:lstStyle/>
          <a:p>
            <a:pPr algn="ctr">
              <a:lnSpc>
                <a:spcPts val="26648"/>
              </a:lnSpc>
              <a:spcBef>
                <a:spcPct val="0"/>
              </a:spcBef>
            </a:pPr>
            <a:r>
              <a:rPr lang="en-US" sz="19310" spc="1892">
                <a:solidFill>
                  <a:srgbClr val="000000"/>
                </a:solidFill>
                <a:latin typeface="Oswald Bold"/>
              </a:rPr>
              <a:t>DỤ</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9144000" y="-507616"/>
            <a:ext cx="13188954" cy="1318895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6345955" y="-8502434"/>
            <a:ext cx="12110389" cy="12426705"/>
          </a:xfrm>
          <a:custGeom>
            <a:avLst/>
            <a:gdLst/>
            <a:ahLst/>
            <a:cxnLst/>
            <a:rect r="r" b="b" t="t" l="l"/>
            <a:pathLst>
              <a:path h="12426705" w="12110389">
                <a:moveTo>
                  <a:pt x="0" y="0"/>
                </a:moveTo>
                <a:lnTo>
                  <a:pt x="12110389" y="0"/>
                </a:lnTo>
                <a:lnTo>
                  <a:pt x="12110389" y="12426705"/>
                </a:lnTo>
                <a:lnTo>
                  <a:pt x="0" y="12426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3986589">
            <a:off x="5084777" y="6227278"/>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809852" y="1135246"/>
            <a:ext cx="6361724" cy="1350082"/>
          </a:xfrm>
          <a:prstGeom prst="rect">
            <a:avLst/>
          </a:prstGeom>
        </p:spPr>
        <p:txBody>
          <a:bodyPr anchor="t" rtlCol="false" tIns="0" lIns="0" bIns="0" rIns="0">
            <a:spAutoFit/>
          </a:bodyPr>
          <a:lstStyle/>
          <a:p>
            <a:pPr>
              <a:lnSpc>
                <a:spcPts val="11073"/>
              </a:lnSpc>
            </a:pPr>
            <a:r>
              <a:rPr lang="en-US" sz="8024" spc="786">
                <a:solidFill>
                  <a:srgbClr val="FFFFFF"/>
                </a:solidFill>
                <a:latin typeface="Oswald Bold"/>
              </a:rPr>
              <a:t>NHƯỢC ĐIỂM</a:t>
            </a:r>
          </a:p>
        </p:txBody>
      </p:sp>
      <p:sp>
        <p:nvSpPr>
          <p:cNvPr name="TextBox 11" id="11"/>
          <p:cNvSpPr txBox="true"/>
          <p:nvPr/>
        </p:nvSpPr>
        <p:spPr>
          <a:xfrm rot="0">
            <a:off x="236547" y="2706475"/>
            <a:ext cx="7935029" cy="6619537"/>
          </a:xfrm>
          <a:prstGeom prst="rect">
            <a:avLst/>
          </a:prstGeom>
        </p:spPr>
        <p:txBody>
          <a:bodyPr anchor="t" rtlCol="false" tIns="0" lIns="0" bIns="0" rIns="0">
            <a:spAutoFit/>
          </a:bodyPr>
          <a:lstStyle/>
          <a:p>
            <a:pPr algn="just" marL="667877" indent="-333939" lvl="1">
              <a:lnSpc>
                <a:spcPts val="5289"/>
              </a:lnSpc>
              <a:buFont typeface="Arial"/>
              <a:buChar char="•"/>
            </a:pPr>
            <a:r>
              <a:rPr lang="en-US" sz="3093" spc="303">
                <a:solidFill>
                  <a:srgbClr val="F5FFF5"/>
                </a:solidFill>
                <a:latin typeface="DM Sans"/>
              </a:rPr>
              <a:t>Dữ liệu được caching, lấy RAM làm trọng tâm hoạt động vì vậy khi hoạt động yêu cầu một bộ nhớ RAM lớn</a:t>
            </a:r>
          </a:p>
          <a:p>
            <a:pPr algn="just" marL="667877" indent="-333939" lvl="1">
              <a:lnSpc>
                <a:spcPts val="5289"/>
              </a:lnSpc>
              <a:buFont typeface="Arial"/>
              <a:buChar char="•"/>
            </a:pPr>
            <a:r>
              <a:rPr lang="en-US" sz="3093" spc="303">
                <a:solidFill>
                  <a:srgbClr val="F5FFF5"/>
                </a:solidFill>
                <a:latin typeface="DM Sans"/>
              </a:rPr>
              <a:t>M</a:t>
            </a:r>
            <a:r>
              <a:rPr lang="en-US" sz="3093" spc="303">
                <a:solidFill>
                  <a:srgbClr val="F5FFF5"/>
                </a:solidFill>
                <a:latin typeface="DM Sans"/>
              </a:rPr>
              <a:t>ọi thay đổi về dữ liệu mặc định đều chưa được ghi xuống ổ cứng ngay lập tức vì vậy khả năng bị mất dữ liệu từ nguyên nhân mất điện đột xuất là rất cao.</a:t>
            </a:r>
          </a:p>
          <a:p>
            <a:pPr algn="just">
              <a:lnSpc>
                <a:spcPts val="5289"/>
              </a:lnSpc>
            </a:pPr>
          </a:p>
        </p:txBody>
      </p:sp>
      <p:sp>
        <p:nvSpPr>
          <p:cNvPr name="TextBox 12" id="12"/>
          <p:cNvSpPr txBox="true"/>
          <p:nvPr/>
        </p:nvSpPr>
        <p:spPr>
          <a:xfrm rot="0">
            <a:off x="11085840" y="857250"/>
            <a:ext cx="7202160" cy="1628079"/>
          </a:xfrm>
          <a:prstGeom prst="rect">
            <a:avLst/>
          </a:prstGeom>
        </p:spPr>
        <p:txBody>
          <a:bodyPr anchor="t" rtlCol="false" tIns="0" lIns="0" bIns="0" rIns="0">
            <a:spAutoFit/>
          </a:bodyPr>
          <a:lstStyle/>
          <a:p>
            <a:pPr algn="ctr" marL="0" indent="0" lvl="0">
              <a:lnSpc>
                <a:spcPts val="13267"/>
              </a:lnSpc>
              <a:spcBef>
                <a:spcPct val="0"/>
              </a:spcBef>
            </a:pPr>
            <a:r>
              <a:rPr lang="en-US" sz="9613">
                <a:solidFill>
                  <a:srgbClr val="231F20"/>
                </a:solidFill>
                <a:latin typeface="Oswald Bold"/>
              </a:rPr>
              <a:t>ƯU ĐIỂM</a:t>
            </a:r>
          </a:p>
        </p:txBody>
      </p:sp>
      <p:sp>
        <p:nvSpPr>
          <p:cNvPr name="TextBox 13" id="13"/>
          <p:cNvSpPr txBox="true"/>
          <p:nvPr/>
        </p:nvSpPr>
        <p:spPr>
          <a:xfrm rot="0">
            <a:off x="10031777" y="2725525"/>
            <a:ext cx="7935029" cy="7622516"/>
          </a:xfrm>
          <a:prstGeom prst="rect">
            <a:avLst/>
          </a:prstGeom>
        </p:spPr>
        <p:txBody>
          <a:bodyPr anchor="t" rtlCol="false" tIns="0" lIns="0" bIns="0" rIns="0">
            <a:spAutoFit/>
          </a:bodyPr>
          <a:lstStyle/>
          <a:p>
            <a:pPr algn="just" marL="667877" indent="-333939" lvl="1">
              <a:lnSpc>
                <a:spcPts val="5042"/>
              </a:lnSpc>
              <a:buFont typeface="Arial"/>
              <a:buChar char="•"/>
            </a:pPr>
            <a:r>
              <a:rPr lang="en-US" sz="3093" spc="303">
                <a:solidFill>
                  <a:srgbClr val="000000"/>
                </a:solidFill>
                <a:latin typeface="DM Sans"/>
              </a:rPr>
              <a:t>Ít schema hơn</a:t>
            </a:r>
          </a:p>
          <a:p>
            <a:pPr algn="just" marL="667877" indent="-333939" lvl="1">
              <a:lnSpc>
                <a:spcPts val="5042"/>
              </a:lnSpc>
              <a:buFont typeface="Arial"/>
              <a:buChar char="•"/>
            </a:pPr>
            <a:r>
              <a:rPr lang="en-US" sz="3093" spc="303">
                <a:solidFill>
                  <a:srgbClr val="000000"/>
                </a:solidFill>
                <a:latin typeface="DM Sans"/>
              </a:rPr>
              <a:t>Cấu trúc của một đối tượng rõ ràng.</a:t>
            </a:r>
          </a:p>
          <a:p>
            <a:pPr algn="just" marL="667877" indent="-333939" lvl="1">
              <a:lnSpc>
                <a:spcPts val="5042"/>
              </a:lnSpc>
              <a:buFont typeface="Arial"/>
              <a:buChar char="•"/>
            </a:pPr>
            <a:r>
              <a:rPr lang="en-US" sz="3093" spc="303">
                <a:solidFill>
                  <a:srgbClr val="000000"/>
                </a:solidFill>
                <a:latin typeface="DM Sans"/>
              </a:rPr>
              <a:t>Không có các Join phức tạp.</a:t>
            </a:r>
          </a:p>
          <a:p>
            <a:pPr algn="just" marL="667877" indent="-333939" lvl="1">
              <a:lnSpc>
                <a:spcPts val="5042"/>
              </a:lnSpc>
              <a:buFont typeface="Arial"/>
              <a:buChar char="•"/>
            </a:pPr>
            <a:r>
              <a:rPr lang="en-US" sz="3093" spc="303">
                <a:solidFill>
                  <a:srgbClr val="000000"/>
                </a:solidFill>
                <a:latin typeface="DM Sans"/>
              </a:rPr>
              <a:t>Khả năng mở rộng cực lớn MongoDB cho phép thực hiện replication và sharding nên việc mở rộng cũng thuận lợi hơn.</a:t>
            </a:r>
          </a:p>
          <a:p>
            <a:pPr algn="just" marL="667877" indent="-333939" lvl="1">
              <a:lnSpc>
                <a:spcPts val="5042"/>
              </a:lnSpc>
              <a:buFont typeface="Arial"/>
              <a:buChar char="•"/>
            </a:pPr>
            <a:r>
              <a:rPr lang="en-US" sz="3093" spc="303">
                <a:solidFill>
                  <a:srgbClr val="000000"/>
                </a:solidFill>
                <a:latin typeface="DM Sans"/>
              </a:rPr>
              <a:t>Sử dụng bộ nhớ trong để lưu giữ cửa sổ làm việc cho phép truy cập dữ liệu nhanh hơn.</a:t>
            </a:r>
          </a:p>
          <a:p>
            <a:pPr algn="just">
              <a:lnSpc>
                <a:spcPts val="5042"/>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047601" y="-7188599"/>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400463" y="2860211"/>
            <a:ext cx="8097687" cy="3241963"/>
          </a:xfrm>
          <a:prstGeom prst="rect">
            <a:avLst/>
          </a:prstGeom>
        </p:spPr>
        <p:txBody>
          <a:bodyPr anchor="t" rtlCol="false" tIns="0" lIns="0" bIns="0" rIns="0">
            <a:spAutoFit/>
          </a:bodyPr>
          <a:lstStyle/>
          <a:p>
            <a:pPr marL="0" indent="0" lvl="0">
              <a:lnSpc>
                <a:spcPts val="13015"/>
              </a:lnSpc>
              <a:spcBef>
                <a:spcPct val="0"/>
              </a:spcBef>
            </a:pPr>
            <a:r>
              <a:rPr lang="en-US" sz="9431" spc="924">
                <a:solidFill>
                  <a:srgbClr val="231F20"/>
                </a:solidFill>
                <a:latin typeface="Oswald Bold"/>
              </a:rPr>
              <a:t>THANK'S FOR WATCHING</a:t>
            </a:r>
          </a:p>
        </p:txBody>
      </p:sp>
      <p:sp>
        <p:nvSpPr>
          <p:cNvPr name="Freeform 5" id="5"/>
          <p:cNvSpPr/>
          <p:nvPr/>
        </p:nvSpPr>
        <p:spPr>
          <a:xfrm flipH="false" flipV="false" rot="0">
            <a:off x="15943714" y="2266970"/>
            <a:ext cx="734693" cy="755166"/>
          </a:xfrm>
          <a:custGeom>
            <a:avLst/>
            <a:gdLst/>
            <a:ahLst/>
            <a:cxnLst/>
            <a:rect r="r" b="b" t="t" l="l"/>
            <a:pathLst>
              <a:path h="755166" w="734693">
                <a:moveTo>
                  <a:pt x="0" y="0"/>
                </a:moveTo>
                <a:lnTo>
                  <a:pt x="734693" y="0"/>
                </a:lnTo>
                <a:lnTo>
                  <a:pt x="734693" y="755166"/>
                </a:lnTo>
                <a:lnTo>
                  <a:pt x="0" y="7551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5162966" y="3180249"/>
            <a:ext cx="2296190" cy="352695"/>
          </a:xfrm>
          <a:prstGeom prst="rect">
            <a:avLst/>
          </a:prstGeom>
        </p:spPr>
        <p:txBody>
          <a:bodyPr anchor="t" rtlCol="false" tIns="0" lIns="0" bIns="0" rIns="0">
            <a:spAutoFit/>
          </a:bodyPr>
          <a:lstStyle/>
          <a:p>
            <a:pPr algn="ctr" marL="0" indent="0" lvl="0">
              <a:lnSpc>
                <a:spcPts val="2947"/>
              </a:lnSpc>
              <a:spcBef>
                <a:spcPct val="0"/>
              </a:spcBef>
            </a:pPr>
            <a:r>
              <a:rPr lang="en-US" sz="2135" spc="209">
                <a:solidFill>
                  <a:srgbClr val="231F20"/>
                </a:solidFill>
                <a:latin typeface="Montserrat Classic Bold"/>
              </a:rPr>
              <a:t>NHÓM 6</a:t>
            </a:r>
          </a:p>
        </p:txBody>
      </p:sp>
      <p:sp>
        <p:nvSpPr>
          <p:cNvPr name="Freeform 7" id="7"/>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2016048">
            <a:off x="11884568" y="-566142"/>
            <a:ext cx="10749463" cy="2687366"/>
          </a:xfrm>
          <a:custGeom>
            <a:avLst/>
            <a:gdLst/>
            <a:ahLst/>
            <a:cxnLst/>
            <a:rect r="r" b="b" t="t" l="l"/>
            <a:pathLst>
              <a:path h="2687366" w="10749463">
                <a:moveTo>
                  <a:pt x="0" y="0"/>
                </a:moveTo>
                <a:lnTo>
                  <a:pt x="10749464" y="0"/>
                </a:lnTo>
                <a:lnTo>
                  <a:pt x="10749464"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38587" y="2391286"/>
            <a:ext cx="8365879" cy="7590914"/>
          </a:xfrm>
          <a:prstGeom prst="rect">
            <a:avLst/>
          </a:prstGeom>
        </p:spPr>
        <p:txBody>
          <a:bodyPr anchor="t" rtlCol="false" tIns="0" lIns="0" bIns="0" rIns="0">
            <a:spAutoFit/>
          </a:bodyPr>
          <a:lstStyle/>
          <a:p>
            <a:pPr algn="just" marL="631318" indent="-315659" lvl="1">
              <a:lnSpc>
                <a:spcPts val="5087"/>
              </a:lnSpc>
              <a:buFont typeface="Arial"/>
              <a:buChar char="•"/>
            </a:pPr>
            <a:r>
              <a:rPr lang="en-US" sz="2924" spc="286">
                <a:solidFill>
                  <a:srgbClr val="000000"/>
                </a:solidFill>
                <a:latin typeface="DM Sans"/>
              </a:rPr>
              <a:t>MONGODB LÀ MỘT CƠ SỞ DỮ LIỆU MÃ NGUỒN MỞ VÀ LÀ CƠ SỞ DỮ LIỆU NOSQL(*) HÀNG ĐẦU, ĐƯỢC HÀNG TRIỆU NGƯỜI SỬ DỤNG. MONGODB ĐƯỢC VIẾT BẰNG C++.</a:t>
            </a:r>
          </a:p>
          <a:p>
            <a:pPr algn="just" marL="631318" indent="-315659" lvl="1">
              <a:lnSpc>
                <a:spcPts val="5087"/>
              </a:lnSpc>
              <a:buFont typeface="Arial"/>
              <a:buChar char="•"/>
            </a:pPr>
            <a:r>
              <a:rPr lang="en-US" sz="2924" spc="286">
                <a:solidFill>
                  <a:srgbClr val="000000"/>
                </a:solidFill>
                <a:latin typeface="DM Sans"/>
              </a:rPr>
              <a:t>Ngoài ra, MongoDB là một cơ sở dữ liệu đa nền tảng, hoạt động trên các khái niệm Collection và Document, nó cung cấp hiệu suất cao, tính khả dụng cao và khả năng mở rộng dễ dàng.</a:t>
            </a:r>
          </a:p>
          <a:p>
            <a:pPr algn="just">
              <a:lnSpc>
                <a:spcPts val="5087"/>
              </a:lnSpc>
            </a:pPr>
          </a:p>
        </p:txBody>
      </p:sp>
      <p:sp>
        <p:nvSpPr>
          <p:cNvPr name="Freeform 4" id="4"/>
          <p:cNvSpPr/>
          <p:nvPr/>
        </p:nvSpPr>
        <p:spPr>
          <a:xfrm flipH="false" flipV="false" rot="0">
            <a:off x="9446651" y="2524636"/>
            <a:ext cx="8171568" cy="6991695"/>
          </a:xfrm>
          <a:custGeom>
            <a:avLst/>
            <a:gdLst/>
            <a:ahLst/>
            <a:cxnLst/>
            <a:rect r="r" b="b" t="t" l="l"/>
            <a:pathLst>
              <a:path h="6991695" w="8171568">
                <a:moveTo>
                  <a:pt x="0" y="0"/>
                </a:moveTo>
                <a:lnTo>
                  <a:pt x="8171567" y="0"/>
                </a:lnTo>
                <a:lnTo>
                  <a:pt x="8171567" y="6991696"/>
                </a:lnTo>
                <a:lnTo>
                  <a:pt x="0" y="6991696"/>
                </a:lnTo>
                <a:lnTo>
                  <a:pt x="0" y="0"/>
                </a:lnTo>
                <a:close/>
              </a:path>
            </a:pathLst>
          </a:custGeom>
          <a:blipFill>
            <a:blip r:embed="rId4"/>
            <a:stretch>
              <a:fillRect l="-10982" t="0" r="-9787" b="0"/>
            </a:stretch>
          </a:blipFill>
        </p:spPr>
      </p:sp>
      <p:sp>
        <p:nvSpPr>
          <p:cNvPr name="TextBox 5" id="5"/>
          <p:cNvSpPr txBox="true"/>
          <p:nvPr/>
        </p:nvSpPr>
        <p:spPr>
          <a:xfrm rot="0">
            <a:off x="5435529" y="166928"/>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TỔNG QUAN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95972" y="4279594"/>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4" id="4"/>
          <p:cNvGrpSpPr/>
          <p:nvPr/>
        </p:nvGrpSpPr>
        <p:grpSpPr>
          <a:xfrm rot="0">
            <a:off x="879869" y="1887200"/>
            <a:ext cx="16116277" cy="7950136"/>
            <a:chOff x="0" y="0"/>
            <a:chExt cx="6174843" cy="3046041"/>
          </a:xfrm>
        </p:grpSpPr>
        <p:sp>
          <p:nvSpPr>
            <p:cNvPr name="Freeform 5" id="5"/>
            <p:cNvSpPr/>
            <p:nvPr/>
          </p:nvSpPr>
          <p:spPr>
            <a:xfrm flipH="false" flipV="false" rot="0">
              <a:off x="0" y="0"/>
              <a:ext cx="6174843" cy="3046041"/>
            </a:xfrm>
            <a:custGeom>
              <a:avLst/>
              <a:gdLst/>
              <a:ahLst/>
              <a:cxnLst/>
              <a:rect r="r" b="b" t="t" l="l"/>
              <a:pathLst>
                <a:path h="3046041" w="6174843">
                  <a:moveTo>
                    <a:pt x="0" y="0"/>
                  </a:moveTo>
                  <a:lnTo>
                    <a:pt x="6174843" y="0"/>
                  </a:lnTo>
                  <a:lnTo>
                    <a:pt x="6174843" y="3046041"/>
                  </a:lnTo>
                  <a:lnTo>
                    <a:pt x="0" y="3046041"/>
                  </a:lnTo>
                  <a:close/>
                </a:path>
              </a:pathLst>
            </a:custGeom>
            <a:solidFill>
              <a:srgbClr val="EFEFEF"/>
            </a:solidFill>
          </p:spPr>
        </p:sp>
        <p:sp>
          <p:nvSpPr>
            <p:cNvPr name="TextBox 6" id="6"/>
            <p:cNvSpPr txBox="true"/>
            <p:nvPr/>
          </p:nvSpPr>
          <p:spPr>
            <a:xfrm>
              <a:off x="0" y="-19050"/>
              <a:ext cx="6174843" cy="3065091"/>
            </a:xfrm>
            <a:prstGeom prst="rect">
              <a:avLst/>
            </a:prstGeom>
          </p:spPr>
          <p:txBody>
            <a:bodyPr anchor="ctr" rtlCol="false" tIns="50800" lIns="50800" bIns="50800" rIns="50800"/>
            <a:lstStyle/>
            <a:p>
              <a:pPr algn="ctr">
                <a:lnSpc>
                  <a:spcPts val="2859"/>
                </a:lnSpc>
              </a:pPr>
            </a:p>
          </p:txBody>
        </p:sp>
      </p:grpSp>
      <p:sp>
        <p:nvSpPr>
          <p:cNvPr name="TextBox 7" id="7"/>
          <p:cNvSpPr txBox="true"/>
          <p:nvPr/>
        </p:nvSpPr>
        <p:spPr>
          <a:xfrm rot="0">
            <a:off x="675751" y="294882"/>
            <a:ext cx="16936498" cy="1334286"/>
          </a:xfrm>
          <a:prstGeom prst="rect">
            <a:avLst/>
          </a:prstGeom>
        </p:spPr>
        <p:txBody>
          <a:bodyPr anchor="t" rtlCol="false" tIns="0" lIns="0" bIns="0" rIns="0">
            <a:spAutoFit/>
          </a:bodyPr>
          <a:lstStyle/>
          <a:p>
            <a:pPr>
              <a:lnSpc>
                <a:spcPts val="10877"/>
              </a:lnSpc>
            </a:pPr>
            <a:r>
              <a:rPr lang="en-US" sz="7882" spc="772">
                <a:solidFill>
                  <a:srgbClr val="231F20"/>
                </a:solidFill>
                <a:latin typeface="Oswald Bold"/>
              </a:rPr>
              <a:t>CÁC THUẬT NGỮ TRONG MONGOBD</a:t>
            </a:r>
          </a:p>
        </p:txBody>
      </p:sp>
      <p:sp>
        <p:nvSpPr>
          <p:cNvPr name="TextBox 8" id="8"/>
          <p:cNvSpPr txBox="true"/>
          <p:nvPr/>
        </p:nvSpPr>
        <p:spPr>
          <a:xfrm rot="0">
            <a:off x="1028700" y="2085599"/>
            <a:ext cx="15584591" cy="7751737"/>
          </a:xfrm>
          <a:prstGeom prst="rect">
            <a:avLst/>
          </a:prstGeom>
        </p:spPr>
        <p:txBody>
          <a:bodyPr anchor="t" rtlCol="false" tIns="0" lIns="0" bIns="0" rIns="0">
            <a:spAutoFit/>
          </a:bodyPr>
          <a:lstStyle/>
          <a:p>
            <a:pPr algn="just" marL="757893" indent="-378947" lvl="1">
              <a:lnSpc>
                <a:spcPts val="5125"/>
              </a:lnSpc>
              <a:buFont typeface="Arial"/>
              <a:buChar char="•"/>
            </a:pPr>
            <a:r>
              <a:rPr lang="en-US" sz="3510" spc="344">
                <a:solidFill>
                  <a:srgbClr val="231F20"/>
                </a:solidFill>
                <a:latin typeface="DM Sans Bold"/>
              </a:rPr>
              <a:t>_id</a:t>
            </a:r>
            <a:r>
              <a:rPr lang="en-US" sz="3510" spc="344">
                <a:solidFill>
                  <a:srgbClr val="231F20"/>
                </a:solidFill>
                <a:latin typeface="DM Sans"/>
              </a:rPr>
              <a:t> – Là trường bắt buộc có trong mỗi document. Trường _id đại diện cho một giá trị duy nhất trong document MongoDB. Trường_id cũng có thể được hiểu là khóa chính trong document.</a:t>
            </a:r>
          </a:p>
          <a:p>
            <a:pPr algn="just" marL="757893" indent="-378947" lvl="1">
              <a:lnSpc>
                <a:spcPts val="5125"/>
              </a:lnSpc>
              <a:buFont typeface="Arial"/>
              <a:buChar char="•"/>
            </a:pPr>
            <a:r>
              <a:rPr lang="en-US" sz="3510" spc="344">
                <a:solidFill>
                  <a:srgbClr val="231F20"/>
                </a:solidFill>
                <a:latin typeface="DM Sans Bold"/>
              </a:rPr>
              <a:t>Collection</a:t>
            </a:r>
            <a:r>
              <a:rPr lang="en-US" sz="3510" spc="344">
                <a:solidFill>
                  <a:srgbClr val="231F20"/>
                </a:solidFill>
                <a:latin typeface="DM Sans"/>
              </a:rPr>
              <a:t> – Collection có thể được hiểu là một bảng tương ứng trong cơ sở dữ liệu RDBMS (Relational Database Management System). Collection nằm trong một cơ sở dữ liệu duy nhất. Các collection không phải định nghĩa các cột, các hàng hay kiểu dữ liệu trước.</a:t>
            </a:r>
          </a:p>
          <a:p>
            <a:pPr algn="just" marL="757893" indent="-378947" lvl="1">
              <a:lnSpc>
                <a:spcPts val="5125"/>
              </a:lnSpc>
              <a:buFont typeface="Arial"/>
              <a:buChar char="•"/>
            </a:pPr>
            <a:r>
              <a:rPr lang="en-US" sz="3510" spc="344">
                <a:solidFill>
                  <a:srgbClr val="231F20"/>
                </a:solidFill>
                <a:latin typeface="DM Sans Bold"/>
              </a:rPr>
              <a:t>Cursor</a:t>
            </a:r>
            <a:r>
              <a:rPr lang="en-US" sz="3510" spc="344">
                <a:solidFill>
                  <a:srgbClr val="231F20"/>
                </a:solidFill>
                <a:latin typeface="DM Sans"/>
              </a:rPr>
              <a:t> – Đây là một con trỏ đến tập kết quả của một truy vấn. Máy khách có thể lặp qua một con trỏ để lấy kết quả.</a:t>
            </a:r>
          </a:p>
          <a:p>
            <a:pPr algn="just">
              <a:lnSpc>
                <a:spcPts val="5125"/>
              </a:lnSpc>
            </a:pPr>
          </a:p>
        </p:txBody>
      </p:sp>
      <p:sp>
        <p:nvSpPr>
          <p:cNvPr name="Freeform 9" id="9"/>
          <p:cNvSpPr/>
          <p:nvPr/>
        </p:nvSpPr>
        <p:spPr>
          <a:xfrm flipH="false" flipV="false" rot="0">
            <a:off x="-3132527" y="7702359"/>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95972" y="4279594"/>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4" id="4"/>
          <p:cNvGrpSpPr/>
          <p:nvPr/>
        </p:nvGrpSpPr>
        <p:grpSpPr>
          <a:xfrm rot="0">
            <a:off x="879869" y="1887200"/>
            <a:ext cx="16379431" cy="7371100"/>
            <a:chOff x="0" y="0"/>
            <a:chExt cx="6275669" cy="2824187"/>
          </a:xfrm>
        </p:grpSpPr>
        <p:sp>
          <p:nvSpPr>
            <p:cNvPr name="Freeform 5" id="5"/>
            <p:cNvSpPr/>
            <p:nvPr/>
          </p:nvSpPr>
          <p:spPr>
            <a:xfrm flipH="false" flipV="false" rot="0">
              <a:off x="0" y="0"/>
              <a:ext cx="6275668" cy="2824187"/>
            </a:xfrm>
            <a:custGeom>
              <a:avLst/>
              <a:gdLst/>
              <a:ahLst/>
              <a:cxnLst/>
              <a:rect r="r" b="b" t="t" l="l"/>
              <a:pathLst>
                <a:path h="2824187" w="6275668">
                  <a:moveTo>
                    <a:pt x="0" y="0"/>
                  </a:moveTo>
                  <a:lnTo>
                    <a:pt x="6275668" y="0"/>
                  </a:lnTo>
                  <a:lnTo>
                    <a:pt x="6275668" y="2824187"/>
                  </a:lnTo>
                  <a:lnTo>
                    <a:pt x="0" y="2824187"/>
                  </a:lnTo>
                  <a:close/>
                </a:path>
              </a:pathLst>
            </a:custGeom>
            <a:solidFill>
              <a:srgbClr val="EFEFEF"/>
            </a:solidFill>
          </p:spPr>
        </p:sp>
        <p:sp>
          <p:nvSpPr>
            <p:cNvPr name="TextBox 6" id="6"/>
            <p:cNvSpPr txBox="true"/>
            <p:nvPr/>
          </p:nvSpPr>
          <p:spPr>
            <a:xfrm>
              <a:off x="0" y="-19050"/>
              <a:ext cx="6275669" cy="2843237"/>
            </a:xfrm>
            <a:prstGeom prst="rect">
              <a:avLst/>
            </a:prstGeom>
          </p:spPr>
          <p:txBody>
            <a:bodyPr anchor="ctr" rtlCol="false" tIns="50800" lIns="50800" bIns="50800" rIns="50800"/>
            <a:lstStyle/>
            <a:p>
              <a:pPr algn="ctr">
                <a:lnSpc>
                  <a:spcPts val="2859"/>
                </a:lnSpc>
              </a:pPr>
            </a:p>
          </p:txBody>
        </p:sp>
      </p:grpSp>
      <p:sp>
        <p:nvSpPr>
          <p:cNvPr name="TextBox 7" id="7"/>
          <p:cNvSpPr txBox="true"/>
          <p:nvPr/>
        </p:nvSpPr>
        <p:spPr>
          <a:xfrm rot="0">
            <a:off x="675751" y="313932"/>
            <a:ext cx="16936498" cy="1099588"/>
          </a:xfrm>
          <a:prstGeom prst="rect">
            <a:avLst/>
          </a:prstGeom>
        </p:spPr>
        <p:txBody>
          <a:bodyPr anchor="t" rtlCol="false" tIns="0" lIns="0" bIns="0" rIns="0">
            <a:spAutoFit/>
          </a:bodyPr>
          <a:lstStyle/>
          <a:p>
            <a:pPr>
              <a:lnSpc>
                <a:spcPts val="8945"/>
              </a:lnSpc>
            </a:pPr>
            <a:r>
              <a:rPr lang="en-US" sz="6482" spc="635">
                <a:solidFill>
                  <a:srgbClr val="231F20"/>
                </a:solidFill>
                <a:latin typeface="Oswald Bold"/>
              </a:rPr>
              <a:t>CÁC THUẬT NGỮ TRONG MONGOBD (CONT)</a:t>
            </a:r>
          </a:p>
        </p:txBody>
      </p:sp>
      <p:sp>
        <p:nvSpPr>
          <p:cNvPr name="TextBox 8" id="8"/>
          <p:cNvSpPr txBox="true"/>
          <p:nvPr/>
        </p:nvSpPr>
        <p:spPr>
          <a:xfrm rot="0">
            <a:off x="1028700" y="2109758"/>
            <a:ext cx="15842623" cy="6830733"/>
          </a:xfrm>
          <a:prstGeom prst="rect">
            <a:avLst/>
          </a:prstGeom>
        </p:spPr>
        <p:txBody>
          <a:bodyPr anchor="t" rtlCol="false" tIns="0" lIns="0" bIns="0" rIns="0">
            <a:spAutoFit/>
          </a:bodyPr>
          <a:lstStyle/>
          <a:p>
            <a:pPr algn="just" marL="801072" indent="-400536" lvl="1">
              <a:lnSpc>
                <a:spcPts val="5417"/>
              </a:lnSpc>
              <a:buFont typeface="Arial"/>
              <a:buChar char="•"/>
            </a:pPr>
            <a:r>
              <a:rPr lang="en-US" sz="3710" spc="363">
                <a:solidFill>
                  <a:srgbClr val="231F20"/>
                </a:solidFill>
                <a:latin typeface="DM Sans Bold"/>
              </a:rPr>
              <a:t>Database </a:t>
            </a:r>
            <a:r>
              <a:rPr lang="en-US" sz="3710" spc="363">
                <a:solidFill>
                  <a:srgbClr val="231F20"/>
                </a:solidFill>
                <a:latin typeface="DM Sans"/>
              </a:rPr>
              <a:t>– Nơi chứa các Collection, giống với csdl RDMS chúng chứa các bảng. Một mấy chủ MongoDB có thể chứa nhiều Database.</a:t>
            </a:r>
          </a:p>
          <a:p>
            <a:pPr algn="just" marL="801072" indent="-400536" lvl="1">
              <a:lnSpc>
                <a:spcPts val="5417"/>
              </a:lnSpc>
              <a:buFont typeface="Arial"/>
              <a:buChar char="•"/>
            </a:pPr>
            <a:r>
              <a:rPr lang="en-US" sz="3710" spc="363">
                <a:solidFill>
                  <a:srgbClr val="231F20"/>
                </a:solidFill>
                <a:latin typeface="DM Sans Bold"/>
              </a:rPr>
              <a:t>Document </a:t>
            </a:r>
            <a:r>
              <a:rPr lang="en-US" sz="3710" spc="363">
                <a:solidFill>
                  <a:srgbClr val="231F20"/>
                </a:solidFill>
                <a:latin typeface="DM Sans"/>
              </a:rPr>
              <a:t>– Một bản ghi thuộc một Collection thì được gọi là một Document. Các Document lần lượt bao gồm các trường tên và giá trị.</a:t>
            </a:r>
          </a:p>
          <a:p>
            <a:pPr algn="just" marL="801072" indent="-400536" lvl="1">
              <a:lnSpc>
                <a:spcPts val="5417"/>
              </a:lnSpc>
              <a:buFont typeface="Arial"/>
              <a:buChar char="•"/>
            </a:pPr>
            <a:r>
              <a:rPr lang="en-US" sz="3710" spc="363">
                <a:solidFill>
                  <a:srgbClr val="231F20"/>
                </a:solidFill>
                <a:latin typeface="DM Sans Bold"/>
              </a:rPr>
              <a:t>Field </a:t>
            </a:r>
            <a:r>
              <a:rPr lang="en-US" sz="3710" spc="363">
                <a:solidFill>
                  <a:srgbClr val="231F20"/>
                </a:solidFill>
                <a:latin typeface="DM Sans"/>
              </a:rPr>
              <a:t>– Là một cặp name – value trong một document. Một document có thể có không hoặc nhiều trường.</a:t>
            </a:r>
          </a:p>
          <a:p>
            <a:pPr algn="just" marL="801072" indent="-400536" lvl="1">
              <a:lnSpc>
                <a:spcPts val="5417"/>
              </a:lnSpc>
              <a:buFont typeface="Arial"/>
              <a:buChar char="•"/>
            </a:pPr>
            <a:r>
              <a:rPr lang="en-US" sz="3710" spc="363">
                <a:solidFill>
                  <a:srgbClr val="231F20"/>
                </a:solidFill>
                <a:latin typeface="DM Sans Bold"/>
              </a:rPr>
              <a:t>JSON </a:t>
            </a:r>
            <a:r>
              <a:rPr lang="en-US" sz="3710" spc="363">
                <a:solidFill>
                  <a:srgbClr val="231F20"/>
                </a:solidFill>
                <a:latin typeface="DM Sans"/>
              </a:rPr>
              <a:t>– Có thể đọc được ở định dạng văn bản đơn giản thể hiện cho các dữ liệu có cấu trúc. </a:t>
            </a:r>
          </a:p>
        </p:txBody>
      </p:sp>
      <p:sp>
        <p:nvSpPr>
          <p:cNvPr name="Freeform 9" id="9"/>
          <p:cNvSpPr/>
          <p:nvPr/>
        </p:nvSpPr>
        <p:spPr>
          <a:xfrm flipH="false" flipV="false" rot="0">
            <a:off x="-3132527" y="772836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81834" y="2356872"/>
            <a:ext cx="8710548" cy="7146079"/>
          </a:xfrm>
          <a:custGeom>
            <a:avLst/>
            <a:gdLst/>
            <a:ahLst/>
            <a:cxnLst/>
            <a:rect r="r" b="b" t="t" l="l"/>
            <a:pathLst>
              <a:path h="7146079" w="8710548">
                <a:moveTo>
                  <a:pt x="0" y="0"/>
                </a:moveTo>
                <a:lnTo>
                  <a:pt x="8710548" y="0"/>
                </a:lnTo>
                <a:lnTo>
                  <a:pt x="8710548" y="7146079"/>
                </a:lnTo>
                <a:lnTo>
                  <a:pt x="0" y="7146079"/>
                </a:lnTo>
                <a:lnTo>
                  <a:pt x="0" y="0"/>
                </a:lnTo>
                <a:close/>
              </a:path>
            </a:pathLst>
          </a:custGeom>
          <a:blipFill>
            <a:blip r:embed="rId4"/>
            <a:stretch>
              <a:fillRect l="-9469" t="0" r="-6329" b="0"/>
            </a:stretch>
          </a:blipFill>
        </p:spPr>
      </p:sp>
      <p:sp>
        <p:nvSpPr>
          <p:cNvPr name="TextBox 4" id="4"/>
          <p:cNvSpPr txBox="true"/>
          <p:nvPr/>
        </p:nvSpPr>
        <p:spPr>
          <a:xfrm rot="0">
            <a:off x="3232115" y="166928"/>
            <a:ext cx="1182377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CÁCH HOẠT ĐỘNG</a:t>
            </a:r>
          </a:p>
        </p:txBody>
      </p:sp>
      <p:sp>
        <p:nvSpPr>
          <p:cNvPr name="TextBox 5" id="5"/>
          <p:cNvSpPr txBox="true"/>
          <p:nvPr/>
        </p:nvSpPr>
        <p:spPr>
          <a:xfrm rot="0">
            <a:off x="9885841" y="2830501"/>
            <a:ext cx="7373459" cy="5470526"/>
          </a:xfrm>
          <a:prstGeom prst="rect">
            <a:avLst/>
          </a:prstGeom>
        </p:spPr>
        <p:txBody>
          <a:bodyPr anchor="t" rtlCol="false" tIns="0" lIns="0" bIns="0" rIns="0">
            <a:spAutoFit/>
          </a:bodyPr>
          <a:lstStyle/>
          <a:p>
            <a:pPr algn="just">
              <a:lnSpc>
                <a:spcPts val="6289"/>
              </a:lnSpc>
              <a:spcBef>
                <a:spcPct val="0"/>
              </a:spcBef>
            </a:pPr>
            <a:r>
              <a:rPr lang="en-US" sz="3699">
                <a:solidFill>
                  <a:srgbClr val="231F20"/>
                </a:solidFill>
                <a:latin typeface="DM Sans"/>
              </a:rPr>
              <a:t>MongoDB hoạt động dưới một tiến trình ngầm service, luôn mở một cổng (Cổng mặc định là 27017) để lắng nghe các yêu cầu truy vấn, thao tác từ các ứng dụng gửi vào sau đó mới tiến hành xử lý.</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3494383"/>
            <a:ext cx="8306553" cy="6792617"/>
          </a:xfrm>
          <a:custGeom>
            <a:avLst/>
            <a:gdLst/>
            <a:ahLst/>
            <a:cxnLst/>
            <a:rect r="r" b="b" t="t" l="l"/>
            <a:pathLst>
              <a:path h="6792617" w="8306553">
                <a:moveTo>
                  <a:pt x="0" y="0"/>
                </a:moveTo>
                <a:lnTo>
                  <a:pt x="8306553" y="0"/>
                </a:lnTo>
                <a:lnTo>
                  <a:pt x="8306553" y="6792617"/>
                </a:lnTo>
                <a:lnTo>
                  <a:pt x="0" y="6792617"/>
                </a:lnTo>
                <a:lnTo>
                  <a:pt x="0" y="0"/>
                </a:lnTo>
                <a:close/>
              </a:path>
            </a:pathLst>
          </a:custGeom>
          <a:blipFill>
            <a:blip r:embed="rId4"/>
            <a:stretch>
              <a:fillRect l="0" t="0" r="0" b="0"/>
            </a:stretch>
          </a:blipFill>
        </p:spPr>
      </p:sp>
      <p:sp>
        <p:nvSpPr>
          <p:cNvPr name="Freeform 4" id="4"/>
          <p:cNvSpPr/>
          <p:nvPr/>
        </p:nvSpPr>
        <p:spPr>
          <a:xfrm flipH="false" flipV="false" rot="0">
            <a:off x="9668498" y="3751879"/>
            <a:ext cx="8619502" cy="6529926"/>
          </a:xfrm>
          <a:custGeom>
            <a:avLst/>
            <a:gdLst/>
            <a:ahLst/>
            <a:cxnLst/>
            <a:rect r="r" b="b" t="t" l="l"/>
            <a:pathLst>
              <a:path h="6529926" w="8619502">
                <a:moveTo>
                  <a:pt x="0" y="0"/>
                </a:moveTo>
                <a:lnTo>
                  <a:pt x="8619502" y="0"/>
                </a:lnTo>
                <a:lnTo>
                  <a:pt x="8619502" y="6529926"/>
                </a:lnTo>
                <a:lnTo>
                  <a:pt x="0" y="6529926"/>
                </a:lnTo>
                <a:lnTo>
                  <a:pt x="0" y="0"/>
                </a:lnTo>
                <a:close/>
              </a:path>
            </a:pathLst>
          </a:custGeom>
          <a:blipFill>
            <a:blip r:embed="rId5"/>
            <a:stretch>
              <a:fillRect l="0" t="0" r="0" b="0"/>
            </a:stretch>
          </a:blipFill>
        </p:spPr>
      </p:sp>
      <p:sp>
        <p:nvSpPr>
          <p:cNvPr name="TextBox 5" id="5"/>
          <p:cNvSpPr txBox="true"/>
          <p:nvPr/>
        </p:nvSpPr>
        <p:spPr>
          <a:xfrm rot="0">
            <a:off x="3232115" y="166928"/>
            <a:ext cx="1182377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KIẾN TRÚC</a:t>
            </a:r>
          </a:p>
        </p:txBody>
      </p:sp>
      <p:sp>
        <p:nvSpPr>
          <p:cNvPr name="TextBox 6" id="6"/>
          <p:cNvSpPr txBox="true"/>
          <p:nvPr/>
        </p:nvSpPr>
        <p:spPr>
          <a:xfrm rot="0">
            <a:off x="1676071" y="2338679"/>
            <a:ext cx="4954411" cy="1155704"/>
          </a:xfrm>
          <a:prstGeom prst="rect">
            <a:avLst/>
          </a:prstGeom>
        </p:spPr>
        <p:txBody>
          <a:bodyPr anchor="t" rtlCol="false" tIns="0" lIns="0" bIns="0" rIns="0">
            <a:spAutoFit/>
          </a:bodyPr>
          <a:lstStyle/>
          <a:p>
            <a:pPr algn="just">
              <a:lnSpc>
                <a:spcPts val="9859"/>
              </a:lnSpc>
              <a:spcBef>
                <a:spcPct val="0"/>
              </a:spcBef>
            </a:pPr>
            <a:r>
              <a:rPr lang="en-US" sz="5799">
                <a:solidFill>
                  <a:srgbClr val="231F20"/>
                </a:solidFill>
                <a:latin typeface="DM Sans Bold"/>
              </a:rPr>
              <a:t>REPLICATION</a:t>
            </a:r>
          </a:p>
        </p:txBody>
      </p:sp>
      <p:sp>
        <p:nvSpPr>
          <p:cNvPr name="TextBox 7" id="7"/>
          <p:cNvSpPr txBox="true"/>
          <p:nvPr/>
        </p:nvSpPr>
        <p:spPr>
          <a:xfrm rot="0">
            <a:off x="10309268" y="2338679"/>
            <a:ext cx="7308951" cy="1155704"/>
          </a:xfrm>
          <a:prstGeom prst="rect">
            <a:avLst/>
          </a:prstGeom>
        </p:spPr>
        <p:txBody>
          <a:bodyPr anchor="t" rtlCol="false" tIns="0" lIns="0" bIns="0" rIns="0">
            <a:spAutoFit/>
          </a:bodyPr>
          <a:lstStyle/>
          <a:p>
            <a:pPr algn="just">
              <a:lnSpc>
                <a:spcPts val="9859"/>
              </a:lnSpc>
              <a:spcBef>
                <a:spcPct val="0"/>
              </a:spcBef>
            </a:pPr>
            <a:r>
              <a:rPr lang="en-US" sz="5799">
                <a:solidFill>
                  <a:srgbClr val="231F20"/>
                </a:solidFill>
                <a:latin typeface="DM Sans Bold"/>
              </a:rPr>
              <a:t>AUTOMIC FAILOVER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395" y="3112259"/>
            <a:ext cx="8570735" cy="7499393"/>
          </a:xfrm>
          <a:custGeom>
            <a:avLst/>
            <a:gdLst/>
            <a:ahLst/>
            <a:cxnLst/>
            <a:rect r="r" b="b" t="t" l="l"/>
            <a:pathLst>
              <a:path h="7499393" w="8570735">
                <a:moveTo>
                  <a:pt x="0" y="0"/>
                </a:moveTo>
                <a:lnTo>
                  <a:pt x="8570735" y="0"/>
                </a:lnTo>
                <a:lnTo>
                  <a:pt x="8570735" y="7499393"/>
                </a:lnTo>
                <a:lnTo>
                  <a:pt x="0" y="7499393"/>
                </a:lnTo>
                <a:lnTo>
                  <a:pt x="0" y="0"/>
                </a:lnTo>
                <a:close/>
              </a:path>
            </a:pathLst>
          </a:custGeom>
          <a:blipFill>
            <a:blip r:embed="rId4"/>
            <a:stretch>
              <a:fillRect l="0" t="0" r="0" b="0"/>
            </a:stretch>
          </a:blipFill>
        </p:spPr>
      </p:sp>
      <p:sp>
        <p:nvSpPr>
          <p:cNvPr name="Freeform 4" id="4"/>
          <p:cNvSpPr/>
          <p:nvPr/>
        </p:nvSpPr>
        <p:spPr>
          <a:xfrm flipH="false" flipV="false" rot="0">
            <a:off x="8178137" y="3112259"/>
            <a:ext cx="10109863" cy="7174741"/>
          </a:xfrm>
          <a:custGeom>
            <a:avLst/>
            <a:gdLst/>
            <a:ahLst/>
            <a:cxnLst/>
            <a:rect r="r" b="b" t="t" l="l"/>
            <a:pathLst>
              <a:path h="7174741" w="10109863">
                <a:moveTo>
                  <a:pt x="0" y="0"/>
                </a:moveTo>
                <a:lnTo>
                  <a:pt x="10109863" y="0"/>
                </a:lnTo>
                <a:lnTo>
                  <a:pt x="10109863" y="7174741"/>
                </a:lnTo>
                <a:lnTo>
                  <a:pt x="0" y="7174741"/>
                </a:lnTo>
                <a:lnTo>
                  <a:pt x="0" y="0"/>
                </a:lnTo>
                <a:close/>
              </a:path>
            </a:pathLst>
          </a:custGeom>
          <a:blipFill>
            <a:blip r:embed="rId5"/>
            <a:stretch>
              <a:fillRect l="0" t="0" r="0" b="0"/>
            </a:stretch>
          </a:blipFill>
        </p:spPr>
      </p:sp>
      <p:sp>
        <p:nvSpPr>
          <p:cNvPr name="TextBox 5" id="5"/>
          <p:cNvSpPr txBox="true"/>
          <p:nvPr/>
        </p:nvSpPr>
        <p:spPr>
          <a:xfrm rot="0">
            <a:off x="3232115" y="166928"/>
            <a:ext cx="1182377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KIẾN TRÚC</a:t>
            </a:r>
          </a:p>
        </p:txBody>
      </p:sp>
      <p:sp>
        <p:nvSpPr>
          <p:cNvPr name="TextBox 6" id="6"/>
          <p:cNvSpPr txBox="true"/>
          <p:nvPr/>
        </p:nvSpPr>
        <p:spPr>
          <a:xfrm rot="0">
            <a:off x="770668" y="1956554"/>
            <a:ext cx="7212189" cy="1155704"/>
          </a:xfrm>
          <a:prstGeom prst="rect">
            <a:avLst/>
          </a:prstGeom>
        </p:spPr>
        <p:txBody>
          <a:bodyPr anchor="t" rtlCol="false" tIns="0" lIns="0" bIns="0" rIns="0">
            <a:spAutoFit/>
          </a:bodyPr>
          <a:lstStyle/>
          <a:p>
            <a:pPr algn="just">
              <a:lnSpc>
                <a:spcPts val="9859"/>
              </a:lnSpc>
              <a:spcBef>
                <a:spcPct val="0"/>
              </a:spcBef>
            </a:pPr>
            <a:r>
              <a:rPr lang="en-US" sz="5799">
                <a:solidFill>
                  <a:srgbClr val="231F20"/>
                </a:solidFill>
                <a:latin typeface="DM Sans Bold"/>
              </a:rPr>
              <a:t>NODE SECONDARY</a:t>
            </a:r>
          </a:p>
        </p:txBody>
      </p:sp>
      <p:sp>
        <p:nvSpPr>
          <p:cNvPr name="TextBox 7" id="7"/>
          <p:cNvSpPr txBox="true"/>
          <p:nvPr/>
        </p:nvSpPr>
        <p:spPr>
          <a:xfrm rot="0">
            <a:off x="10714300" y="1956554"/>
            <a:ext cx="4341586" cy="1155704"/>
          </a:xfrm>
          <a:prstGeom prst="rect">
            <a:avLst/>
          </a:prstGeom>
        </p:spPr>
        <p:txBody>
          <a:bodyPr anchor="t" rtlCol="false" tIns="0" lIns="0" bIns="0" rIns="0">
            <a:spAutoFit/>
          </a:bodyPr>
          <a:lstStyle/>
          <a:p>
            <a:pPr algn="just">
              <a:lnSpc>
                <a:spcPts val="9859"/>
              </a:lnSpc>
              <a:spcBef>
                <a:spcPct val="0"/>
              </a:spcBef>
            </a:pPr>
            <a:r>
              <a:rPr lang="en-US" sz="5799">
                <a:solidFill>
                  <a:srgbClr val="231F20"/>
                </a:solidFill>
                <a:latin typeface="DM Sans Bold"/>
              </a:rPr>
              <a:t>SHARDING</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567689" y="2993850"/>
            <a:ext cx="15152622" cy="4679951"/>
          </a:xfrm>
          <a:prstGeom prst="rect">
            <a:avLst/>
          </a:prstGeom>
        </p:spPr>
        <p:txBody>
          <a:bodyPr anchor="t" rtlCol="false" tIns="0" lIns="0" bIns="0" rIns="0">
            <a:spAutoFit/>
          </a:bodyPr>
          <a:lstStyle/>
          <a:p>
            <a:pPr algn="just">
              <a:lnSpc>
                <a:spcPts val="6289"/>
              </a:lnSpc>
            </a:pPr>
            <a:r>
              <a:rPr lang="en-US" sz="3699">
                <a:solidFill>
                  <a:srgbClr val="231F20"/>
                </a:solidFill>
                <a:latin typeface="DM Sans Bold"/>
              </a:rPr>
              <a:t>1. Find, FindOne</a:t>
            </a:r>
          </a:p>
          <a:p>
            <a:pPr algn="just">
              <a:lnSpc>
                <a:spcPts val="6289"/>
              </a:lnSpc>
            </a:pPr>
            <a:r>
              <a:rPr lang="en-US" sz="3699">
                <a:solidFill>
                  <a:srgbClr val="231F20"/>
                </a:solidFill>
                <a:latin typeface="DM Sans"/>
              </a:rPr>
              <a:t>Cú pháp: db.collection_name.find() Khi không truyền vào tham số bên trong hàm find() thì nó sẽ lẩy ra tất cả document có bên trong của collection đó. Trong bài trước mình đã tạo 1 collection users. bây giờ mình sẽ thức hiện các thao tác truy vấn trên đó.</a:t>
            </a:r>
          </a:p>
          <a:p>
            <a:pPr algn="just">
              <a:lnSpc>
                <a:spcPts val="6289"/>
              </a:lnSpc>
              <a:spcBef>
                <a:spcPct val="0"/>
              </a:spcBef>
            </a:pPr>
          </a:p>
        </p:txBody>
      </p:sp>
      <p:grpSp>
        <p:nvGrpSpPr>
          <p:cNvPr name="Group 3" id="3"/>
          <p:cNvGrpSpPr/>
          <p:nvPr/>
        </p:nvGrpSpPr>
        <p:grpSpPr>
          <a:xfrm rot="0">
            <a:off x="1567689" y="7279836"/>
            <a:ext cx="5941065" cy="1322021"/>
            <a:chOff x="0" y="0"/>
            <a:chExt cx="2276279" cy="506523"/>
          </a:xfrm>
        </p:grpSpPr>
        <p:sp>
          <p:nvSpPr>
            <p:cNvPr name="Freeform 4" id="4"/>
            <p:cNvSpPr/>
            <p:nvPr/>
          </p:nvSpPr>
          <p:spPr>
            <a:xfrm flipH="false" flipV="false" rot="0">
              <a:off x="0" y="0"/>
              <a:ext cx="2276279" cy="506523"/>
            </a:xfrm>
            <a:custGeom>
              <a:avLst/>
              <a:gdLst/>
              <a:ahLst/>
              <a:cxnLst/>
              <a:rect r="r" b="b" t="t" l="l"/>
              <a:pathLst>
                <a:path h="506523" w="2276279">
                  <a:moveTo>
                    <a:pt x="0" y="0"/>
                  </a:moveTo>
                  <a:lnTo>
                    <a:pt x="2276279" y="0"/>
                  </a:lnTo>
                  <a:lnTo>
                    <a:pt x="2276279" y="506523"/>
                  </a:lnTo>
                  <a:lnTo>
                    <a:pt x="0" y="506523"/>
                  </a:lnTo>
                  <a:close/>
                </a:path>
              </a:pathLst>
            </a:custGeom>
            <a:solidFill>
              <a:srgbClr val="CCCCCC"/>
            </a:solidFill>
          </p:spPr>
        </p:sp>
        <p:sp>
          <p:nvSpPr>
            <p:cNvPr name="TextBox 5" id="5"/>
            <p:cNvSpPr txBox="true"/>
            <p:nvPr/>
          </p:nvSpPr>
          <p:spPr>
            <a:xfrm>
              <a:off x="0" y="-19050"/>
              <a:ext cx="2276279" cy="525573"/>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2748305" y="654577"/>
            <a:ext cx="12791390" cy="1578515"/>
          </a:xfrm>
          <a:prstGeom prst="rect">
            <a:avLst/>
          </a:prstGeom>
        </p:spPr>
        <p:txBody>
          <a:bodyPr anchor="t" rtlCol="false" tIns="0" lIns="0" bIns="0" rIns="0">
            <a:spAutoFit/>
          </a:bodyPr>
          <a:lstStyle/>
          <a:p>
            <a:pPr algn="ctr">
              <a:lnSpc>
                <a:spcPts val="12809"/>
              </a:lnSpc>
            </a:pPr>
            <a:r>
              <a:rPr lang="en-US" sz="9281" spc="909">
                <a:solidFill>
                  <a:srgbClr val="231F20"/>
                </a:solidFill>
                <a:latin typeface="Oswald Bold"/>
              </a:rPr>
              <a:t>CÚ PHÁP TRUY VẤN</a:t>
            </a:r>
          </a:p>
        </p:txBody>
      </p:sp>
      <p:sp>
        <p:nvSpPr>
          <p:cNvPr name="TextBox 7" id="7"/>
          <p:cNvSpPr txBox="true"/>
          <p:nvPr/>
        </p:nvSpPr>
        <p:spPr>
          <a:xfrm rot="0">
            <a:off x="1595865" y="7441628"/>
            <a:ext cx="5912889" cy="903188"/>
          </a:xfrm>
          <a:prstGeom prst="rect">
            <a:avLst/>
          </a:prstGeom>
        </p:spPr>
        <p:txBody>
          <a:bodyPr anchor="t" rtlCol="false" tIns="0" lIns="0" bIns="0" rIns="0">
            <a:spAutoFit/>
          </a:bodyPr>
          <a:lstStyle/>
          <a:p>
            <a:pPr algn="ctr">
              <a:lnSpc>
                <a:spcPts val="7347"/>
              </a:lnSpc>
              <a:spcBef>
                <a:spcPct val="0"/>
              </a:spcBef>
            </a:pPr>
            <a:r>
              <a:rPr lang="en-US" sz="5324" spc="521">
                <a:solidFill>
                  <a:srgbClr val="231F20"/>
                </a:solidFill>
                <a:latin typeface="Oswald Bold"/>
              </a:rPr>
              <a:t>DB.USERS.FIND(); </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381918" y="1987580"/>
            <a:ext cx="16083612" cy="8299420"/>
          </a:xfrm>
          <a:prstGeom prst="rect">
            <a:avLst/>
          </a:prstGeom>
        </p:spPr>
        <p:txBody>
          <a:bodyPr anchor="t" rtlCol="false" tIns="0" lIns="0" bIns="0" rIns="0">
            <a:spAutoFit/>
          </a:bodyPr>
          <a:lstStyle/>
          <a:p>
            <a:pPr algn="just">
              <a:lnSpc>
                <a:spcPts val="5100"/>
              </a:lnSpc>
            </a:pPr>
            <a:r>
              <a:rPr lang="en-US" sz="3000" spc="-9">
                <a:solidFill>
                  <a:srgbClr val="231F20"/>
                </a:solidFill>
                <a:latin typeface="DM Sans Bold"/>
              </a:rPr>
              <a:t>2. Truy vấn dạng có điều kiện</a:t>
            </a:r>
          </a:p>
          <a:p>
            <a:pPr algn="just">
              <a:lnSpc>
                <a:spcPts val="5100"/>
              </a:lnSpc>
            </a:pPr>
            <a:r>
              <a:rPr lang="en-US" sz="3000" spc="-9">
                <a:solidFill>
                  <a:srgbClr val="231F20"/>
                </a:solidFill>
                <a:latin typeface="DM Sans"/>
              </a:rPr>
              <a:t>Cú pháp : </a:t>
            </a:r>
            <a:r>
              <a:rPr lang="en-US" sz="3000" spc="-9">
                <a:solidFill>
                  <a:srgbClr val="FF3131"/>
                </a:solidFill>
                <a:latin typeface="DM Sans Bold"/>
              </a:rPr>
              <a:t>db.collection_name.find(query, projection)</a:t>
            </a:r>
          </a:p>
          <a:p>
            <a:pPr algn="just">
              <a:lnSpc>
                <a:spcPts val="5100"/>
              </a:lnSpc>
            </a:pPr>
            <a:r>
              <a:rPr lang="en-US" sz="3000" spc="-9">
                <a:solidFill>
                  <a:srgbClr val="231F20"/>
                </a:solidFill>
                <a:latin typeface="DM Sans"/>
              </a:rPr>
              <a:t>Trong đó :</a:t>
            </a:r>
          </a:p>
          <a:p>
            <a:pPr algn="just">
              <a:lnSpc>
                <a:spcPts val="5100"/>
              </a:lnSpc>
            </a:pPr>
            <a:r>
              <a:rPr lang="en-US" sz="3000" spc="-9">
                <a:solidFill>
                  <a:srgbClr val="231F20"/>
                </a:solidFill>
                <a:latin typeface="DM Sans"/>
              </a:rPr>
              <a:t>collectionname : là tên collection của bạn.</a:t>
            </a:r>
          </a:p>
          <a:p>
            <a:pPr algn="just">
              <a:lnSpc>
                <a:spcPts val="5100"/>
              </a:lnSpc>
            </a:pPr>
            <a:r>
              <a:rPr lang="en-US" sz="3000" spc="-9">
                <a:solidFill>
                  <a:srgbClr val="231F20"/>
                </a:solidFill>
                <a:latin typeface="DM Sans"/>
              </a:rPr>
              <a:t>query : không bắt buộc. chỉ định những điều kiệu chúng ta muốn</a:t>
            </a:r>
          </a:p>
          <a:p>
            <a:pPr algn="just">
              <a:lnSpc>
                <a:spcPts val="5100"/>
              </a:lnSpc>
            </a:pPr>
            <a:r>
              <a:rPr lang="en-US" sz="3000" spc="-9">
                <a:solidFill>
                  <a:srgbClr val="231F20"/>
                </a:solidFill>
                <a:latin typeface="DM Sans"/>
              </a:rPr>
              <a:t>projection : không bắt buộc. Chỉ định các trường để trả về trong các tài liệu khớp với query trên, nếu projection rỗng thì trả về tất cả các trường. có dạng { field1: &lt;value&gt;, field2: &lt;value&gt; ... }</a:t>
            </a:r>
          </a:p>
          <a:p>
            <a:pPr algn="just">
              <a:lnSpc>
                <a:spcPts val="5100"/>
              </a:lnSpc>
            </a:pPr>
            <a:r>
              <a:rPr lang="en-US" sz="3000" spc="-9">
                <a:solidFill>
                  <a:srgbClr val="231F20"/>
                </a:solidFill>
                <a:latin typeface="DM Sans"/>
              </a:rPr>
              <a:t>value có thể là bất kì sau đây</a:t>
            </a:r>
          </a:p>
          <a:p>
            <a:pPr algn="just" marL="647802" indent="-323901" lvl="1">
              <a:lnSpc>
                <a:spcPts val="5100"/>
              </a:lnSpc>
              <a:buFont typeface="Arial"/>
              <a:buChar char="•"/>
            </a:pPr>
            <a:r>
              <a:rPr lang="en-US" sz="3000">
                <a:solidFill>
                  <a:srgbClr val="231F20"/>
                </a:solidFill>
                <a:latin typeface="DM Sans"/>
              </a:rPr>
              <a:t> 1 hoặc true để trả về  trường đó</a:t>
            </a:r>
          </a:p>
          <a:p>
            <a:pPr algn="just" marL="647802" indent="-323901" lvl="1">
              <a:lnSpc>
                <a:spcPts val="5100"/>
              </a:lnSpc>
              <a:buFont typeface="Arial"/>
              <a:buChar char="•"/>
            </a:pPr>
            <a:r>
              <a:rPr lang="en-US" sz="3000">
                <a:solidFill>
                  <a:srgbClr val="231F20"/>
                </a:solidFill>
                <a:latin typeface="DM Sans"/>
              </a:rPr>
              <a:t>0 hoặc false để loại  trường đó</a:t>
            </a:r>
          </a:p>
          <a:p>
            <a:pPr algn="just" marL="647802" indent="-323901" lvl="1">
              <a:lnSpc>
                <a:spcPts val="5100"/>
              </a:lnSpc>
              <a:buFont typeface="Arial"/>
              <a:buChar char="•"/>
            </a:pPr>
            <a:r>
              <a:rPr lang="en-US" sz="3000">
                <a:solidFill>
                  <a:srgbClr val="231F20"/>
                </a:solidFill>
                <a:latin typeface="DM Sans"/>
              </a:rPr>
              <a:t> toán tử projection khác</a:t>
            </a:r>
          </a:p>
          <a:p>
            <a:pPr algn="just">
              <a:lnSpc>
                <a:spcPts val="4420"/>
              </a:lnSpc>
              <a:spcBef>
                <a:spcPct val="0"/>
              </a:spcBef>
            </a:pPr>
          </a:p>
        </p:txBody>
      </p:sp>
      <p:sp>
        <p:nvSpPr>
          <p:cNvPr name="TextBox 3" id="3"/>
          <p:cNvSpPr txBox="true"/>
          <p:nvPr/>
        </p:nvSpPr>
        <p:spPr>
          <a:xfrm rot="0">
            <a:off x="3232115" y="166928"/>
            <a:ext cx="12791390" cy="1578515"/>
          </a:xfrm>
          <a:prstGeom prst="rect">
            <a:avLst/>
          </a:prstGeom>
        </p:spPr>
        <p:txBody>
          <a:bodyPr anchor="t" rtlCol="false" tIns="0" lIns="0" bIns="0" rIns="0">
            <a:spAutoFit/>
          </a:bodyPr>
          <a:lstStyle/>
          <a:p>
            <a:pPr algn="ctr">
              <a:lnSpc>
                <a:spcPts val="12809"/>
              </a:lnSpc>
            </a:pPr>
            <a:r>
              <a:rPr lang="en-US" sz="9281" spc="909">
                <a:solidFill>
                  <a:srgbClr val="231F20"/>
                </a:solidFill>
                <a:latin typeface="Oswald Bold"/>
              </a:rPr>
              <a:t>CÚ PHÁP TRUY VẤN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DAFv5j1jWvc</dc:identifier>
  <dcterms:modified xsi:type="dcterms:W3CDTF">2011-08-01T06:04:30Z</dcterms:modified>
  <cp:revision>1</cp:revision>
  <dc:title>MONGODB</dc:title>
</cp:coreProperties>
</file>