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6"/>
    <p:sldId id="257" r:id="rId27"/>
    <p:sldId id="258" r:id="rId28"/>
    <p:sldId id="259" r:id="rId29"/>
    <p:sldId id="260" r:id="rId30"/>
    <p:sldId id="261" r:id="rId31"/>
    <p:sldId id="262" r:id="rId32"/>
    <p:sldId id="263" r:id="rId33"/>
    <p:sldId id="264" r:id="rId34"/>
    <p:sldId id="265" r:id="rId35"/>
  </p:sldIdLst>
  <p:sldSz cx="18288000" cy="10287000"/>
  <p:notesSz cx="6858000" cy="9144000"/>
  <p:embeddedFontLst>
    <p:embeddedFont>
      <p:font typeface="Oswald" charset="1" panose="00000500000000000000"/>
      <p:regular r:id="rId6"/>
    </p:embeddedFont>
    <p:embeddedFont>
      <p:font typeface="Oswald Bold" charset="1" panose="00000800000000000000"/>
      <p:regular r:id="rId7"/>
    </p:embeddedFont>
    <p:embeddedFont>
      <p:font typeface="Arimo" charset="1" panose="020B0604020202020204"/>
      <p:regular r:id="rId8"/>
    </p:embeddedFont>
    <p:embeddedFont>
      <p:font typeface="Arimo Bold" charset="1" panose="020B0704020202020204"/>
      <p:regular r:id="rId9"/>
    </p:embeddedFont>
    <p:embeddedFont>
      <p:font typeface="Arimo Italics" charset="1" panose="020B0604020202090204"/>
      <p:regular r:id="rId10"/>
    </p:embeddedFont>
    <p:embeddedFont>
      <p:font typeface="Arimo Bold Italics" charset="1" panose="020B0704020202090204"/>
      <p:regular r:id="rId11"/>
    </p:embeddedFont>
    <p:embeddedFont>
      <p:font typeface="Muli" charset="1" panose="00000500000000000000"/>
      <p:regular r:id="rId12"/>
    </p:embeddedFont>
    <p:embeddedFont>
      <p:font typeface="Muli Bold" charset="1" panose="00000800000000000000"/>
      <p:regular r:id="rId13"/>
    </p:embeddedFont>
    <p:embeddedFont>
      <p:font typeface="Muli Italics" charset="1" panose="00000500000000000000"/>
      <p:regular r:id="rId14"/>
    </p:embeddedFont>
    <p:embeddedFont>
      <p:font typeface="Muli Bold Italics" charset="1" panose="00000800000000000000"/>
      <p:regular r:id="rId15"/>
    </p:embeddedFont>
    <p:embeddedFont>
      <p:font typeface="Muli Extra-Light" charset="1" panose="00000300000000000000"/>
      <p:regular r:id="rId16"/>
    </p:embeddedFont>
    <p:embeddedFont>
      <p:font typeface="Muli Extra-Light Italics" charset="1" panose="00000300000000000000"/>
      <p:regular r:id="rId17"/>
    </p:embeddedFont>
    <p:embeddedFont>
      <p:font typeface="Muli Light" charset="1" panose="00000400000000000000"/>
      <p:regular r:id="rId18"/>
    </p:embeddedFont>
    <p:embeddedFont>
      <p:font typeface="Muli Light Italics" charset="1" panose="00000400000000000000"/>
      <p:regular r:id="rId19"/>
    </p:embeddedFont>
    <p:embeddedFont>
      <p:font typeface="Muli Semi-Bold" charset="1" panose="00000700000000000000"/>
      <p:regular r:id="rId20"/>
    </p:embeddedFont>
    <p:embeddedFont>
      <p:font typeface="Muli Semi-Bold Italics" charset="1" panose="00000700000000000000"/>
      <p:regular r:id="rId21"/>
    </p:embeddedFont>
    <p:embeddedFont>
      <p:font typeface="Muli Ultra-Bold" charset="1" panose="00000900000000000000"/>
      <p:regular r:id="rId22"/>
    </p:embeddedFont>
    <p:embeddedFont>
      <p:font typeface="Muli Ultra-Bold Italics" charset="1" panose="00000900000000000000"/>
      <p:regular r:id="rId23"/>
    </p:embeddedFont>
    <p:embeddedFont>
      <p:font typeface="Muli Heavy" charset="1" panose="00000A00000000000000"/>
      <p:regular r:id="rId24"/>
    </p:embeddedFont>
    <p:embeddedFont>
      <p:font typeface="Muli Heavy Italics" charset="1" panose="00000A0000000000000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slides/slide1.xml" Type="http://schemas.openxmlformats.org/officeDocument/2006/relationships/slide"/><Relationship Id="rId27" Target="slides/slide2.xml" Type="http://schemas.openxmlformats.org/officeDocument/2006/relationships/slide"/><Relationship Id="rId28" Target="slides/slide3.xml" Type="http://schemas.openxmlformats.org/officeDocument/2006/relationships/slide"/><Relationship Id="rId29" Target="slides/slide4.xml" Type="http://schemas.openxmlformats.org/officeDocument/2006/relationships/slide"/><Relationship Id="rId3" Target="viewProps.xml" Type="http://schemas.openxmlformats.org/officeDocument/2006/relationships/viewProps"/><Relationship Id="rId30" Target="slides/slide5.xml" Type="http://schemas.openxmlformats.org/officeDocument/2006/relationships/slide"/><Relationship Id="rId31" Target="slides/slide6.xml" Type="http://schemas.openxmlformats.org/officeDocument/2006/relationships/slide"/><Relationship Id="rId32" Target="slides/slide7.xml" Type="http://schemas.openxmlformats.org/officeDocument/2006/relationships/slide"/><Relationship Id="rId33" Target="slides/slide8.xml" Type="http://schemas.openxmlformats.org/officeDocument/2006/relationships/slide"/><Relationship Id="rId34" Target="slides/slide9.xml" Type="http://schemas.openxmlformats.org/officeDocument/2006/relationships/slide"/><Relationship Id="rId35" Target="slides/slide10.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204332" y="3740313"/>
            <a:ext cx="11437054" cy="3303270"/>
          </a:xfrm>
          <a:prstGeom prst="rect">
            <a:avLst/>
          </a:prstGeom>
        </p:spPr>
        <p:txBody>
          <a:bodyPr anchor="t" rtlCol="false" tIns="0" lIns="0" bIns="0" rIns="0">
            <a:spAutoFit/>
          </a:bodyPr>
          <a:lstStyle/>
          <a:p>
            <a:pPr algn="ctr">
              <a:lnSpc>
                <a:spcPts val="13229"/>
              </a:lnSpc>
            </a:pPr>
            <a:r>
              <a:rPr lang="en-US" sz="9449" spc="-103">
                <a:solidFill>
                  <a:srgbClr val="000000"/>
                </a:solidFill>
                <a:latin typeface="Muli Bold"/>
              </a:rPr>
              <a:t>Spark MLlib Statistic</a:t>
            </a:r>
          </a:p>
        </p:txBody>
      </p:sp>
      <p:grpSp>
        <p:nvGrpSpPr>
          <p:cNvPr name="Group 3" id="3"/>
          <p:cNvGrpSpPr/>
          <p:nvPr/>
        </p:nvGrpSpPr>
        <p:grpSpPr>
          <a:xfrm rot="0">
            <a:off x="14328902" y="2317173"/>
            <a:ext cx="7321033" cy="6340049"/>
            <a:chOff x="0" y="0"/>
            <a:chExt cx="3619627" cy="3134614"/>
          </a:xfrm>
        </p:grpSpPr>
        <p:sp>
          <p:nvSpPr>
            <p:cNvPr name="Freeform 4" id="4"/>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5" id="5"/>
          <p:cNvGrpSpPr/>
          <p:nvPr/>
        </p:nvGrpSpPr>
        <p:grpSpPr>
          <a:xfrm rot="0">
            <a:off x="12122944" y="7035126"/>
            <a:ext cx="4970154" cy="4304177"/>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7" id="7"/>
          <p:cNvGrpSpPr/>
          <p:nvPr/>
        </p:nvGrpSpPr>
        <p:grpSpPr>
          <a:xfrm rot="0">
            <a:off x="12336342" y="5954842"/>
            <a:ext cx="2271679" cy="1967285"/>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9" id="9"/>
          <p:cNvGrpSpPr/>
          <p:nvPr/>
        </p:nvGrpSpPr>
        <p:grpSpPr>
          <a:xfrm rot="0">
            <a:off x="13737770" y="373605"/>
            <a:ext cx="3799619" cy="3290488"/>
            <a:chOff x="0" y="0"/>
            <a:chExt cx="3619627" cy="3134614"/>
          </a:xfrm>
        </p:grpSpPr>
        <p:sp>
          <p:nvSpPr>
            <p:cNvPr name="Freeform 10" id="10"/>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11" id="11"/>
          <p:cNvGrpSpPr/>
          <p:nvPr/>
        </p:nvGrpSpPr>
        <p:grpSpPr>
          <a:xfrm rot="0">
            <a:off x="1028700" y="1028700"/>
            <a:ext cx="6616449" cy="920652"/>
            <a:chOff x="0" y="0"/>
            <a:chExt cx="8821932" cy="1227536"/>
          </a:xfrm>
        </p:grpSpPr>
        <p:sp>
          <p:nvSpPr>
            <p:cNvPr name="TextBox 12" id="12"/>
            <p:cNvSpPr txBox="true"/>
            <p:nvPr/>
          </p:nvSpPr>
          <p:spPr>
            <a:xfrm rot="0">
              <a:off x="2032213" y="162585"/>
              <a:ext cx="6789719" cy="826165"/>
            </a:xfrm>
            <a:prstGeom prst="rect">
              <a:avLst/>
            </a:prstGeom>
          </p:spPr>
          <p:txBody>
            <a:bodyPr anchor="t" rtlCol="false" tIns="0" lIns="0" bIns="0" rIns="0">
              <a:spAutoFit/>
            </a:bodyPr>
            <a:lstStyle/>
            <a:p>
              <a:pPr>
                <a:lnSpc>
                  <a:spcPts val="5277"/>
                </a:lnSpc>
                <a:spcBef>
                  <a:spcPct val="0"/>
                </a:spcBef>
              </a:pPr>
              <a:r>
                <a:rPr lang="en-US" sz="3769">
                  <a:solidFill>
                    <a:srgbClr val="000000"/>
                  </a:solidFill>
                  <a:latin typeface="Muli Bold"/>
                </a:rPr>
                <a:t>Nhóm 6</a:t>
              </a:r>
            </a:p>
          </p:txBody>
        </p:sp>
        <p:sp>
          <p:nvSpPr>
            <p:cNvPr name="Freeform 13" id="13"/>
            <p:cNvSpPr/>
            <p:nvPr/>
          </p:nvSpPr>
          <p:spPr>
            <a:xfrm flipH="false" flipV="false" rot="0">
              <a:off x="0" y="0"/>
              <a:ext cx="1421357" cy="1227536"/>
            </a:xfrm>
            <a:custGeom>
              <a:avLst/>
              <a:gdLst/>
              <a:ahLst/>
              <a:cxnLst/>
              <a:rect r="r" b="b" t="t" l="l"/>
              <a:pathLst>
                <a:path h="1227536" w="1421357">
                  <a:moveTo>
                    <a:pt x="0" y="0"/>
                  </a:moveTo>
                  <a:lnTo>
                    <a:pt x="1421357" y="0"/>
                  </a:lnTo>
                  <a:lnTo>
                    <a:pt x="1421357" y="1227536"/>
                  </a:lnTo>
                  <a:lnTo>
                    <a:pt x="0" y="12275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10800000">
            <a:off x="-1306086" y="4784384"/>
            <a:ext cx="4985461" cy="4317433"/>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10800000">
            <a:off x="3061137" y="7468788"/>
            <a:ext cx="3480308" cy="3013963"/>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6" id="6"/>
          <p:cNvGrpSpPr/>
          <p:nvPr/>
        </p:nvGrpSpPr>
        <p:grpSpPr>
          <a:xfrm rot="-10800000">
            <a:off x="2780085" y="4005595"/>
            <a:ext cx="1798578" cy="1557577"/>
            <a:chOff x="0" y="0"/>
            <a:chExt cx="3619627" cy="3134614"/>
          </a:xfrm>
        </p:grpSpPr>
        <p:sp>
          <p:nvSpPr>
            <p:cNvPr name="Freeform 7" id="7"/>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8" id="8"/>
          <p:cNvGrpSpPr/>
          <p:nvPr/>
        </p:nvGrpSpPr>
        <p:grpSpPr>
          <a:xfrm rot="-10800000">
            <a:off x="300983" y="7795449"/>
            <a:ext cx="3378391" cy="2925703"/>
            <a:chOff x="0" y="0"/>
            <a:chExt cx="3619627" cy="3134614"/>
          </a:xfrm>
        </p:grpSpPr>
        <p:sp>
          <p:nvSpPr>
            <p:cNvPr name="Freeform 9" id="9"/>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sp>
        <p:nvSpPr>
          <p:cNvPr name="TextBox 10" id="10"/>
          <p:cNvSpPr txBox="true"/>
          <p:nvPr/>
        </p:nvSpPr>
        <p:spPr>
          <a:xfrm rot="0">
            <a:off x="5174735" y="2468389"/>
            <a:ext cx="13113265" cy="4074251"/>
          </a:xfrm>
          <a:prstGeom prst="rect">
            <a:avLst/>
          </a:prstGeom>
        </p:spPr>
        <p:txBody>
          <a:bodyPr anchor="t" rtlCol="false" tIns="0" lIns="0" bIns="0" rIns="0">
            <a:spAutoFit/>
          </a:bodyPr>
          <a:lstStyle/>
          <a:p>
            <a:pPr algn="ctr" marL="0" indent="0" lvl="0">
              <a:lnSpc>
                <a:spcPts val="16362"/>
              </a:lnSpc>
              <a:spcBef>
                <a:spcPct val="0"/>
              </a:spcBef>
            </a:pPr>
            <a:r>
              <a:rPr lang="en-US" sz="11857" spc="1161">
                <a:solidFill>
                  <a:srgbClr val="231F20"/>
                </a:solidFill>
                <a:latin typeface="Oswald Bold"/>
              </a:rPr>
              <a:t>THANK'S FOR WATCHING</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14151770" y="4201140"/>
            <a:ext cx="7027514" cy="6085860"/>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0">
            <a:off x="9859850" y="563974"/>
            <a:ext cx="4961246" cy="4296462"/>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a:grpSpLocks noChangeAspect="true"/>
          </p:cNvGrpSpPr>
          <p:nvPr/>
        </p:nvGrpSpPr>
        <p:grpSpPr>
          <a:xfrm rot="0">
            <a:off x="10676454" y="2120110"/>
            <a:ext cx="7611546" cy="6591255"/>
            <a:chOff x="0" y="0"/>
            <a:chExt cx="4282440" cy="3708400"/>
          </a:xfrm>
        </p:grpSpPr>
        <p:sp>
          <p:nvSpPr>
            <p:cNvPr name="Freeform 7" id="7"/>
            <p:cNvSpPr/>
            <p:nvPr/>
          </p:nvSpPr>
          <p:spPr>
            <a:xfrm flipH="false" flipV="false" rot="0">
              <a:off x="0" y="0"/>
              <a:ext cx="4282440" cy="3708400"/>
            </a:xfrm>
            <a:custGeom>
              <a:avLst/>
              <a:gdLst/>
              <a:ahLst/>
              <a:cxnLst/>
              <a:rect r="r" b="b" t="t" l="l"/>
              <a:pathLst>
                <a:path h="3708400" w="4282440">
                  <a:moveTo>
                    <a:pt x="3211830" y="0"/>
                  </a:moveTo>
                  <a:lnTo>
                    <a:pt x="1070610" y="0"/>
                  </a:lnTo>
                  <a:lnTo>
                    <a:pt x="0" y="1854200"/>
                  </a:lnTo>
                  <a:lnTo>
                    <a:pt x="1070610" y="3708400"/>
                  </a:lnTo>
                  <a:lnTo>
                    <a:pt x="3211830" y="3708400"/>
                  </a:lnTo>
                  <a:lnTo>
                    <a:pt x="4282440" y="1854200"/>
                  </a:lnTo>
                  <a:close/>
                </a:path>
              </a:pathLst>
            </a:custGeom>
            <a:blipFill>
              <a:blip r:embed="rId2"/>
              <a:stretch>
                <a:fillRect l="-14946" t="0" r="-14946" b="0"/>
              </a:stretch>
            </a:blipFill>
          </p:spPr>
        </p:sp>
      </p:grpSp>
      <p:grpSp>
        <p:nvGrpSpPr>
          <p:cNvPr name="Group 8" id="8"/>
          <p:cNvGrpSpPr/>
          <p:nvPr/>
        </p:nvGrpSpPr>
        <p:grpSpPr>
          <a:xfrm rot="0">
            <a:off x="933086" y="2551481"/>
            <a:ext cx="10653881" cy="5184038"/>
            <a:chOff x="0" y="0"/>
            <a:chExt cx="14205174" cy="6912051"/>
          </a:xfrm>
        </p:grpSpPr>
        <p:sp>
          <p:nvSpPr>
            <p:cNvPr name="TextBox 9" id="9"/>
            <p:cNvSpPr txBox="true"/>
            <p:nvPr/>
          </p:nvSpPr>
          <p:spPr>
            <a:xfrm rot="0">
              <a:off x="0" y="0"/>
              <a:ext cx="14205174" cy="1936527"/>
            </a:xfrm>
            <a:prstGeom prst="rect">
              <a:avLst/>
            </a:prstGeom>
          </p:spPr>
          <p:txBody>
            <a:bodyPr anchor="t" rtlCol="false" tIns="0" lIns="0" bIns="0" rIns="0">
              <a:spAutoFit/>
            </a:bodyPr>
            <a:lstStyle/>
            <a:p>
              <a:pPr>
                <a:lnSpc>
                  <a:spcPts val="11572"/>
                </a:lnSpc>
                <a:spcBef>
                  <a:spcPct val="0"/>
                </a:spcBef>
              </a:pPr>
              <a:r>
                <a:rPr lang="en-US" sz="9643" spc="-96">
                  <a:solidFill>
                    <a:srgbClr val="000000"/>
                  </a:solidFill>
                  <a:latin typeface="Muli Bold"/>
                </a:rPr>
                <a:t>Giới thiệu</a:t>
              </a:r>
            </a:p>
          </p:txBody>
        </p:sp>
        <p:sp>
          <p:nvSpPr>
            <p:cNvPr name="TextBox 10" id="10"/>
            <p:cNvSpPr txBox="true"/>
            <p:nvPr/>
          </p:nvSpPr>
          <p:spPr>
            <a:xfrm rot="0">
              <a:off x="0" y="2189305"/>
              <a:ext cx="12726036" cy="4722746"/>
            </a:xfrm>
            <a:prstGeom prst="rect">
              <a:avLst/>
            </a:prstGeom>
          </p:spPr>
          <p:txBody>
            <a:bodyPr anchor="t" rtlCol="false" tIns="0" lIns="0" bIns="0" rIns="0">
              <a:spAutoFit/>
            </a:bodyPr>
            <a:lstStyle/>
            <a:p>
              <a:pPr marL="633957" indent="-316979" lvl="1">
                <a:lnSpc>
                  <a:spcPts val="4110"/>
                </a:lnSpc>
                <a:buFont typeface="Arial"/>
                <a:buChar char="•"/>
              </a:pPr>
              <a:r>
                <a:rPr lang="en-US" sz="2936">
                  <a:solidFill>
                    <a:srgbClr val="000000"/>
                  </a:solidFill>
                  <a:latin typeface="Muli"/>
                </a:rPr>
                <a:t>Spark MLlib Statistics là một thư viện trong Apache Spark, được sử dụng để tính toán các thống kê cơ bản và phân tích dữ liệu trong môi trường phân tán. Thư viện này cung cấp các công cụ và thuật toán cho việc xử lý và phân tích dữ liệu lớn theo các phương pháp thống kê và máy học.</a:t>
              </a:r>
            </a:p>
            <a:p>
              <a:pPr>
                <a:lnSpc>
                  <a:spcPts val="4110"/>
                </a:lnSpc>
              </a:pPr>
            </a:p>
          </p:txBody>
        </p:sp>
      </p:grpSp>
      <p:sp>
        <p:nvSpPr>
          <p:cNvPr name="Freeform 11" id="11"/>
          <p:cNvSpPr/>
          <p:nvPr/>
        </p:nvSpPr>
        <p:spPr>
          <a:xfrm flipH="false" flipV="false" rot="0">
            <a:off x="1028700" y="1028700"/>
            <a:ext cx="678758" cy="586200"/>
          </a:xfrm>
          <a:custGeom>
            <a:avLst/>
            <a:gdLst/>
            <a:ahLst/>
            <a:cxnLst/>
            <a:rect r="r" b="b" t="t" l="l"/>
            <a:pathLst>
              <a:path h="586200" w="678758">
                <a:moveTo>
                  <a:pt x="0" y="0"/>
                </a:moveTo>
                <a:lnTo>
                  <a:pt x="678758" y="0"/>
                </a:lnTo>
                <a:lnTo>
                  <a:pt x="678758" y="586200"/>
                </a:lnTo>
                <a:lnTo>
                  <a:pt x="0" y="5862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476714"/>
            <a:ext cx="6861334" cy="3528881"/>
          </a:xfrm>
          <a:prstGeom prst="rect">
            <a:avLst/>
          </a:prstGeom>
        </p:spPr>
        <p:txBody>
          <a:bodyPr anchor="t" rtlCol="false" tIns="0" lIns="0" bIns="0" rIns="0">
            <a:spAutoFit/>
          </a:bodyPr>
          <a:lstStyle/>
          <a:p>
            <a:pPr>
              <a:lnSpc>
                <a:spcPts val="9372"/>
              </a:lnSpc>
              <a:spcBef>
                <a:spcPct val="0"/>
              </a:spcBef>
            </a:pPr>
            <a:r>
              <a:rPr lang="en-US" sz="7810" spc="-78">
                <a:solidFill>
                  <a:srgbClr val="000000"/>
                </a:solidFill>
                <a:latin typeface="Muli Bold"/>
              </a:rPr>
              <a:t>Kiến trúc của Spark MLlib Statistics </a:t>
            </a:r>
          </a:p>
        </p:txBody>
      </p:sp>
      <p:grpSp>
        <p:nvGrpSpPr>
          <p:cNvPr name="Group 3" id="3"/>
          <p:cNvGrpSpPr/>
          <p:nvPr/>
        </p:nvGrpSpPr>
        <p:grpSpPr>
          <a:xfrm rot="-10800000">
            <a:off x="-1306086" y="4784384"/>
            <a:ext cx="4985461" cy="4317433"/>
            <a:chOff x="0" y="0"/>
            <a:chExt cx="3619627" cy="3134614"/>
          </a:xfrm>
        </p:grpSpPr>
        <p:sp>
          <p:nvSpPr>
            <p:cNvPr name="Freeform 4" id="4"/>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5" id="5"/>
          <p:cNvGrpSpPr/>
          <p:nvPr/>
        </p:nvGrpSpPr>
        <p:grpSpPr>
          <a:xfrm rot="-10800000">
            <a:off x="3061137" y="7468788"/>
            <a:ext cx="3480308" cy="3013963"/>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7" id="7"/>
          <p:cNvGrpSpPr/>
          <p:nvPr/>
        </p:nvGrpSpPr>
        <p:grpSpPr>
          <a:xfrm rot="-10800000">
            <a:off x="2780085" y="4005595"/>
            <a:ext cx="1798578" cy="1557577"/>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9" id="9"/>
          <p:cNvGrpSpPr/>
          <p:nvPr/>
        </p:nvGrpSpPr>
        <p:grpSpPr>
          <a:xfrm rot="-10800000">
            <a:off x="300983" y="7795449"/>
            <a:ext cx="3378391" cy="2925703"/>
            <a:chOff x="0" y="0"/>
            <a:chExt cx="3619627" cy="3134614"/>
          </a:xfrm>
        </p:grpSpPr>
        <p:sp>
          <p:nvSpPr>
            <p:cNvPr name="Freeform 10" id="10"/>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11" id="11"/>
          <p:cNvGrpSpPr/>
          <p:nvPr/>
        </p:nvGrpSpPr>
        <p:grpSpPr>
          <a:xfrm rot="0">
            <a:off x="8986898" y="1101331"/>
            <a:ext cx="8272402" cy="3835683"/>
            <a:chOff x="0" y="0"/>
            <a:chExt cx="11029869" cy="5114245"/>
          </a:xfrm>
        </p:grpSpPr>
        <p:sp>
          <p:nvSpPr>
            <p:cNvPr name="TextBox 12" id="12"/>
            <p:cNvSpPr txBox="true"/>
            <p:nvPr/>
          </p:nvSpPr>
          <p:spPr>
            <a:xfrm rot="0">
              <a:off x="0" y="9525"/>
              <a:ext cx="11029869" cy="711835"/>
            </a:xfrm>
            <a:prstGeom prst="rect">
              <a:avLst/>
            </a:prstGeom>
          </p:spPr>
          <p:txBody>
            <a:bodyPr anchor="t" rtlCol="false" tIns="0" lIns="0" bIns="0" rIns="0">
              <a:spAutoFit/>
            </a:bodyPr>
            <a:lstStyle/>
            <a:p>
              <a:pPr>
                <a:lnSpc>
                  <a:spcPts val="4320"/>
                </a:lnSpc>
                <a:spcBef>
                  <a:spcPct val="0"/>
                </a:spcBef>
              </a:pPr>
              <a:r>
                <a:rPr lang="en-US" sz="3600">
                  <a:solidFill>
                    <a:srgbClr val="000000"/>
                  </a:solidFill>
                  <a:latin typeface="Muli Bold"/>
                </a:rPr>
                <a:t>1. Tính toán thống kê cơ bản</a:t>
              </a:r>
            </a:p>
          </p:txBody>
        </p:sp>
        <p:sp>
          <p:nvSpPr>
            <p:cNvPr name="TextBox 13" id="13"/>
            <p:cNvSpPr txBox="true"/>
            <p:nvPr/>
          </p:nvSpPr>
          <p:spPr>
            <a:xfrm rot="0">
              <a:off x="0" y="1060827"/>
              <a:ext cx="11029869" cy="4053418"/>
            </a:xfrm>
            <a:prstGeom prst="rect">
              <a:avLst/>
            </a:prstGeom>
          </p:spPr>
          <p:txBody>
            <a:bodyPr anchor="t" rtlCol="false" tIns="0" lIns="0" bIns="0" rIns="0">
              <a:spAutoFit/>
            </a:bodyPr>
            <a:lstStyle/>
            <a:p>
              <a:pPr>
                <a:lnSpc>
                  <a:spcPts val="4899"/>
                </a:lnSpc>
              </a:pPr>
              <a:r>
                <a:rPr lang="en-US" sz="3499">
                  <a:solidFill>
                    <a:srgbClr val="000000"/>
                  </a:solidFill>
                  <a:latin typeface="Muli"/>
                </a:rPr>
                <a:t>Spark MLlib Statistics cung cấp một loạt các công cụ tính toán thống kê cơ bản, bao gồm tính trung bình, phương sai, độ lệch chuẩn, tương quan và hệ số tương quan giữa các cặp biến.</a:t>
              </a:r>
            </a:p>
          </p:txBody>
        </p:sp>
      </p:grpSp>
      <p:grpSp>
        <p:nvGrpSpPr>
          <p:cNvPr name="Group 14" id="14"/>
          <p:cNvGrpSpPr/>
          <p:nvPr/>
        </p:nvGrpSpPr>
        <p:grpSpPr>
          <a:xfrm rot="0">
            <a:off x="8986898" y="5919896"/>
            <a:ext cx="8272402" cy="4452903"/>
            <a:chOff x="0" y="0"/>
            <a:chExt cx="11029869" cy="5937204"/>
          </a:xfrm>
        </p:grpSpPr>
        <p:sp>
          <p:nvSpPr>
            <p:cNvPr name="TextBox 15" id="15"/>
            <p:cNvSpPr txBox="true"/>
            <p:nvPr/>
          </p:nvSpPr>
          <p:spPr>
            <a:xfrm rot="0">
              <a:off x="0" y="9525"/>
              <a:ext cx="11029869" cy="711835"/>
            </a:xfrm>
            <a:prstGeom prst="rect">
              <a:avLst/>
            </a:prstGeom>
          </p:spPr>
          <p:txBody>
            <a:bodyPr anchor="t" rtlCol="false" tIns="0" lIns="0" bIns="0" rIns="0">
              <a:spAutoFit/>
            </a:bodyPr>
            <a:lstStyle/>
            <a:p>
              <a:pPr>
                <a:lnSpc>
                  <a:spcPts val="4320"/>
                </a:lnSpc>
                <a:spcBef>
                  <a:spcPct val="0"/>
                </a:spcBef>
              </a:pPr>
              <a:r>
                <a:rPr lang="en-US" sz="3600">
                  <a:solidFill>
                    <a:srgbClr val="000000"/>
                  </a:solidFill>
                  <a:latin typeface="Muli Bold"/>
                </a:rPr>
                <a:t>2. Hồi quy tuyến tính</a:t>
              </a:r>
            </a:p>
          </p:txBody>
        </p:sp>
        <p:sp>
          <p:nvSpPr>
            <p:cNvPr name="TextBox 16" id="16"/>
            <p:cNvSpPr txBox="true"/>
            <p:nvPr/>
          </p:nvSpPr>
          <p:spPr>
            <a:xfrm rot="0">
              <a:off x="0" y="1051302"/>
              <a:ext cx="11029869" cy="4885902"/>
            </a:xfrm>
            <a:prstGeom prst="rect">
              <a:avLst/>
            </a:prstGeom>
          </p:spPr>
          <p:txBody>
            <a:bodyPr anchor="t" rtlCol="false" tIns="0" lIns="0" bIns="0" rIns="0">
              <a:spAutoFit/>
            </a:bodyPr>
            <a:lstStyle/>
            <a:p>
              <a:pPr>
                <a:lnSpc>
                  <a:spcPts val="4900"/>
                </a:lnSpc>
              </a:pPr>
              <a:r>
                <a:rPr lang="en-US" sz="3500">
                  <a:solidFill>
                    <a:srgbClr val="000000"/>
                  </a:solidFill>
                  <a:latin typeface="Muli"/>
                </a:rPr>
                <a:t>Thư viện cung cấp một công cụ hồi quy tuyến tính dựa trên phép biến đổi LinearRegressionWithSGD. Nó cho phép các ứng dụng thực hiện hồi quy dựa trên các biến độc lập.</a:t>
              </a:r>
            </a:p>
            <a:p>
              <a:pPr>
                <a:lnSpc>
                  <a:spcPts val="4900"/>
                </a:lnSpc>
                <a:spcBef>
                  <a:spcPct val="0"/>
                </a:spcBef>
              </a:pPr>
            </a:p>
          </p:txBody>
        </p:sp>
      </p:grpSp>
      <p:sp>
        <p:nvSpPr>
          <p:cNvPr name="AutoShape 17" id="17"/>
          <p:cNvSpPr/>
          <p:nvPr/>
        </p:nvSpPr>
        <p:spPr>
          <a:xfrm rot="0">
            <a:off x="8986898" y="5280798"/>
            <a:ext cx="8272402" cy="0"/>
          </a:xfrm>
          <a:prstGeom prst="line">
            <a:avLst/>
          </a:prstGeom>
          <a:ln cap="flat" w="9525">
            <a:solidFill>
              <a:srgbClr val="000000"/>
            </a:solidFill>
            <a:prstDash val="solid"/>
            <a:headEnd type="none" len="sm" w="sm"/>
            <a:tailEnd type="none" len="sm" w="sm"/>
          </a:ln>
        </p:spPr>
      </p:sp>
    </p:spTree>
  </p:cSld>
  <p:clrMapOvr>
    <a:masterClrMapping/>
  </p:clrMapOvr>
</p:sld>
</file>

<file path=ppt/slides/slide4.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476714"/>
            <a:ext cx="6861334" cy="3528881"/>
          </a:xfrm>
          <a:prstGeom prst="rect">
            <a:avLst/>
          </a:prstGeom>
        </p:spPr>
        <p:txBody>
          <a:bodyPr anchor="t" rtlCol="false" tIns="0" lIns="0" bIns="0" rIns="0">
            <a:spAutoFit/>
          </a:bodyPr>
          <a:lstStyle/>
          <a:p>
            <a:pPr>
              <a:lnSpc>
                <a:spcPts val="9372"/>
              </a:lnSpc>
              <a:spcBef>
                <a:spcPct val="0"/>
              </a:spcBef>
            </a:pPr>
            <a:r>
              <a:rPr lang="en-US" sz="7810" spc="-78">
                <a:solidFill>
                  <a:srgbClr val="000000"/>
                </a:solidFill>
                <a:latin typeface="Muli Bold"/>
              </a:rPr>
              <a:t>Kiến trúc của Spark MLlib Statistics </a:t>
            </a:r>
          </a:p>
        </p:txBody>
      </p:sp>
      <p:grpSp>
        <p:nvGrpSpPr>
          <p:cNvPr name="Group 3" id="3"/>
          <p:cNvGrpSpPr/>
          <p:nvPr/>
        </p:nvGrpSpPr>
        <p:grpSpPr>
          <a:xfrm rot="-10800000">
            <a:off x="-1306086" y="4784384"/>
            <a:ext cx="4985461" cy="4317433"/>
            <a:chOff x="0" y="0"/>
            <a:chExt cx="3619627" cy="3134614"/>
          </a:xfrm>
        </p:grpSpPr>
        <p:sp>
          <p:nvSpPr>
            <p:cNvPr name="Freeform 4" id="4"/>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5" id="5"/>
          <p:cNvGrpSpPr/>
          <p:nvPr/>
        </p:nvGrpSpPr>
        <p:grpSpPr>
          <a:xfrm rot="-10800000">
            <a:off x="3061137" y="7468788"/>
            <a:ext cx="3480308" cy="3013963"/>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7" id="7"/>
          <p:cNvGrpSpPr/>
          <p:nvPr/>
        </p:nvGrpSpPr>
        <p:grpSpPr>
          <a:xfrm rot="-10800000">
            <a:off x="2780085" y="4005595"/>
            <a:ext cx="1798578" cy="1557577"/>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9" id="9"/>
          <p:cNvGrpSpPr/>
          <p:nvPr/>
        </p:nvGrpSpPr>
        <p:grpSpPr>
          <a:xfrm rot="-10800000">
            <a:off x="300983" y="7795449"/>
            <a:ext cx="3378391" cy="2925703"/>
            <a:chOff x="0" y="0"/>
            <a:chExt cx="3619627" cy="3134614"/>
          </a:xfrm>
        </p:grpSpPr>
        <p:sp>
          <p:nvSpPr>
            <p:cNvPr name="Freeform 10" id="10"/>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11" id="11"/>
          <p:cNvGrpSpPr/>
          <p:nvPr/>
        </p:nvGrpSpPr>
        <p:grpSpPr>
          <a:xfrm rot="0">
            <a:off x="8986898" y="1101331"/>
            <a:ext cx="8272402" cy="5070123"/>
            <a:chOff x="0" y="0"/>
            <a:chExt cx="11029869" cy="6760165"/>
          </a:xfrm>
        </p:grpSpPr>
        <p:sp>
          <p:nvSpPr>
            <p:cNvPr name="TextBox 12" id="12"/>
            <p:cNvSpPr txBox="true"/>
            <p:nvPr/>
          </p:nvSpPr>
          <p:spPr>
            <a:xfrm rot="0">
              <a:off x="0" y="9525"/>
              <a:ext cx="11029869" cy="711835"/>
            </a:xfrm>
            <a:prstGeom prst="rect">
              <a:avLst/>
            </a:prstGeom>
          </p:spPr>
          <p:txBody>
            <a:bodyPr anchor="t" rtlCol="false" tIns="0" lIns="0" bIns="0" rIns="0">
              <a:spAutoFit/>
            </a:bodyPr>
            <a:lstStyle/>
            <a:p>
              <a:pPr>
                <a:lnSpc>
                  <a:spcPts val="4320"/>
                </a:lnSpc>
                <a:spcBef>
                  <a:spcPct val="0"/>
                </a:spcBef>
              </a:pPr>
              <a:r>
                <a:rPr lang="en-US" sz="3600">
                  <a:solidFill>
                    <a:srgbClr val="000000"/>
                  </a:solidFill>
                  <a:latin typeface="Muli Bold"/>
                </a:rPr>
                <a:t> 3. Phân tích tuần tự</a:t>
              </a:r>
            </a:p>
          </p:txBody>
        </p:sp>
        <p:sp>
          <p:nvSpPr>
            <p:cNvPr name="TextBox 13" id="13"/>
            <p:cNvSpPr txBox="true"/>
            <p:nvPr/>
          </p:nvSpPr>
          <p:spPr>
            <a:xfrm rot="0">
              <a:off x="0" y="1060827"/>
              <a:ext cx="11029869" cy="5699338"/>
            </a:xfrm>
            <a:prstGeom prst="rect">
              <a:avLst/>
            </a:prstGeom>
          </p:spPr>
          <p:txBody>
            <a:bodyPr anchor="t" rtlCol="false" tIns="0" lIns="0" bIns="0" rIns="0">
              <a:spAutoFit/>
            </a:bodyPr>
            <a:lstStyle/>
            <a:p>
              <a:pPr>
                <a:lnSpc>
                  <a:spcPts val="4899"/>
                </a:lnSpc>
              </a:pPr>
              <a:r>
                <a:rPr lang="en-US" sz="3499">
                  <a:solidFill>
                    <a:srgbClr val="000000"/>
                  </a:solidFill>
                  <a:latin typeface="Muli"/>
                </a:rPr>
                <a:t>Spark MLlib Statistics cung cấp các công cụ phân tích tuần tự để xử lý dữ liệu dạng chuỗi, bao gồm tính toán các loại thống kê thời gian, như trung bình chạy, phương sai chạy và tương quan chạy.</a:t>
              </a:r>
            </a:p>
            <a:p>
              <a:pPr>
                <a:lnSpc>
                  <a:spcPts val="4899"/>
                </a:lnSpc>
              </a:pPr>
            </a:p>
          </p:txBody>
        </p:sp>
      </p:grpSp>
      <p:grpSp>
        <p:nvGrpSpPr>
          <p:cNvPr name="Group 14" id="14"/>
          <p:cNvGrpSpPr/>
          <p:nvPr/>
        </p:nvGrpSpPr>
        <p:grpSpPr>
          <a:xfrm rot="0">
            <a:off x="8986898" y="5919896"/>
            <a:ext cx="8272402" cy="3835682"/>
            <a:chOff x="0" y="0"/>
            <a:chExt cx="11029869" cy="5114243"/>
          </a:xfrm>
        </p:grpSpPr>
        <p:sp>
          <p:nvSpPr>
            <p:cNvPr name="TextBox 15" id="15"/>
            <p:cNvSpPr txBox="true"/>
            <p:nvPr/>
          </p:nvSpPr>
          <p:spPr>
            <a:xfrm rot="0">
              <a:off x="0" y="9525"/>
              <a:ext cx="11029869" cy="711835"/>
            </a:xfrm>
            <a:prstGeom prst="rect">
              <a:avLst/>
            </a:prstGeom>
          </p:spPr>
          <p:txBody>
            <a:bodyPr anchor="t" rtlCol="false" tIns="0" lIns="0" bIns="0" rIns="0">
              <a:spAutoFit/>
            </a:bodyPr>
            <a:lstStyle/>
            <a:p>
              <a:pPr>
                <a:lnSpc>
                  <a:spcPts val="4320"/>
                </a:lnSpc>
                <a:spcBef>
                  <a:spcPct val="0"/>
                </a:spcBef>
              </a:pPr>
              <a:r>
                <a:rPr lang="en-US" sz="3600">
                  <a:solidFill>
                    <a:srgbClr val="000000"/>
                  </a:solidFill>
                  <a:latin typeface="Muli Bold"/>
                </a:rPr>
                <a:t>4. Lọc tối ưu</a:t>
              </a:r>
            </a:p>
          </p:txBody>
        </p:sp>
        <p:sp>
          <p:nvSpPr>
            <p:cNvPr name="TextBox 16" id="16"/>
            <p:cNvSpPr txBox="true"/>
            <p:nvPr/>
          </p:nvSpPr>
          <p:spPr>
            <a:xfrm rot="0">
              <a:off x="0" y="1051302"/>
              <a:ext cx="11029869" cy="4062942"/>
            </a:xfrm>
            <a:prstGeom prst="rect">
              <a:avLst/>
            </a:prstGeom>
          </p:spPr>
          <p:txBody>
            <a:bodyPr anchor="t" rtlCol="false" tIns="0" lIns="0" bIns="0" rIns="0">
              <a:spAutoFit/>
            </a:bodyPr>
            <a:lstStyle/>
            <a:p>
              <a:pPr>
                <a:lnSpc>
                  <a:spcPts val="4900"/>
                </a:lnSpc>
                <a:spcBef>
                  <a:spcPct val="0"/>
                </a:spcBef>
              </a:pPr>
              <a:r>
                <a:rPr lang="en-US" sz="3500">
                  <a:solidFill>
                    <a:srgbClr val="000000"/>
                  </a:solidFill>
                  <a:latin typeface="Muli"/>
                </a:rPr>
                <a:t>Thư viện cung cấp các công cụ tối ưu hóa để lọc dữ liệu và loại bỏ nhiễu từ các tập dữ liệu lớn. Các công cụ này bao gồm bộ lọc median và bộ lọc Savitzky-Golay.</a:t>
              </a:r>
            </a:p>
          </p:txBody>
        </p:sp>
      </p:grpSp>
      <p:sp>
        <p:nvSpPr>
          <p:cNvPr name="AutoShape 17" id="17"/>
          <p:cNvSpPr/>
          <p:nvPr/>
        </p:nvSpPr>
        <p:spPr>
          <a:xfrm>
            <a:off x="8986898" y="5915133"/>
            <a:ext cx="8272402" cy="0"/>
          </a:xfrm>
          <a:prstGeom prst="line">
            <a:avLst/>
          </a:prstGeom>
          <a:ln cap="flat" w="9525">
            <a:solidFill>
              <a:srgbClr val="000000"/>
            </a:solidFill>
            <a:prstDash val="solid"/>
            <a:headEnd type="none" len="sm" w="sm"/>
            <a:tailEnd type="none" len="sm" w="sm"/>
          </a:ln>
        </p:spPr>
      </p:sp>
    </p:spTree>
  </p:cSld>
  <p:clrMapOvr>
    <a:masterClrMapping/>
  </p:clrMapOvr>
</p:sld>
</file>

<file path=ppt/slides/slide5.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476714"/>
            <a:ext cx="6861334" cy="3528881"/>
          </a:xfrm>
          <a:prstGeom prst="rect">
            <a:avLst/>
          </a:prstGeom>
        </p:spPr>
        <p:txBody>
          <a:bodyPr anchor="t" rtlCol="false" tIns="0" lIns="0" bIns="0" rIns="0">
            <a:spAutoFit/>
          </a:bodyPr>
          <a:lstStyle/>
          <a:p>
            <a:pPr>
              <a:lnSpc>
                <a:spcPts val="9372"/>
              </a:lnSpc>
              <a:spcBef>
                <a:spcPct val="0"/>
              </a:spcBef>
            </a:pPr>
            <a:r>
              <a:rPr lang="en-US" sz="7810" spc="-78">
                <a:solidFill>
                  <a:srgbClr val="000000"/>
                </a:solidFill>
                <a:latin typeface="Muli Bold"/>
              </a:rPr>
              <a:t>Kiến trúc của Spark MLlib Statistics </a:t>
            </a:r>
          </a:p>
        </p:txBody>
      </p:sp>
      <p:grpSp>
        <p:nvGrpSpPr>
          <p:cNvPr name="Group 3" id="3"/>
          <p:cNvGrpSpPr/>
          <p:nvPr/>
        </p:nvGrpSpPr>
        <p:grpSpPr>
          <a:xfrm rot="-10800000">
            <a:off x="-1306086" y="4784384"/>
            <a:ext cx="4985461" cy="4317433"/>
            <a:chOff x="0" y="0"/>
            <a:chExt cx="3619627" cy="3134614"/>
          </a:xfrm>
        </p:grpSpPr>
        <p:sp>
          <p:nvSpPr>
            <p:cNvPr name="Freeform 4" id="4"/>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5" id="5"/>
          <p:cNvGrpSpPr/>
          <p:nvPr/>
        </p:nvGrpSpPr>
        <p:grpSpPr>
          <a:xfrm rot="-10800000">
            <a:off x="3061137" y="7468788"/>
            <a:ext cx="3480308" cy="3013963"/>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7" id="7"/>
          <p:cNvGrpSpPr/>
          <p:nvPr/>
        </p:nvGrpSpPr>
        <p:grpSpPr>
          <a:xfrm rot="-10800000">
            <a:off x="2780085" y="4005595"/>
            <a:ext cx="1798578" cy="1557577"/>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9" id="9"/>
          <p:cNvGrpSpPr/>
          <p:nvPr/>
        </p:nvGrpSpPr>
        <p:grpSpPr>
          <a:xfrm rot="-10800000">
            <a:off x="300983" y="7795449"/>
            <a:ext cx="3378391" cy="2925703"/>
            <a:chOff x="0" y="0"/>
            <a:chExt cx="3619627" cy="3134614"/>
          </a:xfrm>
        </p:grpSpPr>
        <p:sp>
          <p:nvSpPr>
            <p:cNvPr name="Freeform 10" id="10"/>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11" id="11"/>
          <p:cNvGrpSpPr/>
          <p:nvPr/>
        </p:nvGrpSpPr>
        <p:grpSpPr>
          <a:xfrm rot="0">
            <a:off x="8986898" y="1101331"/>
            <a:ext cx="8272402" cy="5070123"/>
            <a:chOff x="0" y="0"/>
            <a:chExt cx="11029869" cy="6760165"/>
          </a:xfrm>
        </p:grpSpPr>
        <p:sp>
          <p:nvSpPr>
            <p:cNvPr name="TextBox 12" id="12"/>
            <p:cNvSpPr txBox="true"/>
            <p:nvPr/>
          </p:nvSpPr>
          <p:spPr>
            <a:xfrm rot="0">
              <a:off x="0" y="9525"/>
              <a:ext cx="11029869" cy="711835"/>
            </a:xfrm>
            <a:prstGeom prst="rect">
              <a:avLst/>
            </a:prstGeom>
          </p:spPr>
          <p:txBody>
            <a:bodyPr anchor="t" rtlCol="false" tIns="0" lIns="0" bIns="0" rIns="0">
              <a:spAutoFit/>
            </a:bodyPr>
            <a:lstStyle/>
            <a:p>
              <a:pPr>
                <a:lnSpc>
                  <a:spcPts val="4320"/>
                </a:lnSpc>
                <a:spcBef>
                  <a:spcPct val="0"/>
                </a:spcBef>
              </a:pPr>
              <a:r>
                <a:rPr lang="en-US" sz="3600">
                  <a:solidFill>
                    <a:srgbClr val="000000"/>
                  </a:solidFill>
                  <a:latin typeface="Muli Bold"/>
                </a:rPr>
                <a:t>5. Phân phối và giá trị cực đại</a:t>
              </a:r>
            </a:p>
          </p:txBody>
        </p:sp>
        <p:sp>
          <p:nvSpPr>
            <p:cNvPr name="TextBox 13" id="13"/>
            <p:cNvSpPr txBox="true"/>
            <p:nvPr/>
          </p:nvSpPr>
          <p:spPr>
            <a:xfrm rot="0">
              <a:off x="0" y="1060827"/>
              <a:ext cx="11029869" cy="5699338"/>
            </a:xfrm>
            <a:prstGeom prst="rect">
              <a:avLst/>
            </a:prstGeom>
          </p:spPr>
          <p:txBody>
            <a:bodyPr anchor="t" rtlCol="false" tIns="0" lIns="0" bIns="0" rIns="0">
              <a:spAutoFit/>
            </a:bodyPr>
            <a:lstStyle/>
            <a:p>
              <a:pPr>
                <a:lnSpc>
                  <a:spcPts val="4899"/>
                </a:lnSpc>
              </a:pPr>
              <a:r>
                <a:rPr lang="en-US" sz="3499">
                  <a:solidFill>
                    <a:srgbClr val="000000"/>
                  </a:solidFill>
                  <a:latin typeface="Muli"/>
                </a:rPr>
                <a:t> Spark MLlib Statistics hỗ trợ một loạt các phân phối xác suất như Gaussian, Poisson và Bernoulli. Ngoài ra, nó cũng cung cấp các công cụ tính toán giá trị cực đại (maximum likelihood estimation - MLE) cho các phân phối này.</a:t>
              </a:r>
            </a:p>
            <a:p>
              <a:pPr>
                <a:lnSpc>
                  <a:spcPts val="4899"/>
                </a:lnSpc>
              </a:pPr>
            </a:p>
          </p:txBody>
        </p:sp>
      </p:grpSp>
      <p:sp>
        <p:nvSpPr>
          <p:cNvPr name="TextBox 14" id="14"/>
          <p:cNvSpPr txBox="true"/>
          <p:nvPr/>
        </p:nvSpPr>
        <p:spPr>
          <a:xfrm rot="0">
            <a:off x="6541445" y="6390620"/>
            <a:ext cx="11320022" cy="3681095"/>
          </a:xfrm>
          <a:prstGeom prst="rect">
            <a:avLst/>
          </a:prstGeom>
        </p:spPr>
        <p:txBody>
          <a:bodyPr anchor="t" rtlCol="false" tIns="0" lIns="0" bIns="0" rIns="0">
            <a:spAutoFit/>
          </a:bodyPr>
          <a:lstStyle/>
          <a:p>
            <a:pPr>
              <a:lnSpc>
                <a:spcPts val="4900"/>
              </a:lnSpc>
            </a:pPr>
            <a:r>
              <a:rPr lang="en-US" sz="3500">
                <a:solidFill>
                  <a:srgbClr val="000000"/>
                </a:solidFill>
                <a:latin typeface="Muli"/>
              </a:rPr>
              <a:t>=&gt;Tóm lại, kiến trúc của Spark MLlib Statistics được xây dựng để cung cấp các công cụ tính toán và xử lý các thống kê cơ bản, hồi quy tuyến tính, phân tích tuần tự, lọc tối ưu, và phân phối giá trị cho các ứng dụng xử lý dữ liệu trên Apache Spark.</a:t>
            </a:r>
          </a:p>
          <a:p>
            <a:pPr>
              <a:lnSpc>
                <a:spcPts val="4900"/>
              </a:lnSpc>
              <a:spcBef>
                <a:spcPct val="0"/>
              </a:spcBef>
            </a:pPr>
          </a:p>
        </p:txBody>
      </p:sp>
      <p:sp>
        <p:nvSpPr>
          <p:cNvPr name="AutoShape 15" id="15"/>
          <p:cNvSpPr/>
          <p:nvPr/>
        </p:nvSpPr>
        <p:spPr>
          <a:xfrm>
            <a:off x="8986898" y="5915133"/>
            <a:ext cx="8272402" cy="0"/>
          </a:xfrm>
          <a:prstGeom prst="line">
            <a:avLst/>
          </a:prstGeom>
          <a:ln cap="flat" w="9525">
            <a:solidFill>
              <a:srgbClr val="000000"/>
            </a:solidFill>
            <a:prstDash val="solid"/>
            <a:headEnd type="none" len="sm" w="sm"/>
            <a:tailEnd type="none" len="sm" w="sm"/>
          </a:ln>
        </p:spPr>
      </p:sp>
    </p:spTree>
  </p:cSld>
  <p:clrMapOvr>
    <a:masterClrMapping/>
  </p:clrMapOvr>
</p:sld>
</file>

<file path=ppt/slides/slide6.xml><?xml version="1.0" encoding="utf-8"?>
<p:sld xmlns:p="http://schemas.openxmlformats.org/presentationml/2006/main" xmlns:a="http://schemas.openxmlformats.org/drawingml/2006/main">
  <p:cSld>
    <p:bg>
      <p:bgPr>
        <a:solidFill>
          <a:srgbClr val="004651"/>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4766361" cy="6812734"/>
            <a:chOff x="0" y="0"/>
            <a:chExt cx="19688481" cy="9083646"/>
          </a:xfrm>
        </p:grpSpPr>
        <p:sp>
          <p:nvSpPr>
            <p:cNvPr name="TextBox 3" id="3"/>
            <p:cNvSpPr txBox="true"/>
            <p:nvPr/>
          </p:nvSpPr>
          <p:spPr>
            <a:xfrm rot="0">
              <a:off x="0" y="2600931"/>
              <a:ext cx="19688481" cy="6482715"/>
            </a:xfrm>
            <a:prstGeom prst="rect">
              <a:avLst/>
            </a:prstGeom>
          </p:spPr>
          <p:txBody>
            <a:bodyPr anchor="t" rtlCol="false" tIns="0" lIns="0" bIns="0" rIns="0">
              <a:spAutoFit/>
            </a:bodyPr>
            <a:lstStyle/>
            <a:p>
              <a:pPr>
                <a:lnSpc>
                  <a:spcPts val="4320"/>
                </a:lnSpc>
              </a:pPr>
              <a:r>
                <a:rPr lang="en-US" sz="3600">
                  <a:solidFill>
                    <a:srgbClr val="F4F4F4"/>
                  </a:solidFill>
                  <a:latin typeface="Muli Bold"/>
                </a:rPr>
                <a:t>1. Thống kê tổng quan: Thư viện cung cấp các phương thức tính toán các thống kê cơ bản như trung bình, phương sai, độ lệch chuẩn, tương quan, hệ số tương quan và median.</a:t>
              </a:r>
            </a:p>
            <a:p>
              <a:pPr>
                <a:lnSpc>
                  <a:spcPts val="4320"/>
                </a:lnSpc>
              </a:pPr>
            </a:p>
            <a:p>
              <a:pPr>
                <a:lnSpc>
                  <a:spcPts val="4320"/>
                </a:lnSpc>
              </a:pPr>
              <a:r>
                <a:rPr lang="en-US" sz="3600">
                  <a:solidFill>
                    <a:srgbClr val="F4F4F4"/>
                  </a:solidFill>
                  <a:latin typeface="Muli Bold"/>
                </a:rPr>
                <a:t>2. Hồi quy tuyến tính: Spark MLlib Statistics cung cấp các phương thức để thực hiện phân tích hồi quy tuyến tính trên dữ liệu. Điều này bao gồm việc tìm ra mô hình tốt nhất cho dữ liệu, ước lượng và dự đoán giá trị dựa trên mô hình đã xây dựng.</a:t>
              </a:r>
            </a:p>
            <a:p>
              <a:pPr>
                <a:lnSpc>
                  <a:spcPts val="4320"/>
                </a:lnSpc>
                <a:spcBef>
                  <a:spcPct val="0"/>
                </a:spcBef>
              </a:pPr>
            </a:p>
          </p:txBody>
        </p:sp>
        <p:sp>
          <p:nvSpPr>
            <p:cNvPr name="TextBox 4" id="4"/>
            <p:cNvSpPr txBox="true"/>
            <p:nvPr/>
          </p:nvSpPr>
          <p:spPr>
            <a:xfrm rot="0">
              <a:off x="0" y="-76200"/>
              <a:ext cx="19688481" cy="1744130"/>
            </a:xfrm>
            <a:prstGeom prst="rect">
              <a:avLst/>
            </a:prstGeom>
          </p:spPr>
          <p:txBody>
            <a:bodyPr anchor="t" rtlCol="false" tIns="0" lIns="0" bIns="0" rIns="0">
              <a:spAutoFit/>
            </a:bodyPr>
            <a:lstStyle/>
            <a:p>
              <a:pPr>
                <a:lnSpc>
                  <a:spcPts val="10790"/>
                </a:lnSpc>
              </a:pPr>
              <a:r>
                <a:rPr lang="en-US" sz="8300">
                  <a:solidFill>
                    <a:srgbClr val="A4E473"/>
                  </a:solidFill>
                  <a:latin typeface="Muli Bold"/>
                </a:rPr>
                <a:t>Tính năng</a:t>
              </a:r>
            </a:p>
          </p:txBody>
        </p:sp>
      </p:grpSp>
      <p:grpSp>
        <p:nvGrpSpPr>
          <p:cNvPr name="Group 5" id="5"/>
          <p:cNvGrpSpPr/>
          <p:nvPr/>
        </p:nvGrpSpPr>
        <p:grpSpPr>
          <a:xfrm rot="0">
            <a:off x="-3914358" y="7332509"/>
            <a:ext cx="6383425" cy="5528076"/>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7" id="7"/>
          <p:cNvGrpSpPr/>
          <p:nvPr/>
        </p:nvGrpSpPr>
        <p:grpSpPr>
          <a:xfrm rot="0">
            <a:off x="15253470" y="7468630"/>
            <a:ext cx="3034530" cy="2627917"/>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p:spPr>
        </p:sp>
      </p:grpSp>
      <p:grpSp>
        <p:nvGrpSpPr>
          <p:cNvPr name="Group 9" id="9"/>
          <p:cNvGrpSpPr/>
          <p:nvPr/>
        </p:nvGrpSpPr>
        <p:grpSpPr>
          <a:xfrm rot="0">
            <a:off x="14942678" y="8241895"/>
            <a:ext cx="2141618" cy="1854652"/>
            <a:chOff x="0" y="0"/>
            <a:chExt cx="3619627" cy="3134614"/>
          </a:xfrm>
        </p:grpSpPr>
        <p:sp>
          <p:nvSpPr>
            <p:cNvPr name="Freeform 10" id="10"/>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Tree>
  </p:cSld>
  <p:clrMapOvr>
    <a:masterClrMapping/>
  </p:clrMapOvr>
</p:sld>
</file>

<file path=ppt/slides/slide7.xml><?xml version="1.0" encoding="utf-8"?>
<p:sld xmlns:p="http://schemas.openxmlformats.org/presentationml/2006/main" xmlns:a="http://schemas.openxmlformats.org/drawingml/2006/main">
  <p:cSld>
    <p:bg>
      <p:bgPr>
        <a:solidFill>
          <a:srgbClr val="004651"/>
        </a:solidFill>
      </p:bgPr>
    </p:bg>
    <p:spTree>
      <p:nvGrpSpPr>
        <p:cNvPr id="1" name=""/>
        <p:cNvGrpSpPr/>
        <p:nvPr/>
      </p:nvGrpSpPr>
      <p:grpSpPr>
        <a:xfrm>
          <a:off x="0" y="0"/>
          <a:ext cx="0" cy="0"/>
          <a:chOff x="0" y="0"/>
          <a:chExt cx="0" cy="0"/>
        </a:xfrm>
      </p:grpSpPr>
      <p:grpSp>
        <p:nvGrpSpPr>
          <p:cNvPr name="Group 2" id="2"/>
          <p:cNvGrpSpPr/>
          <p:nvPr/>
        </p:nvGrpSpPr>
        <p:grpSpPr>
          <a:xfrm rot="0">
            <a:off x="1247126" y="652346"/>
            <a:ext cx="14766361" cy="7894774"/>
            <a:chOff x="0" y="0"/>
            <a:chExt cx="19688481" cy="10526366"/>
          </a:xfrm>
        </p:grpSpPr>
        <p:sp>
          <p:nvSpPr>
            <p:cNvPr name="TextBox 3" id="3"/>
            <p:cNvSpPr txBox="true"/>
            <p:nvPr/>
          </p:nvSpPr>
          <p:spPr>
            <a:xfrm rot="0">
              <a:off x="0" y="2600931"/>
              <a:ext cx="19688481" cy="7925435"/>
            </a:xfrm>
            <a:prstGeom prst="rect">
              <a:avLst/>
            </a:prstGeom>
          </p:spPr>
          <p:txBody>
            <a:bodyPr anchor="t" rtlCol="false" tIns="0" lIns="0" bIns="0" rIns="0">
              <a:spAutoFit/>
            </a:bodyPr>
            <a:lstStyle/>
            <a:p>
              <a:pPr>
                <a:lnSpc>
                  <a:spcPts val="4320"/>
                </a:lnSpc>
              </a:pPr>
              <a:r>
                <a:rPr lang="en-US" sz="3600">
                  <a:solidFill>
                    <a:srgbClr val="F4F4F4"/>
                  </a:solidFill>
                  <a:latin typeface="Muli Bold"/>
                </a:rPr>
                <a:t>3. K-means clustering: Thư viện cung cấp một triển khai K-means clustering để phân tổng dữ liệu thành các cụm dựa trên đặc trưng của chúng. Điều này giúp trong việc phân tích và nhận biết các mô hình và nhóm trong dữ liệu lớn.</a:t>
              </a:r>
            </a:p>
            <a:p>
              <a:pPr>
                <a:lnSpc>
                  <a:spcPts val="4320"/>
                </a:lnSpc>
              </a:pPr>
            </a:p>
            <a:p>
              <a:pPr>
                <a:lnSpc>
                  <a:spcPts val="4320"/>
                </a:lnSpc>
              </a:pPr>
              <a:r>
                <a:rPr lang="en-US" sz="3600">
                  <a:solidFill>
                    <a:srgbClr val="F4F4F4"/>
                  </a:solidFill>
                  <a:latin typeface="Muli Bold"/>
                </a:rPr>
                <a:t>4. Classification: Spark MLlib Statistics hỗ trợ các thuật toán phân loại như logistic regression, decision trees và random forests. Các thuật toán này có thể được sử dụng để dự đoán các nhãn trong tập dữ liệu mới dựa trên mô hình đã được xây dựng từ các dữ liệu đã biết.</a:t>
              </a:r>
            </a:p>
            <a:p>
              <a:pPr>
                <a:lnSpc>
                  <a:spcPts val="4320"/>
                </a:lnSpc>
                <a:spcBef>
                  <a:spcPct val="0"/>
                </a:spcBef>
              </a:pPr>
            </a:p>
          </p:txBody>
        </p:sp>
        <p:sp>
          <p:nvSpPr>
            <p:cNvPr name="TextBox 4" id="4"/>
            <p:cNvSpPr txBox="true"/>
            <p:nvPr/>
          </p:nvSpPr>
          <p:spPr>
            <a:xfrm rot="0">
              <a:off x="0" y="-76200"/>
              <a:ext cx="19688481" cy="1744130"/>
            </a:xfrm>
            <a:prstGeom prst="rect">
              <a:avLst/>
            </a:prstGeom>
          </p:spPr>
          <p:txBody>
            <a:bodyPr anchor="t" rtlCol="false" tIns="0" lIns="0" bIns="0" rIns="0">
              <a:spAutoFit/>
            </a:bodyPr>
            <a:lstStyle/>
            <a:p>
              <a:pPr>
                <a:lnSpc>
                  <a:spcPts val="10790"/>
                </a:lnSpc>
              </a:pPr>
              <a:r>
                <a:rPr lang="en-US" sz="8300">
                  <a:solidFill>
                    <a:srgbClr val="A4E473"/>
                  </a:solidFill>
                  <a:latin typeface="Muli Bold"/>
                </a:rPr>
                <a:t>Tính năng</a:t>
              </a:r>
            </a:p>
          </p:txBody>
        </p:sp>
      </p:grpSp>
      <p:grpSp>
        <p:nvGrpSpPr>
          <p:cNvPr name="Group 5" id="5"/>
          <p:cNvGrpSpPr/>
          <p:nvPr/>
        </p:nvGrpSpPr>
        <p:grpSpPr>
          <a:xfrm rot="0">
            <a:off x="-3914358" y="7332509"/>
            <a:ext cx="6383425" cy="5528076"/>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7" id="7"/>
          <p:cNvGrpSpPr/>
          <p:nvPr/>
        </p:nvGrpSpPr>
        <p:grpSpPr>
          <a:xfrm rot="0">
            <a:off x="15253470" y="7468630"/>
            <a:ext cx="3034530" cy="2627917"/>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p:spPr>
        </p:sp>
      </p:grpSp>
      <p:grpSp>
        <p:nvGrpSpPr>
          <p:cNvPr name="Group 9" id="9"/>
          <p:cNvGrpSpPr/>
          <p:nvPr/>
        </p:nvGrpSpPr>
        <p:grpSpPr>
          <a:xfrm rot="0">
            <a:off x="14942678" y="8241895"/>
            <a:ext cx="2141618" cy="1854652"/>
            <a:chOff x="0" y="0"/>
            <a:chExt cx="3619627" cy="3134614"/>
          </a:xfrm>
        </p:grpSpPr>
        <p:sp>
          <p:nvSpPr>
            <p:cNvPr name="Freeform 10" id="10"/>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Tree>
  </p:cSld>
  <p:clrMapOvr>
    <a:masterClrMapping/>
  </p:clrMapOvr>
</p:sld>
</file>

<file path=ppt/slides/slide8.xml><?xml version="1.0" encoding="utf-8"?>
<p:sld xmlns:p="http://schemas.openxmlformats.org/presentationml/2006/main" xmlns:a="http://schemas.openxmlformats.org/drawingml/2006/main">
  <p:cSld>
    <p:bg>
      <p:bgPr>
        <a:solidFill>
          <a:srgbClr val="004651"/>
        </a:solidFill>
      </p:bgPr>
    </p:bg>
    <p:spTree>
      <p:nvGrpSpPr>
        <p:cNvPr id="1" name=""/>
        <p:cNvGrpSpPr/>
        <p:nvPr/>
      </p:nvGrpSpPr>
      <p:grpSpPr>
        <a:xfrm>
          <a:off x="0" y="0"/>
          <a:ext cx="0" cy="0"/>
          <a:chOff x="0" y="0"/>
          <a:chExt cx="0" cy="0"/>
        </a:xfrm>
      </p:grpSpPr>
      <p:grpSp>
        <p:nvGrpSpPr>
          <p:cNvPr name="Group 2" id="2"/>
          <p:cNvGrpSpPr/>
          <p:nvPr/>
        </p:nvGrpSpPr>
        <p:grpSpPr>
          <a:xfrm rot="0">
            <a:off x="1247126" y="652346"/>
            <a:ext cx="14766361" cy="7894774"/>
            <a:chOff x="0" y="0"/>
            <a:chExt cx="19688481" cy="10526366"/>
          </a:xfrm>
        </p:grpSpPr>
        <p:sp>
          <p:nvSpPr>
            <p:cNvPr name="TextBox 3" id="3"/>
            <p:cNvSpPr txBox="true"/>
            <p:nvPr/>
          </p:nvSpPr>
          <p:spPr>
            <a:xfrm rot="0">
              <a:off x="0" y="2600931"/>
              <a:ext cx="19688481" cy="7925435"/>
            </a:xfrm>
            <a:prstGeom prst="rect">
              <a:avLst/>
            </a:prstGeom>
          </p:spPr>
          <p:txBody>
            <a:bodyPr anchor="t" rtlCol="false" tIns="0" lIns="0" bIns="0" rIns="0">
              <a:spAutoFit/>
            </a:bodyPr>
            <a:lstStyle/>
            <a:p>
              <a:pPr>
                <a:lnSpc>
                  <a:spcPts val="4320"/>
                </a:lnSpc>
              </a:pPr>
              <a:r>
                <a:rPr lang="en-US" sz="3600">
                  <a:solidFill>
                    <a:srgbClr val="F4F4F4"/>
                  </a:solidFill>
                  <a:latin typeface="Muli Bold"/>
                </a:rPr>
                <a:t>5. Collaborative filtering: MLlib cung cấp các thuật toán học sâu cho hệ thống gợi ý, các thuật toán này dựa trên quá trình học từ các tương tác giữa các người dùng và sản phẩm. Thông tin về sở thích và thị hiếu của người dùng được sử dụng để đưa ra các gợi ý sản phẩm phù hợp.</a:t>
              </a:r>
            </a:p>
            <a:p>
              <a:pPr>
                <a:lnSpc>
                  <a:spcPts val="4320"/>
                </a:lnSpc>
              </a:pPr>
            </a:p>
            <a:p>
              <a:pPr>
                <a:lnSpc>
                  <a:spcPts val="4320"/>
                </a:lnSpc>
              </a:pPr>
              <a:r>
                <a:rPr lang="en-US" sz="3600">
                  <a:solidFill>
                    <a:srgbClr val="F4F4F4"/>
                  </a:solidFill>
                  <a:latin typeface="Muli"/>
                </a:rPr>
                <a:t>=&gt;</a:t>
              </a:r>
              <a:r>
                <a:rPr lang="en-US" sz="3600">
                  <a:solidFill>
                    <a:srgbClr val="F4F4F4"/>
                  </a:solidFill>
                  <a:latin typeface="Muli Bold"/>
                </a:rPr>
                <a:t>Spark MLlib Statistics hỗ trợ việc xử lý và phân tích dữ liệu lớn một cách hiệu quả trong môi trường phân tán. Các thuật toán và công cụ của nó có thể được sử dụng cho các tác vụ từ đơn giản đến phức tạp như phân loại, hồi quy, phân cụm và hệ thống gợi ý.</a:t>
              </a:r>
            </a:p>
            <a:p>
              <a:pPr>
                <a:lnSpc>
                  <a:spcPts val="4320"/>
                </a:lnSpc>
                <a:spcBef>
                  <a:spcPct val="0"/>
                </a:spcBef>
              </a:pPr>
            </a:p>
          </p:txBody>
        </p:sp>
        <p:sp>
          <p:nvSpPr>
            <p:cNvPr name="TextBox 4" id="4"/>
            <p:cNvSpPr txBox="true"/>
            <p:nvPr/>
          </p:nvSpPr>
          <p:spPr>
            <a:xfrm rot="0">
              <a:off x="0" y="-76200"/>
              <a:ext cx="19688481" cy="1744130"/>
            </a:xfrm>
            <a:prstGeom prst="rect">
              <a:avLst/>
            </a:prstGeom>
          </p:spPr>
          <p:txBody>
            <a:bodyPr anchor="t" rtlCol="false" tIns="0" lIns="0" bIns="0" rIns="0">
              <a:spAutoFit/>
            </a:bodyPr>
            <a:lstStyle/>
            <a:p>
              <a:pPr>
                <a:lnSpc>
                  <a:spcPts val="10790"/>
                </a:lnSpc>
              </a:pPr>
              <a:r>
                <a:rPr lang="en-US" sz="8300">
                  <a:solidFill>
                    <a:srgbClr val="A4E473"/>
                  </a:solidFill>
                  <a:latin typeface="Muli Bold"/>
                </a:rPr>
                <a:t>Tính năng</a:t>
              </a:r>
            </a:p>
          </p:txBody>
        </p:sp>
      </p:grpSp>
      <p:grpSp>
        <p:nvGrpSpPr>
          <p:cNvPr name="Group 5" id="5"/>
          <p:cNvGrpSpPr/>
          <p:nvPr/>
        </p:nvGrpSpPr>
        <p:grpSpPr>
          <a:xfrm rot="0">
            <a:off x="-3914358" y="7332509"/>
            <a:ext cx="6383425" cy="5528076"/>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7" id="7"/>
          <p:cNvGrpSpPr/>
          <p:nvPr/>
        </p:nvGrpSpPr>
        <p:grpSpPr>
          <a:xfrm rot="0">
            <a:off x="15253470" y="7468630"/>
            <a:ext cx="3034530" cy="2627917"/>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p:spPr>
        </p:sp>
      </p:grpSp>
      <p:grpSp>
        <p:nvGrpSpPr>
          <p:cNvPr name="Group 9" id="9"/>
          <p:cNvGrpSpPr/>
          <p:nvPr/>
        </p:nvGrpSpPr>
        <p:grpSpPr>
          <a:xfrm rot="0">
            <a:off x="14942678" y="8241895"/>
            <a:ext cx="2141618" cy="1854652"/>
            <a:chOff x="0" y="0"/>
            <a:chExt cx="3619627" cy="3134614"/>
          </a:xfrm>
        </p:grpSpPr>
        <p:sp>
          <p:nvSpPr>
            <p:cNvPr name="Freeform 10" id="10"/>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Tree>
  </p:cSld>
  <p:clrMapOvr>
    <a:masterClrMapping/>
  </p:clrMapOvr>
</p:sld>
</file>

<file path=ppt/slides/slide9.xml><?xml version="1.0" encoding="utf-8"?>
<p:sld xmlns:p="http://schemas.openxmlformats.org/presentationml/2006/main" xmlns:a="http://schemas.openxmlformats.org/drawingml/2006/main">
  <p:cSld>
    <p:bg>
      <p:bgPr>
        <a:solidFill>
          <a:srgbClr val="F4F4F4"/>
        </a:solidFill>
      </p:bgPr>
    </p:bg>
    <p:spTree>
      <p:nvGrpSpPr>
        <p:cNvPr id="1" name=""/>
        <p:cNvGrpSpPr/>
        <p:nvPr/>
      </p:nvGrpSpPr>
      <p:grpSpPr>
        <a:xfrm>
          <a:off x="0" y="0"/>
          <a:ext cx="0" cy="0"/>
          <a:chOff x="0" y="0"/>
          <a:chExt cx="0" cy="0"/>
        </a:xfrm>
      </p:grpSpPr>
      <p:sp>
        <p:nvSpPr>
          <p:cNvPr name="AutoShape 2" id="2"/>
          <p:cNvSpPr/>
          <p:nvPr/>
        </p:nvSpPr>
        <p:spPr>
          <a:xfrm>
            <a:off x="634286" y="7469255"/>
            <a:ext cx="17019428" cy="0"/>
          </a:xfrm>
          <a:prstGeom prst="line">
            <a:avLst/>
          </a:prstGeom>
          <a:ln cap="rnd" w="19050">
            <a:solidFill>
              <a:srgbClr val="004651"/>
            </a:solidFill>
            <a:prstDash val="solid"/>
            <a:headEnd type="none" len="sm" w="sm"/>
            <a:tailEnd type="none" len="sm" w="sm"/>
          </a:ln>
        </p:spPr>
      </p:sp>
      <p:sp>
        <p:nvSpPr>
          <p:cNvPr name="TextBox 3" id="3"/>
          <p:cNvSpPr txBox="true"/>
          <p:nvPr/>
        </p:nvSpPr>
        <p:spPr>
          <a:xfrm rot="0">
            <a:off x="783577" y="5276157"/>
            <a:ext cx="1849287" cy="1613535"/>
          </a:xfrm>
          <a:prstGeom prst="rect">
            <a:avLst/>
          </a:prstGeom>
        </p:spPr>
        <p:txBody>
          <a:bodyPr anchor="t" rtlCol="false" tIns="0" lIns="0" bIns="0" rIns="0">
            <a:spAutoFit/>
          </a:bodyPr>
          <a:lstStyle/>
          <a:p>
            <a:pPr marL="0" indent="0" lvl="0">
              <a:lnSpc>
                <a:spcPts val="4320"/>
              </a:lnSpc>
              <a:spcBef>
                <a:spcPct val="0"/>
              </a:spcBef>
            </a:pPr>
            <a:r>
              <a:rPr lang="en-US" sz="3600">
                <a:solidFill>
                  <a:srgbClr val="00A181"/>
                </a:solidFill>
                <a:latin typeface="Muli Bold"/>
              </a:rPr>
              <a:t>1. Phân tích dữ liệu</a:t>
            </a:r>
          </a:p>
        </p:txBody>
      </p:sp>
      <p:sp>
        <p:nvSpPr>
          <p:cNvPr name="TextBox 4" id="4"/>
          <p:cNvSpPr txBox="true"/>
          <p:nvPr/>
        </p:nvSpPr>
        <p:spPr>
          <a:xfrm rot="0">
            <a:off x="3842539" y="5276157"/>
            <a:ext cx="2536945" cy="1613535"/>
          </a:xfrm>
          <a:prstGeom prst="rect">
            <a:avLst/>
          </a:prstGeom>
        </p:spPr>
        <p:txBody>
          <a:bodyPr anchor="t" rtlCol="false" tIns="0" lIns="0" bIns="0" rIns="0">
            <a:spAutoFit/>
          </a:bodyPr>
          <a:lstStyle/>
          <a:p>
            <a:pPr marL="0" indent="0" lvl="0">
              <a:lnSpc>
                <a:spcPts val="4320"/>
              </a:lnSpc>
              <a:spcBef>
                <a:spcPct val="0"/>
              </a:spcBef>
            </a:pPr>
            <a:r>
              <a:rPr lang="en-US" sz="3600">
                <a:solidFill>
                  <a:srgbClr val="00A181"/>
                </a:solidFill>
                <a:latin typeface="Muli Bold"/>
              </a:rPr>
              <a:t>2. Dự đoán và phân loại</a:t>
            </a:r>
          </a:p>
        </p:txBody>
      </p:sp>
      <p:sp>
        <p:nvSpPr>
          <p:cNvPr name="TextBox 5" id="5"/>
          <p:cNvSpPr txBox="true"/>
          <p:nvPr/>
        </p:nvSpPr>
        <p:spPr>
          <a:xfrm rot="0">
            <a:off x="11449319" y="5276157"/>
            <a:ext cx="2210771" cy="1613535"/>
          </a:xfrm>
          <a:prstGeom prst="rect">
            <a:avLst/>
          </a:prstGeom>
        </p:spPr>
        <p:txBody>
          <a:bodyPr anchor="t" rtlCol="false" tIns="0" lIns="0" bIns="0" rIns="0">
            <a:spAutoFit/>
          </a:bodyPr>
          <a:lstStyle/>
          <a:p>
            <a:pPr marL="0" indent="0" lvl="0">
              <a:lnSpc>
                <a:spcPts val="4320"/>
              </a:lnSpc>
              <a:spcBef>
                <a:spcPct val="0"/>
              </a:spcBef>
            </a:pPr>
            <a:r>
              <a:rPr lang="en-US" sz="3600">
                <a:solidFill>
                  <a:srgbClr val="00A181"/>
                </a:solidFill>
                <a:latin typeface="Muli Bold"/>
              </a:rPr>
              <a:t>4. Phân tích chuỗi thời gian</a:t>
            </a:r>
          </a:p>
        </p:txBody>
      </p:sp>
      <p:sp>
        <p:nvSpPr>
          <p:cNvPr name="TextBox 6" id="6"/>
          <p:cNvSpPr txBox="true"/>
          <p:nvPr/>
        </p:nvSpPr>
        <p:spPr>
          <a:xfrm rot="0">
            <a:off x="7796470" y="5286375"/>
            <a:ext cx="2235861" cy="1613535"/>
          </a:xfrm>
          <a:prstGeom prst="rect">
            <a:avLst/>
          </a:prstGeom>
        </p:spPr>
        <p:txBody>
          <a:bodyPr anchor="t" rtlCol="false" tIns="0" lIns="0" bIns="0" rIns="0">
            <a:spAutoFit/>
          </a:bodyPr>
          <a:lstStyle/>
          <a:p>
            <a:pPr marL="0" indent="0" lvl="0">
              <a:lnSpc>
                <a:spcPts val="4320"/>
              </a:lnSpc>
              <a:spcBef>
                <a:spcPct val="0"/>
              </a:spcBef>
            </a:pPr>
            <a:r>
              <a:rPr lang="en-US" sz="3600">
                <a:solidFill>
                  <a:srgbClr val="00A181"/>
                </a:solidFill>
                <a:latin typeface="Muli Bold"/>
              </a:rPr>
              <a:t>3. Xét nghiệm thống kê</a:t>
            </a:r>
          </a:p>
        </p:txBody>
      </p:sp>
      <p:sp>
        <p:nvSpPr>
          <p:cNvPr name="TextBox 7" id="7"/>
          <p:cNvSpPr txBox="true"/>
          <p:nvPr/>
        </p:nvSpPr>
        <p:spPr>
          <a:xfrm rot="0">
            <a:off x="1028700" y="1038225"/>
            <a:ext cx="12215239" cy="2550795"/>
          </a:xfrm>
          <a:prstGeom prst="rect">
            <a:avLst/>
          </a:prstGeom>
        </p:spPr>
        <p:txBody>
          <a:bodyPr anchor="t" rtlCol="false" tIns="0" lIns="0" bIns="0" rIns="0">
            <a:spAutoFit/>
          </a:bodyPr>
          <a:lstStyle/>
          <a:p>
            <a:pPr>
              <a:lnSpc>
                <a:spcPts val="10199"/>
              </a:lnSpc>
              <a:spcBef>
                <a:spcPct val="0"/>
              </a:spcBef>
            </a:pPr>
            <a:r>
              <a:rPr lang="en-US" sz="8499" spc="-84">
                <a:solidFill>
                  <a:srgbClr val="000000"/>
                </a:solidFill>
                <a:latin typeface="Muli Bold"/>
              </a:rPr>
              <a:t>Một số ứng dụng của Spark MLlib Statistics</a:t>
            </a:r>
          </a:p>
        </p:txBody>
      </p:sp>
      <p:grpSp>
        <p:nvGrpSpPr>
          <p:cNvPr name="Group 8" id="8"/>
          <p:cNvGrpSpPr/>
          <p:nvPr/>
        </p:nvGrpSpPr>
        <p:grpSpPr>
          <a:xfrm rot="0">
            <a:off x="16799111" y="2687862"/>
            <a:ext cx="2977778" cy="2578770"/>
            <a:chOff x="0" y="0"/>
            <a:chExt cx="3619627" cy="3134614"/>
          </a:xfrm>
        </p:grpSpPr>
        <p:sp>
          <p:nvSpPr>
            <p:cNvPr name="Freeform 9" id="9"/>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10" id="10"/>
          <p:cNvGrpSpPr/>
          <p:nvPr/>
        </p:nvGrpSpPr>
        <p:grpSpPr>
          <a:xfrm rot="0">
            <a:off x="13660090" y="-135282"/>
            <a:ext cx="4201515" cy="3638531"/>
            <a:chOff x="0" y="0"/>
            <a:chExt cx="3619627" cy="3134614"/>
          </a:xfrm>
        </p:grpSpPr>
        <p:sp>
          <p:nvSpPr>
            <p:cNvPr name="Freeform 11" id="11"/>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12" id="12"/>
          <p:cNvGrpSpPr/>
          <p:nvPr/>
        </p:nvGrpSpPr>
        <p:grpSpPr>
          <a:xfrm rot="0">
            <a:off x="13243939" y="-956153"/>
            <a:ext cx="2481390" cy="2148895"/>
            <a:chOff x="0" y="0"/>
            <a:chExt cx="3619627" cy="3134614"/>
          </a:xfrm>
        </p:grpSpPr>
        <p:sp>
          <p:nvSpPr>
            <p:cNvPr name="Freeform 13" id="1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name="TextBox 14" id="14"/>
          <p:cNvSpPr txBox="true"/>
          <p:nvPr/>
        </p:nvSpPr>
        <p:spPr>
          <a:xfrm rot="0">
            <a:off x="15291359" y="5276157"/>
            <a:ext cx="2210771" cy="1613535"/>
          </a:xfrm>
          <a:prstGeom prst="rect">
            <a:avLst/>
          </a:prstGeom>
        </p:spPr>
        <p:txBody>
          <a:bodyPr anchor="t" rtlCol="false" tIns="0" lIns="0" bIns="0" rIns="0">
            <a:spAutoFit/>
          </a:bodyPr>
          <a:lstStyle/>
          <a:p>
            <a:pPr marL="0" indent="0" lvl="0">
              <a:lnSpc>
                <a:spcPts val="4320"/>
              </a:lnSpc>
              <a:spcBef>
                <a:spcPct val="0"/>
              </a:spcBef>
            </a:pPr>
            <a:r>
              <a:rPr lang="en-US" sz="3600">
                <a:solidFill>
                  <a:srgbClr val="00A181"/>
                </a:solidFill>
                <a:latin typeface="Muli Bold"/>
              </a:rPr>
              <a:t>5. Phân cụm dữ liệu</a:t>
            </a:r>
          </a:p>
        </p:txBody>
      </p:sp>
      <p:sp>
        <p:nvSpPr>
          <p:cNvPr name="TextBox 15" id="15"/>
          <p:cNvSpPr txBox="true"/>
          <p:nvPr/>
        </p:nvSpPr>
        <p:spPr>
          <a:xfrm rot="0">
            <a:off x="634286" y="7785134"/>
            <a:ext cx="17227319" cy="2154555"/>
          </a:xfrm>
          <a:prstGeom prst="rect">
            <a:avLst/>
          </a:prstGeom>
        </p:spPr>
        <p:txBody>
          <a:bodyPr anchor="t" rtlCol="false" tIns="0" lIns="0" bIns="0" rIns="0">
            <a:spAutoFit/>
          </a:bodyPr>
          <a:lstStyle/>
          <a:p>
            <a:pPr>
              <a:lnSpc>
                <a:spcPts val="4320"/>
              </a:lnSpc>
            </a:pPr>
            <a:r>
              <a:rPr lang="en-US" sz="3600">
                <a:solidFill>
                  <a:srgbClr val="000000"/>
                </a:solidFill>
                <a:latin typeface="Muli Bold"/>
              </a:rPr>
              <a:t>Tổng quan, Spark MLlib Statistics là một thư viện mạnh mẽ để thực hiện các tác vụ thống kê trong Spark, và có thể được ứng dụng rộng rãi trong nhiều lĩnh vực của đời sống.</a:t>
            </a:r>
          </a:p>
          <a:p>
            <a:pPr marL="0" indent="0" lvl="0">
              <a:lnSpc>
                <a:spcPts val="4320"/>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DAFyK4pwE7k</dc:identifier>
  <dcterms:modified xsi:type="dcterms:W3CDTF">2011-08-01T06:04:30Z</dcterms:modified>
  <cp:revision>1</cp:revision>
  <dc:title>Nhóm 6</dc:title>
</cp:coreProperties>
</file>