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https://sparkbyexamples.com/spark/spark-web-ui-understanding/#storage" TargetMode="External" Type="http://schemas.openxmlformats.org/officeDocument/2006/relationships/hyperlink"/><Relationship Id="rId11" Target="https://sparkbyexamples.com/spark/spark-web-ui-understanding/#environment" TargetMode="External" Type="http://schemas.openxmlformats.org/officeDocument/2006/relationships/hyperlink"/><Relationship Id="rId12" Target="https://sparkbyexamples.com/spark/spark-web-ui-understanding/#executors" TargetMode="External" Type="http://schemas.openxmlformats.org/officeDocument/2006/relationships/hyperlink"/><Relationship Id="rId13" Target="https://sparkbyexamples.com/spark/spark-web-ui-understanding/#sql" TargetMode="External" Type="http://schemas.openxmlformats.org/officeDocument/2006/relationships/hyperlink"/><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https://sparkbyexamples.com/spark/spark-web-ui-understanding/#spark-jobs" TargetMode="External" Type="http://schemas.openxmlformats.org/officeDocument/2006/relationships/hyperlink"/><Relationship Id="rId8" Target="https://sparkbyexamples.com/spark/spark-web-ui-understanding/#spark-stages" TargetMode="External" Type="http://schemas.openxmlformats.org/officeDocument/2006/relationships/hyperlink"/><Relationship Id="rId9" Target="https://sparkbyexamples.com/spark/spark-web-ui-understanding/#tasks"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3789646" y="3917118"/>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11317" y="-1426899"/>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145318" y="793833"/>
            <a:ext cx="707318" cy="727029"/>
          </a:xfrm>
          <a:custGeom>
            <a:avLst/>
            <a:gdLst/>
            <a:ahLst/>
            <a:cxnLst/>
            <a:rect r="r" b="b" t="t" l="l"/>
            <a:pathLst>
              <a:path h="727029" w="707318">
                <a:moveTo>
                  <a:pt x="0" y="0"/>
                </a:moveTo>
                <a:lnTo>
                  <a:pt x="707318" y="0"/>
                </a:lnTo>
                <a:lnTo>
                  <a:pt x="707318" y="727029"/>
                </a:lnTo>
                <a:lnTo>
                  <a:pt x="0" y="7270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3282496"/>
            <a:ext cx="9815307" cy="3857874"/>
          </a:xfrm>
          <a:prstGeom prst="rect">
            <a:avLst/>
          </a:prstGeom>
        </p:spPr>
        <p:txBody>
          <a:bodyPr anchor="t" rtlCol="false" tIns="0" lIns="0" bIns="0" rIns="0">
            <a:spAutoFit/>
          </a:bodyPr>
          <a:lstStyle/>
          <a:p>
            <a:pPr algn="ctr">
              <a:lnSpc>
                <a:spcPts val="15509"/>
              </a:lnSpc>
            </a:pPr>
            <a:r>
              <a:rPr lang="en-US" sz="11239" spc="1101">
                <a:solidFill>
                  <a:srgbClr val="231F20"/>
                </a:solidFill>
                <a:latin typeface="Oswald Bold"/>
              </a:rPr>
              <a:t>SPARK SHELL WEB UI</a:t>
            </a:r>
          </a:p>
        </p:txBody>
      </p:sp>
      <p:sp>
        <p:nvSpPr>
          <p:cNvPr name="TextBox 10" id="10"/>
          <p:cNvSpPr txBox="true"/>
          <p:nvPr/>
        </p:nvSpPr>
        <p:spPr>
          <a:xfrm rot="0">
            <a:off x="15393660" y="1662139"/>
            <a:ext cx="2210633" cy="350498"/>
          </a:xfrm>
          <a:prstGeom prst="rect">
            <a:avLst/>
          </a:prstGeom>
        </p:spPr>
        <p:txBody>
          <a:bodyPr anchor="t" rtlCol="false" tIns="0" lIns="0" bIns="0" rIns="0">
            <a:spAutoFit/>
          </a:bodyPr>
          <a:lstStyle/>
          <a:p>
            <a:pPr algn="ctr" marL="0" indent="0" lvl="0">
              <a:lnSpc>
                <a:spcPts val="2837"/>
              </a:lnSpc>
              <a:spcBef>
                <a:spcPct val="0"/>
              </a:spcBef>
            </a:pPr>
            <a:r>
              <a:rPr lang="en-US" sz="2056" spc="201">
                <a:solidFill>
                  <a:srgbClr val="231F20"/>
                </a:solidFill>
                <a:latin typeface="Montserrat Classic Bold"/>
              </a:rPr>
              <a:t>NHÓM 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666956" y="6640503"/>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5432" y="2190302"/>
            <a:ext cx="15437136" cy="3427125"/>
          </a:xfrm>
          <a:custGeom>
            <a:avLst/>
            <a:gdLst/>
            <a:ahLst/>
            <a:cxnLst/>
            <a:rect r="r" b="b" t="t" l="l"/>
            <a:pathLst>
              <a:path h="3427125" w="15437136">
                <a:moveTo>
                  <a:pt x="0" y="0"/>
                </a:moveTo>
                <a:lnTo>
                  <a:pt x="15437136" y="0"/>
                </a:lnTo>
                <a:lnTo>
                  <a:pt x="15437136" y="3427124"/>
                </a:lnTo>
                <a:lnTo>
                  <a:pt x="0" y="3427124"/>
                </a:lnTo>
                <a:lnTo>
                  <a:pt x="0" y="0"/>
                </a:lnTo>
                <a:close/>
              </a:path>
            </a:pathLst>
          </a:custGeom>
          <a:blipFill>
            <a:blip r:embed="rId6"/>
            <a:stretch>
              <a:fillRect l="0" t="0" r="0" b="0"/>
            </a:stretch>
          </a:blipFill>
        </p:spPr>
      </p:sp>
      <p:sp>
        <p:nvSpPr>
          <p:cNvPr name="TextBox 5" id="5"/>
          <p:cNvSpPr txBox="true"/>
          <p:nvPr/>
        </p:nvSpPr>
        <p:spPr>
          <a:xfrm rot="0">
            <a:off x="1425432" y="6131776"/>
            <a:ext cx="15437136" cy="1506819"/>
          </a:xfrm>
          <a:prstGeom prst="rect">
            <a:avLst/>
          </a:prstGeom>
        </p:spPr>
        <p:txBody>
          <a:bodyPr anchor="t" rtlCol="false" tIns="0" lIns="0" bIns="0" rIns="0">
            <a:spAutoFit/>
          </a:bodyPr>
          <a:lstStyle/>
          <a:p>
            <a:pPr algn="just">
              <a:lnSpc>
                <a:spcPts val="4070"/>
              </a:lnSpc>
            </a:pPr>
            <a:r>
              <a:rPr lang="en-US" sz="2949" spc="289">
                <a:solidFill>
                  <a:srgbClr val="231F20"/>
                </a:solidFill>
                <a:latin typeface="DM Sans"/>
              </a:rPr>
              <a:t>Nếu ứng dụng thực thi các truy vấn Spark SQL thì tab SQL sẽ hiển thị thông tin, chẳng hạn như thời lượng, công việc Spark cũng như các kế hoạch vật lý và logic cho các truy vấn.</a:t>
            </a:r>
          </a:p>
        </p:txBody>
      </p:sp>
      <p:sp>
        <p:nvSpPr>
          <p:cNvPr name="TextBox 6" id="6"/>
          <p:cNvSpPr txBox="true"/>
          <p:nvPr/>
        </p:nvSpPr>
        <p:spPr>
          <a:xfrm rot="0">
            <a:off x="1391407" y="282880"/>
            <a:ext cx="14471715" cy="1358290"/>
          </a:xfrm>
          <a:prstGeom prst="rect">
            <a:avLst/>
          </a:prstGeom>
        </p:spPr>
        <p:txBody>
          <a:bodyPr anchor="t" rtlCol="false" tIns="0" lIns="0" bIns="0" rIns="0">
            <a:spAutoFit/>
          </a:bodyPr>
          <a:lstStyle/>
          <a:p>
            <a:pPr algn="ctr">
              <a:lnSpc>
                <a:spcPts val="11153"/>
              </a:lnSpc>
            </a:pPr>
            <a:r>
              <a:rPr lang="en-US" sz="8082" spc="792">
                <a:solidFill>
                  <a:srgbClr val="231F20"/>
                </a:solidFill>
                <a:latin typeface="Oswald Bold"/>
              </a:rPr>
              <a:t>SQL TAB</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5" id="5"/>
          <p:cNvSpPr/>
          <p:nvPr/>
        </p:nvSpPr>
        <p:spPr>
          <a:xfrm flipH="false" flipV="false" rot="0">
            <a:off x="15409623" y="2266970"/>
            <a:ext cx="734693" cy="755166"/>
          </a:xfrm>
          <a:custGeom>
            <a:avLst/>
            <a:gdLst/>
            <a:ahLst/>
            <a:cxnLst/>
            <a:rect r="r" b="b" t="t" l="l"/>
            <a:pathLst>
              <a:path h="755166" w="734693">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4628874" y="3180249"/>
            <a:ext cx="2296190" cy="352695"/>
          </a:xfrm>
          <a:prstGeom prst="rect">
            <a:avLst/>
          </a:prstGeom>
        </p:spPr>
        <p:txBody>
          <a:bodyPr anchor="t" rtlCol="false" tIns="0" lIns="0" bIns="0" rIns="0">
            <a:spAutoFit/>
          </a:bodyPr>
          <a:lstStyle/>
          <a:p>
            <a:pPr algn="ctr" marL="0" indent="0" lvl="0">
              <a:lnSpc>
                <a:spcPts val="2947"/>
              </a:lnSpc>
              <a:spcBef>
                <a:spcPct val="0"/>
              </a:spcBef>
            </a:pPr>
            <a:r>
              <a:rPr lang="en-US" sz="2135" spc="209">
                <a:solidFill>
                  <a:srgbClr val="231F20"/>
                </a:solidFill>
                <a:latin typeface="Montserrat Classic Bold"/>
              </a:rPr>
              <a:t>NHÓM 6</a:t>
            </a:r>
          </a:p>
        </p:txBody>
      </p:sp>
      <p:sp>
        <p:nvSpPr>
          <p:cNvPr name="Freeform 7" id="7"/>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5220114" y="6955775"/>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2705" y="310535"/>
            <a:ext cx="16756595" cy="2053590"/>
          </a:xfrm>
          <a:prstGeom prst="rect">
            <a:avLst/>
          </a:prstGeom>
        </p:spPr>
        <p:txBody>
          <a:bodyPr anchor="t" rtlCol="false" tIns="0" lIns="0" bIns="0" rIns="0">
            <a:spAutoFit/>
          </a:bodyPr>
          <a:lstStyle/>
          <a:p>
            <a:pPr algn="ctr">
              <a:lnSpc>
                <a:spcPts val="8280"/>
              </a:lnSpc>
            </a:pPr>
            <a:r>
              <a:rPr lang="en-US" sz="6000" spc="588">
                <a:solidFill>
                  <a:srgbClr val="231F20"/>
                </a:solidFill>
                <a:latin typeface="Oswald Bold"/>
              </a:rPr>
              <a:t>GIAO DIỆN NGƯỜI DÙNG SPARK WEB </a:t>
            </a:r>
          </a:p>
          <a:p>
            <a:pPr algn="ctr">
              <a:lnSpc>
                <a:spcPts val="8280"/>
              </a:lnSpc>
            </a:pPr>
            <a:r>
              <a:rPr lang="en-US" sz="6000" spc="588">
                <a:solidFill>
                  <a:srgbClr val="231F20"/>
                </a:solidFill>
                <a:latin typeface="Oswald Bold"/>
              </a:rPr>
              <a:t>TÌM HIỂU VỀ THỰC THI SPARK</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557840" y="2991478"/>
            <a:ext cx="5694568" cy="6057460"/>
          </a:xfrm>
          <a:custGeom>
            <a:avLst/>
            <a:gdLst/>
            <a:ahLst/>
            <a:cxnLst/>
            <a:rect r="r" b="b" t="t" l="l"/>
            <a:pathLst>
              <a:path h="6057460" w="5694568">
                <a:moveTo>
                  <a:pt x="0" y="0"/>
                </a:moveTo>
                <a:lnTo>
                  <a:pt x="5694568" y="0"/>
                </a:lnTo>
                <a:lnTo>
                  <a:pt x="5694568" y="6057460"/>
                </a:lnTo>
                <a:lnTo>
                  <a:pt x="0" y="6057460"/>
                </a:lnTo>
                <a:lnTo>
                  <a:pt x="0" y="0"/>
                </a:lnTo>
                <a:close/>
              </a:path>
            </a:pathLst>
          </a:custGeom>
          <a:blipFill>
            <a:blip r:embed="rId6"/>
            <a:stretch>
              <a:fillRect l="0" t="0" r="-407" b="0"/>
            </a:stretch>
          </a:blipFill>
        </p:spPr>
      </p:sp>
      <p:sp>
        <p:nvSpPr>
          <p:cNvPr name="TextBox 6" id="6"/>
          <p:cNvSpPr txBox="true"/>
          <p:nvPr/>
        </p:nvSpPr>
        <p:spPr>
          <a:xfrm rot="0">
            <a:off x="1935739" y="2810503"/>
            <a:ext cx="7869497" cy="6238435"/>
          </a:xfrm>
          <a:prstGeom prst="rect">
            <a:avLst/>
          </a:prstGeom>
        </p:spPr>
        <p:txBody>
          <a:bodyPr anchor="t" rtlCol="false" tIns="0" lIns="0" bIns="0" rIns="0">
            <a:spAutoFit/>
          </a:bodyPr>
          <a:lstStyle/>
          <a:p>
            <a:pPr algn="just">
              <a:lnSpc>
                <a:spcPts val="5586"/>
              </a:lnSpc>
            </a:pPr>
            <a:r>
              <a:rPr lang="en-US" sz="3069" spc="300">
                <a:solidFill>
                  <a:srgbClr val="231F20"/>
                </a:solidFill>
                <a:latin typeface="DM Sans"/>
              </a:rPr>
              <a:t>APACHE SPARK CUNG CẤP MỘT BỘ GIAO DIỆN NGƯỜI DÙNG/GIAO DIỆN NGƯỜI DÙNG WEB ( </a:t>
            </a:r>
            <a:r>
              <a:rPr lang="en-US" sz="3069" spc="300" u="sng">
                <a:solidFill>
                  <a:srgbClr val="231F20"/>
                </a:solidFill>
                <a:latin typeface="DM Sans"/>
                <a:hlinkClick r:id="rId7" tooltip="https://sparkbyexamples.com/spark/spark-web-ui-understanding/#spark-jobs"/>
              </a:rPr>
              <a:t>Jobs</a:t>
            </a:r>
            <a:r>
              <a:rPr lang="en-US" sz="3069" spc="300">
                <a:solidFill>
                  <a:srgbClr val="231F20"/>
                </a:solidFill>
                <a:latin typeface="DM Sans"/>
              </a:rPr>
              <a:t> , </a:t>
            </a:r>
            <a:r>
              <a:rPr lang="en-US" sz="3069" spc="300" u="sng">
                <a:solidFill>
                  <a:srgbClr val="231F20"/>
                </a:solidFill>
                <a:latin typeface="DM Sans"/>
                <a:hlinkClick r:id="rId8" tooltip="https://sparkbyexamples.com/spark/spark-web-ui-understanding/#spark-stages"/>
              </a:rPr>
              <a:t>Stages</a:t>
            </a:r>
            <a:r>
              <a:rPr lang="en-US" sz="3069" spc="300">
                <a:solidFill>
                  <a:srgbClr val="231F20"/>
                </a:solidFill>
                <a:latin typeface="DM Sans"/>
              </a:rPr>
              <a:t> , </a:t>
            </a:r>
            <a:r>
              <a:rPr lang="en-US" sz="3069" spc="300" u="sng">
                <a:solidFill>
                  <a:srgbClr val="231F20"/>
                </a:solidFill>
                <a:latin typeface="DM Sans"/>
                <a:hlinkClick r:id="rId9" tooltip="https://sparkbyexamples.com/spark/spark-web-ui-understanding/#tasks"/>
              </a:rPr>
              <a:t>Tasks</a:t>
            </a:r>
            <a:r>
              <a:rPr lang="en-US" sz="3069" spc="300">
                <a:solidFill>
                  <a:srgbClr val="231F20"/>
                </a:solidFill>
                <a:latin typeface="DM Sans"/>
              </a:rPr>
              <a:t> , </a:t>
            </a:r>
            <a:r>
              <a:rPr lang="en-US" sz="3069" spc="300" u="sng">
                <a:solidFill>
                  <a:srgbClr val="231F20"/>
                </a:solidFill>
                <a:latin typeface="DM Sans"/>
                <a:hlinkClick r:id="rId10" tooltip="https://sparkbyexamples.com/spark/spark-web-ui-understanding/#storage"/>
              </a:rPr>
              <a:t>Storage</a:t>
            </a:r>
            <a:r>
              <a:rPr lang="en-US" sz="3069" spc="300">
                <a:solidFill>
                  <a:srgbClr val="231F20"/>
                </a:solidFill>
                <a:latin typeface="DM Sans"/>
              </a:rPr>
              <a:t> , </a:t>
            </a:r>
            <a:r>
              <a:rPr lang="en-US" sz="3069" spc="300" u="sng">
                <a:solidFill>
                  <a:srgbClr val="231F20"/>
                </a:solidFill>
                <a:latin typeface="DM Sans"/>
                <a:hlinkClick r:id="rId11" tooltip="https://sparkbyexamples.com/spark/spark-web-ui-understanding/#environment"/>
              </a:rPr>
              <a:t>Environment</a:t>
            </a:r>
            <a:r>
              <a:rPr lang="en-US" sz="3069" spc="300">
                <a:solidFill>
                  <a:srgbClr val="231F20"/>
                </a:solidFill>
                <a:latin typeface="DM Sans"/>
              </a:rPr>
              <a:t> , </a:t>
            </a:r>
            <a:r>
              <a:rPr lang="en-US" sz="3069" spc="300" u="sng">
                <a:solidFill>
                  <a:srgbClr val="231F20"/>
                </a:solidFill>
                <a:latin typeface="DM Sans"/>
                <a:hlinkClick r:id="rId12" tooltip="https://sparkbyexamples.com/spark/spark-web-ui-understanding/#executors"/>
              </a:rPr>
              <a:t>Executors</a:t>
            </a:r>
            <a:r>
              <a:rPr lang="en-US" sz="3069" spc="300">
                <a:solidFill>
                  <a:srgbClr val="231F20"/>
                </a:solidFill>
                <a:latin typeface="DM Sans"/>
              </a:rPr>
              <a:t> và </a:t>
            </a:r>
            <a:r>
              <a:rPr lang="en-US" sz="3069" spc="300" u="sng">
                <a:solidFill>
                  <a:srgbClr val="231F20"/>
                </a:solidFill>
                <a:latin typeface="DM Sans"/>
                <a:hlinkClick r:id="rId13" tooltip="https://sparkbyexamples.com/spark/spark-web-ui-understanding/#sql"/>
              </a:rPr>
              <a:t>SQL</a:t>
            </a:r>
            <a:r>
              <a:rPr lang="en-US" sz="3069" spc="300">
                <a:solidFill>
                  <a:srgbClr val="231F20"/>
                </a:solidFill>
                <a:latin typeface="DM Sans"/>
              </a:rPr>
              <a:t> ) để theo dõi trạng thái ứng dụng Spark/PySpark của bạn, mức tiêu thụ tài nguyên của cụm Spark và cấu hình Spark.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775855" y="7582752"/>
            <a:ext cx="7629294" cy="7828566"/>
          </a:xfrm>
          <a:custGeom>
            <a:avLst/>
            <a:gdLst/>
            <a:ahLst/>
            <a:cxnLst/>
            <a:rect r="r" b="b" t="t" l="l"/>
            <a:pathLst>
              <a:path h="7828566" w="7629294">
                <a:moveTo>
                  <a:pt x="0" y="0"/>
                </a:moveTo>
                <a:lnTo>
                  <a:pt x="7629293" y="0"/>
                </a:lnTo>
                <a:lnTo>
                  <a:pt x="7629293"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3577820" y="648500"/>
            <a:ext cx="10749463" cy="2687366"/>
          </a:xfrm>
          <a:custGeom>
            <a:avLst/>
            <a:gdLst/>
            <a:ahLst/>
            <a:cxnLst/>
            <a:rect r="r" b="b" t="t" l="l"/>
            <a:pathLst>
              <a:path h="2687366" w="10749463">
                <a:moveTo>
                  <a:pt x="0" y="0"/>
                </a:moveTo>
                <a:lnTo>
                  <a:pt x="10749463" y="0"/>
                </a:lnTo>
                <a:lnTo>
                  <a:pt x="10749463"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74919" y="401839"/>
            <a:ext cx="14785276" cy="9579312"/>
          </a:xfrm>
          <a:prstGeom prst="rect">
            <a:avLst/>
          </a:prstGeom>
        </p:spPr>
        <p:txBody>
          <a:bodyPr anchor="t" rtlCol="false" tIns="0" lIns="0" bIns="0" rIns="0">
            <a:spAutoFit/>
          </a:bodyPr>
          <a:lstStyle/>
          <a:p>
            <a:pPr algn="just">
              <a:lnSpc>
                <a:spcPts val="3621"/>
              </a:lnSpc>
            </a:pPr>
            <a:r>
              <a:rPr lang="en-US" sz="2624" spc="257">
                <a:solidFill>
                  <a:srgbClr val="231F20"/>
                </a:solidFill>
                <a:latin typeface="DM Sans"/>
              </a:rPr>
              <a:t>NẾU BẠN ĐANG CHẠY ỨNG DỤNG SPARK CỤC BỘ, SPARK UI CÓ THỂ ĐƯỢC TRUY CẬP BẰNG CÁCH SỬ DỤNG HTTP://LOCALHOST:4040/ . SPARK UI THEO MẶC ĐỊNH CHẠY TRÊN CỔNG 4040 VÀ BÊN DƯỚI LÀ MỘT SỐ UI BỔ SUNG SẼ HỮU ÍCH ĐỂ THEO DÕI ỨNG DỤNG SPARK.</a:t>
            </a:r>
          </a:p>
          <a:p>
            <a:pPr algn="just">
              <a:lnSpc>
                <a:spcPts val="3621"/>
              </a:lnSpc>
            </a:pPr>
          </a:p>
          <a:p>
            <a:pPr algn="just">
              <a:lnSpc>
                <a:spcPts val="3621"/>
              </a:lnSpc>
            </a:pPr>
          </a:p>
          <a:p>
            <a:pPr algn="just">
              <a:lnSpc>
                <a:spcPts val="3621"/>
              </a:lnSpc>
            </a:pPr>
          </a:p>
          <a:p>
            <a:pPr algn="just">
              <a:lnSpc>
                <a:spcPts val="3621"/>
              </a:lnSpc>
            </a:pPr>
          </a:p>
          <a:p>
            <a:pPr algn="just">
              <a:lnSpc>
                <a:spcPts val="3621"/>
              </a:lnSpc>
            </a:pPr>
          </a:p>
          <a:p>
            <a:pPr algn="just">
              <a:lnSpc>
                <a:spcPts val="3621"/>
              </a:lnSpc>
            </a:pPr>
          </a:p>
          <a:p>
            <a:pPr algn="just">
              <a:lnSpc>
                <a:spcPts val="3621"/>
              </a:lnSpc>
            </a:pPr>
          </a:p>
          <a:p>
            <a:pPr algn="just">
              <a:lnSpc>
                <a:spcPts val="3621"/>
              </a:lnSpc>
            </a:pPr>
          </a:p>
          <a:p>
            <a:pPr algn="just">
              <a:lnSpc>
                <a:spcPts val="3621"/>
              </a:lnSpc>
            </a:pPr>
          </a:p>
          <a:p>
            <a:pPr algn="just">
              <a:lnSpc>
                <a:spcPts val="3621"/>
              </a:lnSpc>
            </a:pPr>
          </a:p>
          <a:p>
            <a:pPr algn="just">
              <a:lnSpc>
                <a:spcPts val="3621"/>
              </a:lnSpc>
            </a:pPr>
          </a:p>
          <a:p>
            <a:pPr algn="just">
              <a:lnSpc>
                <a:spcPts val="3621"/>
              </a:lnSpc>
            </a:pPr>
          </a:p>
          <a:p>
            <a:pPr algn="just" marL="566550" indent="-283275" lvl="1">
              <a:lnSpc>
                <a:spcPts val="3621"/>
              </a:lnSpc>
              <a:buFont typeface="Arial"/>
              <a:buChar char="•"/>
            </a:pPr>
            <a:r>
              <a:rPr lang="en-US" sz="2624" spc="257">
                <a:solidFill>
                  <a:srgbClr val="231F20"/>
                </a:solidFill>
                <a:latin typeface="DM Sans"/>
              </a:rPr>
              <a:t>GIAO DIỆN NGƯỜI DÙNG ỨNG DỤNG SPARK:</a:t>
            </a:r>
            <a:r>
              <a:rPr lang="en-US" sz="2624" spc="257">
                <a:solidFill>
                  <a:srgbClr val="231F20"/>
                </a:solidFill>
                <a:latin typeface="DM Sans Bold"/>
              </a:rPr>
              <a:t> HTTP://LOCALHOST:4040/</a:t>
            </a:r>
          </a:p>
          <a:p>
            <a:pPr algn="just" marL="566550" indent="-283275" lvl="1">
              <a:lnSpc>
                <a:spcPts val="3621"/>
              </a:lnSpc>
              <a:buFont typeface="Arial"/>
              <a:buChar char="•"/>
            </a:pPr>
            <a:r>
              <a:rPr lang="en-US" sz="2624" spc="257">
                <a:solidFill>
                  <a:srgbClr val="231F20"/>
                </a:solidFill>
                <a:latin typeface="DM Sans"/>
              </a:rPr>
              <a:t>TRÌNH QUẢN LÝ TÀI NGUYÊN: </a:t>
            </a:r>
            <a:r>
              <a:rPr lang="en-US" sz="2624" spc="257">
                <a:solidFill>
                  <a:srgbClr val="231F20"/>
                </a:solidFill>
                <a:latin typeface="DM Sans Bold"/>
              </a:rPr>
              <a:t>HTTP://LOCALHOST:9870</a:t>
            </a:r>
          </a:p>
          <a:p>
            <a:pPr algn="just" marL="566550" indent="-283275" lvl="1">
              <a:lnSpc>
                <a:spcPts val="3621"/>
              </a:lnSpc>
              <a:buFont typeface="Arial"/>
              <a:buChar char="•"/>
            </a:pPr>
            <a:r>
              <a:rPr lang="en-US" sz="2624" spc="257">
                <a:solidFill>
                  <a:srgbClr val="231F20"/>
                </a:solidFill>
                <a:latin typeface="DM Sans"/>
              </a:rPr>
              <a:t>TRÌNH THEO DÕI CÔNG VIỆC SPARK: </a:t>
            </a:r>
            <a:r>
              <a:rPr lang="en-US" sz="2624" spc="257">
                <a:solidFill>
                  <a:srgbClr val="231F20"/>
                </a:solidFill>
                <a:latin typeface="DM Sans Bold"/>
              </a:rPr>
              <a:t>HTTP://LOCALHOST:8088/</a:t>
            </a:r>
          </a:p>
          <a:p>
            <a:pPr algn="just" marL="566550" indent="-283275" lvl="1">
              <a:lnSpc>
                <a:spcPts val="3621"/>
              </a:lnSpc>
              <a:buFont typeface="Arial"/>
              <a:buChar char="•"/>
            </a:pPr>
            <a:r>
              <a:rPr lang="en-US" sz="2624" spc="257">
                <a:solidFill>
                  <a:srgbClr val="231F20"/>
                </a:solidFill>
                <a:latin typeface="DM Sans"/>
              </a:rPr>
              <a:t>THÔNG TIN CỤ THỂ VỀ NÚT: </a:t>
            </a:r>
            <a:r>
              <a:rPr lang="en-US" sz="2624" spc="257">
                <a:solidFill>
                  <a:srgbClr val="231F20"/>
                </a:solidFill>
                <a:latin typeface="DM Sans Bold"/>
              </a:rPr>
              <a:t>HTTP://LOCALHOST:8042/</a:t>
            </a:r>
          </a:p>
          <a:p>
            <a:pPr algn="just">
              <a:lnSpc>
                <a:spcPts val="3621"/>
              </a:lnSpc>
            </a:pPr>
          </a:p>
        </p:txBody>
      </p:sp>
      <p:sp>
        <p:nvSpPr>
          <p:cNvPr name="Freeform 5" id="5"/>
          <p:cNvSpPr/>
          <p:nvPr/>
        </p:nvSpPr>
        <p:spPr>
          <a:xfrm flipH="false" flipV="false" rot="0">
            <a:off x="4855831" y="2394225"/>
            <a:ext cx="9134924" cy="5072032"/>
          </a:xfrm>
          <a:custGeom>
            <a:avLst/>
            <a:gdLst/>
            <a:ahLst/>
            <a:cxnLst/>
            <a:rect r="r" b="b" t="t" l="l"/>
            <a:pathLst>
              <a:path h="5072032" w="9134924">
                <a:moveTo>
                  <a:pt x="0" y="0"/>
                </a:moveTo>
                <a:lnTo>
                  <a:pt x="9134924" y="0"/>
                </a:lnTo>
                <a:lnTo>
                  <a:pt x="9134924" y="5072031"/>
                </a:lnTo>
                <a:lnTo>
                  <a:pt x="0" y="5072031"/>
                </a:lnTo>
                <a:lnTo>
                  <a:pt x="0" y="0"/>
                </a:lnTo>
                <a:close/>
              </a:path>
            </a:pathLst>
          </a:custGeom>
          <a:blipFill>
            <a:blip r:embed="rId6"/>
            <a:stretch>
              <a:fillRect l="0" t="-753" r="0" b="-753"/>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686022" y="7582752"/>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32856" y="479681"/>
            <a:ext cx="12850745"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SPARK JOBS TAB</a:t>
            </a:r>
          </a:p>
        </p:txBody>
      </p:sp>
      <p:sp>
        <p:nvSpPr>
          <p:cNvPr name="Freeform 4" id="4"/>
          <p:cNvSpPr/>
          <p:nvPr/>
        </p:nvSpPr>
        <p:spPr>
          <a:xfrm flipH="false" flipV="false" rot="2016048">
            <a:off x="13115882" y="1400577"/>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751362" y="2706160"/>
            <a:ext cx="14785276" cy="6378912"/>
          </a:xfrm>
          <a:prstGeom prst="rect">
            <a:avLst/>
          </a:prstGeom>
        </p:spPr>
        <p:txBody>
          <a:bodyPr anchor="t" rtlCol="false" tIns="0" lIns="0" bIns="0" rIns="0">
            <a:spAutoFit/>
          </a:bodyPr>
          <a:lstStyle/>
          <a:p>
            <a:pPr algn="just">
              <a:lnSpc>
                <a:spcPts val="3621"/>
              </a:lnSpc>
            </a:pPr>
            <a:r>
              <a:rPr lang="en-US" sz="2624" spc="257">
                <a:solidFill>
                  <a:srgbClr val="231F20"/>
                </a:solidFill>
                <a:latin typeface="DM Sans"/>
              </a:rPr>
              <a:t>Trong Tab JOB, chúng ta sẽ nhận được thông tin bên dưới,</a:t>
            </a:r>
          </a:p>
          <a:p>
            <a:pPr algn="just">
              <a:lnSpc>
                <a:spcPts val="3621"/>
              </a:lnSpc>
            </a:pPr>
            <a:r>
              <a:rPr lang="en-US" sz="2624" spc="257">
                <a:solidFill>
                  <a:srgbClr val="231F20"/>
                </a:solidFill>
                <a:latin typeface="DM Sans Bold"/>
              </a:rPr>
              <a:t>Số lượng Công việc Spark:</a:t>
            </a:r>
          </a:p>
          <a:p>
            <a:pPr algn="just">
              <a:lnSpc>
                <a:spcPts val="3621"/>
              </a:lnSpc>
            </a:pPr>
            <a:r>
              <a:rPr lang="en-US" sz="2624" spc="257">
                <a:solidFill>
                  <a:srgbClr val="231F20"/>
                </a:solidFill>
                <a:latin typeface="DM Sans"/>
              </a:rPr>
              <a:t>Số lượng công việc Spark bằng số lượng hành động trong ứng dụng và mỗi công việc Spark phải có ít nhất một Giai đoạn.</a:t>
            </a:r>
          </a:p>
          <a:p>
            <a:pPr algn="just">
              <a:lnSpc>
                <a:spcPts val="3621"/>
              </a:lnSpc>
            </a:pPr>
            <a:r>
              <a:rPr lang="en-US" sz="2624" spc="257">
                <a:solidFill>
                  <a:srgbClr val="231F20"/>
                </a:solidFill>
                <a:latin typeface="DM Sans Bold"/>
              </a:rPr>
              <a:t>Số Giai đoạn:</a:t>
            </a:r>
          </a:p>
          <a:p>
            <a:pPr algn="just">
              <a:lnSpc>
                <a:spcPts val="3621"/>
              </a:lnSpc>
            </a:pPr>
            <a:r>
              <a:rPr lang="en-US" sz="2624" spc="257">
                <a:solidFill>
                  <a:srgbClr val="231F20"/>
                </a:solidFill>
                <a:latin typeface="DM Sans"/>
              </a:rPr>
              <a:t>Mỗi Chuyển đổi Rộng dẫn đến một Số Giai đoạn riêng biệt. Trong trường hợp của chúng tôi, Spark job0 và Spark job1 có các giai đoạn riêng lẻ nhưng khi nói đến Spark job3, chúng ta có thể thấy hai giai đoạn là do phân vùng dữ liệu. Dữ liệu được phân vùng thành hai tập tin.</a:t>
            </a:r>
          </a:p>
          <a:p>
            <a:pPr algn="just">
              <a:lnSpc>
                <a:spcPts val="3621"/>
              </a:lnSpc>
            </a:pPr>
            <a:r>
              <a:rPr lang="en-US" sz="2624" spc="257">
                <a:solidFill>
                  <a:srgbClr val="231F20"/>
                </a:solidFill>
                <a:latin typeface="DM Sans Bold"/>
              </a:rPr>
              <a:t>Mô tả:</a:t>
            </a:r>
          </a:p>
          <a:p>
            <a:pPr algn="just">
              <a:lnSpc>
                <a:spcPts val="3621"/>
              </a:lnSpc>
            </a:pPr>
            <a:r>
              <a:rPr lang="en-US" sz="2624" spc="257">
                <a:solidFill>
                  <a:srgbClr val="231F20"/>
                </a:solidFill>
                <a:latin typeface="DM Sans"/>
              </a:rPr>
              <a:t>Mô tả liên kết các chi tiết đầy đủ của Spark Job được liên kết như Trạng thái công việc Spark, Trực quan hóa DAG, Các giai đoạn đã hoàn thành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2689295" y="43103"/>
            <a:ext cx="12981908" cy="1518696"/>
          </a:xfrm>
          <a:prstGeom prst="rect">
            <a:avLst/>
          </a:prstGeom>
        </p:spPr>
        <p:txBody>
          <a:bodyPr anchor="t" rtlCol="false" tIns="0" lIns="0" bIns="0" rIns="0">
            <a:spAutoFit/>
          </a:bodyPr>
          <a:lstStyle/>
          <a:p>
            <a:pPr algn="ctr">
              <a:lnSpc>
                <a:spcPts val="12395"/>
              </a:lnSpc>
            </a:pPr>
            <a:r>
              <a:rPr lang="en-US" sz="8982" spc="880">
                <a:solidFill>
                  <a:srgbClr val="231F20"/>
                </a:solidFill>
                <a:latin typeface="Oswald Bold"/>
              </a:rPr>
              <a:t>STAGEs Tab</a:t>
            </a:r>
          </a:p>
        </p:txBody>
      </p:sp>
      <p:sp>
        <p:nvSpPr>
          <p:cNvPr name="Freeform 3" id="3"/>
          <p:cNvSpPr/>
          <p:nvPr/>
        </p:nvSpPr>
        <p:spPr>
          <a:xfrm flipH="false" flipV="false" rot="2016048">
            <a:off x="13245126" y="138570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53046" y="1704674"/>
            <a:ext cx="12988588" cy="4397178"/>
          </a:xfrm>
          <a:custGeom>
            <a:avLst/>
            <a:gdLst/>
            <a:ahLst/>
            <a:cxnLst/>
            <a:rect r="r" b="b" t="t" l="l"/>
            <a:pathLst>
              <a:path h="4397178" w="12988588">
                <a:moveTo>
                  <a:pt x="0" y="0"/>
                </a:moveTo>
                <a:lnTo>
                  <a:pt x="12988588" y="0"/>
                </a:lnTo>
                <a:lnTo>
                  <a:pt x="12988588" y="4397178"/>
                </a:lnTo>
                <a:lnTo>
                  <a:pt x="0" y="4397178"/>
                </a:lnTo>
                <a:lnTo>
                  <a:pt x="0" y="0"/>
                </a:lnTo>
                <a:close/>
              </a:path>
            </a:pathLst>
          </a:custGeom>
          <a:blipFill>
            <a:blip r:embed="rId4"/>
            <a:stretch>
              <a:fillRect l="0" t="0" r="0" b="0"/>
            </a:stretch>
          </a:blipFill>
        </p:spPr>
      </p:sp>
      <p:sp>
        <p:nvSpPr>
          <p:cNvPr name="TextBox 5" id="5"/>
          <p:cNvSpPr txBox="true"/>
          <p:nvPr/>
        </p:nvSpPr>
        <p:spPr>
          <a:xfrm rot="0">
            <a:off x="1101198" y="6263777"/>
            <a:ext cx="16158102" cy="3754584"/>
          </a:xfrm>
          <a:prstGeom prst="rect">
            <a:avLst/>
          </a:prstGeom>
        </p:spPr>
        <p:txBody>
          <a:bodyPr anchor="t" rtlCol="false" tIns="0" lIns="0" bIns="0" rIns="0">
            <a:spAutoFit/>
          </a:bodyPr>
          <a:lstStyle/>
          <a:p>
            <a:pPr algn="just">
              <a:lnSpc>
                <a:spcPts val="3345"/>
              </a:lnSpc>
            </a:pPr>
            <a:r>
              <a:rPr lang="en-US" sz="2424" spc="237">
                <a:solidFill>
                  <a:srgbClr val="231F20"/>
                </a:solidFill>
                <a:latin typeface="DM Sans"/>
              </a:rPr>
              <a:t>là một tập hợp các nhiệm vụ song song, tức là một nhiệm vụ cho mỗi phân vùng.</a:t>
            </a:r>
          </a:p>
          <a:p>
            <a:pPr algn="just">
              <a:lnSpc>
                <a:spcPts val="3345"/>
              </a:lnSpc>
            </a:pPr>
            <a:r>
              <a:rPr lang="en-US" sz="2424" spc="237">
                <a:solidFill>
                  <a:srgbClr val="231F20"/>
                </a:solidFill>
                <a:latin typeface="DM Sans"/>
              </a:rPr>
              <a:t>Tab Giai đoạn hiển thị trang tóm tắt hiển thị trạng thái hiện tại của tất cả các giai đoạn công việc trong ứng dụng Spark.</a:t>
            </a:r>
          </a:p>
          <a:p>
            <a:pPr algn="just">
              <a:lnSpc>
                <a:spcPts val="3345"/>
              </a:lnSpc>
            </a:pPr>
            <a:r>
              <a:rPr lang="en-US" sz="2424" spc="237">
                <a:solidFill>
                  <a:srgbClr val="231F20"/>
                </a:solidFill>
                <a:latin typeface="DM Sans"/>
              </a:rPr>
              <a:t>Ngoài ra còn có phần trình bày trực quan về biểu đồ chu kỳ có hướng (DAG) của các giai đoạn, trong đó các đỉnh biểu thị RDD hoặc DataFrame và các cạnh biểu thị một thao tác sẽ được áp dụng.</a:t>
            </a:r>
          </a:p>
          <a:p>
            <a:pPr algn="just">
              <a:lnSpc>
                <a:spcPts val="3345"/>
              </a:lnSpc>
            </a:pPr>
            <a:r>
              <a:rPr lang="en-US" sz="2424" spc="237">
                <a:solidFill>
                  <a:srgbClr val="231F20"/>
                </a:solidFill>
                <a:latin typeface="DM Sans"/>
              </a:rPr>
              <a:t>Các giai đoạn trong Apache spark có hai loại</a:t>
            </a:r>
          </a:p>
          <a:p>
            <a:pPr algn="just">
              <a:lnSpc>
                <a:spcPts val="3345"/>
              </a:lnSpc>
            </a:pPr>
            <a:r>
              <a:rPr lang="en-US" sz="2424" spc="237">
                <a:solidFill>
                  <a:srgbClr val="231F20"/>
                </a:solidFill>
                <a:latin typeface="DM Sans"/>
              </a:rPr>
              <a:t>* ShuffleMapStage trong Spark</a:t>
            </a:r>
          </a:p>
          <a:p>
            <a:pPr algn="just">
              <a:lnSpc>
                <a:spcPts val="3345"/>
              </a:lnSpc>
            </a:pPr>
            <a:r>
              <a:rPr lang="en-US" sz="2424" spc="237">
                <a:solidFill>
                  <a:srgbClr val="231F20"/>
                </a:solidFill>
                <a:latin typeface="DM Sans"/>
              </a:rPr>
              <a:t>* ResultStage trong Spark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666956" y="6640503"/>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670594"/>
            <a:ext cx="16589518" cy="1447263"/>
          </a:xfrm>
          <a:custGeom>
            <a:avLst/>
            <a:gdLst/>
            <a:ahLst/>
            <a:cxnLst/>
            <a:rect r="r" b="b" t="t" l="l"/>
            <a:pathLst>
              <a:path h="1447263" w="16589518">
                <a:moveTo>
                  <a:pt x="0" y="0"/>
                </a:moveTo>
                <a:lnTo>
                  <a:pt x="16589518" y="0"/>
                </a:lnTo>
                <a:lnTo>
                  <a:pt x="16589518" y="1447263"/>
                </a:lnTo>
                <a:lnTo>
                  <a:pt x="0" y="1447263"/>
                </a:lnTo>
                <a:lnTo>
                  <a:pt x="0" y="0"/>
                </a:lnTo>
                <a:close/>
              </a:path>
            </a:pathLst>
          </a:custGeom>
          <a:blipFill>
            <a:blip r:embed="rId6"/>
            <a:stretch>
              <a:fillRect l="0" t="0" r="0" b="0"/>
            </a:stretch>
          </a:blipFill>
        </p:spPr>
      </p:sp>
      <p:sp>
        <p:nvSpPr>
          <p:cNvPr name="TextBox 5" id="5"/>
          <p:cNvSpPr txBox="true"/>
          <p:nvPr/>
        </p:nvSpPr>
        <p:spPr>
          <a:xfrm rot="0">
            <a:off x="1908142" y="895350"/>
            <a:ext cx="14471715" cy="1358290"/>
          </a:xfrm>
          <a:prstGeom prst="rect">
            <a:avLst/>
          </a:prstGeom>
        </p:spPr>
        <p:txBody>
          <a:bodyPr anchor="t" rtlCol="false" tIns="0" lIns="0" bIns="0" rIns="0">
            <a:spAutoFit/>
          </a:bodyPr>
          <a:lstStyle/>
          <a:p>
            <a:pPr algn="ctr">
              <a:lnSpc>
                <a:spcPts val="11153"/>
              </a:lnSpc>
            </a:pPr>
            <a:r>
              <a:rPr lang="en-US" sz="8082" spc="792">
                <a:solidFill>
                  <a:srgbClr val="231F20"/>
                </a:solidFill>
                <a:latin typeface="Oswald Bold"/>
              </a:rPr>
              <a:t>TASKS</a:t>
            </a:r>
          </a:p>
        </p:txBody>
      </p:sp>
      <p:sp>
        <p:nvSpPr>
          <p:cNvPr name="TextBox 6" id="6"/>
          <p:cNvSpPr txBox="true"/>
          <p:nvPr/>
        </p:nvSpPr>
        <p:spPr>
          <a:xfrm rot="0">
            <a:off x="2241810" y="4631968"/>
            <a:ext cx="14138047" cy="3669505"/>
          </a:xfrm>
          <a:prstGeom prst="rect">
            <a:avLst/>
          </a:prstGeom>
        </p:spPr>
        <p:txBody>
          <a:bodyPr anchor="t" rtlCol="false" tIns="0" lIns="0" bIns="0" rIns="0">
            <a:spAutoFit/>
          </a:bodyPr>
          <a:lstStyle/>
          <a:p>
            <a:pPr algn="just">
              <a:lnSpc>
                <a:spcPts val="5965"/>
              </a:lnSpc>
            </a:pPr>
            <a:r>
              <a:rPr lang="en-US" sz="2924" spc="286">
                <a:solidFill>
                  <a:srgbClr val="231F20"/>
                </a:solidFill>
                <a:latin typeface="DM Sans"/>
              </a:rPr>
              <a:t>NHIỆM VỤ ĐƯỢC ĐẶT Ở KHÔNG GIAN DƯỚI CÙNG TRONG GIAI ĐOẠN TƯƠNG ỨNG.</a:t>
            </a:r>
          </a:p>
          <a:p>
            <a:pPr algn="just">
              <a:lnSpc>
                <a:spcPts val="5965"/>
              </a:lnSpc>
            </a:pPr>
            <a:r>
              <a:rPr lang="en-US" sz="2924" spc="286">
                <a:solidFill>
                  <a:srgbClr val="231F20"/>
                </a:solidFill>
                <a:latin typeface="DM Sans"/>
              </a:rPr>
              <a:t>Những điều quan trọng để xem trang nhiệm vụ là:</a:t>
            </a:r>
          </a:p>
          <a:p>
            <a:pPr algn="just">
              <a:lnSpc>
                <a:spcPts val="5965"/>
              </a:lnSpc>
            </a:pPr>
            <a:r>
              <a:rPr lang="en-US" sz="2924" spc="286">
                <a:solidFill>
                  <a:srgbClr val="231F20"/>
                </a:solidFill>
                <a:latin typeface="DM Sans"/>
              </a:rPr>
              <a:t>1. Kích thước đầu vào – Đầu vào cho Giai đoạn</a:t>
            </a:r>
          </a:p>
          <a:p>
            <a:pPr algn="just">
              <a:lnSpc>
                <a:spcPts val="5965"/>
              </a:lnSpc>
            </a:pPr>
            <a:r>
              <a:rPr lang="en-US" sz="2924" spc="286">
                <a:solidFill>
                  <a:srgbClr val="231F20"/>
                </a:solidFill>
                <a:latin typeface="DM Sans"/>
              </a:rPr>
              <a:t>2. Viết-Đầu ra ngẫu nhiên là giai đoạn được viết.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666956" y="6640503"/>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51838" y="2197916"/>
            <a:ext cx="15184324" cy="1428133"/>
          </a:xfrm>
          <a:prstGeom prst="rect">
            <a:avLst/>
          </a:prstGeom>
        </p:spPr>
        <p:txBody>
          <a:bodyPr anchor="t" rtlCol="false" tIns="0" lIns="0" bIns="0" rIns="0">
            <a:spAutoFit/>
          </a:bodyPr>
          <a:lstStyle/>
          <a:p>
            <a:pPr algn="ctr">
              <a:lnSpc>
                <a:spcPts val="11702"/>
              </a:lnSpc>
            </a:pPr>
            <a:r>
              <a:rPr lang="en-US" sz="8480" spc="831">
                <a:solidFill>
                  <a:srgbClr val="231F20"/>
                </a:solidFill>
                <a:latin typeface="Oswald Bold"/>
              </a:rPr>
              <a:t>STORAGE</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726887" y="4078225"/>
            <a:ext cx="14834225" cy="3867984"/>
          </a:xfrm>
          <a:prstGeom prst="rect">
            <a:avLst/>
          </a:prstGeom>
        </p:spPr>
        <p:txBody>
          <a:bodyPr anchor="t" rtlCol="false" tIns="0" lIns="0" bIns="0" rIns="0">
            <a:spAutoFit/>
          </a:bodyPr>
          <a:lstStyle/>
          <a:p>
            <a:pPr algn="just">
              <a:lnSpc>
                <a:spcPts val="6258"/>
              </a:lnSpc>
            </a:pPr>
            <a:r>
              <a:rPr lang="en-US" sz="3068" spc="300">
                <a:solidFill>
                  <a:srgbClr val="231F20"/>
                </a:solidFill>
                <a:latin typeface="DM Sans"/>
              </a:rPr>
              <a:t>Tab Lưu trữ hiển thị các RDD và DataFrames vẫn tồn tại, nếu có, trong ứng dụng. Trang tóm tắt hiển thị mức lưu trữ, kích thước và phân vùng của tất cả RDD và trang chi tiết hiển thị kích thước và cách sử dụng trình thực thi cho tất cả các phân vùng trong RDD hoặc DataFrame.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763889" y="7491071"/>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43715" y="635867"/>
            <a:ext cx="14936143" cy="1283992"/>
          </a:xfrm>
          <a:prstGeom prst="rect">
            <a:avLst/>
          </a:prstGeom>
        </p:spPr>
        <p:txBody>
          <a:bodyPr anchor="t" rtlCol="false" tIns="0" lIns="0" bIns="0" rIns="0">
            <a:spAutoFit/>
          </a:bodyPr>
          <a:lstStyle/>
          <a:p>
            <a:pPr algn="ctr">
              <a:lnSpc>
                <a:spcPts val="10463"/>
              </a:lnSpc>
            </a:pPr>
            <a:r>
              <a:rPr lang="en-US" sz="7582" spc="743">
                <a:solidFill>
                  <a:srgbClr val="231F20"/>
                </a:solidFill>
                <a:latin typeface="Oswald Bold"/>
              </a:rPr>
              <a:t>ENVIRONMENT TAB</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661276" y="2406205"/>
            <a:ext cx="14718582" cy="7137151"/>
          </a:xfrm>
          <a:prstGeom prst="rect">
            <a:avLst/>
          </a:prstGeom>
        </p:spPr>
        <p:txBody>
          <a:bodyPr anchor="t" rtlCol="false" tIns="0" lIns="0" bIns="0" rIns="0">
            <a:spAutoFit/>
          </a:bodyPr>
          <a:lstStyle/>
          <a:p>
            <a:pPr algn="just">
              <a:lnSpc>
                <a:spcPts val="4775"/>
              </a:lnSpc>
            </a:pPr>
            <a:r>
              <a:rPr lang="en-US" sz="2624" spc="257">
                <a:solidFill>
                  <a:srgbClr val="231F20"/>
                </a:solidFill>
                <a:latin typeface="DM Sans"/>
              </a:rPr>
              <a:t>Trang môi trường này có năm phần. Đây là nơi hữu ích để kiểm tra xem thuộc tính của bạn đã được đặt chính xác chưa.</a:t>
            </a:r>
          </a:p>
          <a:p>
            <a:pPr algn="just" marL="566550" indent="-283275" lvl="1">
              <a:lnSpc>
                <a:spcPts val="4775"/>
              </a:lnSpc>
              <a:buFont typeface="Arial"/>
              <a:buChar char="•"/>
            </a:pPr>
            <a:r>
              <a:rPr lang="en-US" sz="2624" spc="257">
                <a:solidFill>
                  <a:srgbClr val="231F20"/>
                </a:solidFill>
                <a:latin typeface="DM Sans Bold"/>
              </a:rPr>
              <a:t>Runtime_Information</a:t>
            </a:r>
            <a:r>
              <a:rPr lang="en-US" sz="2624" spc="257">
                <a:solidFill>
                  <a:srgbClr val="231F20"/>
                </a:solidFill>
                <a:latin typeface="DM Sans"/>
              </a:rPr>
              <a:t>: chỉ chứa các thuộc tính thời gian chạy giống như các phiên bản Java và Scala.</a:t>
            </a:r>
          </a:p>
          <a:p>
            <a:pPr algn="just" marL="566550" indent="-283275" lvl="1">
              <a:lnSpc>
                <a:spcPts val="4775"/>
              </a:lnSpc>
              <a:buFont typeface="Arial"/>
              <a:buChar char="•"/>
            </a:pPr>
            <a:r>
              <a:rPr lang="en-US" sz="2624" spc="257">
                <a:solidFill>
                  <a:srgbClr val="231F20"/>
                </a:solidFill>
                <a:latin typeface="DM Sans Bold"/>
              </a:rPr>
              <a:t>Spark_Properties</a:t>
            </a:r>
            <a:r>
              <a:rPr lang="en-US" sz="2624" spc="257">
                <a:solidFill>
                  <a:srgbClr val="231F20"/>
                </a:solidFill>
                <a:latin typeface="DM Sans"/>
              </a:rPr>
              <a:t>: liệt kê các thuộc tính ứng dụng như 'spark.app.name' và 'spark.driver.memory'.</a:t>
            </a:r>
          </a:p>
          <a:p>
            <a:pPr algn="just" marL="566550" indent="-283275" lvl="1">
              <a:lnSpc>
                <a:spcPts val="4775"/>
              </a:lnSpc>
              <a:buFont typeface="Arial"/>
              <a:buChar char="•"/>
            </a:pPr>
            <a:r>
              <a:rPr lang="en-US" sz="2624" spc="257">
                <a:solidFill>
                  <a:srgbClr val="231F20"/>
                </a:solidFill>
                <a:latin typeface="DM Sans Bold"/>
              </a:rPr>
              <a:t>Hadoop_Properties</a:t>
            </a:r>
            <a:r>
              <a:rPr lang="en-US" sz="2624" spc="257">
                <a:solidFill>
                  <a:srgbClr val="231F20"/>
                </a:solidFill>
                <a:latin typeface="DM Sans"/>
              </a:rPr>
              <a:t>: hiển thị các thuộc tính liên quan đến Hadoop và YARN. Lưu ý: Các thuộc tính như 'spark.hadoop' không được hiển thị trong phần này mà được hiển thị trong 'Thuộc tính Spark'.</a:t>
            </a:r>
          </a:p>
          <a:p>
            <a:pPr algn="just" marL="566550" indent="-283275" lvl="1">
              <a:lnSpc>
                <a:spcPts val="4775"/>
              </a:lnSpc>
              <a:buFont typeface="Arial"/>
              <a:buChar char="•"/>
            </a:pPr>
            <a:r>
              <a:rPr lang="en-US" sz="2624" spc="257">
                <a:solidFill>
                  <a:srgbClr val="231F20"/>
                </a:solidFill>
                <a:latin typeface="DM Sans Bold"/>
              </a:rPr>
              <a:t>System_Properties</a:t>
            </a:r>
            <a:r>
              <a:rPr lang="en-US" sz="2624" spc="257">
                <a:solidFill>
                  <a:srgbClr val="231F20"/>
                </a:solidFill>
                <a:latin typeface="DM Sans"/>
              </a:rPr>
              <a:t>: hiển thị thêm chi tiết về JVM.</a:t>
            </a:r>
          </a:p>
          <a:p>
            <a:pPr algn="just" marL="566550" indent="-283275" lvl="1">
              <a:lnSpc>
                <a:spcPts val="4775"/>
              </a:lnSpc>
              <a:buFont typeface="Arial"/>
              <a:buChar char="•"/>
            </a:pPr>
            <a:r>
              <a:rPr lang="en-US" sz="2624" spc="257">
                <a:solidFill>
                  <a:srgbClr val="231F20"/>
                </a:solidFill>
                <a:latin typeface="DM Sans Bold"/>
              </a:rPr>
              <a:t>Classpath_Entries</a:t>
            </a:r>
            <a:r>
              <a:rPr lang="en-US" sz="2624" spc="257">
                <a:solidFill>
                  <a:srgbClr val="231F20"/>
                </a:solidFill>
                <a:latin typeface="DM Sans"/>
              </a:rPr>
              <a:t>: liệt kê các lớp được tải từ các nguồn khác nhau, rất hữu ích để giải quyết xung đột lớp.</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228916" y="294882"/>
            <a:ext cx="14936143" cy="1334286"/>
          </a:xfrm>
          <a:prstGeom prst="rect">
            <a:avLst/>
          </a:prstGeom>
        </p:spPr>
        <p:txBody>
          <a:bodyPr anchor="t" rtlCol="false" tIns="0" lIns="0" bIns="0" rIns="0">
            <a:spAutoFit/>
          </a:bodyPr>
          <a:lstStyle/>
          <a:p>
            <a:pPr algn="ctr">
              <a:lnSpc>
                <a:spcPts val="10877"/>
              </a:lnSpc>
            </a:pPr>
            <a:r>
              <a:rPr lang="en-US" sz="7882" spc="772">
                <a:solidFill>
                  <a:srgbClr val="231F20"/>
                </a:solidFill>
                <a:latin typeface="Oswald Bold"/>
              </a:rPr>
              <a:t>EXECUTORS TAB</a:t>
            </a:r>
          </a:p>
        </p:txBody>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5697" y="1853095"/>
            <a:ext cx="14162582" cy="4960592"/>
          </a:xfrm>
          <a:custGeom>
            <a:avLst/>
            <a:gdLst/>
            <a:ahLst/>
            <a:cxnLst/>
            <a:rect r="r" b="b" t="t" l="l"/>
            <a:pathLst>
              <a:path h="4960592" w="14162582">
                <a:moveTo>
                  <a:pt x="0" y="0"/>
                </a:moveTo>
                <a:lnTo>
                  <a:pt x="14162582" y="0"/>
                </a:lnTo>
                <a:lnTo>
                  <a:pt x="14162582" y="4960592"/>
                </a:lnTo>
                <a:lnTo>
                  <a:pt x="0" y="4960592"/>
                </a:lnTo>
                <a:lnTo>
                  <a:pt x="0" y="0"/>
                </a:lnTo>
                <a:close/>
              </a:path>
            </a:pathLst>
          </a:custGeom>
          <a:blipFill>
            <a:blip r:embed="rId4"/>
            <a:stretch>
              <a:fillRect l="0" t="0" r="0" b="0"/>
            </a:stretch>
          </a:blipFill>
        </p:spPr>
      </p:sp>
      <p:sp>
        <p:nvSpPr>
          <p:cNvPr name="TextBox 5" id="5"/>
          <p:cNvSpPr txBox="true"/>
          <p:nvPr/>
        </p:nvSpPr>
        <p:spPr>
          <a:xfrm rot="0">
            <a:off x="1028700" y="6923314"/>
            <a:ext cx="16230600" cy="3035107"/>
          </a:xfrm>
          <a:prstGeom prst="rect">
            <a:avLst/>
          </a:prstGeom>
        </p:spPr>
        <p:txBody>
          <a:bodyPr anchor="t" rtlCol="false" tIns="0" lIns="0" bIns="0" rIns="0">
            <a:spAutoFit/>
          </a:bodyPr>
          <a:lstStyle/>
          <a:p>
            <a:pPr algn="just">
              <a:lnSpc>
                <a:spcPts val="4090"/>
              </a:lnSpc>
            </a:pPr>
            <a:r>
              <a:rPr lang="en-US" sz="2324" spc="227">
                <a:solidFill>
                  <a:srgbClr val="231F20"/>
                </a:solidFill>
                <a:latin typeface="DM Sans"/>
              </a:rPr>
              <a:t>Tab Executors hiển thị thông tin tóm tắt về các trình thực thi đã được tạo cho ứng dụng, bao gồm việc sử dụng bộ nhớ và ổ đĩa cũng như thông tin về tác vụ và xáo trộn. Cột Bộ nhớ lưu trữ hiển thị dung lượng bộ nhớ được sử dụng và dành riêng cho dữ liệu bộ nhớ đệm.</a:t>
            </a:r>
          </a:p>
          <a:p>
            <a:pPr algn="just">
              <a:lnSpc>
                <a:spcPts val="4090"/>
              </a:lnSpc>
            </a:pPr>
            <a:r>
              <a:rPr lang="en-US" sz="2324" spc="227">
                <a:solidFill>
                  <a:srgbClr val="231F20"/>
                </a:solidFill>
                <a:latin typeface="DM Sans"/>
              </a:rPr>
              <a:t>Tab Executor không chỉ cung cấp thông tin tài nguyên như dung lượng bộ nhớ, ổ đĩa và lõi được sử dụng bởi mỗi người thực thi mà còn cung cấp thông tin về hiệu suất.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DAFxfrP-47g</dc:identifier>
  <dcterms:modified xsi:type="dcterms:W3CDTF">2011-08-01T06:04:30Z</dcterms:modified>
  <cp:revision>1</cp:revision>
  <dc:title>SPARK SHELL WEB UI</dc:title>
</cp:coreProperties>
</file>