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
      <p:font typeface="Paytone One"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46" Target="slides/slide16.xml" Type="http://schemas.openxmlformats.org/officeDocument/2006/relationships/slide"/><Relationship Id="rId47"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31.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3870136" y="4619171"/>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042919" y="2877840"/>
            <a:ext cx="9815307" cy="4794689"/>
            <a:chOff x="0" y="0"/>
            <a:chExt cx="1895495" cy="925932"/>
          </a:xfrm>
        </p:grpSpPr>
        <p:sp>
          <p:nvSpPr>
            <p:cNvPr name="Freeform 6" id="6"/>
            <p:cNvSpPr/>
            <p:nvPr/>
          </p:nvSpPr>
          <p:spPr>
            <a:xfrm flipH="false" flipV="false" rot="0">
              <a:off x="0" y="0"/>
              <a:ext cx="1895495" cy="925932"/>
            </a:xfrm>
            <a:custGeom>
              <a:avLst/>
              <a:gdLst/>
              <a:ahLst/>
              <a:cxnLst/>
              <a:rect r="r" b="b" t="t" l="l"/>
              <a:pathLst>
                <a:path h="925932" w="1895495">
                  <a:moveTo>
                    <a:pt x="0" y="0"/>
                  </a:moveTo>
                  <a:lnTo>
                    <a:pt x="1895495" y="0"/>
                  </a:lnTo>
                  <a:lnTo>
                    <a:pt x="1895495" y="925932"/>
                  </a:lnTo>
                  <a:lnTo>
                    <a:pt x="0" y="92593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9449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172686" y="793833"/>
            <a:ext cx="733071" cy="753500"/>
          </a:xfrm>
          <a:custGeom>
            <a:avLst/>
            <a:gdLst/>
            <a:ahLst/>
            <a:cxnLst/>
            <a:rect r="r" b="b" t="t" l="l"/>
            <a:pathLst>
              <a:path h="753500" w="733071">
                <a:moveTo>
                  <a:pt x="0" y="0"/>
                </a:moveTo>
                <a:lnTo>
                  <a:pt x="733071" y="0"/>
                </a:lnTo>
                <a:lnTo>
                  <a:pt x="733071" y="753500"/>
                </a:lnTo>
                <a:lnTo>
                  <a:pt x="0" y="7535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429774" y="4383874"/>
            <a:ext cx="9428452" cy="3045644"/>
          </a:xfrm>
          <a:prstGeom prst="rect">
            <a:avLst/>
          </a:prstGeom>
        </p:spPr>
        <p:txBody>
          <a:bodyPr anchor="t" rtlCol="false" tIns="0" lIns="0" bIns="0" rIns="0">
            <a:spAutoFit/>
          </a:bodyPr>
          <a:lstStyle/>
          <a:p>
            <a:pPr algn="ctr">
              <a:lnSpc>
                <a:spcPts val="13114"/>
              </a:lnSpc>
            </a:pPr>
            <a:r>
              <a:rPr lang="en-US" sz="9502" spc="931">
                <a:solidFill>
                  <a:srgbClr val="231F20"/>
                </a:solidFill>
                <a:latin typeface="Oswald Bold"/>
              </a:rPr>
              <a:t>PHI QUAN HỆ</a:t>
            </a:r>
          </a:p>
          <a:p>
            <a:pPr algn="ctr">
              <a:lnSpc>
                <a:spcPts val="11320"/>
              </a:lnSpc>
            </a:pPr>
            <a:r>
              <a:rPr lang="en-US" sz="8203" spc="803">
                <a:solidFill>
                  <a:srgbClr val="231F20"/>
                </a:solidFill>
                <a:latin typeface="Oswald"/>
              </a:rPr>
              <a:t>NOSQL</a:t>
            </a:r>
          </a:p>
        </p:txBody>
      </p:sp>
      <p:sp>
        <p:nvSpPr>
          <p:cNvPr name="TextBox 10" id="10"/>
          <p:cNvSpPr txBox="true"/>
          <p:nvPr/>
        </p:nvSpPr>
        <p:spPr>
          <a:xfrm rot="0">
            <a:off x="4236347" y="3161907"/>
            <a:ext cx="9815307" cy="1241364"/>
          </a:xfrm>
          <a:prstGeom prst="rect">
            <a:avLst/>
          </a:prstGeom>
        </p:spPr>
        <p:txBody>
          <a:bodyPr anchor="t" rtlCol="false" tIns="0" lIns="0" bIns="0" rIns="0">
            <a:spAutoFit/>
          </a:bodyPr>
          <a:lstStyle/>
          <a:p>
            <a:pPr algn="ctr">
              <a:lnSpc>
                <a:spcPts val="10162"/>
              </a:lnSpc>
            </a:pPr>
            <a:r>
              <a:rPr lang="en-US" sz="7363" spc="721">
                <a:solidFill>
                  <a:srgbClr val="231F20"/>
                </a:solidFill>
                <a:latin typeface="Oswald"/>
              </a:rPr>
              <a:t>CƠ SỞ DỮ LIỆU</a:t>
            </a:r>
          </a:p>
        </p:txBody>
      </p:sp>
      <p:sp>
        <p:nvSpPr>
          <p:cNvPr name="TextBox 11" id="11"/>
          <p:cNvSpPr txBox="true"/>
          <p:nvPr/>
        </p:nvSpPr>
        <p:spPr>
          <a:xfrm rot="0">
            <a:off x="15393660" y="1705013"/>
            <a:ext cx="2291122" cy="352000"/>
          </a:xfrm>
          <a:prstGeom prst="rect">
            <a:avLst/>
          </a:prstGeom>
        </p:spPr>
        <p:txBody>
          <a:bodyPr anchor="t" rtlCol="false" tIns="0" lIns="0" bIns="0" rIns="0">
            <a:spAutoFit/>
          </a:bodyPr>
          <a:lstStyle/>
          <a:p>
            <a:pPr algn="ctr" marL="0" indent="0" lvl="0">
              <a:lnSpc>
                <a:spcPts val="2940"/>
              </a:lnSpc>
              <a:spcBef>
                <a:spcPct val="0"/>
              </a:spcBef>
            </a:pPr>
            <a:r>
              <a:rPr lang="en-US" sz="2131" spc="208">
                <a:solidFill>
                  <a:srgbClr val="231F20"/>
                </a:solidFill>
                <a:latin typeface="Montserrat Classic Bold"/>
              </a:rPr>
              <a:t>NHÓM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7937999" y="4142010"/>
            <a:ext cx="2412002" cy="2707349"/>
          </a:xfrm>
          <a:custGeom>
            <a:avLst/>
            <a:gdLst/>
            <a:ahLst/>
            <a:cxnLst/>
            <a:rect r="r" b="b" t="t" l="l"/>
            <a:pathLst>
              <a:path h="2707349" w="2412002">
                <a:moveTo>
                  <a:pt x="0" y="0"/>
                </a:moveTo>
                <a:lnTo>
                  <a:pt x="2412002" y="0"/>
                </a:lnTo>
                <a:lnTo>
                  <a:pt x="2412002" y="2707349"/>
                </a:lnTo>
                <a:lnTo>
                  <a:pt x="0" y="2707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49850" y="6930904"/>
            <a:ext cx="2588300"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Bold"/>
              </a:rPr>
              <a:t>SERVER 1</a:t>
            </a:r>
          </a:p>
        </p:txBody>
      </p:sp>
      <p:sp>
        <p:nvSpPr>
          <p:cNvPr name="AutoShape 4" id="4"/>
          <p:cNvSpPr/>
          <p:nvPr/>
        </p:nvSpPr>
        <p:spPr>
          <a:xfrm flipH="true" flipV="true">
            <a:off x="878321" y="8153363"/>
            <a:ext cx="16237068" cy="31821"/>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903839" y="7619963"/>
            <a:ext cx="0" cy="1028700"/>
          </a:xfrm>
          <a:prstGeom prst="line">
            <a:avLst/>
          </a:prstGeom>
          <a:ln cap="flat" w="38100">
            <a:solidFill>
              <a:srgbClr val="000000"/>
            </a:solidFill>
            <a:prstDash val="solid"/>
            <a:headEnd type="none" len="sm" w="sm"/>
            <a:tailEnd type="none" len="sm" w="sm"/>
          </a:ln>
        </p:spPr>
      </p:sp>
      <p:sp>
        <p:nvSpPr>
          <p:cNvPr name="AutoShape 6" id="6"/>
          <p:cNvSpPr/>
          <p:nvPr/>
        </p:nvSpPr>
        <p:spPr>
          <a:xfrm flipV="true">
            <a:off x="17134476" y="7689884"/>
            <a:ext cx="0" cy="1028700"/>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701730" y="8997631"/>
            <a:ext cx="404217"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a:rPr>
              <a:t>0</a:t>
            </a:r>
          </a:p>
        </p:txBody>
      </p:sp>
      <p:sp>
        <p:nvSpPr>
          <p:cNvPr name="TextBox 8" id="8"/>
          <p:cNvSpPr txBox="true"/>
          <p:nvPr/>
        </p:nvSpPr>
        <p:spPr>
          <a:xfrm rot="0">
            <a:off x="16573405" y="8997631"/>
            <a:ext cx="1012865"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a:rPr>
              <a:t>100</a:t>
            </a:r>
          </a:p>
        </p:txBody>
      </p:sp>
      <p:sp>
        <p:nvSpPr>
          <p:cNvPr name="TextBox 9" id="9"/>
          <p:cNvSpPr txBox="true"/>
          <p:nvPr/>
        </p:nvSpPr>
        <p:spPr>
          <a:xfrm rot="0">
            <a:off x="845604" y="762000"/>
            <a:ext cx="16413696" cy="2358327"/>
          </a:xfrm>
          <a:prstGeom prst="rect">
            <a:avLst/>
          </a:prstGeom>
        </p:spPr>
        <p:txBody>
          <a:bodyPr anchor="t" rtlCol="false" tIns="0" lIns="0" bIns="0" rIns="0">
            <a:spAutoFit/>
          </a:bodyPr>
          <a:lstStyle/>
          <a:p>
            <a:pPr algn="ctr">
              <a:lnSpc>
                <a:spcPts val="6404"/>
              </a:lnSpc>
            </a:pPr>
            <a:r>
              <a:rPr lang="en-US" sz="3124" spc="306">
                <a:solidFill>
                  <a:srgbClr val="231F20"/>
                </a:solidFill>
                <a:latin typeface="Paytone One"/>
              </a:rPr>
              <a:t>NẾU CSDL CỦA BẠN ĐỦ NHỎ HOẶC KHÔNG NHẬN ĐƯỢC NHIỀU YÊU CẦU, BẠN CÓ THỂ ĐẶT MỌI THỨ VÀO TRÊN MỘT MÁY CHỦ</a:t>
            </a:r>
          </a:p>
          <a:p>
            <a:pPr algn="ctr">
              <a:lnSpc>
                <a:spcPts val="6404"/>
              </a:lnSpc>
            </a:pPr>
            <a:r>
              <a:rPr lang="en-US" sz="3124" spc="306">
                <a:solidFill>
                  <a:srgbClr val="231F20"/>
                </a:solidFill>
                <a:latin typeface="Paytone One"/>
              </a:rPr>
              <a:t>MÁY CHỦ NÀY SẼ CHỊU TRÁCH NHIỆM CHO TOÀN BỘ PHẠM VI CỦA MÌNH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58375" y="2735036"/>
            <a:ext cx="2412002" cy="2707349"/>
          </a:xfrm>
          <a:custGeom>
            <a:avLst/>
            <a:gdLst/>
            <a:ahLst/>
            <a:cxnLst/>
            <a:rect r="r" b="b" t="t" l="l"/>
            <a:pathLst>
              <a:path h="2707349" w="2412002">
                <a:moveTo>
                  <a:pt x="0" y="0"/>
                </a:moveTo>
                <a:lnTo>
                  <a:pt x="2412001" y="0"/>
                </a:lnTo>
                <a:lnTo>
                  <a:pt x="2412001" y="2707349"/>
                </a:lnTo>
                <a:lnTo>
                  <a:pt x="0" y="2707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49077" y="2735036"/>
            <a:ext cx="2412002" cy="2707349"/>
          </a:xfrm>
          <a:custGeom>
            <a:avLst/>
            <a:gdLst/>
            <a:ahLst/>
            <a:cxnLst/>
            <a:rect r="r" b="b" t="t" l="l"/>
            <a:pathLst>
              <a:path h="2707349" w="2412002">
                <a:moveTo>
                  <a:pt x="0" y="0"/>
                </a:moveTo>
                <a:lnTo>
                  <a:pt x="2412001" y="0"/>
                </a:lnTo>
                <a:lnTo>
                  <a:pt x="2412001" y="2707349"/>
                </a:lnTo>
                <a:lnTo>
                  <a:pt x="0" y="2707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470226" y="5523930"/>
            <a:ext cx="2588300"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Bold"/>
              </a:rPr>
              <a:t>SERVER 1</a:t>
            </a:r>
          </a:p>
        </p:txBody>
      </p:sp>
      <p:sp>
        <p:nvSpPr>
          <p:cNvPr name="TextBox 5" id="5"/>
          <p:cNvSpPr txBox="true"/>
          <p:nvPr/>
        </p:nvSpPr>
        <p:spPr>
          <a:xfrm rot="0">
            <a:off x="11891331" y="5523930"/>
            <a:ext cx="2703790"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Bold"/>
              </a:rPr>
              <a:t>SERVER 2</a:t>
            </a:r>
          </a:p>
        </p:txBody>
      </p:sp>
      <p:sp>
        <p:nvSpPr>
          <p:cNvPr name="AutoShape 6" id="6"/>
          <p:cNvSpPr/>
          <p:nvPr/>
        </p:nvSpPr>
        <p:spPr>
          <a:xfrm flipH="true" flipV="true">
            <a:off x="1022232" y="7377901"/>
            <a:ext cx="16237068" cy="31821"/>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1047750" y="6844501"/>
            <a:ext cx="0" cy="1028700"/>
          </a:xfrm>
          <a:prstGeom prst="line">
            <a:avLst/>
          </a:prstGeom>
          <a:ln cap="flat" w="38100">
            <a:solidFill>
              <a:srgbClr val="000000"/>
            </a:solidFill>
            <a:prstDash val="solid"/>
            <a:headEnd type="none" len="sm" w="sm"/>
            <a:tailEnd type="none" len="sm" w="sm"/>
          </a:ln>
        </p:spPr>
      </p:sp>
      <p:sp>
        <p:nvSpPr>
          <p:cNvPr name="AutoShape 8" id="8"/>
          <p:cNvSpPr/>
          <p:nvPr/>
        </p:nvSpPr>
        <p:spPr>
          <a:xfrm flipV="true">
            <a:off x="9121716" y="6879461"/>
            <a:ext cx="0" cy="1028700"/>
          </a:xfrm>
          <a:prstGeom prst="line">
            <a:avLst/>
          </a:prstGeom>
          <a:ln cap="flat" w="38100">
            <a:solidFill>
              <a:srgbClr val="000000"/>
            </a:solidFill>
            <a:prstDash val="solid"/>
            <a:headEnd type="none" len="sm" w="sm"/>
            <a:tailEnd type="none" len="sm" w="sm"/>
          </a:ln>
        </p:spPr>
      </p:sp>
      <p:sp>
        <p:nvSpPr>
          <p:cNvPr name="AutoShape 9" id="9"/>
          <p:cNvSpPr/>
          <p:nvPr/>
        </p:nvSpPr>
        <p:spPr>
          <a:xfrm flipV="true">
            <a:off x="17278387" y="6914421"/>
            <a:ext cx="0" cy="1028700"/>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845641" y="8222168"/>
            <a:ext cx="404217"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a:rPr>
              <a:t>0</a:t>
            </a:r>
          </a:p>
        </p:txBody>
      </p:sp>
      <p:sp>
        <p:nvSpPr>
          <p:cNvPr name="TextBox 11" id="11"/>
          <p:cNvSpPr txBox="true"/>
          <p:nvPr/>
        </p:nvSpPr>
        <p:spPr>
          <a:xfrm rot="0">
            <a:off x="8719106" y="8222168"/>
            <a:ext cx="767120"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a:rPr>
              <a:t>50</a:t>
            </a:r>
          </a:p>
        </p:txBody>
      </p:sp>
      <p:sp>
        <p:nvSpPr>
          <p:cNvPr name="TextBox 12" id="12"/>
          <p:cNvSpPr txBox="true"/>
          <p:nvPr/>
        </p:nvSpPr>
        <p:spPr>
          <a:xfrm rot="0">
            <a:off x="16717316" y="8222168"/>
            <a:ext cx="1012865" cy="689059"/>
          </a:xfrm>
          <a:prstGeom prst="rect">
            <a:avLst/>
          </a:prstGeom>
        </p:spPr>
        <p:txBody>
          <a:bodyPr anchor="t" rtlCol="false" tIns="0" lIns="0" bIns="0" rIns="0">
            <a:spAutoFit/>
          </a:bodyPr>
          <a:lstStyle/>
          <a:p>
            <a:pPr algn="ctr">
              <a:lnSpc>
                <a:spcPts val="5553"/>
              </a:lnSpc>
              <a:spcBef>
                <a:spcPct val="0"/>
              </a:spcBef>
            </a:pPr>
            <a:r>
              <a:rPr lang="en-US" sz="4024" spc="394">
                <a:solidFill>
                  <a:srgbClr val="000000"/>
                </a:solidFill>
                <a:latin typeface="DM Sans"/>
              </a:rPr>
              <a:t>100</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799083" y="543405"/>
            <a:ext cx="14842658" cy="2483130"/>
            <a:chOff x="0" y="0"/>
            <a:chExt cx="5440340" cy="910152"/>
          </a:xfrm>
        </p:grpSpPr>
        <p:sp>
          <p:nvSpPr>
            <p:cNvPr name="Freeform 3" id="3"/>
            <p:cNvSpPr/>
            <p:nvPr/>
          </p:nvSpPr>
          <p:spPr>
            <a:xfrm flipH="false" flipV="false" rot="0">
              <a:off x="0" y="0"/>
              <a:ext cx="5440340" cy="910152"/>
            </a:xfrm>
            <a:custGeom>
              <a:avLst/>
              <a:gdLst/>
              <a:ahLst/>
              <a:cxnLst/>
              <a:rect r="r" b="b" t="t" l="l"/>
              <a:pathLst>
                <a:path h="910152" w="5440340">
                  <a:moveTo>
                    <a:pt x="0" y="0"/>
                  </a:moveTo>
                  <a:lnTo>
                    <a:pt x="5440340" y="0"/>
                  </a:lnTo>
                  <a:lnTo>
                    <a:pt x="5440340" y="910152"/>
                  </a:lnTo>
                  <a:lnTo>
                    <a:pt x="0" y="910152"/>
                  </a:lnTo>
                  <a:close/>
                </a:path>
              </a:pathLst>
            </a:custGeom>
            <a:solidFill>
              <a:srgbClr val="EFEFEF"/>
            </a:solidFill>
          </p:spPr>
        </p:sp>
        <p:sp>
          <p:nvSpPr>
            <p:cNvPr name="TextBox 4" id="4"/>
            <p:cNvSpPr txBox="true"/>
            <p:nvPr/>
          </p:nvSpPr>
          <p:spPr>
            <a:xfrm>
              <a:off x="0" y="-19050"/>
              <a:ext cx="5440340" cy="929202"/>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028700" y="3495459"/>
            <a:ext cx="7575906" cy="3037634"/>
            <a:chOff x="0" y="0"/>
            <a:chExt cx="1995300" cy="800035"/>
          </a:xfrm>
        </p:grpSpPr>
        <p:sp>
          <p:nvSpPr>
            <p:cNvPr name="Freeform 6" id="6"/>
            <p:cNvSpPr/>
            <p:nvPr/>
          </p:nvSpPr>
          <p:spPr>
            <a:xfrm flipH="false" flipV="false" rot="0">
              <a:off x="0" y="0"/>
              <a:ext cx="1995300" cy="800035"/>
            </a:xfrm>
            <a:custGeom>
              <a:avLst/>
              <a:gdLst/>
              <a:ahLst/>
              <a:cxnLst/>
              <a:rect r="r" b="b" t="t" l="l"/>
              <a:pathLst>
                <a:path h="800035" w="1995300">
                  <a:moveTo>
                    <a:pt x="52118" y="0"/>
                  </a:moveTo>
                  <a:lnTo>
                    <a:pt x="1943183" y="0"/>
                  </a:lnTo>
                  <a:cubicBezTo>
                    <a:pt x="1971966" y="0"/>
                    <a:pt x="1995300" y="23334"/>
                    <a:pt x="1995300" y="52118"/>
                  </a:cubicBezTo>
                  <a:lnTo>
                    <a:pt x="1995300" y="747918"/>
                  </a:lnTo>
                  <a:cubicBezTo>
                    <a:pt x="1995300" y="761740"/>
                    <a:pt x="1989809" y="774996"/>
                    <a:pt x="1980035" y="784770"/>
                  </a:cubicBezTo>
                  <a:cubicBezTo>
                    <a:pt x="1970262" y="794544"/>
                    <a:pt x="1957005" y="800035"/>
                    <a:pt x="1943183" y="800035"/>
                  </a:cubicBezTo>
                  <a:lnTo>
                    <a:pt x="52118" y="800035"/>
                  </a:lnTo>
                  <a:cubicBezTo>
                    <a:pt x="23334" y="800035"/>
                    <a:pt x="0" y="776701"/>
                    <a:pt x="0" y="747918"/>
                  </a:cubicBezTo>
                  <a:lnTo>
                    <a:pt x="0" y="52118"/>
                  </a:lnTo>
                  <a:cubicBezTo>
                    <a:pt x="0" y="23334"/>
                    <a:pt x="23334" y="0"/>
                    <a:pt x="52118" y="0"/>
                  </a:cubicBezTo>
                  <a:close/>
                </a:path>
              </a:pathLst>
            </a:custGeom>
            <a:solidFill>
              <a:srgbClr val="0D1B75"/>
            </a:solidFill>
          </p:spPr>
        </p:sp>
        <p:sp>
          <p:nvSpPr>
            <p:cNvPr name="TextBox 7" id="7"/>
            <p:cNvSpPr txBox="true"/>
            <p:nvPr/>
          </p:nvSpPr>
          <p:spPr>
            <a:xfrm>
              <a:off x="0" y="-19050"/>
              <a:ext cx="1995300" cy="81908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315684" y="660969"/>
            <a:ext cx="13809456" cy="2086077"/>
          </a:xfrm>
          <a:prstGeom prst="rect">
            <a:avLst/>
          </a:prstGeom>
        </p:spPr>
        <p:txBody>
          <a:bodyPr anchor="t" rtlCol="false" tIns="0" lIns="0" bIns="0" rIns="0">
            <a:spAutoFit/>
          </a:bodyPr>
          <a:lstStyle/>
          <a:p>
            <a:pPr>
              <a:lnSpc>
                <a:spcPts val="5628"/>
              </a:lnSpc>
            </a:pPr>
            <a:r>
              <a:rPr lang="en-US" sz="3253" spc="318">
                <a:solidFill>
                  <a:srgbClr val="231F20"/>
                </a:solidFill>
                <a:latin typeface="DM Sans"/>
              </a:rPr>
              <a:t>NGOÀI KHẢ NĂNG MỞ RỘNG TUYỆT VỜI, NOSQL CÒN KHÔNG CÓ LƯỢC ĐỒ (SCHEMALESS), NGHĨA LÀ CÁC MỤC TRONG CSDL KHÔNG CẦN PHẢI CÓ CÙNG CẤU TRÚC</a:t>
            </a:r>
          </a:p>
        </p:txBody>
      </p:sp>
      <p:grpSp>
        <p:nvGrpSpPr>
          <p:cNvPr name="Group 9" id="9"/>
          <p:cNvGrpSpPr/>
          <p:nvPr/>
        </p:nvGrpSpPr>
        <p:grpSpPr>
          <a:xfrm rot="0">
            <a:off x="962661" y="6893984"/>
            <a:ext cx="7641945" cy="3086100"/>
            <a:chOff x="0" y="0"/>
            <a:chExt cx="2012693" cy="812800"/>
          </a:xfrm>
        </p:grpSpPr>
        <p:sp>
          <p:nvSpPr>
            <p:cNvPr name="Freeform 10" id="10"/>
            <p:cNvSpPr/>
            <p:nvPr/>
          </p:nvSpPr>
          <p:spPr>
            <a:xfrm flipH="false" flipV="false" rot="0">
              <a:off x="0" y="0"/>
              <a:ext cx="2012693" cy="812800"/>
            </a:xfrm>
            <a:custGeom>
              <a:avLst/>
              <a:gdLst/>
              <a:ahLst/>
              <a:cxnLst/>
              <a:rect r="r" b="b" t="t" l="l"/>
              <a:pathLst>
                <a:path h="812800" w="2012693">
                  <a:moveTo>
                    <a:pt x="51667" y="0"/>
                  </a:moveTo>
                  <a:lnTo>
                    <a:pt x="1961026" y="0"/>
                  </a:lnTo>
                  <a:cubicBezTo>
                    <a:pt x="1989561" y="0"/>
                    <a:pt x="2012693" y="23132"/>
                    <a:pt x="2012693" y="51667"/>
                  </a:cubicBezTo>
                  <a:lnTo>
                    <a:pt x="2012693" y="761133"/>
                  </a:lnTo>
                  <a:cubicBezTo>
                    <a:pt x="2012693" y="789668"/>
                    <a:pt x="1989561" y="812800"/>
                    <a:pt x="1961026" y="812800"/>
                  </a:cubicBezTo>
                  <a:lnTo>
                    <a:pt x="51667" y="812800"/>
                  </a:lnTo>
                  <a:cubicBezTo>
                    <a:pt x="23132" y="812800"/>
                    <a:pt x="0" y="789668"/>
                    <a:pt x="0" y="761133"/>
                  </a:cubicBezTo>
                  <a:lnTo>
                    <a:pt x="0" y="51667"/>
                  </a:lnTo>
                  <a:cubicBezTo>
                    <a:pt x="0" y="23132"/>
                    <a:pt x="23132" y="0"/>
                    <a:pt x="51667" y="0"/>
                  </a:cubicBezTo>
                  <a:close/>
                </a:path>
              </a:pathLst>
            </a:custGeom>
            <a:solidFill>
              <a:srgbClr val="0D1B75"/>
            </a:solidFill>
          </p:spPr>
        </p:sp>
        <p:sp>
          <p:nvSpPr>
            <p:cNvPr name="TextBox 11" id="11"/>
            <p:cNvSpPr txBox="true"/>
            <p:nvPr/>
          </p:nvSpPr>
          <p:spPr>
            <a:xfrm>
              <a:off x="0" y="-19050"/>
              <a:ext cx="2012693" cy="831850"/>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333738" y="3818251"/>
            <a:ext cx="6899791" cy="2402416"/>
          </a:xfrm>
          <a:prstGeom prst="rect">
            <a:avLst/>
          </a:prstGeom>
        </p:spPr>
        <p:txBody>
          <a:bodyPr anchor="t" rtlCol="false" tIns="0" lIns="0" bIns="0" rIns="0">
            <a:spAutoFit/>
          </a:bodyPr>
          <a:lstStyle/>
          <a:p>
            <a:pPr>
              <a:lnSpc>
                <a:spcPts val="3897"/>
              </a:lnSpc>
              <a:spcBef>
                <a:spcPct val="0"/>
              </a:spcBef>
            </a:pPr>
            <a:r>
              <a:rPr lang="en-US" sz="2824" spc="276">
                <a:solidFill>
                  <a:srgbClr val="FFFFFF"/>
                </a:solidFill>
                <a:latin typeface="DM Sans Bold"/>
              </a:rPr>
              <a:t>  {</a:t>
            </a:r>
          </a:p>
          <a:p>
            <a:pPr>
              <a:lnSpc>
                <a:spcPts val="3897"/>
              </a:lnSpc>
              <a:spcBef>
                <a:spcPct val="0"/>
              </a:spcBef>
            </a:pPr>
            <a:r>
              <a:rPr lang="en-US" sz="2824" spc="276">
                <a:solidFill>
                  <a:srgbClr val="FFFFFF"/>
                </a:solidFill>
                <a:latin typeface="DM Sans Bold"/>
              </a:rPr>
              <a:t>   “NAME”: “IPHONE 13 PRO”,</a:t>
            </a:r>
          </a:p>
          <a:p>
            <a:pPr>
              <a:lnSpc>
                <a:spcPts val="3897"/>
              </a:lnSpc>
              <a:spcBef>
                <a:spcPct val="0"/>
              </a:spcBef>
            </a:pPr>
            <a:r>
              <a:rPr lang="en-US" sz="2824" spc="276">
                <a:solidFill>
                  <a:srgbClr val="FFFFFF"/>
                </a:solidFill>
                <a:latin typeface="DM Sans Bold"/>
              </a:rPr>
              <a:t>   “PRICE”: “19500000",</a:t>
            </a:r>
          </a:p>
          <a:p>
            <a:pPr>
              <a:lnSpc>
                <a:spcPts val="3897"/>
              </a:lnSpc>
              <a:spcBef>
                <a:spcPct val="0"/>
              </a:spcBef>
            </a:pPr>
            <a:r>
              <a:rPr lang="en-US" sz="2824" spc="276">
                <a:solidFill>
                  <a:srgbClr val="FFFFFF"/>
                </a:solidFill>
                <a:latin typeface="DM Sans Bold"/>
              </a:rPr>
              <a:t>   “DESCRIPTION”: “SMARTPHONE”</a:t>
            </a:r>
          </a:p>
          <a:p>
            <a:pPr>
              <a:lnSpc>
                <a:spcPts val="3897"/>
              </a:lnSpc>
              <a:spcBef>
                <a:spcPct val="0"/>
              </a:spcBef>
            </a:pPr>
            <a:r>
              <a:rPr lang="en-US" sz="2824" spc="276">
                <a:solidFill>
                  <a:srgbClr val="FFFFFF"/>
                </a:solidFill>
                <a:latin typeface="DM Sans Bold"/>
              </a:rPr>
              <a:t>  }</a:t>
            </a:r>
          </a:p>
        </p:txBody>
      </p:sp>
      <p:grpSp>
        <p:nvGrpSpPr>
          <p:cNvPr name="Group 13" id="13"/>
          <p:cNvGrpSpPr/>
          <p:nvPr/>
        </p:nvGrpSpPr>
        <p:grpSpPr>
          <a:xfrm rot="0">
            <a:off x="10078050" y="3446992"/>
            <a:ext cx="6949323" cy="3086100"/>
            <a:chOff x="0" y="0"/>
            <a:chExt cx="1830274" cy="812800"/>
          </a:xfrm>
        </p:grpSpPr>
        <p:sp>
          <p:nvSpPr>
            <p:cNvPr name="Freeform 14" id="14"/>
            <p:cNvSpPr/>
            <p:nvPr/>
          </p:nvSpPr>
          <p:spPr>
            <a:xfrm flipH="false" flipV="false" rot="0">
              <a:off x="0" y="0"/>
              <a:ext cx="1830275" cy="812800"/>
            </a:xfrm>
            <a:custGeom>
              <a:avLst/>
              <a:gdLst/>
              <a:ahLst/>
              <a:cxnLst/>
              <a:rect r="r" b="b" t="t" l="l"/>
              <a:pathLst>
                <a:path h="812800" w="1830275">
                  <a:moveTo>
                    <a:pt x="56817" y="0"/>
                  </a:moveTo>
                  <a:lnTo>
                    <a:pt x="1773458" y="0"/>
                  </a:lnTo>
                  <a:cubicBezTo>
                    <a:pt x="1788526" y="0"/>
                    <a:pt x="1802978" y="5986"/>
                    <a:pt x="1813633" y="16641"/>
                  </a:cubicBezTo>
                  <a:cubicBezTo>
                    <a:pt x="1824288" y="27296"/>
                    <a:pt x="1830275" y="41748"/>
                    <a:pt x="1830275" y="56817"/>
                  </a:cubicBezTo>
                  <a:lnTo>
                    <a:pt x="1830275" y="755983"/>
                  </a:lnTo>
                  <a:cubicBezTo>
                    <a:pt x="1830275" y="787362"/>
                    <a:pt x="1804837" y="812800"/>
                    <a:pt x="1773458" y="812800"/>
                  </a:cubicBezTo>
                  <a:lnTo>
                    <a:pt x="56817" y="812800"/>
                  </a:lnTo>
                  <a:cubicBezTo>
                    <a:pt x="25438" y="812800"/>
                    <a:pt x="0" y="787362"/>
                    <a:pt x="0" y="755983"/>
                  </a:cubicBezTo>
                  <a:lnTo>
                    <a:pt x="0" y="56817"/>
                  </a:lnTo>
                  <a:cubicBezTo>
                    <a:pt x="0" y="25438"/>
                    <a:pt x="25438" y="0"/>
                    <a:pt x="56817" y="0"/>
                  </a:cubicBezTo>
                  <a:close/>
                </a:path>
              </a:pathLst>
            </a:custGeom>
            <a:solidFill>
              <a:srgbClr val="0D1B75"/>
            </a:solidFill>
          </p:spPr>
        </p:sp>
        <p:sp>
          <p:nvSpPr>
            <p:cNvPr name="TextBox 15" id="15"/>
            <p:cNvSpPr txBox="true"/>
            <p:nvPr/>
          </p:nvSpPr>
          <p:spPr>
            <a:xfrm>
              <a:off x="0" y="-19050"/>
              <a:ext cx="1830274" cy="8318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10196400" y="3769784"/>
            <a:ext cx="7642943" cy="2402416"/>
          </a:xfrm>
          <a:prstGeom prst="rect">
            <a:avLst/>
          </a:prstGeom>
        </p:spPr>
        <p:txBody>
          <a:bodyPr anchor="t" rtlCol="false" tIns="0" lIns="0" bIns="0" rIns="0">
            <a:spAutoFit/>
          </a:bodyPr>
          <a:lstStyle/>
          <a:p>
            <a:pPr>
              <a:lnSpc>
                <a:spcPts val="3897"/>
              </a:lnSpc>
              <a:spcBef>
                <a:spcPct val="0"/>
              </a:spcBef>
            </a:pPr>
            <a:r>
              <a:rPr lang="en-US" sz="2824" spc="276">
                <a:solidFill>
                  <a:srgbClr val="FFFFFF"/>
                </a:solidFill>
                <a:latin typeface="DM Sans Bold"/>
              </a:rPr>
              <a:t>  {</a:t>
            </a:r>
          </a:p>
          <a:p>
            <a:pPr>
              <a:lnSpc>
                <a:spcPts val="3897"/>
              </a:lnSpc>
              <a:spcBef>
                <a:spcPct val="0"/>
              </a:spcBef>
            </a:pPr>
            <a:r>
              <a:rPr lang="en-US" sz="2824" spc="276">
                <a:solidFill>
                  <a:srgbClr val="FFFFFF"/>
                </a:solidFill>
                <a:latin typeface="DM Sans Bold"/>
              </a:rPr>
              <a:t>   “NAME”: “USB MIRCOPHONE”,</a:t>
            </a:r>
          </a:p>
          <a:p>
            <a:pPr>
              <a:lnSpc>
                <a:spcPts val="3897"/>
              </a:lnSpc>
              <a:spcBef>
                <a:spcPct val="0"/>
              </a:spcBef>
            </a:pPr>
            <a:r>
              <a:rPr lang="en-US" sz="2824" spc="276">
                <a:solidFill>
                  <a:srgbClr val="FFFFFF"/>
                </a:solidFill>
                <a:latin typeface="DM Sans Bold"/>
              </a:rPr>
              <a:t>   “PRICE”: “14200000",</a:t>
            </a:r>
          </a:p>
          <a:p>
            <a:pPr>
              <a:lnSpc>
                <a:spcPts val="3897"/>
              </a:lnSpc>
              <a:spcBef>
                <a:spcPct val="0"/>
              </a:spcBef>
            </a:pPr>
            <a:r>
              <a:rPr lang="en-US" sz="2824" spc="276">
                <a:solidFill>
                  <a:srgbClr val="FFFFFF"/>
                </a:solidFill>
                <a:latin typeface="DM Sans Bold"/>
              </a:rPr>
              <a:t>   “DISCOUNT”: “10%”</a:t>
            </a:r>
          </a:p>
          <a:p>
            <a:pPr>
              <a:lnSpc>
                <a:spcPts val="3897"/>
              </a:lnSpc>
              <a:spcBef>
                <a:spcPct val="0"/>
              </a:spcBef>
            </a:pPr>
            <a:r>
              <a:rPr lang="en-US" sz="2824" spc="276">
                <a:solidFill>
                  <a:srgbClr val="FFFFFF"/>
                </a:solidFill>
                <a:latin typeface="DM Sans Bold"/>
              </a:rPr>
              <a:t>  }</a:t>
            </a:r>
          </a:p>
        </p:txBody>
      </p:sp>
      <p:sp>
        <p:nvSpPr>
          <p:cNvPr name="TextBox 17" id="17"/>
          <p:cNvSpPr txBox="true"/>
          <p:nvPr/>
        </p:nvSpPr>
        <p:spPr>
          <a:xfrm rot="0">
            <a:off x="1333738" y="7216777"/>
            <a:ext cx="5562124" cy="2402416"/>
          </a:xfrm>
          <a:prstGeom prst="rect">
            <a:avLst/>
          </a:prstGeom>
        </p:spPr>
        <p:txBody>
          <a:bodyPr anchor="t" rtlCol="false" tIns="0" lIns="0" bIns="0" rIns="0">
            <a:spAutoFit/>
          </a:bodyPr>
          <a:lstStyle/>
          <a:p>
            <a:pPr>
              <a:lnSpc>
                <a:spcPts val="3897"/>
              </a:lnSpc>
              <a:spcBef>
                <a:spcPct val="0"/>
              </a:spcBef>
            </a:pPr>
            <a:r>
              <a:rPr lang="en-US" sz="2824" spc="276">
                <a:solidFill>
                  <a:srgbClr val="231F20"/>
                </a:solidFill>
                <a:latin typeface="DM Sans Bold"/>
              </a:rPr>
              <a:t>  </a:t>
            </a:r>
            <a:r>
              <a:rPr lang="en-US" sz="2824" spc="276">
                <a:solidFill>
                  <a:srgbClr val="FFFFFF"/>
                </a:solidFill>
                <a:latin typeface="DM Sans Bold"/>
              </a:rPr>
              <a:t>{</a:t>
            </a:r>
          </a:p>
          <a:p>
            <a:pPr>
              <a:lnSpc>
                <a:spcPts val="3897"/>
              </a:lnSpc>
              <a:spcBef>
                <a:spcPct val="0"/>
              </a:spcBef>
            </a:pPr>
            <a:r>
              <a:rPr lang="en-US" sz="2824" spc="276">
                <a:solidFill>
                  <a:srgbClr val="FFFFFF"/>
                </a:solidFill>
                <a:latin typeface="DM Sans Bold"/>
              </a:rPr>
              <a:t>   “NAME”: “APPLE WATCP”,</a:t>
            </a:r>
          </a:p>
          <a:p>
            <a:pPr>
              <a:lnSpc>
                <a:spcPts val="3897"/>
              </a:lnSpc>
              <a:spcBef>
                <a:spcPct val="0"/>
              </a:spcBef>
            </a:pPr>
            <a:r>
              <a:rPr lang="en-US" sz="2824" spc="276">
                <a:solidFill>
                  <a:srgbClr val="FFFFFF"/>
                </a:solidFill>
                <a:latin typeface="DM Sans Bold"/>
              </a:rPr>
              <a:t>   “PRICE”: “2500000",</a:t>
            </a:r>
          </a:p>
          <a:p>
            <a:pPr>
              <a:lnSpc>
                <a:spcPts val="3897"/>
              </a:lnSpc>
              <a:spcBef>
                <a:spcPct val="0"/>
              </a:spcBef>
            </a:pPr>
            <a:r>
              <a:rPr lang="en-US" sz="2824" spc="276">
                <a:solidFill>
                  <a:srgbClr val="FFFFFF"/>
                </a:solidFill>
                <a:latin typeface="DM Sans Bold"/>
              </a:rPr>
              <a:t>   “STATUS”: “IN STOCK”</a:t>
            </a:r>
          </a:p>
          <a:p>
            <a:pPr>
              <a:lnSpc>
                <a:spcPts val="3897"/>
              </a:lnSpc>
              <a:spcBef>
                <a:spcPct val="0"/>
              </a:spcBef>
            </a:pPr>
            <a:r>
              <a:rPr lang="en-US" sz="2824" spc="276">
                <a:solidFill>
                  <a:srgbClr val="FFFFFF"/>
                </a:solidFill>
                <a:latin typeface="DM Sans Bold"/>
              </a:rPr>
              <a:t>  }</a:t>
            </a:r>
          </a:p>
        </p:txBody>
      </p:sp>
      <p:grpSp>
        <p:nvGrpSpPr>
          <p:cNvPr name="Group 18" id="18"/>
          <p:cNvGrpSpPr/>
          <p:nvPr/>
        </p:nvGrpSpPr>
        <p:grpSpPr>
          <a:xfrm rot="0">
            <a:off x="10078050" y="6893984"/>
            <a:ext cx="7010483" cy="3178091"/>
            <a:chOff x="0" y="0"/>
            <a:chExt cx="1846382" cy="837028"/>
          </a:xfrm>
        </p:grpSpPr>
        <p:sp>
          <p:nvSpPr>
            <p:cNvPr name="Freeform 19" id="19"/>
            <p:cNvSpPr/>
            <p:nvPr/>
          </p:nvSpPr>
          <p:spPr>
            <a:xfrm flipH="false" flipV="false" rot="0">
              <a:off x="0" y="0"/>
              <a:ext cx="1846382" cy="837028"/>
            </a:xfrm>
            <a:custGeom>
              <a:avLst/>
              <a:gdLst/>
              <a:ahLst/>
              <a:cxnLst/>
              <a:rect r="r" b="b" t="t" l="l"/>
              <a:pathLst>
                <a:path h="837028" w="1846382">
                  <a:moveTo>
                    <a:pt x="56321" y="0"/>
                  </a:moveTo>
                  <a:lnTo>
                    <a:pt x="1790061" y="0"/>
                  </a:lnTo>
                  <a:cubicBezTo>
                    <a:pt x="1821167" y="0"/>
                    <a:pt x="1846382" y="25216"/>
                    <a:pt x="1846382" y="56321"/>
                  </a:cubicBezTo>
                  <a:lnTo>
                    <a:pt x="1846382" y="780707"/>
                  </a:lnTo>
                  <a:cubicBezTo>
                    <a:pt x="1846382" y="811812"/>
                    <a:pt x="1821167" y="837028"/>
                    <a:pt x="1790061" y="837028"/>
                  </a:cubicBezTo>
                  <a:lnTo>
                    <a:pt x="56321" y="837028"/>
                  </a:lnTo>
                  <a:cubicBezTo>
                    <a:pt x="25216" y="837028"/>
                    <a:pt x="0" y="811812"/>
                    <a:pt x="0" y="780707"/>
                  </a:cubicBezTo>
                  <a:lnTo>
                    <a:pt x="0" y="56321"/>
                  </a:lnTo>
                  <a:cubicBezTo>
                    <a:pt x="0" y="25216"/>
                    <a:pt x="25216" y="0"/>
                    <a:pt x="56321" y="0"/>
                  </a:cubicBezTo>
                  <a:close/>
                </a:path>
              </a:pathLst>
            </a:custGeom>
            <a:solidFill>
              <a:srgbClr val="0D1B75"/>
            </a:solidFill>
          </p:spPr>
        </p:sp>
        <p:sp>
          <p:nvSpPr>
            <p:cNvPr name="TextBox 20" id="20"/>
            <p:cNvSpPr txBox="true"/>
            <p:nvPr/>
          </p:nvSpPr>
          <p:spPr>
            <a:xfrm>
              <a:off x="0" y="-19050"/>
              <a:ext cx="1846382" cy="856078"/>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10196400" y="6973889"/>
            <a:ext cx="6830973" cy="2888191"/>
          </a:xfrm>
          <a:prstGeom prst="rect">
            <a:avLst/>
          </a:prstGeom>
        </p:spPr>
        <p:txBody>
          <a:bodyPr anchor="t" rtlCol="false" tIns="0" lIns="0" bIns="0" rIns="0">
            <a:spAutoFit/>
          </a:bodyPr>
          <a:lstStyle/>
          <a:p>
            <a:pPr>
              <a:lnSpc>
                <a:spcPts val="3897"/>
              </a:lnSpc>
              <a:spcBef>
                <a:spcPct val="0"/>
              </a:spcBef>
            </a:pPr>
            <a:r>
              <a:rPr lang="en-US" sz="2824" spc="276">
                <a:solidFill>
                  <a:srgbClr val="FFFFFF"/>
                </a:solidFill>
                <a:latin typeface="DM Sans Bold"/>
              </a:rPr>
              <a:t>  {</a:t>
            </a:r>
          </a:p>
          <a:p>
            <a:pPr>
              <a:lnSpc>
                <a:spcPts val="3897"/>
              </a:lnSpc>
              <a:spcBef>
                <a:spcPct val="0"/>
              </a:spcBef>
            </a:pPr>
            <a:r>
              <a:rPr lang="en-US" sz="2824" spc="276">
                <a:solidFill>
                  <a:srgbClr val="FFFFFF"/>
                </a:solidFill>
                <a:latin typeface="DM Sans Bold"/>
              </a:rPr>
              <a:t>   “NAME”: “LAPTOP HP D1U-XXX”,</a:t>
            </a:r>
          </a:p>
          <a:p>
            <a:pPr>
              <a:lnSpc>
                <a:spcPts val="3897"/>
              </a:lnSpc>
              <a:spcBef>
                <a:spcPct val="0"/>
              </a:spcBef>
            </a:pPr>
            <a:r>
              <a:rPr lang="en-US" sz="2824" spc="276">
                <a:solidFill>
                  <a:srgbClr val="FFFFFF"/>
                </a:solidFill>
                <a:latin typeface="DM Sans Bold"/>
              </a:rPr>
              <a:t>   “PRICE”: “15000000",</a:t>
            </a:r>
          </a:p>
          <a:p>
            <a:pPr>
              <a:lnSpc>
                <a:spcPts val="3897"/>
              </a:lnSpc>
              <a:spcBef>
                <a:spcPct val="0"/>
              </a:spcBef>
            </a:pPr>
            <a:r>
              <a:rPr lang="en-US" sz="2824" spc="276">
                <a:solidFill>
                  <a:srgbClr val="FFFFFF"/>
                </a:solidFill>
                <a:latin typeface="DM Sans Bold"/>
              </a:rPr>
              <a:t>   “STATUS”: “IN STOCK”</a:t>
            </a:r>
          </a:p>
          <a:p>
            <a:pPr>
              <a:lnSpc>
                <a:spcPts val="3897"/>
              </a:lnSpc>
              <a:spcBef>
                <a:spcPct val="0"/>
              </a:spcBef>
            </a:pPr>
            <a:r>
              <a:rPr lang="en-US" sz="2824" spc="276">
                <a:solidFill>
                  <a:srgbClr val="FFFFFF"/>
                </a:solidFill>
                <a:latin typeface="DM Sans Bold"/>
              </a:rPr>
              <a:t>   “CATEGORY”: “LAPTOP”</a:t>
            </a:r>
          </a:p>
          <a:p>
            <a:pPr>
              <a:lnSpc>
                <a:spcPts val="3897"/>
              </a:lnSpc>
              <a:spcBef>
                <a:spcPct val="0"/>
              </a:spcBef>
            </a:pPr>
            <a:r>
              <a:rPr lang="en-US" sz="2824" spc="276">
                <a:solidFill>
                  <a:srgbClr val="FFFFFF"/>
                </a:solidFill>
                <a:latin typeface="DM Sans Bold"/>
              </a:rPr>
              <a:t>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722671" y="1662216"/>
            <a:ext cx="14842658" cy="1846453"/>
            <a:chOff x="0" y="0"/>
            <a:chExt cx="5440340" cy="676788"/>
          </a:xfrm>
        </p:grpSpPr>
        <p:sp>
          <p:nvSpPr>
            <p:cNvPr name="Freeform 3" id="3"/>
            <p:cNvSpPr/>
            <p:nvPr/>
          </p:nvSpPr>
          <p:spPr>
            <a:xfrm flipH="false" flipV="false" rot="0">
              <a:off x="0" y="0"/>
              <a:ext cx="5440340" cy="676788"/>
            </a:xfrm>
            <a:custGeom>
              <a:avLst/>
              <a:gdLst/>
              <a:ahLst/>
              <a:cxnLst/>
              <a:rect r="r" b="b" t="t" l="l"/>
              <a:pathLst>
                <a:path h="676788" w="5440340">
                  <a:moveTo>
                    <a:pt x="0" y="0"/>
                  </a:moveTo>
                  <a:lnTo>
                    <a:pt x="5440340" y="0"/>
                  </a:lnTo>
                  <a:lnTo>
                    <a:pt x="5440340" y="676788"/>
                  </a:lnTo>
                  <a:lnTo>
                    <a:pt x="0" y="676788"/>
                  </a:lnTo>
                  <a:close/>
                </a:path>
              </a:pathLst>
            </a:custGeom>
            <a:solidFill>
              <a:srgbClr val="EFEFEF"/>
            </a:solidFill>
          </p:spPr>
        </p:sp>
        <p:sp>
          <p:nvSpPr>
            <p:cNvPr name="TextBox 4" id="4"/>
            <p:cNvSpPr txBox="true"/>
            <p:nvPr/>
          </p:nvSpPr>
          <p:spPr>
            <a:xfrm>
              <a:off x="0" y="-19050"/>
              <a:ext cx="5440340" cy="695838"/>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959271" y="1818629"/>
            <a:ext cx="13809456" cy="1371702"/>
          </a:xfrm>
          <a:prstGeom prst="rect">
            <a:avLst/>
          </a:prstGeom>
        </p:spPr>
        <p:txBody>
          <a:bodyPr anchor="t" rtlCol="false" tIns="0" lIns="0" bIns="0" rIns="0">
            <a:spAutoFit/>
          </a:bodyPr>
          <a:lstStyle/>
          <a:p>
            <a:pPr>
              <a:lnSpc>
                <a:spcPts val="5628"/>
              </a:lnSpc>
            </a:pPr>
            <a:r>
              <a:rPr lang="en-US" sz="3253" spc="318">
                <a:solidFill>
                  <a:srgbClr val="231F20"/>
                </a:solidFill>
                <a:latin typeface="DM Sans"/>
              </a:rPr>
              <a:t>TRONG CSDL QUAN HỆ, BẠN PHẢI XÁC ĐỊNH CẤU TRÚC CỦA BẢNG SAU ĐÓ MỖI MỤC PHẢI TUÂN THEO CẤU TRÚC ĐÓ</a:t>
            </a:r>
          </a:p>
        </p:txBody>
      </p:sp>
      <p:sp>
        <p:nvSpPr>
          <p:cNvPr name="AutoShape 6" id="6"/>
          <p:cNvSpPr/>
          <p:nvPr/>
        </p:nvSpPr>
        <p:spPr>
          <a:xfrm flipV="true">
            <a:off x="11875219" y="3837563"/>
            <a:ext cx="0" cy="4787221"/>
          </a:xfrm>
          <a:prstGeom prst="line">
            <a:avLst/>
          </a:prstGeom>
          <a:ln cap="flat" w="28575">
            <a:solidFill>
              <a:srgbClr val="000000"/>
            </a:solidFill>
            <a:prstDash val="solid"/>
            <a:headEnd type="none" len="sm" w="sm"/>
            <a:tailEnd type="none" len="sm" w="sm"/>
          </a:ln>
        </p:spPr>
      </p:sp>
      <p:sp>
        <p:nvSpPr>
          <p:cNvPr name="AutoShape 7" id="7"/>
          <p:cNvSpPr/>
          <p:nvPr/>
        </p:nvSpPr>
        <p:spPr>
          <a:xfrm flipV="true">
            <a:off x="6430643" y="3756319"/>
            <a:ext cx="0" cy="4787221"/>
          </a:xfrm>
          <a:prstGeom prst="line">
            <a:avLst/>
          </a:prstGeom>
          <a:ln cap="flat" w="28575">
            <a:solidFill>
              <a:srgbClr val="000000"/>
            </a:solidFill>
            <a:prstDash val="solid"/>
            <a:headEnd type="none" len="sm" w="sm"/>
            <a:tailEnd type="none" len="sm" w="sm"/>
          </a:ln>
        </p:spPr>
      </p:sp>
      <p:sp>
        <p:nvSpPr>
          <p:cNvPr name="AutoShape 8" id="8"/>
          <p:cNvSpPr/>
          <p:nvPr/>
        </p:nvSpPr>
        <p:spPr>
          <a:xfrm flipH="true">
            <a:off x="1892617" y="4515425"/>
            <a:ext cx="9553107" cy="14047"/>
          </a:xfrm>
          <a:prstGeom prst="line">
            <a:avLst/>
          </a:prstGeom>
          <a:ln cap="flat" w="28575">
            <a:solidFill>
              <a:srgbClr val="000000"/>
            </a:solidFill>
            <a:prstDash val="solid"/>
            <a:headEnd type="none" len="sm" w="sm"/>
            <a:tailEnd type="none" len="sm" w="sm"/>
          </a:ln>
        </p:spPr>
      </p:sp>
      <p:sp>
        <p:nvSpPr>
          <p:cNvPr name="AutoShape 9" id="9"/>
          <p:cNvSpPr/>
          <p:nvPr/>
        </p:nvSpPr>
        <p:spPr>
          <a:xfrm flipH="true">
            <a:off x="6963411" y="4505900"/>
            <a:ext cx="9553107" cy="14047"/>
          </a:xfrm>
          <a:prstGeom prst="line">
            <a:avLst/>
          </a:prstGeom>
          <a:ln cap="flat" w="28575">
            <a:solidFill>
              <a:srgbClr val="000000"/>
            </a:solidFill>
            <a:prstDash val="solid"/>
            <a:headEnd type="none" len="sm" w="sm"/>
            <a:tailEnd type="none" len="sm" w="sm"/>
          </a:ln>
        </p:spPr>
      </p:sp>
      <p:sp>
        <p:nvSpPr>
          <p:cNvPr name="TextBox 10" id="10"/>
          <p:cNvSpPr txBox="true"/>
          <p:nvPr/>
        </p:nvSpPr>
        <p:spPr>
          <a:xfrm rot="0">
            <a:off x="13556382" y="3835483"/>
            <a:ext cx="1453069"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Bold"/>
              </a:rPr>
              <a:t>GIÁ</a:t>
            </a:r>
          </a:p>
        </p:txBody>
      </p:sp>
      <p:sp>
        <p:nvSpPr>
          <p:cNvPr name="TextBox 11" id="11"/>
          <p:cNvSpPr txBox="true"/>
          <p:nvPr/>
        </p:nvSpPr>
        <p:spPr>
          <a:xfrm rot="0">
            <a:off x="6972889" y="4715209"/>
            <a:ext cx="3218021"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IPHONE 13 PRO </a:t>
            </a:r>
          </a:p>
        </p:txBody>
      </p:sp>
      <p:sp>
        <p:nvSpPr>
          <p:cNvPr name="TextBox 12" id="12"/>
          <p:cNvSpPr txBox="true"/>
          <p:nvPr/>
        </p:nvSpPr>
        <p:spPr>
          <a:xfrm rot="0">
            <a:off x="6972732" y="5606751"/>
            <a:ext cx="3747135"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USB MIRCOPHONE</a:t>
            </a:r>
          </a:p>
        </p:txBody>
      </p:sp>
      <p:sp>
        <p:nvSpPr>
          <p:cNvPr name="TextBox 13" id="13"/>
          <p:cNvSpPr txBox="true"/>
          <p:nvPr/>
        </p:nvSpPr>
        <p:spPr>
          <a:xfrm rot="0">
            <a:off x="6972855" y="6470954"/>
            <a:ext cx="2955727"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APPLE WATCH</a:t>
            </a:r>
          </a:p>
        </p:txBody>
      </p:sp>
      <p:sp>
        <p:nvSpPr>
          <p:cNvPr name="TextBox 14" id="14"/>
          <p:cNvSpPr txBox="true"/>
          <p:nvPr/>
        </p:nvSpPr>
        <p:spPr>
          <a:xfrm rot="0">
            <a:off x="6972809" y="7297192"/>
            <a:ext cx="4189452"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LAPTOP HP D1U-XXX</a:t>
            </a:r>
          </a:p>
        </p:txBody>
      </p:sp>
      <p:sp>
        <p:nvSpPr>
          <p:cNvPr name="TextBox 15" id="15"/>
          <p:cNvSpPr txBox="true"/>
          <p:nvPr/>
        </p:nvSpPr>
        <p:spPr>
          <a:xfrm rot="0">
            <a:off x="8757273" y="3834039"/>
            <a:ext cx="1433637"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Bold"/>
              </a:rPr>
              <a:t>TÊN</a:t>
            </a:r>
          </a:p>
        </p:txBody>
      </p:sp>
      <p:sp>
        <p:nvSpPr>
          <p:cNvPr name="TextBox 16" id="16"/>
          <p:cNvSpPr txBox="true"/>
          <p:nvPr/>
        </p:nvSpPr>
        <p:spPr>
          <a:xfrm rot="0">
            <a:off x="4300476" y="4779238"/>
            <a:ext cx="1059206"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19</a:t>
            </a:r>
          </a:p>
        </p:txBody>
      </p:sp>
      <p:sp>
        <p:nvSpPr>
          <p:cNvPr name="TextBox 17" id="17"/>
          <p:cNvSpPr txBox="true"/>
          <p:nvPr/>
        </p:nvSpPr>
        <p:spPr>
          <a:xfrm rot="0">
            <a:off x="4300476" y="5563341"/>
            <a:ext cx="1059206"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27</a:t>
            </a:r>
          </a:p>
        </p:txBody>
      </p:sp>
      <p:sp>
        <p:nvSpPr>
          <p:cNvPr name="TextBox 18" id="18"/>
          <p:cNvSpPr txBox="true"/>
          <p:nvPr/>
        </p:nvSpPr>
        <p:spPr>
          <a:xfrm rot="0">
            <a:off x="4300476" y="6380471"/>
            <a:ext cx="1059206"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87</a:t>
            </a:r>
          </a:p>
        </p:txBody>
      </p:sp>
      <p:sp>
        <p:nvSpPr>
          <p:cNvPr name="TextBox 19" id="19"/>
          <p:cNvSpPr txBox="true"/>
          <p:nvPr/>
        </p:nvSpPr>
        <p:spPr>
          <a:xfrm rot="0">
            <a:off x="4300476" y="7347876"/>
            <a:ext cx="1059206" cy="494143"/>
          </a:xfrm>
          <a:prstGeom prst="rect">
            <a:avLst/>
          </a:prstGeom>
        </p:spPr>
        <p:txBody>
          <a:bodyPr anchor="t" rtlCol="false" tIns="0" lIns="0" bIns="0" rIns="0">
            <a:spAutoFit/>
          </a:bodyPr>
          <a:lstStyle/>
          <a:p>
            <a:pPr algn="just">
              <a:lnSpc>
                <a:spcPts val="4094"/>
              </a:lnSpc>
            </a:pPr>
          </a:p>
        </p:txBody>
      </p:sp>
      <p:sp>
        <p:nvSpPr>
          <p:cNvPr name="TextBox 20" id="20"/>
          <p:cNvSpPr txBox="true"/>
          <p:nvPr/>
        </p:nvSpPr>
        <p:spPr>
          <a:xfrm rot="0">
            <a:off x="4300476" y="7253782"/>
            <a:ext cx="1059206"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100</a:t>
            </a:r>
          </a:p>
        </p:txBody>
      </p:sp>
      <p:sp>
        <p:nvSpPr>
          <p:cNvPr name="TextBox 21" id="21"/>
          <p:cNvSpPr txBox="true"/>
          <p:nvPr/>
        </p:nvSpPr>
        <p:spPr>
          <a:xfrm rot="0">
            <a:off x="3868075" y="3896882"/>
            <a:ext cx="2273002"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Bold"/>
              </a:rPr>
              <a:t>MÃ SP</a:t>
            </a:r>
          </a:p>
        </p:txBody>
      </p:sp>
      <p:sp>
        <p:nvSpPr>
          <p:cNvPr name="TextBox 22" id="22"/>
          <p:cNvSpPr txBox="true"/>
          <p:nvPr/>
        </p:nvSpPr>
        <p:spPr>
          <a:xfrm rot="0">
            <a:off x="12717864" y="4715209"/>
            <a:ext cx="2509020"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192000000</a:t>
            </a:r>
          </a:p>
        </p:txBody>
      </p:sp>
      <p:sp>
        <p:nvSpPr>
          <p:cNvPr name="TextBox 23" id="23"/>
          <p:cNvSpPr txBox="true"/>
          <p:nvPr/>
        </p:nvSpPr>
        <p:spPr>
          <a:xfrm rot="0">
            <a:off x="12717864" y="5563341"/>
            <a:ext cx="2509020"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142000000</a:t>
            </a:r>
          </a:p>
        </p:txBody>
      </p:sp>
      <p:sp>
        <p:nvSpPr>
          <p:cNvPr name="TextBox 24" id="24"/>
          <p:cNvSpPr txBox="true"/>
          <p:nvPr/>
        </p:nvSpPr>
        <p:spPr>
          <a:xfrm rot="0">
            <a:off x="12717864" y="6411474"/>
            <a:ext cx="2509020"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250001200</a:t>
            </a:r>
          </a:p>
        </p:txBody>
      </p:sp>
      <p:sp>
        <p:nvSpPr>
          <p:cNvPr name="TextBox 25" id="25"/>
          <p:cNvSpPr txBox="true"/>
          <p:nvPr/>
        </p:nvSpPr>
        <p:spPr>
          <a:xfrm rot="0">
            <a:off x="12717864" y="7259606"/>
            <a:ext cx="2509020" cy="494143"/>
          </a:xfrm>
          <a:prstGeom prst="rect">
            <a:avLst/>
          </a:prstGeom>
        </p:spPr>
        <p:txBody>
          <a:bodyPr anchor="t" rtlCol="false" tIns="0" lIns="0" bIns="0" rIns="0">
            <a:spAutoFit/>
          </a:bodyPr>
          <a:lstStyle/>
          <a:p>
            <a:pPr algn="just">
              <a:lnSpc>
                <a:spcPts val="4094"/>
              </a:lnSpc>
            </a:pPr>
            <a:r>
              <a:rPr lang="en-US" sz="2967" spc="290">
                <a:solidFill>
                  <a:srgbClr val="231F20"/>
                </a:solidFill>
                <a:latin typeface="DM Sans"/>
              </a:rPr>
              <a:t>110000000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41652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860527" y="1039152"/>
            <a:ext cx="6176060" cy="8208697"/>
          </a:xfrm>
          <a:custGeom>
            <a:avLst/>
            <a:gdLst/>
            <a:ahLst/>
            <a:cxnLst/>
            <a:rect r="r" b="b" t="t" l="l"/>
            <a:pathLst>
              <a:path h="8208697" w="6176060">
                <a:moveTo>
                  <a:pt x="0" y="0"/>
                </a:moveTo>
                <a:lnTo>
                  <a:pt x="6176060" y="0"/>
                </a:lnTo>
                <a:lnTo>
                  <a:pt x="6176060" y="8208696"/>
                </a:lnTo>
                <a:lnTo>
                  <a:pt x="0" y="8208696"/>
                </a:lnTo>
                <a:lnTo>
                  <a:pt x="0" y="0"/>
                </a:lnTo>
                <a:close/>
              </a:path>
            </a:pathLst>
          </a:custGeom>
          <a:blipFill>
            <a:blip r:embed="rId4"/>
            <a:stretch>
              <a:fillRect l="-49746" t="0" r="-49746" b="0"/>
            </a:stretch>
          </a:blipFill>
        </p:spPr>
      </p:sp>
      <p:grpSp>
        <p:nvGrpSpPr>
          <p:cNvPr name="Group 8" id="8"/>
          <p:cNvGrpSpPr/>
          <p:nvPr/>
        </p:nvGrpSpPr>
        <p:grpSpPr>
          <a:xfrm rot="0">
            <a:off x="2142191" y="2983951"/>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449373"/>
            <a:ext cx="9610044" cy="2277073"/>
            <a:chOff x="0" y="0"/>
            <a:chExt cx="3682024" cy="872445"/>
          </a:xfrm>
        </p:grpSpPr>
        <p:sp>
          <p:nvSpPr>
            <p:cNvPr name="Freeform 13" id="13"/>
            <p:cNvSpPr/>
            <p:nvPr/>
          </p:nvSpPr>
          <p:spPr>
            <a:xfrm flipH="false" flipV="false" rot="0">
              <a:off x="0" y="0"/>
              <a:ext cx="3682024" cy="872445"/>
            </a:xfrm>
            <a:custGeom>
              <a:avLst/>
              <a:gdLst/>
              <a:ahLst/>
              <a:cxnLst/>
              <a:rect r="r" b="b" t="t" l="l"/>
              <a:pathLst>
                <a:path h="872445" w="3682024">
                  <a:moveTo>
                    <a:pt x="0" y="0"/>
                  </a:moveTo>
                  <a:lnTo>
                    <a:pt x="3682024" y="0"/>
                  </a:lnTo>
                  <a:lnTo>
                    <a:pt x="3682024" y="872445"/>
                  </a:lnTo>
                  <a:lnTo>
                    <a:pt x="0" y="872445"/>
                  </a:lnTo>
                  <a:close/>
                </a:path>
              </a:pathLst>
            </a:custGeom>
            <a:solidFill>
              <a:srgbClr val="EFEFEF"/>
            </a:solidFill>
          </p:spPr>
        </p:sp>
        <p:sp>
          <p:nvSpPr>
            <p:cNvPr name="TextBox 14" id="14"/>
            <p:cNvSpPr txBox="true"/>
            <p:nvPr/>
          </p:nvSpPr>
          <p:spPr>
            <a:xfrm>
              <a:off x="0" y="-19050"/>
              <a:ext cx="3682024" cy="891495"/>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2753112" y="3366495"/>
            <a:ext cx="8531124" cy="1117235"/>
          </a:xfrm>
          <a:prstGeom prst="rect">
            <a:avLst/>
          </a:prstGeom>
        </p:spPr>
        <p:txBody>
          <a:bodyPr anchor="t" rtlCol="false" tIns="0" lIns="0" bIns="0" rIns="0">
            <a:spAutoFit/>
          </a:bodyPr>
          <a:lstStyle/>
          <a:p>
            <a:pPr algn="l" marL="0" indent="0" lvl="0">
              <a:lnSpc>
                <a:spcPts val="4430"/>
              </a:lnSpc>
              <a:spcBef>
                <a:spcPct val="0"/>
              </a:spcBef>
            </a:pPr>
            <a:r>
              <a:rPr lang="en-US" sz="3210" spc="314">
                <a:solidFill>
                  <a:srgbClr val="231F20"/>
                </a:solidFill>
                <a:latin typeface="DM Sans"/>
              </a:rPr>
              <a:t>Việc thay đổi cấu trúc này không đơn giản và thậm chí dẫn đến mất dữ liệu</a:t>
            </a:r>
          </a:p>
        </p:txBody>
      </p:sp>
      <p:sp>
        <p:nvSpPr>
          <p:cNvPr name="TextBox 16" id="16"/>
          <p:cNvSpPr txBox="true"/>
          <p:nvPr/>
        </p:nvSpPr>
        <p:spPr>
          <a:xfrm rot="0">
            <a:off x="2474830" y="5714966"/>
            <a:ext cx="9420326" cy="1679210"/>
          </a:xfrm>
          <a:prstGeom prst="rect">
            <a:avLst/>
          </a:prstGeom>
        </p:spPr>
        <p:txBody>
          <a:bodyPr anchor="t" rtlCol="false" tIns="0" lIns="0" bIns="0" rIns="0">
            <a:spAutoFit/>
          </a:bodyPr>
          <a:lstStyle/>
          <a:p>
            <a:pPr algn="l" marL="0" indent="0" lvl="0">
              <a:lnSpc>
                <a:spcPts val="4430"/>
              </a:lnSpc>
              <a:spcBef>
                <a:spcPct val="0"/>
              </a:spcBef>
            </a:pPr>
            <a:r>
              <a:rPr lang="en-US" sz="3210" spc="314">
                <a:solidFill>
                  <a:srgbClr val="231F20"/>
                </a:solidFill>
                <a:latin typeface="DM Sans"/>
              </a:rPr>
              <a:t>Vậy nên không có lược đồ có thể là một lợi thế lớn nếu ứng dụng và cấu trúc dữ liệu của bạn không ngừng phát triển</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750498" y="1643693"/>
            <a:ext cx="2931676" cy="756115"/>
          </a:xfrm>
          <a:prstGeom prst="rect">
            <a:avLst/>
          </a:prstGeom>
        </p:spPr>
        <p:txBody>
          <a:bodyPr anchor="t" rtlCol="false" tIns="0" lIns="0" bIns="0" rIns="0">
            <a:spAutoFit/>
          </a:bodyPr>
          <a:lstStyle/>
          <a:p>
            <a:pPr algn="ctr">
              <a:lnSpc>
                <a:spcPts val="6105"/>
              </a:lnSpc>
              <a:spcBef>
                <a:spcPct val="0"/>
              </a:spcBef>
            </a:pPr>
            <a:r>
              <a:rPr lang="en-US" sz="4424" spc="433">
                <a:solidFill>
                  <a:srgbClr val="000000"/>
                </a:solidFill>
                <a:latin typeface="Montserrat Classic Bold"/>
              </a:rPr>
              <a:t>HẠN CHẾ</a:t>
            </a:r>
          </a:p>
        </p:txBody>
      </p:sp>
      <p:sp>
        <p:nvSpPr>
          <p:cNvPr name="Freeform 3" id="3"/>
          <p:cNvSpPr/>
          <p:nvPr/>
        </p:nvSpPr>
        <p:spPr>
          <a:xfrm flipH="false" flipV="false" rot="0">
            <a:off x="1731857" y="4346733"/>
            <a:ext cx="14824286" cy="1032847"/>
          </a:xfrm>
          <a:custGeom>
            <a:avLst/>
            <a:gdLst/>
            <a:ahLst/>
            <a:cxnLst/>
            <a:rect r="r" b="b" t="t" l="l"/>
            <a:pathLst>
              <a:path h="1032847" w="14824286">
                <a:moveTo>
                  <a:pt x="0" y="0"/>
                </a:moveTo>
                <a:lnTo>
                  <a:pt x="14824286" y="0"/>
                </a:lnTo>
                <a:lnTo>
                  <a:pt x="14824286" y="1032847"/>
                </a:lnTo>
                <a:lnTo>
                  <a:pt x="0" y="1032847"/>
                </a:lnTo>
                <a:lnTo>
                  <a:pt x="0" y="0"/>
                </a:lnTo>
                <a:close/>
              </a:path>
            </a:pathLst>
          </a:custGeom>
          <a:blipFill>
            <a:blip r:embed="rId2"/>
            <a:stretch>
              <a:fillRect l="0" t="-157469" r="0" b="-25998"/>
            </a:stretch>
          </a:blipFill>
        </p:spPr>
      </p:sp>
      <p:grpSp>
        <p:nvGrpSpPr>
          <p:cNvPr name="Group 4" id="4"/>
          <p:cNvGrpSpPr/>
          <p:nvPr/>
        </p:nvGrpSpPr>
        <p:grpSpPr>
          <a:xfrm rot="0">
            <a:off x="1750498" y="2914158"/>
            <a:ext cx="14824286" cy="1948998"/>
            <a:chOff x="0" y="0"/>
            <a:chExt cx="5679825" cy="746746"/>
          </a:xfrm>
        </p:grpSpPr>
        <p:sp>
          <p:nvSpPr>
            <p:cNvPr name="Freeform 5" id="5"/>
            <p:cNvSpPr/>
            <p:nvPr/>
          </p:nvSpPr>
          <p:spPr>
            <a:xfrm flipH="false" flipV="false" rot="0">
              <a:off x="0" y="0"/>
              <a:ext cx="5679825" cy="746746"/>
            </a:xfrm>
            <a:custGeom>
              <a:avLst/>
              <a:gdLst/>
              <a:ahLst/>
              <a:cxnLst/>
              <a:rect r="r" b="b" t="t" l="l"/>
              <a:pathLst>
                <a:path h="746746" w="5679825">
                  <a:moveTo>
                    <a:pt x="0" y="0"/>
                  </a:moveTo>
                  <a:lnTo>
                    <a:pt x="5679825" y="0"/>
                  </a:lnTo>
                  <a:lnTo>
                    <a:pt x="5679825" y="746746"/>
                  </a:lnTo>
                  <a:lnTo>
                    <a:pt x="0" y="746746"/>
                  </a:lnTo>
                  <a:close/>
                </a:path>
              </a:pathLst>
            </a:custGeom>
            <a:solidFill>
              <a:srgbClr val="EFEFEF"/>
            </a:solidFill>
          </p:spPr>
        </p:sp>
        <p:sp>
          <p:nvSpPr>
            <p:cNvPr name="TextBox 6" id="6"/>
            <p:cNvSpPr txBox="true"/>
            <p:nvPr/>
          </p:nvSpPr>
          <p:spPr>
            <a:xfrm>
              <a:off x="0" y="-19050"/>
              <a:ext cx="5679825" cy="765796"/>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2322076" y="3296702"/>
            <a:ext cx="13821672" cy="1117235"/>
          </a:xfrm>
          <a:prstGeom prst="rect">
            <a:avLst/>
          </a:prstGeom>
        </p:spPr>
        <p:txBody>
          <a:bodyPr anchor="t" rtlCol="false" tIns="0" lIns="0" bIns="0" rIns="0">
            <a:spAutoFit/>
          </a:bodyPr>
          <a:lstStyle/>
          <a:p>
            <a:pPr algn="l" marL="0" indent="0" lvl="0">
              <a:lnSpc>
                <a:spcPts val="4430"/>
              </a:lnSpc>
              <a:spcBef>
                <a:spcPct val="0"/>
              </a:spcBef>
            </a:pPr>
            <a:r>
              <a:rPr lang="en-US" sz="3210" spc="314">
                <a:solidFill>
                  <a:srgbClr val="231F20"/>
                </a:solidFill>
                <a:latin typeface="DM Sans"/>
              </a:rPr>
              <a:t>NOSQL BỊ HẠN CHẾ VỀ CÁCH TRUY XUẤT, CHỈ CHO PHÉP BẠN TRUY XUẤT CÁC MỤC BẰNG KHÓA CHÍNH CỦA CHÚNG</a:t>
            </a:r>
          </a:p>
        </p:txBody>
      </p:sp>
      <p:sp>
        <p:nvSpPr>
          <p:cNvPr name="Freeform 8" id="8"/>
          <p:cNvSpPr/>
          <p:nvPr/>
        </p:nvSpPr>
        <p:spPr>
          <a:xfrm flipH="false" flipV="false" rot="0">
            <a:off x="1713216" y="6812155"/>
            <a:ext cx="14824286" cy="1032847"/>
          </a:xfrm>
          <a:custGeom>
            <a:avLst/>
            <a:gdLst/>
            <a:ahLst/>
            <a:cxnLst/>
            <a:rect r="r" b="b" t="t" l="l"/>
            <a:pathLst>
              <a:path h="1032847" w="14824286">
                <a:moveTo>
                  <a:pt x="0" y="0"/>
                </a:moveTo>
                <a:lnTo>
                  <a:pt x="14824286" y="0"/>
                </a:lnTo>
                <a:lnTo>
                  <a:pt x="14824286" y="1032847"/>
                </a:lnTo>
                <a:lnTo>
                  <a:pt x="0" y="1032847"/>
                </a:lnTo>
                <a:lnTo>
                  <a:pt x="0" y="0"/>
                </a:lnTo>
                <a:close/>
              </a:path>
            </a:pathLst>
          </a:custGeom>
          <a:blipFill>
            <a:blip r:embed="rId2"/>
            <a:stretch>
              <a:fillRect l="0" t="-157469" r="0" b="-25998"/>
            </a:stretch>
          </a:blipFill>
        </p:spPr>
      </p:sp>
      <p:grpSp>
        <p:nvGrpSpPr>
          <p:cNvPr name="Group 9" id="9"/>
          <p:cNvGrpSpPr/>
          <p:nvPr/>
        </p:nvGrpSpPr>
        <p:grpSpPr>
          <a:xfrm rot="0">
            <a:off x="1731857" y="5379580"/>
            <a:ext cx="14824286" cy="1948998"/>
            <a:chOff x="0" y="0"/>
            <a:chExt cx="5679825" cy="746746"/>
          </a:xfrm>
        </p:grpSpPr>
        <p:sp>
          <p:nvSpPr>
            <p:cNvPr name="Freeform 10" id="10"/>
            <p:cNvSpPr/>
            <p:nvPr/>
          </p:nvSpPr>
          <p:spPr>
            <a:xfrm flipH="false" flipV="false" rot="0">
              <a:off x="0" y="0"/>
              <a:ext cx="5679825" cy="746746"/>
            </a:xfrm>
            <a:custGeom>
              <a:avLst/>
              <a:gdLst/>
              <a:ahLst/>
              <a:cxnLst/>
              <a:rect r="r" b="b" t="t" l="l"/>
              <a:pathLst>
                <a:path h="746746" w="5679825">
                  <a:moveTo>
                    <a:pt x="0" y="0"/>
                  </a:moveTo>
                  <a:lnTo>
                    <a:pt x="5679825" y="0"/>
                  </a:lnTo>
                  <a:lnTo>
                    <a:pt x="5679825" y="746746"/>
                  </a:lnTo>
                  <a:lnTo>
                    <a:pt x="0" y="746746"/>
                  </a:lnTo>
                  <a:close/>
                </a:path>
              </a:pathLst>
            </a:custGeom>
            <a:solidFill>
              <a:srgbClr val="EFEFEF"/>
            </a:solidFill>
          </p:spPr>
        </p:sp>
        <p:sp>
          <p:nvSpPr>
            <p:cNvPr name="TextBox 11" id="11"/>
            <p:cNvSpPr txBox="true"/>
            <p:nvPr/>
          </p:nvSpPr>
          <p:spPr>
            <a:xfrm>
              <a:off x="0" y="-19050"/>
              <a:ext cx="5679825" cy="765796"/>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303435" y="5762124"/>
            <a:ext cx="13821672" cy="1117235"/>
          </a:xfrm>
          <a:prstGeom prst="rect">
            <a:avLst/>
          </a:prstGeom>
        </p:spPr>
        <p:txBody>
          <a:bodyPr anchor="t" rtlCol="false" tIns="0" lIns="0" bIns="0" rIns="0">
            <a:spAutoFit/>
          </a:bodyPr>
          <a:lstStyle/>
          <a:p>
            <a:pPr algn="l" marL="0" indent="0" lvl="0">
              <a:lnSpc>
                <a:spcPts val="4430"/>
              </a:lnSpc>
              <a:spcBef>
                <a:spcPct val="0"/>
              </a:spcBef>
            </a:pPr>
            <a:r>
              <a:rPr lang="en-US" sz="3210" spc="314">
                <a:solidFill>
                  <a:srgbClr val="231F20"/>
                </a:solidFill>
                <a:latin typeface="DM Sans"/>
              </a:rPr>
              <a:t>NHƯỢC ĐIỂM KHÁC CỦA CSDL NOSQL LÀ</a:t>
            </a:r>
            <a:r>
              <a:rPr lang="en-US" sz="3210" spc="314">
                <a:solidFill>
                  <a:srgbClr val="231F20"/>
                </a:solidFill>
                <a:latin typeface="DM Sans Bold"/>
              </a:rPr>
              <a:t> EVENTUALLY CONSISTENT</a:t>
            </a:r>
            <a:r>
              <a:rPr lang="en-US" sz="3210" spc="314">
                <a:solidFill>
                  <a:srgbClr val="231F20"/>
                </a:solidFill>
                <a:latin typeface="DM Sans"/>
              </a:rPr>
              <a:t> (TÍNH NHẤT QUÁN CUỐI CÙNG)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7789425" y="747611"/>
            <a:ext cx="2773773" cy="2773773"/>
          </a:xfrm>
          <a:custGeom>
            <a:avLst/>
            <a:gdLst/>
            <a:ahLst/>
            <a:cxnLst/>
            <a:rect r="r" b="b" t="t" l="l"/>
            <a:pathLst>
              <a:path h="2773773" w="2773773">
                <a:moveTo>
                  <a:pt x="0" y="0"/>
                </a:moveTo>
                <a:lnTo>
                  <a:pt x="2773772" y="0"/>
                </a:lnTo>
                <a:lnTo>
                  <a:pt x="2773772" y="2773773"/>
                </a:lnTo>
                <a:lnTo>
                  <a:pt x="0" y="27737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783818" y="3240675"/>
            <a:ext cx="2143562" cy="2143562"/>
          </a:xfrm>
          <a:custGeom>
            <a:avLst/>
            <a:gdLst/>
            <a:ahLst/>
            <a:cxnLst/>
            <a:rect r="r" b="b" t="t" l="l"/>
            <a:pathLst>
              <a:path h="2143562" w="2143562">
                <a:moveTo>
                  <a:pt x="0" y="0"/>
                </a:moveTo>
                <a:lnTo>
                  <a:pt x="2143563" y="0"/>
                </a:lnTo>
                <a:lnTo>
                  <a:pt x="2143563" y="2143562"/>
                </a:lnTo>
                <a:lnTo>
                  <a:pt x="0" y="21435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74911" y="3310597"/>
            <a:ext cx="2073640" cy="2073640"/>
          </a:xfrm>
          <a:custGeom>
            <a:avLst/>
            <a:gdLst/>
            <a:ahLst/>
            <a:cxnLst/>
            <a:rect r="r" b="b" t="t" l="l"/>
            <a:pathLst>
              <a:path h="2073640" w="2073640">
                <a:moveTo>
                  <a:pt x="0" y="0"/>
                </a:moveTo>
                <a:lnTo>
                  <a:pt x="2073640" y="0"/>
                </a:lnTo>
                <a:lnTo>
                  <a:pt x="2073640" y="2073640"/>
                </a:lnTo>
                <a:lnTo>
                  <a:pt x="0" y="20736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7932699" y="1662559"/>
            <a:ext cx="2422603" cy="1032967"/>
          </a:xfrm>
          <a:prstGeom prst="rect">
            <a:avLst/>
          </a:prstGeom>
        </p:spPr>
        <p:txBody>
          <a:bodyPr anchor="t" rtlCol="false" tIns="0" lIns="0" bIns="0" rIns="0">
            <a:spAutoFit/>
          </a:bodyPr>
          <a:lstStyle/>
          <a:p>
            <a:pPr algn="ctr">
              <a:lnSpc>
                <a:spcPts val="8460"/>
              </a:lnSpc>
            </a:pPr>
            <a:r>
              <a:rPr lang="en-US" sz="6130" spc="324">
                <a:solidFill>
                  <a:srgbClr val="FFFBFB"/>
                </a:solidFill>
                <a:latin typeface="Oswald"/>
              </a:rPr>
              <a:t>NOSQL</a:t>
            </a:r>
          </a:p>
        </p:txBody>
      </p:sp>
      <p:sp>
        <p:nvSpPr>
          <p:cNvPr name="Freeform 7" id="7"/>
          <p:cNvSpPr/>
          <p:nvPr/>
        </p:nvSpPr>
        <p:spPr>
          <a:xfrm flipH="false" flipV="false" rot="-4176364">
            <a:off x="-4283289" y="5644727"/>
            <a:ext cx="9438395" cy="9684921"/>
          </a:xfrm>
          <a:custGeom>
            <a:avLst/>
            <a:gdLst/>
            <a:ahLst/>
            <a:cxnLst/>
            <a:rect r="r" b="b" t="t" l="l"/>
            <a:pathLst>
              <a:path h="9684921" w="9438395">
                <a:moveTo>
                  <a:pt x="0" y="0"/>
                </a:moveTo>
                <a:lnTo>
                  <a:pt x="9438396" y="0"/>
                </a:lnTo>
                <a:lnTo>
                  <a:pt x="9438396" y="9684921"/>
                </a:lnTo>
                <a:lnTo>
                  <a:pt x="0" y="96849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491873" y="5798985"/>
            <a:ext cx="4506885" cy="755963"/>
          </a:xfrm>
          <a:prstGeom prst="rect">
            <a:avLst/>
          </a:prstGeom>
        </p:spPr>
        <p:txBody>
          <a:bodyPr anchor="t" rtlCol="false" tIns="0" lIns="0" bIns="0" rIns="0">
            <a:spAutoFit/>
          </a:bodyPr>
          <a:lstStyle/>
          <a:p>
            <a:pPr algn="ctr">
              <a:lnSpc>
                <a:spcPts val="6114"/>
              </a:lnSpc>
            </a:pPr>
            <a:r>
              <a:rPr lang="en-US" sz="4430" spc="234">
                <a:solidFill>
                  <a:srgbClr val="171717"/>
                </a:solidFill>
                <a:latin typeface="Oswald Bold"/>
              </a:rPr>
              <a:t>NOT ONLY SQL</a:t>
            </a:r>
          </a:p>
        </p:txBody>
      </p:sp>
      <p:sp>
        <p:nvSpPr>
          <p:cNvPr name="TextBox 9" id="9"/>
          <p:cNvSpPr txBox="true"/>
          <p:nvPr/>
        </p:nvSpPr>
        <p:spPr>
          <a:xfrm rot="0">
            <a:off x="11045219" y="5798985"/>
            <a:ext cx="5620760" cy="755963"/>
          </a:xfrm>
          <a:prstGeom prst="rect">
            <a:avLst/>
          </a:prstGeom>
        </p:spPr>
        <p:txBody>
          <a:bodyPr anchor="t" rtlCol="false" tIns="0" lIns="0" bIns="0" rIns="0">
            <a:spAutoFit/>
          </a:bodyPr>
          <a:lstStyle/>
          <a:p>
            <a:pPr algn="ctr">
              <a:lnSpc>
                <a:spcPts val="6114"/>
              </a:lnSpc>
            </a:pPr>
            <a:r>
              <a:rPr lang="en-US" sz="4430" spc="234">
                <a:solidFill>
                  <a:srgbClr val="000000"/>
                </a:solidFill>
                <a:latin typeface="Oswald Bold"/>
              </a:rPr>
              <a:t>NON- RELATIONAL</a:t>
            </a:r>
          </a:p>
        </p:txBody>
      </p:sp>
      <p:sp>
        <p:nvSpPr>
          <p:cNvPr name="TextBox 10" id="10"/>
          <p:cNvSpPr txBox="true"/>
          <p:nvPr/>
        </p:nvSpPr>
        <p:spPr>
          <a:xfrm rot="0">
            <a:off x="3300429" y="3807458"/>
            <a:ext cx="2422603" cy="1032967"/>
          </a:xfrm>
          <a:prstGeom prst="rect">
            <a:avLst/>
          </a:prstGeom>
        </p:spPr>
        <p:txBody>
          <a:bodyPr anchor="t" rtlCol="false" tIns="0" lIns="0" bIns="0" rIns="0">
            <a:spAutoFit/>
          </a:bodyPr>
          <a:lstStyle/>
          <a:p>
            <a:pPr algn="ctr">
              <a:lnSpc>
                <a:spcPts val="8460"/>
              </a:lnSpc>
            </a:pPr>
            <a:r>
              <a:rPr lang="en-US" sz="6130" spc="324">
                <a:solidFill>
                  <a:srgbClr val="FFFBFB"/>
                </a:solidFill>
                <a:latin typeface="Oswald"/>
              </a:rPr>
              <a:t>1</a:t>
            </a:r>
          </a:p>
        </p:txBody>
      </p:sp>
      <p:sp>
        <p:nvSpPr>
          <p:cNvPr name="TextBox 11" id="11"/>
          <p:cNvSpPr txBox="true"/>
          <p:nvPr/>
        </p:nvSpPr>
        <p:spPr>
          <a:xfrm rot="0">
            <a:off x="12644298" y="3743585"/>
            <a:ext cx="2422603" cy="1032967"/>
          </a:xfrm>
          <a:prstGeom prst="rect">
            <a:avLst/>
          </a:prstGeom>
        </p:spPr>
        <p:txBody>
          <a:bodyPr anchor="t" rtlCol="false" tIns="0" lIns="0" bIns="0" rIns="0">
            <a:spAutoFit/>
          </a:bodyPr>
          <a:lstStyle/>
          <a:p>
            <a:pPr algn="ctr">
              <a:lnSpc>
                <a:spcPts val="8460"/>
              </a:lnSpc>
            </a:pPr>
            <a:r>
              <a:rPr lang="en-US" sz="6130" spc="324">
                <a:solidFill>
                  <a:srgbClr val="FFFBFB"/>
                </a:solidFill>
                <a:latin typeface="Oswald"/>
              </a:rPr>
              <a:t>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8390233" y="-6511463"/>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false" flipV="false" rot="0">
            <a:off x="15218729" y="2266970"/>
            <a:ext cx="925586" cy="951379"/>
          </a:xfrm>
          <a:custGeom>
            <a:avLst/>
            <a:gdLst/>
            <a:ahLst/>
            <a:cxnLst/>
            <a:rect r="r" b="b" t="t" l="l"/>
            <a:pathLst>
              <a:path h="951379" w="925586">
                <a:moveTo>
                  <a:pt x="0" y="0"/>
                </a:moveTo>
                <a:lnTo>
                  <a:pt x="925586" y="0"/>
                </a:lnTo>
                <a:lnTo>
                  <a:pt x="925586" y="951379"/>
                </a:lnTo>
                <a:lnTo>
                  <a:pt x="0" y="951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533427" y="3444769"/>
            <a:ext cx="2296190" cy="427808"/>
          </a:xfrm>
          <a:prstGeom prst="rect">
            <a:avLst/>
          </a:prstGeom>
        </p:spPr>
        <p:txBody>
          <a:bodyPr anchor="t" rtlCol="false" tIns="0" lIns="0" bIns="0" rIns="0">
            <a:spAutoFit/>
          </a:bodyPr>
          <a:lstStyle/>
          <a:p>
            <a:pPr algn="ctr" marL="0" indent="0" lvl="0">
              <a:lnSpc>
                <a:spcPts val="3499"/>
              </a:lnSpc>
              <a:spcBef>
                <a:spcPct val="0"/>
              </a:spcBef>
            </a:pPr>
            <a:r>
              <a:rPr lang="en-US" sz="2535" spc="248">
                <a:solidFill>
                  <a:srgbClr val="231F20"/>
                </a:solidFill>
                <a:latin typeface="Montserrat Classic Bold"/>
              </a:rPr>
              <a:t>NHÓM 6</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828108" y="6640503"/>
            <a:ext cx="7629294" cy="7828566"/>
          </a:xfrm>
          <a:custGeom>
            <a:avLst/>
            <a:gdLst/>
            <a:ahLst/>
            <a:cxnLst/>
            <a:rect r="r" b="b" t="t" l="l"/>
            <a:pathLst>
              <a:path h="7828566" w="7629294">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19897">
            <a:off x="7878672" y="3487997"/>
            <a:ext cx="7534280" cy="4243118"/>
            <a:chOff x="0" y="0"/>
            <a:chExt cx="1959644" cy="1103622"/>
          </a:xfrm>
        </p:grpSpPr>
        <p:sp>
          <p:nvSpPr>
            <p:cNvPr name="Freeform 5" id="5"/>
            <p:cNvSpPr/>
            <p:nvPr/>
          </p:nvSpPr>
          <p:spPr>
            <a:xfrm flipH="false" flipV="false" rot="0">
              <a:off x="0" y="0"/>
              <a:ext cx="1959655" cy="1103622"/>
            </a:xfrm>
            <a:custGeom>
              <a:avLst/>
              <a:gdLst/>
              <a:ahLst/>
              <a:cxnLst/>
              <a:rect r="r" b="b" t="t" l="l"/>
              <a:pathLst>
                <a:path h="1103622" w="1959655">
                  <a:moveTo>
                    <a:pt x="1657678" y="0"/>
                  </a:moveTo>
                  <a:lnTo>
                    <a:pt x="282407" y="0"/>
                  </a:lnTo>
                  <a:cubicBezTo>
                    <a:pt x="126426" y="0"/>
                    <a:pt x="0" y="123512"/>
                    <a:pt x="0" y="489513"/>
                  </a:cubicBezTo>
                  <a:cubicBezTo>
                    <a:pt x="0" y="778591"/>
                    <a:pt x="66279" y="873732"/>
                    <a:pt x="162037" y="917873"/>
                  </a:cubicBezTo>
                  <a:lnTo>
                    <a:pt x="162037" y="1103622"/>
                  </a:lnTo>
                  <a:lnTo>
                    <a:pt x="353844" y="944155"/>
                  </a:lnTo>
                  <a:lnTo>
                    <a:pt x="1657678" y="944155"/>
                  </a:lnTo>
                  <a:cubicBezTo>
                    <a:pt x="1833207" y="944155"/>
                    <a:pt x="1959644" y="820642"/>
                    <a:pt x="1959644" y="489440"/>
                  </a:cubicBezTo>
                  <a:cubicBezTo>
                    <a:pt x="1959655" y="123512"/>
                    <a:pt x="1833207" y="0"/>
                    <a:pt x="1657678" y="0"/>
                  </a:cubicBezTo>
                  <a:close/>
                </a:path>
              </a:pathLst>
            </a:custGeom>
            <a:solidFill>
              <a:srgbClr val="E6AE7E"/>
            </a:solidFill>
          </p:spPr>
        </p:sp>
        <p:sp>
          <p:nvSpPr>
            <p:cNvPr name="TextBox 6" id="6"/>
            <p:cNvSpPr txBox="true"/>
            <p:nvPr/>
          </p:nvSpPr>
          <p:spPr>
            <a:xfrm>
              <a:off x="0" y="19050"/>
              <a:ext cx="1959644" cy="894072"/>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5230944" y="294847"/>
            <a:ext cx="7166989" cy="2434983"/>
          </a:xfrm>
          <a:prstGeom prst="rect">
            <a:avLst/>
          </a:prstGeom>
        </p:spPr>
        <p:txBody>
          <a:bodyPr anchor="t" rtlCol="false" tIns="0" lIns="0" bIns="0" rIns="0">
            <a:spAutoFit/>
          </a:bodyPr>
          <a:lstStyle/>
          <a:p>
            <a:pPr algn="ctr">
              <a:lnSpc>
                <a:spcPts val="19899"/>
              </a:lnSpc>
            </a:pPr>
            <a:r>
              <a:rPr lang="en-US" sz="14419" spc="1413">
                <a:solidFill>
                  <a:srgbClr val="231F20"/>
                </a:solidFill>
                <a:latin typeface="Oswald Bold"/>
              </a:rPr>
              <a:t>NOSQL?</a:t>
            </a:r>
          </a:p>
        </p:txBody>
      </p:sp>
      <p:sp>
        <p:nvSpPr>
          <p:cNvPr name="TextBox 8" id="8"/>
          <p:cNvSpPr txBox="true"/>
          <p:nvPr/>
        </p:nvSpPr>
        <p:spPr>
          <a:xfrm rot="0">
            <a:off x="8013752" y="3927580"/>
            <a:ext cx="7264121" cy="2638597"/>
          </a:xfrm>
          <a:prstGeom prst="rect">
            <a:avLst/>
          </a:prstGeom>
        </p:spPr>
        <p:txBody>
          <a:bodyPr anchor="t" rtlCol="false" tIns="0" lIns="0" bIns="0" rIns="0">
            <a:spAutoFit/>
          </a:bodyPr>
          <a:lstStyle/>
          <a:p>
            <a:pPr algn="ctr">
              <a:lnSpc>
                <a:spcPts val="5337"/>
              </a:lnSpc>
            </a:pPr>
            <a:r>
              <a:rPr lang="en-US" sz="2824" spc="276">
                <a:solidFill>
                  <a:srgbClr val="231F20"/>
                </a:solidFill>
                <a:latin typeface="DM Sans Bold"/>
              </a:rPr>
              <a:t>NÓ HOẠT ĐỘNG NHƯ THẾ NÀO VÀ TẠI SAO NÓ CÓ QUY MÔ TỐT HƠN NHIỀU SO VỚI CƠ SỞ DỮ LIỆU QUAN HỆ TRUYỀN THỐNG ?</a:t>
            </a:r>
          </a:p>
        </p:txBody>
      </p:sp>
      <p:sp>
        <p:nvSpPr>
          <p:cNvPr name="Freeform 9" id="9"/>
          <p:cNvSpPr/>
          <p:nvPr/>
        </p:nvSpPr>
        <p:spPr>
          <a:xfrm flipH="true" flipV="false" rot="0">
            <a:off x="3813749" y="4661947"/>
            <a:ext cx="3557132" cy="11785679"/>
          </a:xfrm>
          <a:custGeom>
            <a:avLst/>
            <a:gdLst/>
            <a:ahLst/>
            <a:cxnLst/>
            <a:rect r="r" b="b" t="t" l="l"/>
            <a:pathLst>
              <a:path h="11785679" w="3557132">
                <a:moveTo>
                  <a:pt x="3557132" y="0"/>
                </a:moveTo>
                <a:lnTo>
                  <a:pt x="0" y="0"/>
                </a:lnTo>
                <a:lnTo>
                  <a:pt x="0" y="11785679"/>
                </a:lnTo>
                <a:lnTo>
                  <a:pt x="3557132" y="11785679"/>
                </a:lnTo>
                <a:lnTo>
                  <a:pt x="355713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537173" y="-8649469"/>
            <a:ext cx="13024897" cy="13365099"/>
          </a:xfrm>
          <a:custGeom>
            <a:avLst/>
            <a:gdLst/>
            <a:ahLst/>
            <a:cxnLst/>
            <a:rect r="r" b="b" t="t" l="l"/>
            <a:pathLst>
              <a:path h="13365099" w="13024897">
                <a:moveTo>
                  <a:pt x="0" y="0"/>
                </a:moveTo>
                <a:lnTo>
                  <a:pt x="13024897" y="0"/>
                </a:lnTo>
                <a:lnTo>
                  <a:pt x="13024897" y="13365099"/>
                </a:lnTo>
                <a:lnTo>
                  <a:pt x="0" y="133650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885381">
            <a:off x="12309972" y="7887913"/>
            <a:ext cx="1953291" cy="551805"/>
          </a:xfrm>
          <a:custGeom>
            <a:avLst/>
            <a:gdLst/>
            <a:ahLst/>
            <a:cxnLst/>
            <a:rect r="r" b="b" t="t" l="l"/>
            <a:pathLst>
              <a:path h="551805" w="1953291">
                <a:moveTo>
                  <a:pt x="0" y="0"/>
                </a:moveTo>
                <a:lnTo>
                  <a:pt x="1953291" y="0"/>
                </a:lnTo>
                <a:lnTo>
                  <a:pt x="1953291" y="551805"/>
                </a:lnTo>
                <a:lnTo>
                  <a:pt x="0" y="5518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414758" y="8709174"/>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Bold"/>
              </a:rPr>
              <a:t>KHÁCH HÀNG</a:t>
            </a:r>
          </a:p>
        </p:txBody>
      </p:sp>
      <p:sp>
        <p:nvSpPr>
          <p:cNvPr name="TextBox 6" id="6"/>
          <p:cNvSpPr txBox="true"/>
          <p:nvPr/>
        </p:nvSpPr>
        <p:spPr>
          <a:xfrm rot="0">
            <a:off x="9600988" y="8297950"/>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Bold"/>
              </a:rPr>
              <a:t>ĐƠN HÀNG</a:t>
            </a:r>
          </a:p>
        </p:txBody>
      </p:sp>
      <p:sp>
        <p:nvSpPr>
          <p:cNvPr name="Freeform 7" id="7"/>
          <p:cNvSpPr/>
          <p:nvPr/>
        </p:nvSpPr>
        <p:spPr>
          <a:xfrm flipH="true" flipV="false" rot="9785178">
            <a:off x="7333046" y="5163043"/>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887923">
            <a:off x="-2489166" y="6936210"/>
            <a:ext cx="7035733" cy="7219502"/>
          </a:xfrm>
          <a:custGeom>
            <a:avLst/>
            <a:gdLst/>
            <a:ahLst/>
            <a:cxnLst/>
            <a:rect r="r" b="b" t="t" l="l"/>
            <a:pathLst>
              <a:path h="7219502" w="7035733">
                <a:moveTo>
                  <a:pt x="0" y="0"/>
                </a:moveTo>
                <a:lnTo>
                  <a:pt x="7035732" y="0"/>
                </a:lnTo>
                <a:lnTo>
                  <a:pt x="7035732" y="7219502"/>
                </a:lnTo>
                <a:lnTo>
                  <a:pt x="0" y="72195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9" id="9"/>
          <p:cNvGraphicFramePr>
            <a:graphicFrameLocks noGrp="true"/>
          </p:cNvGraphicFramePr>
          <p:nvPr/>
        </p:nvGraphicFramePr>
        <p:xfrm>
          <a:off x="4110367" y="5191783"/>
          <a:ext cx="3165363" cy="3288601"/>
        </p:xfrm>
        <a:graphic>
          <a:graphicData uri="http://schemas.openxmlformats.org/drawingml/2006/table">
            <a:tbl>
              <a:tblPr/>
              <a:tblGrid>
                <a:gridCol w="1055121"/>
                <a:gridCol w="1055121"/>
                <a:gridCol w="1055121"/>
              </a:tblGrid>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10" id="10"/>
          <p:cNvSpPr txBox="true"/>
          <p:nvPr/>
        </p:nvSpPr>
        <p:spPr>
          <a:xfrm rot="0">
            <a:off x="13946417" y="7280281"/>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Bold"/>
              </a:rPr>
              <a:t>SẢN PHẨM</a:t>
            </a:r>
          </a:p>
        </p:txBody>
      </p:sp>
      <p:sp>
        <p:nvSpPr>
          <p:cNvPr name="TextBox 11" id="11"/>
          <p:cNvSpPr txBox="true"/>
          <p:nvPr/>
        </p:nvSpPr>
        <p:spPr>
          <a:xfrm rot="0">
            <a:off x="902620" y="826856"/>
            <a:ext cx="17385380" cy="1995293"/>
          </a:xfrm>
          <a:prstGeom prst="rect">
            <a:avLst/>
          </a:prstGeom>
        </p:spPr>
        <p:txBody>
          <a:bodyPr anchor="t" rtlCol="false" tIns="0" lIns="0" bIns="0" rIns="0">
            <a:spAutoFit/>
          </a:bodyPr>
          <a:lstStyle/>
          <a:p>
            <a:pPr>
              <a:lnSpc>
                <a:spcPts val="8177"/>
              </a:lnSpc>
            </a:pPr>
            <a:r>
              <a:rPr lang="en-US" sz="4782" spc="468">
                <a:solidFill>
                  <a:srgbClr val="231F20"/>
                </a:solidFill>
                <a:latin typeface="Oswald Bold"/>
              </a:rPr>
              <a:t>GIẢI THÍCH NHANH VẤN ĐỀ VỚI CSDL QUAN HỆ NHƯ MYSQL, SQL SERVER V.V</a:t>
            </a:r>
          </a:p>
        </p:txBody>
      </p:sp>
      <p:sp>
        <p:nvSpPr>
          <p:cNvPr name="TextBox 12" id="12"/>
          <p:cNvSpPr txBox="true"/>
          <p:nvPr/>
        </p:nvSpPr>
        <p:spPr>
          <a:xfrm rot="0">
            <a:off x="906945" y="3104036"/>
            <a:ext cx="9572208" cy="1207202"/>
          </a:xfrm>
          <a:prstGeom prst="rect">
            <a:avLst/>
          </a:prstGeom>
        </p:spPr>
        <p:txBody>
          <a:bodyPr anchor="t" rtlCol="false" tIns="0" lIns="0" bIns="0" rIns="0">
            <a:spAutoFit/>
          </a:bodyPr>
          <a:lstStyle/>
          <a:p>
            <a:pPr algn="l" marL="0" indent="0" lvl="0">
              <a:lnSpc>
                <a:spcPts val="4906"/>
              </a:lnSpc>
            </a:pPr>
            <a:r>
              <a:rPr lang="en-US" sz="3010" spc="295">
                <a:solidFill>
                  <a:srgbClr val="231F20"/>
                </a:solidFill>
                <a:latin typeface="DM Sans"/>
              </a:rPr>
              <a:t>Chúng được xây dựng để lưu trữ dữ liệu quan hệ một các hiệu quả nhất có thể</a:t>
            </a:r>
          </a:p>
        </p:txBody>
      </p:sp>
      <p:graphicFrame>
        <p:nvGraphicFramePr>
          <p:cNvPr name="Table 13" id="13"/>
          <p:cNvGraphicFramePr>
            <a:graphicFrameLocks noGrp="true"/>
          </p:cNvGraphicFramePr>
          <p:nvPr/>
        </p:nvGraphicFramePr>
        <p:xfrm>
          <a:off x="9144000" y="4915495"/>
          <a:ext cx="3165363" cy="3288601"/>
        </p:xfrm>
        <a:graphic>
          <a:graphicData uri="http://schemas.openxmlformats.org/drawingml/2006/table">
            <a:tbl>
              <a:tblPr/>
              <a:tblGrid>
                <a:gridCol w="1055121"/>
                <a:gridCol w="1055121"/>
                <a:gridCol w="1055121"/>
              </a:tblGrid>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graphicFrame>
        <p:nvGraphicFramePr>
          <p:cNvPr name="Table 14" id="14"/>
          <p:cNvGraphicFramePr>
            <a:graphicFrameLocks noGrp="true"/>
          </p:cNvGraphicFramePr>
          <p:nvPr/>
        </p:nvGraphicFramePr>
        <p:xfrm>
          <a:off x="13642027" y="3821937"/>
          <a:ext cx="3165363" cy="3288601"/>
        </p:xfrm>
        <a:graphic>
          <a:graphicData uri="http://schemas.openxmlformats.org/drawingml/2006/table">
            <a:tbl>
              <a:tblPr/>
              <a:tblGrid>
                <a:gridCol w="1055121"/>
                <a:gridCol w="1055121"/>
                <a:gridCol w="1055121"/>
              </a:tblGrid>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22150">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15" id="15"/>
          <p:cNvSpPr txBox="true"/>
          <p:nvPr/>
        </p:nvSpPr>
        <p:spPr>
          <a:xfrm rot="0">
            <a:off x="6942942" y="5453568"/>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FF3131"/>
                </a:solidFill>
                <a:latin typeface="Oswald Bold"/>
              </a:rPr>
              <a:t>ĐẶT</a:t>
            </a:r>
          </a:p>
        </p:txBody>
      </p:sp>
      <p:sp>
        <p:nvSpPr>
          <p:cNvPr name="TextBox 16" id="16"/>
          <p:cNvSpPr txBox="true"/>
          <p:nvPr/>
        </p:nvSpPr>
        <p:spPr>
          <a:xfrm rot="0">
            <a:off x="11768021" y="7691504"/>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FF3131"/>
                </a:solidFill>
                <a:latin typeface="Oswald Bold"/>
              </a:rPr>
              <a:t>CHỨA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830688" y="5301364"/>
            <a:ext cx="21273218" cy="9128145"/>
          </a:xfrm>
          <a:custGeom>
            <a:avLst/>
            <a:gdLst/>
            <a:ahLst/>
            <a:cxnLst/>
            <a:rect r="r" b="b" t="t" l="l"/>
            <a:pathLst>
              <a:path h="9128145" w="21273218">
                <a:moveTo>
                  <a:pt x="0" y="0"/>
                </a:moveTo>
                <a:lnTo>
                  <a:pt x="21273218" y="0"/>
                </a:lnTo>
                <a:lnTo>
                  <a:pt x="21273218"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74962" y="6080961"/>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2007451"/>
            <a:ext cx="4291226" cy="4087473"/>
            <a:chOff x="0" y="0"/>
            <a:chExt cx="1335119" cy="1271725"/>
          </a:xfrm>
        </p:grpSpPr>
        <p:sp>
          <p:nvSpPr>
            <p:cNvPr name="Freeform 6" id="6"/>
            <p:cNvSpPr/>
            <p:nvPr/>
          </p:nvSpPr>
          <p:spPr>
            <a:xfrm flipH="false" flipV="false" rot="0">
              <a:off x="0" y="0"/>
              <a:ext cx="1335119" cy="1271725"/>
            </a:xfrm>
            <a:custGeom>
              <a:avLst/>
              <a:gdLst/>
              <a:ahLst/>
              <a:cxnLst/>
              <a:rect r="r" b="b" t="t" l="l"/>
              <a:pathLst>
                <a:path h="1271725" w="1335119">
                  <a:moveTo>
                    <a:pt x="0" y="0"/>
                  </a:moveTo>
                  <a:lnTo>
                    <a:pt x="1335119" y="0"/>
                  </a:lnTo>
                  <a:lnTo>
                    <a:pt x="1335119" y="1271725"/>
                  </a:lnTo>
                  <a:lnTo>
                    <a:pt x="0" y="1271725"/>
                  </a:lnTo>
                  <a:close/>
                </a:path>
              </a:pathLst>
            </a:custGeom>
            <a:solidFill>
              <a:srgbClr val="1A1A1A"/>
            </a:solidFill>
          </p:spPr>
        </p:sp>
        <p:sp>
          <p:nvSpPr>
            <p:cNvPr name="TextBox 7" id="7"/>
            <p:cNvSpPr txBox="true"/>
            <p:nvPr/>
          </p:nvSpPr>
          <p:spPr>
            <a:xfrm>
              <a:off x="0" y="-57150"/>
              <a:ext cx="1335119"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79989" y="6080961"/>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2007451"/>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89311" y="6094924"/>
            <a:ext cx="4128022" cy="409235"/>
          </a:xfrm>
          <a:custGeom>
            <a:avLst/>
            <a:gdLst/>
            <a:ahLst/>
            <a:cxnLst/>
            <a:rect r="r" b="b" t="t" l="l"/>
            <a:pathLst>
              <a:path h="409235" w="4128022">
                <a:moveTo>
                  <a:pt x="0" y="0"/>
                </a:moveTo>
                <a:lnTo>
                  <a:pt x="4128021" y="0"/>
                </a:lnTo>
                <a:lnTo>
                  <a:pt x="4128021" y="409235"/>
                </a:lnTo>
                <a:lnTo>
                  <a:pt x="0" y="409235"/>
                </a:lnTo>
                <a:lnTo>
                  <a:pt x="0" y="0"/>
                </a:lnTo>
                <a:close/>
              </a:path>
            </a:pathLst>
          </a:custGeom>
          <a:blipFill>
            <a:blip r:embed="rId5"/>
            <a:stretch>
              <a:fillRect l="0" t="-99221" r="0" b="0"/>
            </a:stretch>
          </a:blipFill>
        </p:spPr>
      </p:sp>
      <p:grpSp>
        <p:nvGrpSpPr>
          <p:cNvPr name="Group 13" id="13"/>
          <p:cNvGrpSpPr/>
          <p:nvPr/>
        </p:nvGrpSpPr>
        <p:grpSpPr>
          <a:xfrm rot="0">
            <a:off x="2289311" y="2007451"/>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982867"/>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982867"/>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3021382" y="923925"/>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8499613" y="1329103"/>
            <a:ext cx="1306308" cy="1280182"/>
          </a:xfrm>
          <a:custGeom>
            <a:avLst/>
            <a:gdLst/>
            <a:ahLst/>
            <a:cxnLst/>
            <a:rect r="r" b="b" t="t" l="l"/>
            <a:pathLst>
              <a:path h="1280182" w="1306308">
                <a:moveTo>
                  <a:pt x="0" y="0"/>
                </a:moveTo>
                <a:lnTo>
                  <a:pt x="1306308" y="0"/>
                </a:lnTo>
                <a:lnTo>
                  <a:pt x="1306308" y="1280182"/>
                </a:lnTo>
                <a:lnTo>
                  <a:pt x="0" y="1280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3577899" y="1308418"/>
            <a:ext cx="1536002" cy="1203667"/>
          </a:xfrm>
          <a:custGeom>
            <a:avLst/>
            <a:gdLst/>
            <a:ahLst/>
            <a:cxnLst/>
            <a:rect r="r" b="b" t="t" l="l"/>
            <a:pathLst>
              <a:path h="1203667" w="1536002">
                <a:moveTo>
                  <a:pt x="0" y="0"/>
                </a:moveTo>
                <a:lnTo>
                  <a:pt x="1536002" y="0"/>
                </a:lnTo>
                <a:lnTo>
                  <a:pt x="1536002" y="1203667"/>
                </a:lnTo>
                <a:lnTo>
                  <a:pt x="0" y="12036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2574589" y="2868318"/>
            <a:ext cx="3542623" cy="2203985"/>
          </a:xfrm>
          <a:prstGeom prst="rect">
            <a:avLst/>
          </a:prstGeom>
        </p:spPr>
        <p:txBody>
          <a:bodyPr anchor="t" rtlCol="false" tIns="0" lIns="0" bIns="0" rIns="0">
            <a:spAutoFit/>
          </a:bodyPr>
          <a:lstStyle/>
          <a:p>
            <a:pPr algn="just">
              <a:lnSpc>
                <a:spcPts val="4438"/>
              </a:lnSpc>
            </a:pPr>
            <a:r>
              <a:rPr lang="en-US" sz="2722" spc="266">
                <a:solidFill>
                  <a:srgbClr val="FFFBFB"/>
                </a:solidFill>
                <a:latin typeface="DM Sans Bold"/>
              </a:rPr>
              <a:t>Tổ chức chặt chẽ này rất tốt cho việc quản lý dữ liệu của bạn</a:t>
            </a:r>
          </a:p>
        </p:txBody>
      </p:sp>
      <p:sp>
        <p:nvSpPr>
          <p:cNvPr name="TextBox 28" id="28"/>
          <p:cNvSpPr txBox="true"/>
          <p:nvPr/>
        </p:nvSpPr>
        <p:spPr>
          <a:xfrm rot="0">
            <a:off x="7510238" y="2868318"/>
            <a:ext cx="3267525" cy="2203985"/>
          </a:xfrm>
          <a:prstGeom prst="rect">
            <a:avLst/>
          </a:prstGeom>
        </p:spPr>
        <p:txBody>
          <a:bodyPr anchor="t" rtlCol="false" tIns="0" lIns="0" bIns="0" rIns="0">
            <a:spAutoFit/>
          </a:bodyPr>
          <a:lstStyle/>
          <a:p>
            <a:pPr algn="just">
              <a:lnSpc>
                <a:spcPts val="4438"/>
              </a:lnSpc>
            </a:pPr>
            <a:r>
              <a:rPr lang="en-US" sz="2722" spc="266">
                <a:solidFill>
                  <a:srgbClr val="FFFBFB"/>
                </a:solidFill>
                <a:latin typeface="DM Sans Bold"/>
              </a:rPr>
              <a:t>Cơ sở dữ liệu gặp khó khăn trong việc mở rộng quy mô</a:t>
            </a:r>
          </a:p>
        </p:txBody>
      </p:sp>
      <p:sp>
        <p:nvSpPr>
          <p:cNvPr name="Freeform 29" id="29"/>
          <p:cNvSpPr/>
          <p:nvPr/>
        </p:nvSpPr>
        <p:spPr>
          <a:xfrm flipH="false" flipV="false" rot="0">
            <a:off x="13415543" y="1308418"/>
            <a:ext cx="1306308" cy="1280182"/>
          </a:xfrm>
          <a:custGeom>
            <a:avLst/>
            <a:gdLst/>
            <a:ahLst/>
            <a:cxnLst/>
            <a:rect r="r" b="b" t="t" l="l"/>
            <a:pathLst>
              <a:path h="1280182" w="1306308">
                <a:moveTo>
                  <a:pt x="0" y="0"/>
                </a:moveTo>
                <a:lnTo>
                  <a:pt x="1306308" y="0"/>
                </a:lnTo>
                <a:lnTo>
                  <a:pt x="1306308" y="1280182"/>
                </a:lnTo>
                <a:lnTo>
                  <a:pt x="0" y="1280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0" id="30"/>
          <p:cNvSpPr txBox="true"/>
          <p:nvPr/>
        </p:nvSpPr>
        <p:spPr>
          <a:xfrm rot="0">
            <a:off x="12111679" y="2637238"/>
            <a:ext cx="3868574" cy="3280785"/>
          </a:xfrm>
          <a:prstGeom prst="rect">
            <a:avLst/>
          </a:prstGeom>
        </p:spPr>
        <p:txBody>
          <a:bodyPr anchor="t" rtlCol="false" tIns="0" lIns="0" bIns="0" rIns="0">
            <a:spAutoFit/>
          </a:bodyPr>
          <a:lstStyle/>
          <a:p>
            <a:pPr algn="just">
              <a:lnSpc>
                <a:spcPts val="4423"/>
              </a:lnSpc>
            </a:pPr>
            <a:r>
              <a:rPr lang="en-US" sz="2714" spc="265">
                <a:solidFill>
                  <a:srgbClr val="FFFBFB"/>
                </a:solidFill>
                <a:latin typeface="DM Sans Bold"/>
              </a:rPr>
              <a:t>Để duy trì đó là 1 trình chuyên sâu, đòi hỏi năng lực phần cứng cũng như tài nguyên hệ thống</a:t>
            </a:r>
          </a:p>
        </p:txBody>
      </p:sp>
      <p:grpSp>
        <p:nvGrpSpPr>
          <p:cNvPr name="Group 31" id="31"/>
          <p:cNvGrpSpPr/>
          <p:nvPr/>
        </p:nvGrpSpPr>
        <p:grpSpPr>
          <a:xfrm rot="0">
            <a:off x="2289311" y="6493793"/>
            <a:ext cx="13902268" cy="2336112"/>
            <a:chOff x="0" y="0"/>
            <a:chExt cx="5326560" cy="895066"/>
          </a:xfrm>
        </p:grpSpPr>
        <p:sp>
          <p:nvSpPr>
            <p:cNvPr name="Freeform 32" id="32"/>
            <p:cNvSpPr/>
            <p:nvPr/>
          </p:nvSpPr>
          <p:spPr>
            <a:xfrm flipH="false" flipV="false" rot="0">
              <a:off x="0" y="0"/>
              <a:ext cx="5326561" cy="895066"/>
            </a:xfrm>
            <a:custGeom>
              <a:avLst/>
              <a:gdLst/>
              <a:ahLst/>
              <a:cxnLst/>
              <a:rect r="r" b="b" t="t" l="l"/>
              <a:pathLst>
                <a:path h="895066" w="5326561">
                  <a:moveTo>
                    <a:pt x="0" y="0"/>
                  </a:moveTo>
                  <a:lnTo>
                    <a:pt x="5326561" y="0"/>
                  </a:lnTo>
                  <a:lnTo>
                    <a:pt x="5326561" y="895066"/>
                  </a:lnTo>
                  <a:lnTo>
                    <a:pt x="0" y="895066"/>
                  </a:lnTo>
                  <a:close/>
                </a:path>
              </a:pathLst>
            </a:custGeom>
            <a:solidFill>
              <a:srgbClr val="EFEFEF"/>
            </a:solidFill>
          </p:spPr>
        </p:sp>
        <p:sp>
          <p:nvSpPr>
            <p:cNvPr name="TextBox 33" id="33"/>
            <p:cNvSpPr txBox="true"/>
            <p:nvPr/>
          </p:nvSpPr>
          <p:spPr>
            <a:xfrm>
              <a:off x="0" y="-19050"/>
              <a:ext cx="5326560" cy="914116"/>
            </a:xfrm>
            <a:prstGeom prst="rect">
              <a:avLst/>
            </a:prstGeom>
          </p:spPr>
          <p:txBody>
            <a:bodyPr anchor="ctr" rtlCol="false" tIns="50800" lIns="50800" bIns="50800" rIns="50800"/>
            <a:lstStyle/>
            <a:p>
              <a:pPr algn="ctr">
                <a:lnSpc>
                  <a:spcPts val="2859"/>
                </a:lnSpc>
              </a:pPr>
            </a:p>
          </p:txBody>
        </p:sp>
      </p:grpSp>
      <p:sp>
        <p:nvSpPr>
          <p:cNvPr name="TextBox 34" id="34"/>
          <p:cNvSpPr txBox="true"/>
          <p:nvPr/>
        </p:nvSpPr>
        <p:spPr>
          <a:xfrm rot="0">
            <a:off x="2910977" y="6661596"/>
            <a:ext cx="12658936" cy="1876681"/>
          </a:xfrm>
          <a:prstGeom prst="rect">
            <a:avLst/>
          </a:prstGeom>
        </p:spPr>
        <p:txBody>
          <a:bodyPr anchor="t" rtlCol="false" tIns="0" lIns="0" bIns="0" rIns="0">
            <a:spAutoFit/>
          </a:bodyPr>
          <a:lstStyle/>
          <a:p>
            <a:pPr algn="just">
              <a:lnSpc>
                <a:spcPts val="5091"/>
              </a:lnSpc>
            </a:pPr>
            <a:r>
              <a:rPr lang="en-US" sz="3182" spc="311">
                <a:solidFill>
                  <a:srgbClr val="231F20"/>
                </a:solidFill>
                <a:latin typeface="DM Sans Bold"/>
              </a:rPr>
              <a:t>VÌ VẬY TRONG MỘT THỜI GIAN BẠN CÓ THỂ TIẾP TỤC NÂNG CẤP MÁY CHỦ CSDL CỦA MÌNH NHƯNG ĐẾN MỘT LÚC NÀO ĐÓ, NÓ SẼ KHÔNG THỂ XỬ LÝ VÀ BỊ QUÁ TẢI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66953" y="2876577"/>
            <a:ext cx="15834636" cy="358795"/>
          </a:xfrm>
          <a:custGeom>
            <a:avLst/>
            <a:gdLst/>
            <a:ahLst/>
            <a:cxnLst/>
            <a:rect r="r" b="b" t="t" l="l"/>
            <a:pathLst>
              <a:path h="358795" w="15834636">
                <a:moveTo>
                  <a:pt x="0" y="0"/>
                </a:moveTo>
                <a:lnTo>
                  <a:pt x="15834636" y="0"/>
                </a:lnTo>
                <a:lnTo>
                  <a:pt x="15834636" y="358794"/>
                </a:lnTo>
                <a:lnTo>
                  <a:pt x="0" y="358794"/>
                </a:lnTo>
                <a:lnTo>
                  <a:pt x="0" y="0"/>
                </a:lnTo>
                <a:close/>
              </a:path>
            </a:pathLst>
          </a:custGeom>
          <a:blipFill>
            <a:blip r:embed="rId3"/>
            <a:stretch>
              <a:fillRect l="0" t="-688394" r="0" b="-83230"/>
            </a:stretch>
          </a:blipFill>
        </p:spPr>
      </p:sp>
      <p:grpSp>
        <p:nvGrpSpPr>
          <p:cNvPr name="Group 4" id="4"/>
          <p:cNvGrpSpPr/>
          <p:nvPr/>
        </p:nvGrpSpPr>
        <p:grpSpPr>
          <a:xfrm rot="0">
            <a:off x="1266953" y="1807220"/>
            <a:ext cx="15834636" cy="1059400"/>
            <a:chOff x="0" y="0"/>
            <a:chExt cx="5803934" cy="388306"/>
          </a:xfrm>
        </p:grpSpPr>
        <p:sp>
          <p:nvSpPr>
            <p:cNvPr name="Freeform 5" id="5"/>
            <p:cNvSpPr/>
            <p:nvPr/>
          </p:nvSpPr>
          <p:spPr>
            <a:xfrm flipH="false" flipV="false" rot="0">
              <a:off x="0" y="0"/>
              <a:ext cx="5803934" cy="388306"/>
            </a:xfrm>
            <a:custGeom>
              <a:avLst/>
              <a:gdLst/>
              <a:ahLst/>
              <a:cxnLst/>
              <a:rect r="r" b="b" t="t" l="l"/>
              <a:pathLst>
                <a:path h="388306" w="5803934">
                  <a:moveTo>
                    <a:pt x="0" y="0"/>
                  </a:moveTo>
                  <a:lnTo>
                    <a:pt x="5803934" y="0"/>
                  </a:lnTo>
                  <a:lnTo>
                    <a:pt x="5803934" y="388306"/>
                  </a:lnTo>
                  <a:lnTo>
                    <a:pt x="0" y="388306"/>
                  </a:lnTo>
                  <a:close/>
                </a:path>
              </a:pathLst>
            </a:custGeom>
            <a:solidFill>
              <a:srgbClr val="EFEFEF"/>
            </a:solidFill>
          </p:spPr>
        </p:sp>
        <p:sp>
          <p:nvSpPr>
            <p:cNvPr name="TextBox 6" id="6"/>
            <p:cNvSpPr txBox="true"/>
            <p:nvPr/>
          </p:nvSpPr>
          <p:spPr>
            <a:xfrm>
              <a:off x="0" y="-19050"/>
              <a:ext cx="5803934" cy="40735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266953" y="3448865"/>
            <a:ext cx="15834636" cy="2037316"/>
            <a:chOff x="0" y="0"/>
            <a:chExt cx="5803934" cy="746746"/>
          </a:xfrm>
        </p:grpSpPr>
        <p:sp>
          <p:nvSpPr>
            <p:cNvPr name="Freeform 8" id="8"/>
            <p:cNvSpPr/>
            <p:nvPr/>
          </p:nvSpPr>
          <p:spPr>
            <a:xfrm flipH="false" flipV="false" rot="0">
              <a:off x="0" y="0"/>
              <a:ext cx="5803934" cy="746746"/>
            </a:xfrm>
            <a:custGeom>
              <a:avLst/>
              <a:gdLst/>
              <a:ahLst/>
              <a:cxnLst/>
              <a:rect r="r" b="b" t="t" l="l"/>
              <a:pathLst>
                <a:path h="746746" w="5803934">
                  <a:moveTo>
                    <a:pt x="0" y="0"/>
                  </a:moveTo>
                  <a:lnTo>
                    <a:pt x="5803934" y="0"/>
                  </a:lnTo>
                  <a:lnTo>
                    <a:pt x="5803934" y="746746"/>
                  </a:lnTo>
                  <a:lnTo>
                    <a:pt x="0" y="746746"/>
                  </a:lnTo>
                  <a:close/>
                </a:path>
              </a:pathLst>
            </a:custGeom>
            <a:solidFill>
              <a:srgbClr val="EFEFEF"/>
            </a:solidFill>
          </p:spPr>
        </p:sp>
        <p:sp>
          <p:nvSpPr>
            <p:cNvPr name="TextBox 9" id="9"/>
            <p:cNvSpPr txBox="true"/>
            <p:nvPr/>
          </p:nvSpPr>
          <p:spPr>
            <a:xfrm>
              <a:off x="0" y="-19050"/>
              <a:ext cx="5803934" cy="76579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432579" y="1974212"/>
            <a:ext cx="15503383" cy="567875"/>
          </a:xfrm>
          <a:prstGeom prst="rect">
            <a:avLst/>
          </a:prstGeom>
        </p:spPr>
        <p:txBody>
          <a:bodyPr anchor="t" rtlCol="false" tIns="0" lIns="0" bIns="0" rIns="0">
            <a:spAutoFit/>
          </a:bodyPr>
          <a:lstStyle/>
          <a:p>
            <a:pPr algn="l" marL="0" indent="0" lvl="0">
              <a:lnSpc>
                <a:spcPts val="4631"/>
              </a:lnSpc>
              <a:spcBef>
                <a:spcPct val="0"/>
              </a:spcBef>
            </a:pPr>
            <a:r>
              <a:rPr lang="en-US" sz="3355" spc="328">
                <a:solidFill>
                  <a:srgbClr val="231F20"/>
                </a:solidFill>
                <a:latin typeface="DM Sans"/>
              </a:rPr>
              <a:t>Và cơ sở dữ liệu NoSQL ra đời để đáp ứng những hạn chế đó.</a:t>
            </a:r>
          </a:p>
        </p:txBody>
      </p:sp>
      <p:sp>
        <p:nvSpPr>
          <p:cNvPr name="TextBox 11" id="11"/>
          <p:cNvSpPr txBox="true"/>
          <p:nvPr/>
        </p:nvSpPr>
        <p:spPr>
          <a:xfrm rot="0">
            <a:off x="1531647" y="3850804"/>
            <a:ext cx="15045289" cy="1155316"/>
          </a:xfrm>
          <a:prstGeom prst="rect">
            <a:avLst/>
          </a:prstGeom>
        </p:spPr>
        <p:txBody>
          <a:bodyPr anchor="t" rtlCol="false" tIns="0" lIns="0" bIns="0" rIns="0">
            <a:spAutoFit/>
          </a:bodyPr>
          <a:lstStyle/>
          <a:p>
            <a:pPr algn="l" marL="0" indent="0" lvl="0">
              <a:lnSpc>
                <a:spcPts val="4631"/>
              </a:lnSpc>
              <a:spcBef>
                <a:spcPct val="0"/>
              </a:spcBef>
            </a:pPr>
            <a:r>
              <a:rPr lang="en-US" sz="3355" spc="328">
                <a:solidFill>
                  <a:srgbClr val="231F20"/>
                </a:solidFill>
                <a:latin typeface="DM Sans"/>
              </a:rPr>
              <a:t>Mục đích chính của việc sử dụng cơ sở dữ liệu NoSQL là dành cho các kho dữ liệu phân tán với nhu cầu lưu trữ dữ liệu lớn.</a:t>
            </a:r>
          </a:p>
        </p:txBody>
      </p:sp>
      <p:sp>
        <p:nvSpPr>
          <p:cNvPr name="Freeform 12" id="12"/>
          <p:cNvSpPr/>
          <p:nvPr/>
        </p:nvSpPr>
        <p:spPr>
          <a:xfrm flipH="false" flipV="false" rot="0">
            <a:off x="-3380819" y="6749851"/>
            <a:ext cx="7961695" cy="8169649"/>
          </a:xfrm>
          <a:custGeom>
            <a:avLst/>
            <a:gdLst/>
            <a:ahLst/>
            <a:cxnLst/>
            <a:rect r="r" b="b" t="t" l="l"/>
            <a:pathLst>
              <a:path h="8169649" w="7961695">
                <a:moveTo>
                  <a:pt x="0" y="0"/>
                </a:moveTo>
                <a:lnTo>
                  <a:pt x="7961695" y="0"/>
                </a:lnTo>
                <a:lnTo>
                  <a:pt x="7961695" y="8169649"/>
                </a:lnTo>
                <a:lnTo>
                  <a:pt x="0" y="8169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266953" y="6023838"/>
            <a:ext cx="15834636" cy="2037316"/>
            <a:chOff x="0" y="0"/>
            <a:chExt cx="5803934" cy="746746"/>
          </a:xfrm>
        </p:grpSpPr>
        <p:sp>
          <p:nvSpPr>
            <p:cNvPr name="Freeform 14" id="14"/>
            <p:cNvSpPr/>
            <p:nvPr/>
          </p:nvSpPr>
          <p:spPr>
            <a:xfrm flipH="false" flipV="false" rot="0">
              <a:off x="0" y="0"/>
              <a:ext cx="5803934" cy="746746"/>
            </a:xfrm>
            <a:custGeom>
              <a:avLst/>
              <a:gdLst/>
              <a:ahLst/>
              <a:cxnLst/>
              <a:rect r="r" b="b" t="t" l="l"/>
              <a:pathLst>
                <a:path h="746746" w="5803934">
                  <a:moveTo>
                    <a:pt x="0" y="0"/>
                  </a:moveTo>
                  <a:lnTo>
                    <a:pt x="5803934" y="0"/>
                  </a:lnTo>
                  <a:lnTo>
                    <a:pt x="5803934" y="746746"/>
                  </a:lnTo>
                  <a:lnTo>
                    <a:pt x="0" y="746746"/>
                  </a:lnTo>
                  <a:close/>
                </a:path>
              </a:pathLst>
            </a:custGeom>
            <a:solidFill>
              <a:srgbClr val="EFEFEF"/>
            </a:solidFill>
          </p:spPr>
        </p:sp>
        <p:sp>
          <p:nvSpPr>
            <p:cNvPr name="TextBox 15" id="15"/>
            <p:cNvSpPr txBox="true"/>
            <p:nvPr/>
          </p:nvSpPr>
          <p:spPr>
            <a:xfrm>
              <a:off x="0" y="-19050"/>
              <a:ext cx="5803934" cy="765796"/>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1531647" y="6474476"/>
            <a:ext cx="15144356" cy="1155316"/>
          </a:xfrm>
          <a:prstGeom prst="rect">
            <a:avLst/>
          </a:prstGeom>
        </p:spPr>
        <p:txBody>
          <a:bodyPr anchor="t" rtlCol="false" tIns="0" lIns="0" bIns="0" rIns="0">
            <a:spAutoFit/>
          </a:bodyPr>
          <a:lstStyle/>
          <a:p>
            <a:pPr algn="l" marL="0" indent="0" lvl="0">
              <a:lnSpc>
                <a:spcPts val="4631"/>
              </a:lnSpc>
              <a:spcBef>
                <a:spcPct val="0"/>
              </a:spcBef>
            </a:pPr>
            <a:r>
              <a:rPr lang="en-US" sz="3355" spc="328">
                <a:solidFill>
                  <a:srgbClr val="231F20"/>
                </a:solidFill>
                <a:latin typeface="DM Sans"/>
              </a:rPr>
              <a:t>Chẳng hạn các công ty như Twitter, Facebook và Google thu thập hàng terabyte dữ liệu người dùng mỗi ngày</a:t>
            </a:r>
          </a:p>
        </p:txBody>
      </p:sp>
      <p:sp>
        <p:nvSpPr>
          <p:cNvPr name="Freeform 17" id="17"/>
          <p:cNvSpPr/>
          <p:nvPr/>
        </p:nvSpPr>
        <p:spPr>
          <a:xfrm flipH="false" flipV="false" rot="0">
            <a:off x="1266953" y="5486181"/>
            <a:ext cx="15834636" cy="358795"/>
          </a:xfrm>
          <a:custGeom>
            <a:avLst/>
            <a:gdLst/>
            <a:ahLst/>
            <a:cxnLst/>
            <a:rect r="r" b="b" t="t" l="l"/>
            <a:pathLst>
              <a:path h="358795" w="15834636">
                <a:moveTo>
                  <a:pt x="0" y="0"/>
                </a:moveTo>
                <a:lnTo>
                  <a:pt x="15834636" y="0"/>
                </a:lnTo>
                <a:lnTo>
                  <a:pt x="15834636" y="358795"/>
                </a:lnTo>
                <a:lnTo>
                  <a:pt x="0" y="358795"/>
                </a:lnTo>
                <a:lnTo>
                  <a:pt x="0" y="0"/>
                </a:lnTo>
                <a:close/>
              </a:path>
            </a:pathLst>
          </a:custGeom>
          <a:blipFill>
            <a:blip r:embed="rId3"/>
            <a:stretch>
              <a:fillRect l="0" t="-688394" r="0" b="-83230"/>
            </a:stretch>
          </a:blipFill>
        </p:spPr>
      </p:sp>
      <p:sp>
        <p:nvSpPr>
          <p:cNvPr name="Freeform 18" id="18"/>
          <p:cNvSpPr/>
          <p:nvPr/>
        </p:nvSpPr>
        <p:spPr>
          <a:xfrm flipH="false" flipV="false" rot="0">
            <a:off x="1266953" y="8061154"/>
            <a:ext cx="15834636" cy="358795"/>
          </a:xfrm>
          <a:custGeom>
            <a:avLst/>
            <a:gdLst/>
            <a:ahLst/>
            <a:cxnLst/>
            <a:rect r="r" b="b" t="t" l="l"/>
            <a:pathLst>
              <a:path h="358795" w="15834636">
                <a:moveTo>
                  <a:pt x="0" y="0"/>
                </a:moveTo>
                <a:lnTo>
                  <a:pt x="15834636" y="0"/>
                </a:lnTo>
                <a:lnTo>
                  <a:pt x="15834636" y="358795"/>
                </a:lnTo>
                <a:lnTo>
                  <a:pt x="0" y="358795"/>
                </a:lnTo>
                <a:lnTo>
                  <a:pt x="0" y="0"/>
                </a:lnTo>
                <a:close/>
              </a:path>
            </a:pathLst>
          </a:custGeom>
          <a:blipFill>
            <a:blip r:embed="rId3"/>
            <a:stretch>
              <a:fillRect l="0" t="-688394" r="0" b="-8323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690747" y="6541806"/>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54266" y="676329"/>
            <a:ext cx="12637226"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KEY-VALUE STORES</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16118" y="3190154"/>
            <a:ext cx="1436453"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Bold"/>
              </a:rPr>
              <a:t>KEY</a:t>
            </a:r>
          </a:p>
        </p:txBody>
      </p:sp>
      <p:sp>
        <p:nvSpPr>
          <p:cNvPr name="TextBox 6" id="6"/>
          <p:cNvSpPr txBox="true"/>
          <p:nvPr/>
        </p:nvSpPr>
        <p:spPr>
          <a:xfrm rot="0">
            <a:off x="10534216" y="3190154"/>
            <a:ext cx="1970595"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Bold"/>
              </a:rPr>
              <a:t>VALUE</a:t>
            </a:r>
          </a:p>
        </p:txBody>
      </p:sp>
      <p:sp>
        <p:nvSpPr>
          <p:cNvPr name="AutoShape 7" id="7"/>
          <p:cNvSpPr/>
          <p:nvPr/>
        </p:nvSpPr>
        <p:spPr>
          <a:xfrm flipV="true">
            <a:off x="7748629" y="3104690"/>
            <a:ext cx="0" cy="6492240"/>
          </a:xfrm>
          <a:prstGeom prst="line">
            <a:avLst/>
          </a:prstGeom>
          <a:ln cap="flat" w="38100">
            <a:solidFill>
              <a:srgbClr val="000000"/>
            </a:solidFill>
            <a:prstDash val="solid"/>
            <a:headEnd type="none" len="sm" w="sm"/>
            <a:tailEnd type="none" len="sm" w="sm"/>
          </a:ln>
        </p:spPr>
      </p:sp>
      <p:sp>
        <p:nvSpPr>
          <p:cNvPr name="AutoShape 8" id="8"/>
          <p:cNvSpPr/>
          <p:nvPr/>
        </p:nvSpPr>
        <p:spPr>
          <a:xfrm flipV="true">
            <a:off x="7748629" y="3104690"/>
            <a:ext cx="0" cy="6492240"/>
          </a:xfrm>
          <a:prstGeom prst="line">
            <a:avLst/>
          </a:prstGeom>
          <a:ln cap="flat" w="38100">
            <a:solidFill>
              <a:srgbClr val="000000"/>
            </a:solidFill>
            <a:prstDash val="solid"/>
            <a:headEnd type="none" len="sm" w="sm"/>
            <a:tailEnd type="none" len="sm" w="sm"/>
          </a:ln>
        </p:spPr>
      </p:sp>
      <p:sp>
        <p:nvSpPr>
          <p:cNvPr name="AutoShape 9" id="9"/>
          <p:cNvSpPr/>
          <p:nvPr/>
        </p:nvSpPr>
        <p:spPr>
          <a:xfrm flipV="true">
            <a:off x="7748629" y="3104690"/>
            <a:ext cx="0" cy="6492240"/>
          </a:xfrm>
          <a:prstGeom prst="line">
            <a:avLst/>
          </a:prstGeom>
          <a:ln cap="flat" w="38100">
            <a:solidFill>
              <a:srgbClr val="000000"/>
            </a:solidFill>
            <a:prstDash val="solid"/>
            <a:headEnd type="none" len="sm" w="sm"/>
            <a:tailEnd type="none" len="sm" w="sm"/>
          </a:ln>
        </p:spPr>
      </p:sp>
      <p:sp>
        <p:nvSpPr>
          <p:cNvPr name="AutoShape 10" id="10"/>
          <p:cNvSpPr/>
          <p:nvPr/>
        </p:nvSpPr>
        <p:spPr>
          <a:xfrm flipV="true">
            <a:off x="7748629" y="3104690"/>
            <a:ext cx="0" cy="6492240"/>
          </a:xfrm>
          <a:prstGeom prst="line">
            <a:avLst/>
          </a:prstGeom>
          <a:ln cap="flat" w="38100">
            <a:solidFill>
              <a:srgbClr val="000000"/>
            </a:solidFill>
            <a:prstDash val="solid"/>
            <a:headEnd type="none" len="sm" w="sm"/>
            <a:tailEnd type="none" len="sm" w="sm"/>
          </a:ln>
        </p:spPr>
      </p:sp>
      <p:sp>
        <p:nvSpPr>
          <p:cNvPr name="AutoShape 11" id="11"/>
          <p:cNvSpPr/>
          <p:nvPr/>
        </p:nvSpPr>
        <p:spPr>
          <a:xfrm flipV="true">
            <a:off x="7748629" y="3104690"/>
            <a:ext cx="0" cy="6492240"/>
          </a:xfrm>
          <a:prstGeom prst="line">
            <a:avLst/>
          </a:prstGeom>
          <a:ln cap="flat" w="38100">
            <a:solidFill>
              <a:srgbClr val="000000"/>
            </a:solidFill>
            <a:prstDash val="solid"/>
            <a:headEnd type="none" len="sm" w="sm"/>
            <a:tailEnd type="none" len="sm" w="sm"/>
          </a:ln>
        </p:spPr>
      </p:sp>
      <p:sp>
        <p:nvSpPr>
          <p:cNvPr name="AutoShape 12" id="12"/>
          <p:cNvSpPr/>
          <p:nvPr/>
        </p:nvSpPr>
        <p:spPr>
          <a:xfrm flipH="true">
            <a:off x="1939873" y="4185643"/>
            <a:ext cx="12955546" cy="19050"/>
          </a:xfrm>
          <a:prstGeom prst="line">
            <a:avLst/>
          </a:prstGeom>
          <a:ln cap="flat" w="38100">
            <a:solidFill>
              <a:srgbClr val="000000"/>
            </a:solidFill>
            <a:prstDash val="solid"/>
            <a:headEnd type="none" len="sm" w="sm"/>
            <a:tailEnd type="none" len="sm" w="sm"/>
          </a:ln>
        </p:spPr>
      </p:sp>
      <p:sp>
        <p:nvSpPr>
          <p:cNvPr name="TextBox 13" id="13"/>
          <p:cNvSpPr txBox="true"/>
          <p:nvPr/>
        </p:nvSpPr>
        <p:spPr>
          <a:xfrm rot="0">
            <a:off x="3890829" y="4493141"/>
            <a:ext cx="1975413"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1 1 1 1 1</a:t>
            </a:r>
          </a:p>
        </p:txBody>
      </p:sp>
      <p:sp>
        <p:nvSpPr>
          <p:cNvPr name="TextBox 14" id="14"/>
          <p:cNvSpPr txBox="true"/>
          <p:nvPr/>
        </p:nvSpPr>
        <p:spPr>
          <a:xfrm rot="0">
            <a:off x="3842367" y="5713235"/>
            <a:ext cx="2072336"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22222</a:t>
            </a:r>
          </a:p>
        </p:txBody>
      </p:sp>
      <p:sp>
        <p:nvSpPr>
          <p:cNvPr name="TextBox 15" id="15"/>
          <p:cNvSpPr txBox="true"/>
          <p:nvPr/>
        </p:nvSpPr>
        <p:spPr>
          <a:xfrm rot="0">
            <a:off x="3842367" y="6833748"/>
            <a:ext cx="2097772"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33333</a:t>
            </a:r>
          </a:p>
        </p:txBody>
      </p:sp>
      <p:sp>
        <p:nvSpPr>
          <p:cNvPr name="TextBox 16" id="16"/>
          <p:cNvSpPr txBox="true"/>
          <p:nvPr/>
        </p:nvSpPr>
        <p:spPr>
          <a:xfrm rot="0">
            <a:off x="3816931" y="7954260"/>
            <a:ext cx="2097772"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44444</a:t>
            </a:r>
          </a:p>
        </p:txBody>
      </p:sp>
      <p:sp>
        <p:nvSpPr>
          <p:cNvPr name="TextBox 17" id="17"/>
          <p:cNvSpPr txBox="true"/>
          <p:nvPr/>
        </p:nvSpPr>
        <p:spPr>
          <a:xfrm rot="0">
            <a:off x="8895647" y="4452676"/>
            <a:ext cx="4364117"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IPHONE 13 PRO </a:t>
            </a:r>
          </a:p>
        </p:txBody>
      </p:sp>
      <p:sp>
        <p:nvSpPr>
          <p:cNvPr name="TextBox 18" id="18"/>
          <p:cNvSpPr txBox="true"/>
          <p:nvPr/>
        </p:nvSpPr>
        <p:spPr>
          <a:xfrm rot="0">
            <a:off x="8895647" y="5661750"/>
            <a:ext cx="5081468"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USB MIRCOPHONE</a:t>
            </a:r>
          </a:p>
        </p:txBody>
      </p:sp>
      <p:sp>
        <p:nvSpPr>
          <p:cNvPr name="TextBox 19" id="19"/>
          <p:cNvSpPr txBox="true"/>
          <p:nvPr/>
        </p:nvSpPr>
        <p:spPr>
          <a:xfrm rot="0">
            <a:off x="8895647" y="6833748"/>
            <a:ext cx="4008358"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APPLE WATCH</a:t>
            </a:r>
          </a:p>
        </p:txBody>
      </p:sp>
      <p:sp>
        <p:nvSpPr>
          <p:cNvPr name="TextBox 20" id="20"/>
          <p:cNvSpPr txBox="true"/>
          <p:nvPr/>
        </p:nvSpPr>
        <p:spPr>
          <a:xfrm rot="0">
            <a:off x="8895647" y="7954260"/>
            <a:ext cx="5681425"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LAPTOP HP D1U-XXX</a:t>
            </a:r>
          </a:p>
        </p:txBody>
      </p:sp>
      <p:grpSp>
        <p:nvGrpSpPr>
          <p:cNvPr name="Group 21" id="21"/>
          <p:cNvGrpSpPr/>
          <p:nvPr/>
        </p:nvGrpSpPr>
        <p:grpSpPr>
          <a:xfrm rot="0">
            <a:off x="13485940" y="2438828"/>
            <a:ext cx="4511191" cy="2605974"/>
            <a:chOff x="0" y="0"/>
            <a:chExt cx="1959644" cy="1132025"/>
          </a:xfrm>
        </p:grpSpPr>
        <p:sp>
          <p:nvSpPr>
            <p:cNvPr name="Freeform 22" id="22"/>
            <p:cNvSpPr/>
            <p:nvPr/>
          </p:nvSpPr>
          <p:spPr>
            <a:xfrm flipH="false" flipV="false" rot="0">
              <a:off x="0" y="0"/>
              <a:ext cx="1959655" cy="1132025"/>
            </a:xfrm>
            <a:custGeom>
              <a:avLst/>
              <a:gdLst/>
              <a:ahLst/>
              <a:cxnLst/>
              <a:rect r="r" b="b" t="t" l="l"/>
              <a:pathLst>
                <a:path h="1132025" w="1959655">
                  <a:moveTo>
                    <a:pt x="1657678" y="0"/>
                  </a:moveTo>
                  <a:lnTo>
                    <a:pt x="282407" y="0"/>
                  </a:lnTo>
                  <a:cubicBezTo>
                    <a:pt x="126426" y="0"/>
                    <a:pt x="0" y="123512"/>
                    <a:pt x="0" y="504976"/>
                  </a:cubicBezTo>
                  <a:cubicBezTo>
                    <a:pt x="0" y="806994"/>
                    <a:pt x="66279" y="902135"/>
                    <a:pt x="162037" y="946276"/>
                  </a:cubicBezTo>
                  <a:lnTo>
                    <a:pt x="162037" y="1132025"/>
                  </a:lnTo>
                  <a:lnTo>
                    <a:pt x="353844" y="972557"/>
                  </a:lnTo>
                  <a:lnTo>
                    <a:pt x="1657678" y="972557"/>
                  </a:lnTo>
                  <a:cubicBezTo>
                    <a:pt x="1833207" y="972557"/>
                    <a:pt x="1959644" y="849045"/>
                    <a:pt x="1959644" y="504899"/>
                  </a:cubicBezTo>
                  <a:cubicBezTo>
                    <a:pt x="1959655" y="123512"/>
                    <a:pt x="1833207" y="0"/>
                    <a:pt x="1657678" y="0"/>
                  </a:cubicBezTo>
                  <a:close/>
                </a:path>
              </a:pathLst>
            </a:custGeom>
            <a:solidFill>
              <a:srgbClr val="E6AE7E"/>
            </a:solidFill>
          </p:spPr>
        </p:sp>
        <p:sp>
          <p:nvSpPr>
            <p:cNvPr name="TextBox 23" id="23"/>
            <p:cNvSpPr txBox="true"/>
            <p:nvPr/>
          </p:nvSpPr>
          <p:spPr>
            <a:xfrm>
              <a:off x="0" y="9525"/>
              <a:ext cx="1959644" cy="932000"/>
            </a:xfrm>
            <a:prstGeom prst="rect">
              <a:avLst/>
            </a:prstGeom>
          </p:spPr>
          <p:txBody>
            <a:bodyPr anchor="ctr" rtlCol="false" tIns="50800" lIns="50800" bIns="50800" rIns="50800"/>
            <a:lstStyle/>
            <a:p>
              <a:pPr algn="just">
                <a:lnSpc>
                  <a:spcPts val="3119"/>
                </a:lnSpc>
              </a:pPr>
              <a:r>
                <a:rPr lang="en-US" sz="2399">
                  <a:solidFill>
                    <a:srgbClr val="000000"/>
                  </a:solidFill>
                  <a:latin typeface="Open Sauce"/>
                </a:rPr>
                <a:t>     </a:t>
              </a:r>
              <a:r>
                <a:rPr lang="en-US" sz="2399" strike="sngStrike">
                  <a:solidFill>
                    <a:srgbClr val="000000"/>
                  </a:solidFill>
                  <a:latin typeface="Open Sauce"/>
                </a:rPr>
                <a:t>{</a:t>
              </a:r>
            </a:p>
            <a:p>
              <a:pPr algn="just">
                <a:lnSpc>
                  <a:spcPts val="3119"/>
                </a:lnSpc>
              </a:pPr>
              <a:r>
                <a:rPr lang="en-US" sz="2399">
                  <a:solidFill>
                    <a:srgbClr val="000000"/>
                  </a:solidFill>
                  <a:latin typeface="Open Sauce"/>
                </a:rPr>
                <a:t>   “name”: “Iphone 13 pro”,</a:t>
              </a:r>
            </a:p>
            <a:p>
              <a:pPr algn="just">
                <a:lnSpc>
                  <a:spcPts val="3119"/>
                </a:lnSpc>
              </a:pPr>
              <a:r>
                <a:rPr lang="en-US" sz="2399">
                  <a:solidFill>
                    <a:srgbClr val="000000"/>
                  </a:solidFill>
                  <a:latin typeface="Open Sauce"/>
                </a:rPr>
                <a:t>   “price”: “19500000",</a:t>
              </a:r>
            </a:p>
            <a:p>
              <a:pPr algn="just">
                <a:lnSpc>
                  <a:spcPts val="3119"/>
                </a:lnSpc>
              </a:pPr>
              <a:r>
                <a:rPr lang="en-US" sz="2399">
                  <a:solidFill>
                    <a:srgbClr val="000000"/>
                  </a:solidFill>
                  <a:latin typeface="Open Sauce"/>
                </a:rPr>
                <a:t>   “description”: “smartphone”</a:t>
              </a:r>
            </a:p>
            <a:p>
              <a:pPr algn="just">
                <a:lnSpc>
                  <a:spcPts val="3119"/>
                </a:lnSpc>
              </a:pPr>
              <a:r>
                <a:rPr lang="en-US" sz="2399">
                  <a:solidFill>
                    <a:srgbClr val="000000"/>
                  </a:solidFill>
                  <a:latin typeface="Open Sauce"/>
                </a:rPr>
                <a:t>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78987" y="6941905"/>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894" y="4088710"/>
            <a:ext cx="3665913" cy="4114800"/>
          </a:xfrm>
          <a:custGeom>
            <a:avLst/>
            <a:gdLst/>
            <a:ahLst/>
            <a:cxnLst/>
            <a:rect r="r" b="b" t="t" l="l"/>
            <a:pathLst>
              <a:path h="4114800" w="3665913">
                <a:moveTo>
                  <a:pt x="0" y="0"/>
                </a:moveTo>
                <a:lnTo>
                  <a:pt x="3665913" y="0"/>
                </a:lnTo>
                <a:lnTo>
                  <a:pt x="36659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821419" y="4088710"/>
            <a:ext cx="3665913" cy="4114800"/>
          </a:xfrm>
          <a:custGeom>
            <a:avLst/>
            <a:gdLst/>
            <a:ahLst/>
            <a:cxnLst/>
            <a:rect r="r" b="b" t="t" l="l"/>
            <a:pathLst>
              <a:path h="4114800" w="3665913">
                <a:moveTo>
                  <a:pt x="0" y="0"/>
                </a:moveTo>
                <a:lnTo>
                  <a:pt x="3665913" y="0"/>
                </a:lnTo>
                <a:lnTo>
                  <a:pt x="36659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952306" y="4088710"/>
            <a:ext cx="3665913" cy="4114800"/>
          </a:xfrm>
          <a:custGeom>
            <a:avLst/>
            <a:gdLst/>
            <a:ahLst/>
            <a:cxnLst/>
            <a:rect r="r" b="b" t="t" l="l"/>
            <a:pathLst>
              <a:path h="4114800" w="3665913">
                <a:moveTo>
                  <a:pt x="0" y="0"/>
                </a:moveTo>
                <a:lnTo>
                  <a:pt x="3665912" y="0"/>
                </a:lnTo>
                <a:lnTo>
                  <a:pt x="366591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397934" y="7165029"/>
            <a:ext cx="1536002" cy="1203667"/>
          </a:xfrm>
          <a:custGeom>
            <a:avLst/>
            <a:gdLst/>
            <a:ahLst/>
            <a:cxnLst/>
            <a:rect r="r" b="b" t="t" l="l"/>
            <a:pathLst>
              <a:path h="1203667" w="1536002">
                <a:moveTo>
                  <a:pt x="0" y="0"/>
                </a:moveTo>
                <a:lnTo>
                  <a:pt x="1536002" y="0"/>
                </a:lnTo>
                <a:lnTo>
                  <a:pt x="1536002" y="1203667"/>
                </a:lnTo>
                <a:lnTo>
                  <a:pt x="0" y="12036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491299" y="7165029"/>
            <a:ext cx="1536002" cy="1203667"/>
          </a:xfrm>
          <a:custGeom>
            <a:avLst/>
            <a:gdLst/>
            <a:ahLst/>
            <a:cxnLst/>
            <a:rect r="r" b="b" t="t" l="l"/>
            <a:pathLst>
              <a:path h="1203667" w="1536002">
                <a:moveTo>
                  <a:pt x="0" y="0"/>
                </a:moveTo>
                <a:lnTo>
                  <a:pt x="1536002" y="0"/>
                </a:lnTo>
                <a:lnTo>
                  <a:pt x="1536002" y="1203667"/>
                </a:lnTo>
                <a:lnTo>
                  <a:pt x="0" y="12036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697094" y="5444902"/>
            <a:ext cx="3657600" cy="1732788"/>
          </a:xfrm>
          <a:custGeom>
            <a:avLst/>
            <a:gdLst/>
            <a:ahLst/>
            <a:cxnLst/>
            <a:rect r="r" b="b" t="t" l="l"/>
            <a:pathLst>
              <a:path h="1732788" w="3657600">
                <a:moveTo>
                  <a:pt x="0" y="0"/>
                </a:moveTo>
                <a:lnTo>
                  <a:pt x="3657600" y="0"/>
                </a:lnTo>
                <a:lnTo>
                  <a:pt x="3657600" y="1732788"/>
                </a:lnTo>
                <a:lnTo>
                  <a:pt x="0" y="17327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065176" y="6963061"/>
            <a:ext cx="1599584" cy="1405635"/>
          </a:xfrm>
          <a:custGeom>
            <a:avLst/>
            <a:gdLst/>
            <a:ahLst/>
            <a:cxnLst/>
            <a:rect r="r" b="b" t="t" l="l"/>
            <a:pathLst>
              <a:path h="1405635" w="1599584">
                <a:moveTo>
                  <a:pt x="0" y="0"/>
                </a:moveTo>
                <a:lnTo>
                  <a:pt x="1599584" y="0"/>
                </a:lnTo>
                <a:lnTo>
                  <a:pt x="1599584" y="1405635"/>
                </a:lnTo>
                <a:lnTo>
                  <a:pt x="0" y="14056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1440894" y="594380"/>
            <a:ext cx="14344368" cy="2922841"/>
          </a:xfrm>
          <a:prstGeom prst="rect">
            <a:avLst/>
          </a:prstGeom>
        </p:spPr>
        <p:txBody>
          <a:bodyPr anchor="t" rtlCol="false" tIns="0" lIns="0" bIns="0" rIns="0">
            <a:spAutoFit/>
          </a:bodyPr>
          <a:lstStyle/>
          <a:p>
            <a:pPr>
              <a:lnSpc>
                <a:spcPts val="5994"/>
              </a:lnSpc>
            </a:pPr>
            <a:r>
              <a:rPr lang="en-US" sz="2924" spc="286">
                <a:solidFill>
                  <a:srgbClr val="231F20"/>
                </a:solidFill>
                <a:latin typeface="Paytone One"/>
              </a:rPr>
              <a:t>NẾU 1 MÁY CHỦ CSDL KHÔNG ĐỦ ĐỂ LƯU TRỮ DỮ LIỆU HOẶC XỬ LÝ TẤT CÁ CÁC TRUY VẤN BẠN CÓ THỂ CHIA KHỐI LƯỢNG CÔNG VIỆC CHO 2 HOẶC NHIỀU MÁY CHỦ.</a:t>
            </a:r>
          </a:p>
          <a:p>
            <a:pPr algn="just">
              <a:lnSpc>
                <a:spcPts val="5994"/>
              </a:lnSpc>
            </a:pPr>
            <a:r>
              <a:rPr lang="en-US" sz="2924" spc="286">
                <a:solidFill>
                  <a:srgbClr val="231F20"/>
                </a:solidFill>
                <a:latin typeface="Paytone One"/>
              </a:rPr>
              <a:t>MỖI MÁY CHỦ SẼ CHỊU TRÁCH NHIỆM VỀ 1 PHẦN CSDL CỦA BẠN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226682" y="646834"/>
            <a:ext cx="15834636" cy="3780331"/>
            <a:chOff x="0" y="0"/>
            <a:chExt cx="5803934" cy="1385620"/>
          </a:xfrm>
        </p:grpSpPr>
        <p:sp>
          <p:nvSpPr>
            <p:cNvPr name="Freeform 3" id="3"/>
            <p:cNvSpPr/>
            <p:nvPr/>
          </p:nvSpPr>
          <p:spPr>
            <a:xfrm flipH="false" flipV="false" rot="0">
              <a:off x="0" y="0"/>
              <a:ext cx="5803934" cy="1385620"/>
            </a:xfrm>
            <a:custGeom>
              <a:avLst/>
              <a:gdLst/>
              <a:ahLst/>
              <a:cxnLst/>
              <a:rect r="r" b="b" t="t" l="l"/>
              <a:pathLst>
                <a:path h="1385620" w="5803934">
                  <a:moveTo>
                    <a:pt x="0" y="0"/>
                  </a:moveTo>
                  <a:lnTo>
                    <a:pt x="5803934" y="0"/>
                  </a:lnTo>
                  <a:lnTo>
                    <a:pt x="5803934" y="1385620"/>
                  </a:lnTo>
                  <a:lnTo>
                    <a:pt x="0" y="1385620"/>
                  </a:lnTo>
                  <a:close/>
                </a:path>
              </a:pathLst>
            </a:custGeom>
            <a:solidFill>
              <a:srgbClr val="EFEFEF"/>
            </a:solidFill>
          </p:spPr>
        </p:sp>
        <p:sp>
          <p:nvSpPr>
            <p:cNvPr name="TextBox 4" id="4"/>
            <p:cNvSpPr txBox="true"/>
            <p:nvPr/>
          </p:nvSpPr>
          <p:spPr>
            <a:xfrm>
              <a:off x="0" y="-19050"/>
              <a:ext cx="5803934" cy="140467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2239272" y="847725"/>
            <a:ext cx="13809456" cy="3197575"/>
          </a:xfrm>
          <a:prstGeom prst="rect">
            <a:avLst/>
          </a:prstGeom>
        </p:spPr>
        <p:txBody>
          <a:bodyPr anchor="t" rtlCol="false" tIns="0" lIns="0" bIns="0" rIns="0">
            <a:spAutoFit/>
          </a:bodyPr>
          <a:lstStyle/>
          <a:p>
            <a:pPr>
              <a:lnSpc>
                <a:spcPts val="6493"/>
              </a:lnSpc>
            </a:pPr>
            <a:r>
              <a:rPr lang="en-US" sz="3753" spc="367">
                <a:solidFill>
                  <a:srgbClr val="231F20"/>
                </a:solidFill>
                <a:latin typeface="DM Sans"/>
              </a:rPr>
              <a:t>VÍ DỤ : APPLE CHẠY CSDL NOSQL BAO GỒM 75.000 MÁY CHỦ</a:t>
            </a:r>
          </a:p>
          <a:p>
            <a:pPr>
              <a:lnSpc>
                <a:spcPts val="6493"/>
              </a:lnSpc>
            </a:pPr>
            <a:r>
              <a:rPr lang="en-US" sz="3753" spc="367">
                <a:solidFill>
                  <a:srgbClr val="231F20"/>
                </a:solidFill>
                <a:latin typeface="DM Sans"/>
              </a:rPr>
              <a:t>THEO THUẬT NGỮ CỦA NOSQL , NHỮNG PHẦN NÀY ĐƯỢC GỌI LÀ PHÂN VÙNG </a:t>
            </a:r>
          </a:p>
        </p:txBody>
      </p:sp>
      <p:sp>
        <p:nvSpPr>
          <p:cNvPr name="Freeform 6" id="6"/>
          <p:cNvSpPr/>
          <p:nvPr/>
        </p:nvSpPr>
        <p:spPr>
          <a:xfrm flipH="false" flipV="false" rot="0">
            <a:off x="13762746" y="4279331"/>
            <a:ext cx="3496554" cy="12487694"/>
          </a:xfrm>
          <a:custGeom>
            <a:avLst/>
            <a:gdLst/>
            <a:ahLst/>
            <a:cxnLst/>
            <a:rect r="r" b="b" t="t" l="l"/>
            <a:pathLst>
              <a:path h="12487694" w="3496554">
                <a:moveTo>
                  <a:pt x="0" y="0"/>
                </a:moveTo>
                <a:lnTo>
                  <a:pt x="3496554" y="0"/>
                </a:lnTo>
                <a:lnTo>
                  <a:pt x="3496554" y="12487694"/>
                </a:lnTo>
                <a:lnTo>
                  <a:pt x="0" y="1248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663490" y="4876800"/>
            <a:ext cx="9387066" cy="2358327"/>
          </a:xfrm>
          <a:prstGeom prst="rect">
            <a:avLst/>
          </a:prstGeom>
        </p:spPr>
        <p:txBody>
          <a:bodyPr anchor="t" rtlCol="false" tIns="0" lIns="0" bIns="0" rIns="0">
            <a:spAutoFit/>
          </a:bodyPr>
          <a:lstStyle/>
          <a:p>
            <a:pPr algn="ctr">
              <a:lnSpc>
                <a:spcPts val="6404"/>
              </a:lnSpc>
            </a:pPr>
            <a:r>
              <a:rPr lang="en-US" sz="3124" spc="306">
                <a:solidFill>
                  <a:srgbClr val="231F20"/>
                </a:solidFill>
                <a:latin typeface="Paytone One"/>
              </a:rPr>
              <a:t>NẾU CSDL CỦA BẠN ĐƯỢC CHIA THÀNH HÀNG NGHÌN PHÂN VÙNG, LÀM SAO ĐỂ BIẾT MỤC </a:t>
            </a:r>
            <a:r>
              <a:rPr lang="en-US" sz="3124" spc="306">
                <a:solidFill>
                  <a:srgbClr val="FF3131"/>
                </a:solidFill>
                <a:latin typeface="Paytone One"/>
              </a:rPr>
              <a:t>XYZ</a:t>
            </a:r>
            <a:r>
              <a:rPr lang="en-US" sz="3124" spc="306">
                <a:solidFill>
                  <a:srgbClr val="231F20"/>
                </a:solidFill>
                <a:latin typeface="Paytone One"/>
              </a:rPr>
              <a:t> ĐƯỢC LƯU Ở ĐÂU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722671" y="1789736"/>
            <a:ext cx="14842658" cy="1872682"/>
            <a:chOff x="0" y="0"/>
            <a:chExt cx="5440340" cy="686402"/>
          </a:xfrm>
        </p:grpSpPr>
        <p:sp>
          <p:nvSpPr>
            <p:cNvPr name="Freeform 3" id="3"/>
            <p:cNvSpPr/>
            <p:nvPr/>
          </p:nvSpPr>
          <p:spPr>
            <a:xfrm flipH="false" flipV="false" rot="0">
              <a:off x="0" y="0"/>
              <a:ext cx="5440340" cy="686402"/>
            </a:xfrm>
            <a:custGeom>
              <a:avLst/>
              <a:gdLst/>
              <a:ahLst/>
              <a:cxnLst/>
              <a:rect r="r" b="b" t="t" l="l"/>
              <a:pathLst>
                <a:path h="686402" w="5440340">
                  <a:moveTo>
                    <a:pt x="0" y="0"/>
                  </a:moveTo>
                  <a:lnTo>
                    <a:pt x="5440340" y="0"/>
                  </a:lnTo>
                  <a:lnTo>
                    <a:pt x="5440340" y="686402"/>
                  </a:lnTo>
                  <a:lnTo>
                    <a:pt x="0" y="686402"/>
                  </a:lnTo>
                  <a:close/>
                </a:path>
              </a:pathLst>
            </a:custGeom>
            <a:solidFill>
              <a:srgbClr val="EFEFEF"/>
            </a:solidFill>
          </p:spPr>
        </p:sp>
        <p:sp>
          <p:nvSpPr>
            <p:cNvPr name="TextBox 4" id="4"/>
            <p:cNvSpPr txBox="true"/>
            <p:nvPr/>
          </p:nvSpPr>
          <p:spPr>
            <a:xfrm>
              <a:off x="0" y="-19050"/>
              <a:ext cx="5440340" cy="705452"/>
            </a:xfrm>
            <a:prstGeom prst="rect">
              <a:avLst/>
            </a:prstGeom>
          </p:spPr>
          <p:txBody>
            <a:bodyPr anchor="ctr" rtlCol="false" tIns="50800" lIns="50800" bIns="50800" rIns="50800"/>
            <a:lstStyle/>
            <a:p>
              <a:pPr algn="ctr">
                <a:lnSpc>
                  <a:spcPts val="2859"/>
                </a:lnSpc>
              </a:pPr>
            </a:p>
          </p:txBody>
        </p:sp>
      </p:grpSp>
      <p:sp>
        <p:nvSpPr>
          <p:cNvPr name="AutoShape 5" id="5"/>
          <p:cNvSpPr/>
          <p:nvPr/>
        </p:nvSpPr>
        <p:spPr>
          <a:xfrm flipV="true">
            <a:off x="10551041" y="3956425"/>
            <a:ext cx="0" cy="6492240"/>
          </a:xfrm>
          <a:prstGeom prst="line">
            <a:avLst/>
          </a:prstGeom>
          <a:ln cap="flat" w="38100">
            <a:solidFill>
              <a:srgbClr val="000000"/>
            </a:solidFill>
            <a:prstDash val="solid"/>
            <a:headEnd type="none" len="sm" w="sm"/>
            <a:tailEnd type="none" len="sm" w="sm"/>
          </a:ln>
        </p:spPr>
      </p:sp>
      <p:sp>
        <p:nvSpPr>
          <p:cNvPr name="AutoShape 6" id="6"/>
          <p:cNvSpPr/>
          <p:nvPr/>
        </p:nvSpPr>
        <p:spPr>
          <a:xfrm flipV="true">
            <a:off x="5794635" y="3846245"/>
            <a:ext cx="0" cy="6492240"/>
          </a:xfrm>
          <a:prstGeom prst="line">
            <a:avLst/>
          </a:prstGeom>
          <a:ln cap="flat" w="38100">
            <a:solidFill>
              <a:srgbClr val="000000"/>
            </a:solidFill>
            <a:prstDash val="solid"/>
            <a:headEnd type="none" len="sm" w="sm"/>
            <a:tailEnd type="none" len="sm" w="sm"/>
          </a:ln>
        </p:spPr>
      </p:sp>
      <p:sp>
        <p:nvSpPr>
          <p:cNvPr name="AutoShape 7" id="7"/>
          <p:cNvSpPr/>
          <p:nvPr/>
        </p:nvSpPr>
        <p:spPr>
          <a:xfrm flipH="true">
            <a:off x="1028728" y="4875714"/>
            <a:ext cx="12955546" cy="19050"/>
          </a:xfrm>
          <a:prstGeom prst="line">
            <a:avLst/>
          </a:prstGeom>
          <a:ln cap="flat" w="38100">
            <a:solidFill>
              <a:srgbClr val="000000"/>
            </a:solidFill>
            <a:prstDash val="solid"/>
            <a:headEnd type="none" len="sm" w="sm"/>
            <a:tailEnd type="none" len="sm" w="sm"/>
          </a:ln>
        </p:spPr>
      </p:sp>
      <p:sp>
        <p:nvSpPr>
          <p:cNvPr name="AutoShape 8" id="8"/>
          <p:cNvSpPr/>
          <p:nvPr/>
        </p:nvSpPr>
        <p:spPr>
          <a:xfrm flipH="true">
            <a:off x="4757237" y="4866189"/>
            <a:ext cx="12955546" cy="19050"/>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7859346">
            <a:off x="4315321" y="4063452"/>
            <a:ext cx="883777" cy="398804"/>
          </a:xfrm>
          <a:custGeom>
            <a:avLst/>
            <a:gdLst/>
            <a:ahLst/>
            <a:cxnLst/>
            <a:rect r="r" b="b" t="t" l="l"/>
            <a:pathLst>
              <a:path h="398804" w="883777">
                <a:moveTo>
                  <a:pt x="0" y="0"/>
                </a:moveTo>
                <a:lnTo>
                  <a:pt x="883777" y="0"/>
                </a:lnTo>
                <a:lnTo>
                  <a:pt x="883777" y="398804"/>
                </a:lnTo>
                <a:lnTo>
                  <a:pt x="0" y="39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757209" y="525812"/>
            <a:ext cx="9387066" cy="739077"/>
          </a:xfrm>
          <a:prstGeom prst="rect">
            <a:avLst/>
          </a:prstGeom>
        </p:spPr>
        <p:txBody>
          <a:bodyPr anchor="t" rtlCol="false" tIns="0" lIns="0" bIns="0" rIns="0">
            <a:spAutoFit/>
          </a:bodyPr>
          <a:lstStyle/>
          <a:p>
            <a:pPr algn="ctr">
              <a:lnSpc>
                <a:spcPts val="6404"/>
              </a:lnSpc>
            </a:pPr>
            <a:r>
              <a:rPr lang="en-US" sz="3124" spc="306">
                <a:solidFill>
                  <a:srgbClr val="231F20"/>
                </a:solidFill>
                <a:latin typeface="Paytone One"/>
              </a:rPr>
              <a:t>ĐÓ LÀ LÚC CẦN KHÓA CHÍNH</a:t>
            </a:r>
          </a:p>
        </p:txBody>
      </p:sp>
      <p:sp>
        <p:nvSpPr>
          <p:cNvPr name="TextBox 11" id="11"/>
          <p:cNvSpPr txBox="true"/>
          <p:nvPr/>
        </p:nvSpPr>
        <p:spPr>
          <a:xfrm rot="0">
            <a:off x="2239272" y="1909623"/>
            <a:ext cx="13809456" cy="1371702"/>
          </a:xfrm>
          <a:prstGeom prst="rect">
            <a:avLst/>
          </a:prstGeom>
        </p:spPr>
        <p:txBody>
          <a:bodyPr anchor="t" rtlCol="false" tIns="0" lIns="0" bIns="0" rIns="0">
            <a:spAutoFit/>
          </a:bodyPr>
          <a:lstStyle/>
          <a:p>
            <a:pPr>
              <a:lnSpc>
                <a:spcPts val="5628"/>
              </a:lnSpc>
            </a:pPr>
            <a:r>
              <a:rPr lang="en-US" sz="3253" spc="318">
                <a:solidFill>
                  <a:srgbClr val="231F20"/>
                </a:solidFill>
                <a:latin typeface="DM Sans"/>
              </a:rPr>
              <a:t>VÌ CSDL NOSQL LÀ KIỂU LƯU TRỮ KEY-VALUE VÀ KEY SẼ XÁC ĐỊNH PHÂN VÙNG MÀ MỤC </a:t>
            </a:r>
            <a:r>
              <a:rPr lang="en-US" sz="3253" spc="318">
                <a:solidFill>
                  <a:srgbClr val="FF3131"/>
                </a:solidFill>
                <a:latin typeface="DM Sans Bold"/>
              </a:rPr>
              <a:t>XYZ </a:t>
            </a:r>
            <a:r>
              <a:rPr lang="en-US" sz="3253" spc="318">
                <a:solidFill>
                  <a:srgbClr val="231F20"/>
                </a:solidFill>
                <a:latin typeface="DM Sans"/>
              </a:rPr>
              <a:t>SẼ ĐƯỢC LƯU TRỮ</a:t>
            </a:r>
          </a:p>
        </p:txBody>
      </p:sp>
      <p:sp>
        <p:nvSpPr>
          <p:cNvPr name="TextBox 12" id="12"/>
          <p:cNvSpPr txBox="true"/>
          <p:nvPr/>
        </p:nvSpPr>
        <p:spPr>
          <a:xfrm rot="0">
            <a:off x="3204973" y="3880225"/>
            <a:ext cx="1436453"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Bold"/>
              </a:rPr>
              <a:t>KEY</a:t>
            </a:r>
          </a:p>
        </p:txBody>
      </p:sp>
      <p:sp>
        <p:nvSpPr>
          <p:cNvPr name="TextBox 13" id="13"/>
          <p:cNvSpPr txBox="true"/>
          <p:nvPr/>
        </p:nvSpPr>
        <p:spPr>
          <a:xfrm rot="0">
            <a:off x="13158978" y="3880225"/>
            <a:ext cx="1970595"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Bold"/>
              </a:rPr>
              <a:t>VALUE</a:t>
            </a:r>
          </a:p>
        </p:txBody>
      </p:sp>
      <p:sp>
        <p:nvSpPr>
          <p:cNvPr name="TextBox 14" id="14"/>
          <p:cNvSpPr txBox="true"/>
          <p:nvPr/>
        </p:nvSpPr>
        <p:spPr>
          <a:xfrm rot="0">
            <a:off x="2884950" y="5449176"/>
            <a:ext cx="1872259"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1 1 1 1 1</a:t>
            </a:r>
          </a:p>
        </p:txBody>
      </p:sp>
      <p:sp>
        <p:nvSpPr>
          <p:cNvPr name="TextBox 15" id="15"/>
          <p:cNvSpPr txBox="true"/>
          <p:nvPr/>
        </p:nvSpPr>
        <p:spPr>
          <a:xfrm rot="0">
            <a:off x="2884950" y="6406134"/>
            <a:ext cx="2072336"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22222</a:t>
            </a:r>
          </a:p>
        </p:txBody>
      </p:sp>
      <p:sp>
        <p:nvSpPr>
          <p:cNvPr name="TextBox 16" id="16"/>
          <p:cNvSpPr txBox="true"/>
          <p:nvPr/>
        </p:nvSpPr>
        <p:spPr>
          <a:xfrm rot="0">
            <a:off x="2859515" y="7523818"/>
            <a:ext cx="2097772"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33333</a:t>
            </a:r>
          </a:p>
        </p:txBody>
      </p:sp>
      <p:sp>
        <p:nvSpPr>
          <p:cNvPr name="TextBox 17" id="17"/>
          <p:cNvSpPr txBox="true"/>
          <p:nvPr/>
        </p:nvSpPr>
        <p:spPr>
          <a:xfrm rot="0">
            <a:off x="2872233" y="8641502"/>
            <a:ext cx="2097772"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44444</a:t>
            </a:r>
          </a:p>
        </p:txBody>
      </p:sp>
      <p:sp>
        <p:nvSpPr>
          <p:cNvPr name="TextBox 18" id="18"/>
          <p:cNvSpPr txBox="true"/>
          <p:nvPr/>
        </p:nvSpPr>
        <p:spPr>
          <a:xfrm rot="0">
            <a:off x="11190679" y="5142747"/>
            <a:ext cx="4364117"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IPHONE 13 PRO </a:t>
            </a:r>
          </a:p>
        </p:txBody>
      </p:sp>
      <p:sp>
        <p:nvSpPr>
          <p:cNvPr name="TextBox 19" id="19"/>
          <p:cNvSpPr txBox="true"/>
          <p:nvPr/>
        </p:nvSpPr>
        <p:spPr>
          <a:xfrm rot="0">
            <a:off x="11190679" y="6351821"/>
            <a:ext cx="5081468"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USB MIRCOPHONE</a:t>
            </a:r>
          </a:p>
        </p:txBody>
      </p:sp>
      <p:sp>
        <p:nvSpPr>
          <p:cNvPr name="TextBox 20" id="20"/>
          <p:cNvSpPr txBox="true"/>
          <p:nvPr/>
        </p:nvSpPr>
        <p:spPr>
          <a:xfrm rot="0">
            <a:off x="11190679" y="7523818"/>
            <a:ext cx="4008358"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APPLE WATCH</a:t>
            </a:r>
          </a:p>
        </p:txBody>
      </p:sp>
      <p:sp>
        <p:nvSpPr>
          <p:cNvPr name="TextBox 21" id="21"/>
          <p:cNvSpPr txBox="true"/>
          <p:nvPr/>
        </p:nvSpPr>
        <p:spPr>
          <a:xfrm rot="0">
            <a:off x="11190679" y="8644330"/>
            <a:ext cx="5681425"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a:rPr>
              <a:t>LAPTOP HP D1U-XXX</a:t>
            </a:r>
          </a:p>
        </p:txBody>
      </p:sp>
      <p:sp>
        <p:nvSpPr>
          <p:cNvPr name="TextBox 22" id="22"/>
          <p:cNvSpPr txBox="true"/>
          <p:nvPr/>
        </p:nvSpPr>
        <p:spPr>
          <a:xfrm rot="0">
            <a:off x="7506501" y="3880225"/>
            <a:ext cx="1944241" cy="689059"/>
          </a:xfrm>
          <a:prstGeom prst="rect">
            <a:avLst/>
          </a:prstGeom>
        </p:spPr>
        <p:txBody>
          <a:bodyPr anchor="t" rtlCol="false" tIns="0" lIns="0" bIns="0" rIns="0">
            <a:spAutoFit/>
          </a:bodyPr>
          <a:lstStyle/>
          <a:p>
            <a:pPr>
              <a:lnSpc>
                <a:spcPts val="5553"/>
              </a:lnSpc>
            </a:pPr>
            <a:r>
              <a:rPr lang="en-US" sz="4024" spc="394">
                <a:solidFill>
                  <a:srgbClr val="231F20"/>
                </a:solidFill>
                <a:latin typeface="DM Sans Bold"/>
              </a:rPr>
              <a:t>HASH</a:t>
            </a:r>
          </a:p>
        </p:txBody>
      </p:sp>
      <p:sp>
        <p:nvSpPr>
          <p:cNvPr name="TextBox 23" id="23"/>
          <p:cNvSpPr txBox="true"/>
          <p:nvPr/>
        </p:nvSpPr>
        <p:spPr>
          <a:xfrm rot="0">
            <a:off x="7506501" y="5241444"/>
            <a:ext cx="1436453" cy="689059"/>
          </a:xfrm>
          <a:prstGeom prst="rect">
            <a:avLst/>
          </a:prstGeom>
        </p:spPr>
        <p:txBody>
          <a:bodyPr anchor="t" rtlCol="false" tIns="0" lIns="0" bIns="0" rIns="0">
            <a:spAutoFit/>
          </a:bodyPr>
          <a:lstStyle/>
          <a:p>
            <a:pPr algn="ctr">
              <a:lnSpc>
                <a:spcPts val="5553"/>
              </a:lnSpc>
            </a:pPr>
            <a:r>
              <a:rPr lang="en-US" sz="4024" spc="394">
                <a:solidFill>
                  <a:srgbClr val="231F20"/>
                </a:solidFill>
                <a:latin typeface="DM Sans Bold"/>
              </a:rPr>
              <a:t>19</a:t>
            </a:r>
          </a:p>
        </p:txBody>
      </p:sp>
      <p:sp>
        <p:nvSpPr>
          <p:cNvPr name="TextBox 24" id="24"/>
          <p:cNvSpPr txBox="true"/>
          <p:nvPr/>
        </p:nvSpPr>
        <p:spPr>
          <a:xfrm rot="0">
            <a:off x="7506501" y="6351821"/>
            <a:ext cx="1436453" cy="689059"/>
          </a:xfrm>
          <a:prstGeom prst="rect">
            <a:avLst/>
          </a:prstGeom>
        </p:spPr>
        <p:txBody>
          <a:bodyPr anchor="t" rtlCol="false" tIns="0" lIns="0" bIns="0" rIns="0">
            <a:spAutoFit/>
          </a:bodyPr>
          <a:lstStyle/>
          <a:p>
            <a:pPr algn="ctr">
              <a:lnSpc>
                <a:spcPts val="5553"/>
              </a:lnSpc>
            </a:pPr>
            <a:r>
              <a:rPr lang="en-US" sz="4024" spc="394">
                <a:solidFill>
                  <a:srgbClr val="231F20"/>
                </a:solidFill>
                <a:latin typeface="DM Sans Bold"/>
              </a:rPr>
              <a:t>27</a:t>
            </a:r>
          </a:p>
        </p:txBody>
      </p:sp>
      <p:sp>
        <p:nvSpPr>
          <p:cNvPr name="TextBox 25" id="25"/>
          <p:cNvSpPr txBox="true"/>
          <p:nvPr/>
        </p:nvSpPr>
        <p:spPr>
          <a:xfrm rot="0">
            <a:off x="7506501" y="7459980"/>
            <a:ext cx="1436453" cy="689059"/>
          </a:xfrm>
          <a:prstGeom prst="rect">
            <a:avLst/>
          </a:prstGeom>
        </p:spPr>
        <p:txBody>
          <a:bodyPr anchor="t" rtlCol="false" tIns="0" lIns="0" bIns="0" rIns="0">
            <a:spAutoFit/>
          </a:bodyPr>
          <a:lstStyle/>
          <a:p>
            <a:pPr algn="ctr">
              <a:lnSpc>
                <a:spcPts val="5553"/>
              </a:lnSpc>
            </a:pPr>
            <a:r>
              <a:rPr lang="en-US" sz="4024" spc="394">
                <a:solidFill>
                  <a:srgbClr val="231F20"/>
                </a:solidFill>
                <a:latin typeface="DM Sans Bold"/>
              </a:rPr>
              <a:t>87</a:t>
            </a:r>
          </a:p>
        </p:txBody>
      </p:sp>
      <p:sp>
        <p:nvSpPr>
          <p:cNvPr name="TextBox 26" id="26"/>
          <p:cNvSpPr txBox="true"/>
          <p:nvPr/>
        </p:nvSpPr>
        <p:spPr>
          <a:xfrm rot="0">
            <a:off x="7506501" y="8771936"/>
            <a:ext cx="1436453" cy="689059"/>
          </a:xfrm>
          <a:prstGeom prst="rect">
            <a:avLst/>
          </a:prstGeom>
        </p:spPr>
        <p:txBody>
          <a:bodyPr anchor="t" rtlCol="false" tIns="0" lIns="0" bIns="0" rIns="0">
            <a:spAutoFit/>
          </a:bodyPr>
          <a:lstStyle/>
          <a:p>
            <a:pPr algn="ctr">
              <a:lnSpc>
                <a:spcPts val="5553"/>
              </a:lnSpc>
            </a:pPr>
          </a:p>
        </p:txBody>
      </p:sp>
      <p:sp>
        <p:nvSpPr>
          <p:cNvPr name="TextBox 27" id="27"/>
          <p:cNvSpPr txBox="true"/>
          <p:nvPr/>
        </p:nvSpPr>
        <p:spPr>
          <a:xfrm rot="0">
            <a:off x="7506501" y="8644330"/>
            <a:ext cx="1436453" cy="689059"/>
          </a:xfrm>
          <a:prstGeom prst="rect">
            <a:avLst/>
          </a:prstGeom>
        </p:spPr>
        <p:txBody>
          <a:bodyPr anchor="t" rtlCol="false" tIns="0" lIns="0" bIns="0" rIns="0">
            <a:spAutoFit/>
          </a:bodyPr>
          <a:lstStyle/>
          <a:p>
            <a:pPr algn="ctr">
              <a:lnSpc>
                <a:spcPts val="5553"/>
              </a:lnSpc>
            </a:pPr>
            <a:r>
              <a:rPr lang="en-US" sz="4024" spc="394">
                <a:solidFill>
                  <a:srgbClr val="231F20"/>
                </a:solidFill>
                <a:latin typeface="DM Sans Bold"/>
              </a:rPr>
              <a:t>100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DAFus5b2TAA</dc:identifier>
  <dcterms:modified xsi:type="dcterms:W3CDTF">2011-08-01T06:04:30Z</dcterms:modified>
  <cp:revision>1</cp:revision>
  <dc:title>HỆ QUẢN TRỊ CƠ</dc:title>
</cp:coreProperties>
</file>