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57" r:id="rId5"/>
    <p:sldId id="258" r:id="rId6"/>
    <p:sldId id="259" r:id="rId7"/>
    <p:sldId id="279" r:id="rId8"/>
    <p:sldId id="278" r:id="rId9"/>
    <p:sldId id="280" r:id="rId10"/>
    <p:sldId id="285" r:id="rId11"/>
    <p:sldId id="287" r:id="rId12"/>
    <p:sldId id="284" r:id="rId13"/>
    <p:sldId id="283" r:id="rId14"/>
    <p:sldId id="282" r:id="rId15"/>
    <p:sldId id="261" r:id="rId16"/>
    <p:sldId id="288" r:id="rId17"/>
    <p:sldId id="26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6A9"/>
    <a:srgbClr val="FA9CE6"/>
    <a:srgbClr val="F86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625" autoAdjust="0"/>
  </p:normalViewPr>
  <p:slideViewPr>
    <p:cSldViewPr snapToGrid="0" snapToObjects="1">
      <p:cViewPr varScale="1">
        <p:scale>
          <a:sx n="32" d="100"/>
          <a:sy n="32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0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tin</a:t>
            </a:r>
          </a:p>
          <a:p>
            <a:r>
              <a:rPr lang="en-US" dirty="0" err="1">
                <a:sym typeface="Wingdings" panose="05000000000000000000" pitchFamily="2" charset="2"/>
              </a:rPr>
              <a:t>Công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tin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dung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nv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chúng</a:t>
            </a:r>
            <a:r>
              <a:rPr lang="en-US" dirty="0">
                <a:sym typeface="Wingdings" panose="05000000000000000000" pitchFamily="2" charset="2"/>
              </a:rPr>
              <a:t> ta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NV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gì</a:t>
            </a:r>
            <a:r>
              <a:rPr lang="en-US" dirty="0">
                <a:sym typeface="Wingdings" panose="05000000000000000000" pitchFamily="2" charset="2"/>
              </a:rPr>
              <a:t>? </a:t>
            </a:r>
          </a:p>
          <a:p>
            <a:r>
              <a:rPr lang="en-US" dirty="0">
                <a:sym typeface="Wingdings" panose="05000000000000000000" pitchFamily="2" charset="2"/>
              </a:rPr>
              <a:t>1 -&gt;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csdl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lấy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2 -&gt; </a:t>
            </a:r>
            <a:r>
              <a:rPr lang="en-US" dirty="0" err="1">
                <a:sym typeface="Wingdings" panose="05000000000000000000" pitchFamily="2" charset="2"/>
              </a:rPr>
              <a:t>Lấy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dung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lite-server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typescript) </a:t>
            </a:r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file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7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en-US" sz="2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8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post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backend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50365" y="288255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944748" y="288255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085084" y="288255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179467" y="288255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273850" y="2882554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50365" y="599864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944748" y="599864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85084" y="599864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179467" y="5998645"/>
            <a:ext cx="2465387" cy="2465387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273850" y="5998644"/>
            <a:ext cx="2465387" cy="2465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9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all" spc="0" baseline="0">
          <a:ln>
            <a:noFill/>
          </a:ln>
          <a:solidFill>
            <a:srgbClr val="2A3538"/>
          </a:solidFill>
          <a:uFillTx/>
          <a:latin typeface="+mj-lt"/>
          <a:ea typeface="+mj-ea"/>
          <a:cs typeface="+mj-cs"/>
          <a:sym typeface="Bebas"/>
        </a:defRPr>
      </a:lvl9pPr>
    </p:titleStyle>
    <p:bodyStyle>
      <a:lvl1pPr marL="31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1pPr>
      <a:lvl2pPr marL="95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2pPr>
      <a:lvl3pPr marL="158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3pPr>
      <a:lvl4pPr marL="222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4pPr>
      <a:lvl5pPr marL="285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5pPr>
      <a:lvl6pPr marL="349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6pPr>
      <a:lvl7pPr marL="412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7pPr>
      <a:lvl8pPr marL="476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8pPr>
      <a:lvl9pPr marL="539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api/movie/getmovi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nPemSnnJY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970291" y="-2742479"/>
            <a:ext cx="18443418" cy="1844341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3" name="Group 53"/>
          <p:cNvGrpSpPr/>
          <p:nvPr/>
        </p:nvGrpSpPr>
        <p:grpSpPr>
          <a:xfrm>
            <a:off x="10154340" y="2229900"/>
            <a:ext cx="4085667" cy="4455374"/>
            <a:chOff x="584481" y="0"/>
            <a:chExt cx="4085666" cy="4455372"/>
          </a:xfrm>
        </p:grpSpPr>
        <p:sp>
          <p:nvSpPr>
            <p:cNvPr id="51" name="Shape 51"/>
            <p:cNvSpPr/>
            <p:nvPr/>
          </p:nvSpPr>
          <p:spPr>
            <a:xfrm>
              <a:off x="1081121" y="0"/>
              <a:ext cx="2607618" cy="327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34" y="20032"/>
                    <a:pt x="4269" y="18647"/>
                    <a:pt x="6666" y="17468"/>
                  </a:cubicBezTo>
                  <a:cubicBezTo>
                    <a:pt x="9191" y="16225"/>
                    <a:pt x="11890" y="15212"/>
                    <a:pt x="14694" y="14403"/>
                  </a:cubicBezTo>
                  <a:cubicBezTo>
                    <a:pt x="16945" y="13754"/>
                    <a:pt x="19253" y="13240"/>
                    <a:pt x="21600" y="12865"/>
                  </a:cubicBezTo>
                  <a:lnTo>
                    <a:pt x="14115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84481" y="2241710"/>
              <a:ext cx="4085666" cy="221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37"/>
                  </a:moveTo>
                  <a:cubicBezTo>
                    <a:pt x="955" y="18125"/>
                    <a:pt x="2152" y="15303"/>
                    <a:pt x="3549" y="12855"/>
                  </a:cubicBezTo>
                  <a:cubicBezTo>
                    <a:pt x="4993" y="10325"/>
                    <a:pt x="6639" y="8213"/>
                    <a:pt x="8394" y="6432"/>
                  </a:cubicBezTo>
                  <a:cubicBezTo>
                    <a:pt x="12001" y="2770"/>
                    <a:pt x="15991" y="577"/>
                    <a:pt x="20096" y="0"/>
                  </a:cubicBezTo>
                  <a:lnTo>
                    <a:pt x="21422" y="8526"/>
                  </a:lnTo>
                  <a:cubicBezTo>
                    <a:pt x="20974" y="8547"/>
                    <a:pt x="20526" y="8592"/>
                    <a:pt x="20079" y="8661"/>
                  </a:cubicBezTo>
                  <a:cubicBezTo>
                    <a:pt x="19652" y="8727"/>
                    <a:pt x="19226" y="8815"/>
                    <a:pt x="18802" y="8925"/>
                  </a:cubicBezTo>
                  <a:lnTo>
                    <a:pt x="21600" y="21600"/>
                  </a:lnTo>
                  <a:lnTo>
                    <a:pt x="16536" y="21600"/>
                  </a:lnTo>
                  <a:lnTo>
                    <a:pt x="14063" y="10855"/>
                  </a:lnTo>
                  <a:cubicBezTo>
                    <a:pt x="12321" y="11732"/>
                    <a:pt x="10684" y="13209"/>
                    <a:pt x="9239" y="15208"/>
                  </a:cubicBezTo>
                  <a:cubicBezTo>
                    <a:pt x="8015" y="16901"/>
                    <a:pt x="6946" y="18946"/>
                    <a:pt x="6072" y="21264"/>
                  </a:cubicBezTo>
                  <a:lnTo>
                    <a:pt x="0" y="2123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54" name="Shape 54"/>
          <p:cNvSpPr/>
          <p:nvPr/>
        </p:nvSpPr>
        <p:spPr>
          <a:xfrm>
            <a:off x="6777325" y="8081626"/>
            <a:ext cx="9749464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0" cap="all">
                <a:solidFill>
                  <a:srgbClr val="2A3538"/>
                </a:solidFill>
                <a:latin typeface="+mj-lt"/>
                <a:ea typeface="+mj-ea"/>
                <a:cs typeface="+mj-cs"/>
                <a:sym typeface="Bebas"/>
              </a:defRPr>
            </a:lvl1pPr>
          </a:lstStyle>
          <a:p>
            <a:r>
              <a:rPr lang="en-US"/>
              <a:t>Ajax jquery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537721" y="-4162349"/>
            <a:ext cx="21308558" cy="21308558"/>
          </a:xfrm>
          <a:prstGeom prst="ellipse">
            <a:avLst/>
          </a:prstGeom>
          <a:ln w="736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21B82-20A7-4226-A30C-53D41415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89" y="3308470"/>
            <a:ext cx="9144000" cy="4391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CA944-C21E-4CA4-9C00-0C73DBA74899}"/>
              </a:ext>
            </a:extLst>
          </p:cNvPr>
          <p:cNvSpPr/>
          <p:nvPr/>
        </p:nvSpPr>
        <p:spPr>
          <a:xfrm>
            <a:off x="2419352" y="1507948"/>
            <a:ext cx="21285846" cy="130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0" indent="-85725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Dùng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jquery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để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load file 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94B13-D8BA-47F8-A5B8-398CFAAD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2" y="4755982"/>
            <a:ext cx="7002035" cy="7853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92B33-488F-494F-81F6-7BCA8A460184}"/>
              </a:ext>
            </a:extLst>
          </p:cNvPr>
          <p:cNvSpPr/>
          <p:nvPr/>
        </p:nvSpPr>
        <p:spPr>
          <a:xfrm>
            <a:off x="770522" y="3553792"/>
            <a:ext cx="70020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Cấu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trúc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</a:t>
            </a:r>
            <a:r>
              <a:rPr lang="vi-VN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mục</a:t>
            </a:r>
            <a:endParaRPr lang="en-US" altLang="en-US" sz="5400" i="1" dirty="0">
              <a:solidFill>
                <a:srgbClr val="00206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22E7E-51EC-4AC8-BDB5-187156EA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675" y="3881003"/>
            <a:ext cx="14041512" cy="96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684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CA944-C21E-4CA4-9C00-0C73DBA74899}"/>
              </a:ext>
            </a:extLst>
          </p:cNvPr>
          <p:cNvSpPr/>
          <p:nvPr/>
        </p:nvSpPr>
        <p:spPr>
          <a:xfrm>
            <a:off x="2419352" y="15079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0" indent="-85725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Dùng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jquery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để</a:t>
            </a:r>
            <a:r>
              <a:rPr lang="en-US" altLang="en-US" sz="6000" i="1" dirty="0">
                <a:solidFill>
                  <a:srgbClr val="EA26A9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load file JSON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94B13-D8BA-47F8-A5B8-398CFAA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2" y="4755982"/>
            <a:ext cx="7002035" cy="7853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92B33-488F-494F-81F6-7BCA8A460184}"/>
              </a:ext>
            </a:extLst>
          </p:cNvPr>
          <p:cNvSpPr/>
          <p:nvPr/>
        </p:nvSpPr>
        <p:spPr>
          <a:xfrm>
            <a:off x="770522" y="3553792"/>
            <a:ext cx="70020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Cấu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trúc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</a:t>
            </a:r>
            <a:r>
              <a:rPr lang="vi-VN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mục</a:t>
            </a:r>
            <a:endParaRPr lang="en-US" altLang="en-US" sz="5400" i="1" dirty="0">
              <a:solidFill>
                <a:srgbClr val="00206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D5B07-7A6E-4AC6-A4F6-6A739AD4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209" y="3034054"/>
            <a:ext cx="12990095" cy="95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030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2495020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Giới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thiệu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backend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thực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hành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với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GET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qua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địa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chỉ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b="1" i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API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8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của</a:t>
            </a:r>
            <a:r>
              <a:rPr lang="en-US" altLang="en-US" sz="48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myclass.vn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03E99-848C-406A-A13C-FCFFF3E0699E}"/>
              </a:ext>
            </a:extLst>
          </p:cNvPr>
          <p:cNvSpPr/>
          <p:nvPr/>
        </p:nvSpPr>
        <p:spPr>
          <a:xfrm>
            <a:off x="2355204" y="1779976"/>
            <a:ext cx="2128584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en-US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http://sv.myclass.vn/</a:t>
            </a:r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api/movie/getmovie</a:t>
            </a:r>
            <a:endParaRPr lang="en-US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File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 JSON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Console.log(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ketqua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03494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thức jQuery post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03E99-848C-406A-A13C-FCFFF3E0699E}"/>
              </a:ext>
            </a:extLst>
          </p:cNvPr>
          <p:cNvSpPr/>
          <p:nvPr/>
        </p:nvSpPr>
        <p:spPr>
          <a:xfrm>
            <a:off x="2355204" y="1918476"/>
            <a:ext cx="2202879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vi-VN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$.post() yêu cầu dữ liệu từ máy chủ sử dụng một yêu cầu HTTP POST.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Cú</a:t>
            </a:r>
            <a:r>
              <a:rPr lang="en-US" altLang="en-US" sz="4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pháp</a:t>
            </a:r>
            <a:r>
              <a:rPr lang="en-US" altLang="en-US" sz="44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$.post(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URL,data,callback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altLang="en-US" sz="4400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URL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Địa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chỉ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yêu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cấu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gửi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đến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server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altLang="en-US" sz="4400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data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post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lên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server (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ví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dụ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 {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name:cybersoft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} )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endParaRPr lang="en-US" altLang="en-US" sz="4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0701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90419-E3F8-446B-8DA5-17AD949BB52C}"/>
              </a:ext>
            </a:extLst>
          </p:cNvPr>
          <p:cNvSpPr/>
          <p:nvPr/>
        </p:nvSpPr>
        <p:spPr>
          <a:xfrm>
            <a:off x="1974204" y="469723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thức jQuery post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B5A28-C20A-48E1-9FC6-C662FB93FC39}"/>
              </a:ext>
            </a:extLst>
          </p:cNvPr>
          <p:cNvSpPr/>
          <p:nvPr/>
        </p:nvSpPr>
        <p:spPr>
          <a:xfrm>
            <a:off x="2605363" y="1796362"/>
            <a:ext cx="2685351" cy="1184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5400" i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Ví dụ: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09ED4-C2FC-476D-8333-07105E70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7" y="3428250"/>
            <a:ext cx="8325413" cy="619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6B10-31B8-44E1-B46F-86502933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0" y="2981238"/>
            <a:ext cx="6882769" cy="6646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B9003-B4B5-4BC8-A85C-86454613F596}"/>
              </a:ext>
            </a:extLst>
          </p:cNvPr>
          <p:cNvSpPr txBox="1"/>
          <p:nvPr/>
        </p:nvSpPr>
        <p:spPr>
          <a:xfrm>
            <a:off x="-1180825" y="4272954"/>
            <a:ext cx="75723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Light"/>
              </a:rPr>
              <a:t>URL: link đến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EEA5DF-1FEC-4675-A58F-8336B0B5EA01}"/>
              </a:ext>
            </a:extLst>
          </p:cNvPr>
          <p:cNvCxnSpPr>
            <a:cxnSpLocks/>
          </p:cNvCxnSpPr>
          <p:nvPr/>
        </p:nvCxnSpPr>
        <p:spPr>
          <a:xfrm>
            <a:off x="3047437" y="5105399"/>
            <a:ext cx="3829050" cy="919717"/>
          </a:xfrm>
          <a:prstGeom prst="bentConnector3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F6A6D99-25CD-477A-98AD-61855953A19C}"/>
              </a:ext>
            </a:extLst>
          </p:cNvPr>
          <p:cNvCxnSpPr/>
          <p:nvPr/>
        </p:nvCxnSpPr>
        <p:spPr>
          <a:xfrm rot="5400000">
            <a:off x="7393047" y="3935831"/>
            <a:ext cx="3347367" cy="831204"/>
          </a:xfrm>
          <a:prstGeom prst="bentConnector3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3816B8-2ED1-4201-A83A-E855D3A4BDFD}"/>
              </a:ext>
            </a:extLst>
          </p:cNvPr>
          <p:cNvSpPr txBox="1"/>
          <p:nvPr/>
        </p:nvSpPr>
        <p:spPr>
          <a:xfrm>
            <a:off x="9066730" y="1573790"/>
            <a:ext cx="757237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Light"/>
              </a:rPr>
              <a:t> data g</a:t>
            </a:r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ửi đi với cấu trúc t</a:t>
            </a:r>
            <a:r>
              <a:rPr lang="vi-VN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ứng.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BAAC3-D233-4091-A805-44FDEB527C1F}"/>
              </a:ext>
            </a:extLst>
          </p:cNvPr>
          <p:cNvCxnSpPr>
            <a:cxnSpLocks/>
          </p:cNvCxnSpPr>
          <p:nvPr/>
        </p:nvCxnSpPr>
        <p:spPr>
          <a:xfrm flipV="1">
            <a:off x="9596633" y="6199847"/>
            <a:ext cx="0" cy="4830103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6D82B-19F2-47F6-BB44-4A8BAE78EC15}"/>
              </a:ext>
            </a:extLst>
          </p:cNvPr>
          <p:cNvSpPr/>
          <p:nvPr/>
        </p:nvSpPr>
        <p:spPr>
          <a:xfrm>
            <a:off x="9482333" y="11109225"/>
            <a:ext cx="1219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8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callback: hàm nhận kết quả trả về từ server.</a:t>
            </a:r>
          </a:p>
          <a:p>
            <a:pPr algn="l"/>
            <a:r>
              <a:rPr lang="en-US" sz="48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(data, status ý nghĩa t</a:t>
            </a:r>
            <a:r>
              <a:rPr lang="vi-VN" sz="48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8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tự $.get)</a:t>
            </a:r>
          </a:p>
        </p:txBody>
      </p:sp>
    </p:spTree>
    <p:extLst>
      <p:ext uri="{BB962C8B-B14F-4D97-AF65-F5344CB8AC3E}">
        <p14:creationId xmlns:p14="http://schemas.microsoft.com/office/powerpoint/2010/main" val="288452297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1DF57BB-AAFD-4F87-9198-A98328A19478}"/>
              </a:ext>
            </a:extLst>
          </p:cNvPr>
          <p:cNvSpPr/>
          <p:nvPr/>
        </p:nvSpPr>
        <p:spPr>
          <a:xfrm>
            <a:off x="1974204" y="469723"/>
            <a:ext cx="21285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$ajax post (ý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nghĩa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giống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$.Post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ng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đầy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đủ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F89D6-A2A6-4923-BE77-7A9196BF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91" y="3576637"/>
            <a:ext cx="14797088" cy="962718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1DF57BB-AAFD-4F87-9198-A98328A19478}"/>
              </a:ext>
            </a:extLst>
          </p:cNvPr>
          <p:cNvSpPr/>
          <p:nvPr/>
        </p:nvSpPr>
        <p:spPr>
          <a:xfrm>
            <a:off x="1974204" y="469723"/>
            <a:ext cx="22409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ớng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dẫn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giới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thiệu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backend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xử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lý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qua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ví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dụ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bài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tập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sinh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viên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06463-8E47-45E0-B5CC-64A67E636EEE}"/>
              </a:ext>
            </a:extLst>
          </p:cNvPr>
          <p:cNvSpPr/>
          <p:nvPr/>
        </p:nvSpPr>
        <p:spPr>
          <a:xfrm>
            <a:off x="2654968" y="2001924"/>
            <a:ext cx="1975482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en-US" sz="5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đ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Backend</a:t>
            </a:r>
          </a:p>
        </p:txBody>
      </p:sp>
    </p:spTree>
    <p:extLst>
      <p:ext uri="{BB962C8B-B14F-4D97-AF65-F5344CB8AC3E}">
        <p14:creationId xmlns:p14="http://schemas.microsoft.com/office/powerpoint/2010/main" val="216314721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A5BC8F4-1251-4241-97C2-B53ADF9AB82B}"/>
              </a:ext>
            </a:extLst>
          </p:cNvPr>
          <p:cNvSpPr/>
          <p:nvPr/>
        </p:nvSpPr>
        <p:spPr>
          <a:xfrm>
            <a:off x="1974204" y="502626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Một số l</a:t>
            </a:r>
            <a:r>
              <a:rPr lang="vi-VN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u ý cần nắm về ajax.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0E573-CAA9-4984-BD00-CAF4CC86E916}"/>
              </a:ext>
            </a:extLst>
          </p:cNvPr>
          <p:cNvSpPr/>
          <p:nvPr/>
        </p:nvSpPr>
        <p:spPr>
          <a:xfrm>
            <a:off x="2355204" y="1918476"/>
            <a:ext cx="220287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server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ajax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(Demo XML, JSON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backend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4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1DF57BB-AAFD-4F87-9198-A98328A19478}"/>
              </a:ext>
            </a:extLst>
          </p:cNvPr>
          <p:cNvSpPr/>
          <p:nvPr/>
        </p:nvSpPr>
        <p:spPr>
          <a:xfrm>
            <a:off x="1974204" y="469723"/>
            <a:ext cx="21285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Lập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trình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FrontEnd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là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gì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? C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sở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là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gì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? Backend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làm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gì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?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FrontEnd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làm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gì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E3D6-5A0A-49C0-82C9-11D1117A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26" y="3332045"/>
            <a:ext cx="15031453" cy="92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5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1DF57BB-AAFD-4F87-9198-A98328A19478}"/>
              </a:ext>
            </a:extLst>
          </p:cNvPr>
          <p:cNvSpPr/>
          <p:nvPr/>
        </p:nvSpPr>
        <p:spPr>
          <a:xfrm>
            <a:off x="1974204" y="469723"/>
            <a:ext cx="21285846" cy="130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đồ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khái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quát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về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lập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trình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FrontEnd</a:t>
            </a:r>
            <a:endParaRPr lang="en-US" altLang="en-US" sz="6000" i="1" dirty="0">
              <a:solidFill>
                <a:srgbClr val="00B05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A8D3D-61FA-4982-9290-E47CEAE8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72" y="3327157"/>
            <a:ext cx="20459578" cy="62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39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478904" y="631537"/>
            <a:ext cx="87634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9000" cap="all">
                <a:solidFill>
                  <a:srgbClr val="2A3538"/>
                </a:solidFill>
                <a:latin typeface="+mj-lt"/>
                <a:ea typeface="+mj-ea"/>
                <a:cs typeface="+mj-cs"/>
                <a:sym typeface="Bebas"/>
              </a:defRPr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Ajax là gì 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031354" y="6351051"/>
            <a:ext cx="219811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514350" indent="-514350">
              <a:buFont typeface="+mj-lt"/>
              <a:buAutoNum type="arabicPeriod"/>
            </a:pPr>
            <a:endParaRPr sz="5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21E91-4B5E-4000-89D2-B9EB1BBB0B53}"/>
              </a:ext>
            </a:extLst>
          </p:cNvPr>
          <p:cNvSpPr/>
          <p:nvPr/>
        </p:nvSpPr>
        <p:spPr>
          <a:xfrm>
            <a:off x="2031354" y="2076837"/>
            <a:ext cx="21285846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ea typeface="Helvetica Neue"/>
              </a:rPr>
              <a:t> 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là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một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kỹ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thuật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viết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tắt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của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chữ</a:t>
            </a:r>
            <a:r>
              <a:rPr lang="en-US" altLang="en-US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AJAX = Asynchronous JavaScript and XML).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Ajax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là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một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công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nghệ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giúp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chúng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ta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tạo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ra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những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trang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web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động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mà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hoàn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toàn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không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cần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reload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lại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trang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nên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rất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m</a:t>
            </a:r>
            <a:r>
              <a:rPr lang="vi-VN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ợt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và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đẹp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.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Ajax đ</a:t>
            </a:r>
            <a:r>
              <a:rPr lang="vi-VN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ợc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việt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bằng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ngôn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ngữ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javascript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nên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nó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chạy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trên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client,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tức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mỗi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máy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user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chạy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độc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lập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mà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không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hoàn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toàn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ảnh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h</a:t>
            </a:r>
            <a:r>
              <a:rPr lang="vi-VN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ởng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đến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nhau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.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Hiện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nay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có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nhiều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th</a:t>
            </a:r>
            <a:r>
              <a:rPr lang="vi-VN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ư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viện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javascript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nh</a:t>
            </a:r>
            <a:r>
              <a:rPr lang="vi-VN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ư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jQuery hay Angular JS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đều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hổ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trợ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kỹ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thuật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này</a:t>
            </a:r>
            <a:r>
              <a:rPr lang="en-US" altLang="en-US" sz="5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Helvetica Neue"/>
              </a:rPr>
              <a:t>.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54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0">
            <a:extLst>
              <a:ext uri="{FF2B5EF4-FFF2-40B4-BE49-F238E27FC236}">
                <a16:creationId xmlns:a16="http://schemas.microsoft.com/office/drawing/2014/main" id="{6A9EFB10-2215-4ED4-A187-16E81035CFFB}"/>
              </a:ext>
            </a:extLst>
          </p:cNvPr>
          <p:cNvSpPr/>
          <p:nvPr/>
        </p:nvSpPr>
        <p:spPr>
          <a:xfrm>
            <a:off x="1478903" y="631537"/>
            <a:ext cx="1392302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9000" cap="all">
                <a:solidFill>
                  <a:srgbClr val="2A3538"/>
                </a:solidFill>
                <a:latin typeface="+mj-lt"/>
                <a:ea typeface="+mj-ea"/>
                <a:cs typeface="+mj-cs"/>
                <a:sym typeface="Bebas"/>
              </a:defRPr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Ajax trong jquery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8C89CC-AEA1-425B-A097-A9FF44A08AC2}"/>
              </a:ext>
            </a:extLst>
          </p:cNvPr>
          <p:cNvSpPr/>
          <p:nvPr/>
        </p:nvSpPr>
        <p:spPr>
          <a:xfrm>
            <a:off x="2031354" y="2076837"/>
            <a:ext cx="21285846" cy="118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54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Một số ph</a:t>
            </a:r>
            <a:r>
              <a:rPr lang="vi-VN" altLang="en-US" sz="54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thức ajax thông dụng trong jquery.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FE9BA6-7772-4D14-B293-415CCFFAD90E}"/>
              </a:ext>
            </a:extLst>
          </p:cNvPr>
          <p:cNvSpPr/>
          <p:nvPr/>
        </p:nvSpPr>
        <p:spPr>
          <a:xfrm>
            <a:off x="3098154" y="3261713"/>
            <a:ext cx="212858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load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post</a:t>
            </a:r>
          </a:p>
          <a:p>
            <a:pPr marL="914400" lvl="0" indent="-9144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Ngoài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ra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còn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1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số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giao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khác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sử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dụng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t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tự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5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nh</a:t>
            </a:r>
            <a:r>
              <a:rPr lang="vi-VN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5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PUT, DELETE, OPTIONS…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BD20B-2F06-46D2-8E34-F40C7625A9EB}"/>
              </a:ext>
            </a:extLst>
          </p:cNvPr>
          <p:cNvSpPr/>
          <p:nvPr/>
        </p:nvSpPr>
        <p:spPr>
          <a:xfrm>
            <a:off x="2812404" y="1779976"/>
            <a:ext cx="21285846" cy="217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thức jQuery load() là một ph</a:t>
            </a:r>
            <a:r>
              <a:rPr lang="vi-VN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pháp AJAX đ</a:t>
            </a:r>
            <a:r>
              <a:rPr lang="vi-VN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</a:t>
            </a: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 giản, giúp tải dữ liệu từ máy chủ và đặt dữ liệu trả về vào phần tử đ</a:t>
            </a:r>
            <a:r>
              <a:rPr lang="vi-VN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ợc chọn.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03821-AD12-4277-B010-C25200F8E7DE}"/>
              </a:ext>
            </a:extLst>
          </p:cNvPr>
          <p:cNvSpPr/>
          <p:nvPr/>
        </p:nvSpPr>
        <p:spPr>
          <a:xfrm>
            <a:off x="2412353" y="4226799"/>
            <a:ext cx="21285846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800" i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Ví dụ: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E5EBE-E8B8-493D-AE13-292A75C9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53" y="5629275"/>
            <a:ext cx="14967857" cy="71437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 thức jQuery 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03E99-848C-406A-A13C-FCFFF3E0699E}"/>
              </a:ext>
            </a:extLst>
          </p:cNvPr>
          <p:cNvSpPr/>
          <p:nvPr/>
        </p:nvSpPr>
        <p:spPr>
          <a:xfrm>
            <a:off x="2355204" y="1779976"/>
            <a:ext cx="212858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*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Lưu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ý: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ớc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khi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sử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dụng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ajax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cần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cài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đặt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server (link h</a:t>
            </a:r>
            <a:r>
              <a:rPr lang="vi-VN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ớng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dẫn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cài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server </a:t>
            </a:r>
            <a:r>
              <a:rPr lang="en-US" altLang="en-US" sz="4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nodejs</a:t>
            </a:r>
            <a:r>
              <a:rPr lang="en-US" altLang="en-US" sz="4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)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hlinkClick r:id="rId2"/>
              </a:rPr>
              <a:t>https://www.youtube.com/watch?v=vnPemSnnJYY</a:t>
            </a:r>
            <a:r>
              <a:rPr lang="en-US" altLang="en-US" sz="4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(</a:t>
            </a:r>
            <a:r>
              <a:rPr lang="en-US" altLang="en-US" sz="4400" i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Hoặc</a:t>
            </a:r>
            <a:r>
              <a:rPr lang="en-US" altLang="en-US" sz="4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dung lite-server)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D1ADD-85C6-4C05-BBF2-4D2739C8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54" y="5392375"/>
            <a:ext cx="20729006" cy="3219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B860F-1BCD-46FD-B375-1AB3C42E99BD}"/>
              </a:ext>
            </a:extLst>
          </p:cNvPr>
          <p:cNvSpPr/>
          <p:nvPr/>
        </p:nvSpPr>
        <p:spPr>
          <a:xfrm>
            <a:off x="2412354" y="4053547"/>
            <a:ext cx="21285846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800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Kết quả:</a:t>
            </a:r>
          </a:p>
        </p:txBody>
      </p:sp>
    </p:spTree>
    <p:extLst>
      <p:ext uri="{BB962C8B-B14F-4D97-AF65-F5344CB8AC3E}">
        <p14:creationId xmlns:p14="http://schemas.microsoft.com/office/powerpoint/2010/main" val="229938038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31A18-F5DE-4F47-81B7-1F8CA1537611}"/>
              </a:ext>
            </a:extLst>
          </p:cNvPr>
          <p:cNvSpPr/>
          <p:nvPr/>
        </p:nvSpPr>
        <p:spPr>
          <a:xfrm>
            <a:off x="1688454" y="441148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03E99-848C-406A-A13C-FCFFF3E0699E}"/>
              </a:ext>
            </a:extLst>
          </p:cNvPr>
          <p:cNvSpPr/>
          <p:nvPr/>
        </p:nvSpPr>
        <p:spPr>
          <a:xfrm>
            <a:off x="2355204" y="1779976"/>
            <a:ext cx="22028796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yêu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cầu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từ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một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nguồn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chỉ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định</a:t>
            </a:r>
            <a:endParaRPr lang="en-US" altLang="en-US" sz="40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Truy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vấn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của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GET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có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thể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đ</a:t>
            </a:r>
            <a:r>
              <a:rPr lang="vi-VN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ợc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lưu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lại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ở (cached)</a:t>
            </a: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Truy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vấn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bằng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GET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có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những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hạn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chế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về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chiều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dài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endParaRPr lang="en-US" altLang="en-US" sz="40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Cú</a:t>
            </a:r>
            <a:r>
              <a:rPr lang="en-US" altLang="en-US" sz="40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pháp</a:t>
            </a:r>
            <a:r>
              <a:rPr lang="en-US" altLang="en-US" sz="4000" i="1" dirty="0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sz="4800" dirty="0">
                <a:solidFill>
                  <a:srgbClr val="FF0000"/>
                </a:solidFill>
              </a:rPr>
              <a:t>$.get(</a:t>
            </a:r>
            <a:r>
              <a:rPr lang="en-US" sz="4800" u="sng" dirty="0" err="1">
                <a:solidFill>
                  <a:srgbClr val="FF0000"/>
                </a:solidFill>
              </a:rPr>
              <a:t>URL</a:t>
            </a:r>
            <a:r>
              <a:rPr lang="en-US" sz="4800" dirty="0" err="1">
                <a:solidFill>
                  <a:srgbClr val="FF0000"/>
                </a:solidFill>
              </a:rPr>
              <a:t>,</a:t>
            </a:r>
            <a:r>
              <a:rPr lang="en-US" sz="4800" u="sng" dirty="0" err="1">
                <a:solidFill>
                  <a:srgbClr val="FF0000"/>
                </a:solidFill>
              </a:rPr>
              <a:t>callback</a:t>
            </a:r>
            <a:r>
              <a:rPr lang="en-US" sz="4800" dirty="0">
                <a:solidFill>
                  <a:srgbClr val="FF0000"/>
                </a:solidFill>
              </a:rPr>
              <a:t>);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altLang="en-US" sz="4000" u="sng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URL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: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Địa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chỉ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yêu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cấu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gửi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đến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server (</a:t>
            </a:r>
            <a:r>
              <a:rPr lang="en-US" altLang="en-US" sz="4000" b="1" i="1" u="sng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1 link </a:t>
            </a:r>
            <a:r>
              <a:rPr lang="en-US" altLang="en-US" sz="4000" b="1" i="1" u="sng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api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,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hoặc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1 đ</a:t>
            </a:r>
            <a:r>
              <a:rPr lang="vi-V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ờng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dẫn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đến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file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hoặc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file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xử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lý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trả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về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dữ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liệu</a:t>
            </a: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).</a:t>
            </a:r>
          </a:p>
          <a:p>
            <a:pPr lvl="2" indent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	</a:t>
            </a:r>
            <a:r>
              <a:rPr lang="en-US" sz="4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endParaRPr lang="en-US" altLang="en-US" sz="40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60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90419-E3F8-446B-8DA5-17AD949BB52C}"/>
              </a:ext>
            </a:extLst>
          </p:cNvPr>
          <p:cNvSpPr/>
          <p:nvPr/>
        </p:nvSpPr>
        <p:spPr>
          <a:xfrm>
            <a:off x="1202954" y="146"/>
            <a:ext cx="2128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Ph</a:t>
            </a:r>
            <a:r>
              <a:rPr lang="vi-VN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ư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ơng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thức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jQuery get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thực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hành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với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en-US" sz="6000" i="1" dirty="0" err="1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serverAPI</a:t>
            </a:r>
            <a:r>
              <a:rPr lang="en-US" altLang="en-US" sz="6000" i="1" dirty="0">
                <a:solidFill>
                  <a:srgbClr val="00B05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B5A28-C20A-48E1-9FC6-C662FB93FC39}"/>
              </a:ext>
            </a:extLst>
          </p:cNvPr>
          <p:cNvSpPr/>
          <p:nvPr/>
        </p:nvSpPr>
        <p:spPr>
          <a:xfrm>
            <a:off x="2605363" y="2038972"/>
            <a:ext cx="2685351" cy="1184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0" indent="-68580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5400" i="1">
                <a:solidFill>
                  <a:srgbClr val="00206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Ví dụ: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52CBE-CD9F-4966-8545-C124A3EA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0" y="3487724"/>
            <a:ext cx="7429500" cy="6140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1259C-5921-4D18-82E8-457281F49441}"/>
              </a:ext>
            </a:extLst>
          </p:cNvPr>
          <p:cNvSpPr txBox="1"/>
          <p:nvPr/>
        </p:nvSpPr>
        <p:spPr>
          <a:xfrm>
            <a:off x="-1180825" y="4515564"/>
            <a:ext cx="75723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Light"/>
              </a:rPr>
              <a:t>URL: link đến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54ADA-928B-4150-9FA3-5177BC63E5BB}"/>
              </a:ext>
            </a:extLst>
          </p:cNvPr>
          <p:cNvSpPr txBox="1"/>
          <p:nvPr/>
        </p:nvSpPr>
        <p:spPr>
          <a:xfrm>
            <a:off x="11172825" y="10255120"/>
            <a:ext cx="13025163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dữ liệu trả về từ server dạng json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0:{id:1, name:name1},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1:{id:2, name:name2},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lang="en-US" sz="36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Ligh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D0A53A-A8F3-415E-BE0C-306AC2D9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14" y="3249014"/>
            <a:ext cx="8813568" cy="5708043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EEF32F-D72A-4169-8D2B-B3E25BEF3EAE}"/>
              </a:ext>
            </a:extLst>
          </p:cNvPr>
          <p:cNvCxnSpPr>
            <a:cxnSpLocks/>
          </p:cNvCxnSpPr>
          <p:nvPr/>
        </p:nvCxnSpPr>
        <p:spPr>
          <a:xfrm>
            <a:off x="2828926" y="5540119"/>
            <a:ext cx="3829050" cy="919717"/>
          </a:xfrm>
          <a:prstGeom prst="bentConnector3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37EE1E2-48D9-4F63-8795-B02F8A9F06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2491" y="2723827"/>
            <a:ext cx="7999735" cy="3884265"/>
          </a:xfrm>
          <a:prstGeom prst="bentConnector3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0AEB14-2974-4CCC-AD18-E06525123DB2}"/>
              </a:ext>
            </a:extLst>
          </p:cNvPr>
          <p:cNvCxnSpPr>
            <a:cxnSpLocks/>
          </p:cNvCxnSpPr>
          <p:nvPr/>
        </p:nvCxnSpPr>
        <p:spPr>
          <a:xfrm flipV="1">
            <a:off x="11172825" y="7656894"/>
            <a:ext cx="0" cy="2600325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207441-3CB2-44AD-8B48-ABF55AEFC5B5}"/>
              </a:ext>
            </a:extLst>
          </p:cNvPr>
          <p:cNvSpPr txBox="1"/>
          <p:nvPr/>
        </p:nvSpPr>
        <p:spPr>
          <a:xfrm>
            <a:off x="14916425" y="1453699"/>
            <a:ext cx="757237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Callback: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Light"/>
              </a:rPr>
              <a:t> hàm nhận kết quả trả về t</a:t>
            </a:r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ừ server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48101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4">
      <a:dk1>
        <a:srgbClr val="2A3438"/>
      </a:dk1>
      <a:lt1>
        <a:srgbClr val="FFFFFF"/>
      </a:lt1>
      <a:dk2>
        <a:srgbClr val="53585F"/>
      </a:dk2>
      <a:lt2>
        <a:srgbClr val="DCDEE0"/>
      </a:lt2>
      <a:accent1>
        <a:srgbClr val="00AEED"/>
      </a:accent1>
      <a:accent2>
        <a:srgbClr val="0098CF"/>
      </a:accent2>
      <a:accent3>
        <a:srgbClr val="0089BD"/>
      </a:accent3>
      <a:accent4>
        <a:srgbClr val="0179A7"/>
      </a:accent4>
      <a:accent5>
        <a:srgbClr val="DCDDE0"/>
      </a:accent5>
      <a:accent6>
        <a:srgbClr val="00AEED"/>
      </a:accent6>
      <a:hlink>
        <a:srgbClr val="2A3438"/>
      </a:hlink>
      <a:folHlink>
        <a:srgbClr val="3D4C51"/>
      </a:folHlink>
    </a:clrScheme>
    <a:fontScheme name="White">
      <a:majorFont>
        <a:latin typeface="Bebas"/>
        <a:ea typeface="Bebas"/>
        <a:cs typeface="Bebas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ebas"/>
        <a:ea typeface="Bebas"/>
        <a:cs typeface="Bebas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769</Words>
  <Application>Microsoft Office PowerPoint</Application>
  <PresentationFormat>Custom</PresentationFormat>
  <Paragraphs>87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Bebas</vt:lpstr>
      <vt:lpstr>Helvetica Light</vt:lpstr>
      <vt:lpstr>Helvetica Neue</vt:lpstr>
      <vt:lpstr>PT Sans</vt:lpstr>
      <vt:lpstr>Tahoma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 15-AC058TU</cp:lastModifiedBy>
  <cp:revision>181</cp:revision>
  <dcterms:modified xsi:type="dcterms:W3CDTF">2018-04-10T11:04:01Z</dcterms:modified>
</cp:coreProperties>
</file>