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Saira Condensed Medium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h+kWXU1Ld6D5xEUy07R7ZSMcqC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airaCondensedMedium-bold.fntdata"/><Relationship Id="rId16" Type="http://schemas.openxmlformats.org/officeDocument/2006/relationships/font" Target="fonts/SairaCondensed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00" name="Google Shape;100;p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15" name="Google Shape;115;p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30" name="Google Shape;130;p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5" name="Google Shape;145;p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60" name="Google Shape;160;p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/>
          <p:nvPr>
            <p:ph idx="2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438008" y="6894351"/>
            <a:ext cx="3291840" cy="4114800"/>
          </a:xfrm>
          <a:custGeom>
            <a:rect b="b" l="l" r="r" t="t"/>
            <a:pathLst>
              <a:path extrusionOk="0" h="4114800" w="3291840">
                <a:moveTo>
                  <a:pt x="0" y="0"/>
                </a:moveTo>
                <a:lnTo>
                  <a:pt x="3291840" y="0"/>
                </a:lnTo>
                <a:lnTo>
                  <a:pt x="32918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 txBox="1"/>
          <p:nvPr/>
        </p:nvSpPr>
        <p:spPr>
          <a:xfrm>
            <a:off x="3729848" y="4666136"/>
            <a:ext cx="10828304" cy="227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2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Nhóm 29</a:t>
            </a:r>
            <a:endParaRPr/>
          </a:p>
          <a:p>
            <a:pPr indent="0" lvl="0" marL="0" marR="0" rtl="0" algn="ctr">
              <a:lnSpc>
                <a:spcPct val="152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21520488 - Nguyễn Thị Huyền Trang</a:t>
            </a:r>
            <a:endParaRPr/>
          </a:p>
          <a:p>
            <a:pPr indent="0" lvl="0" marL="0" marR="0" rtl="0" algn="ctr">
              <a:lnSpc>
                <a:spcPct val="152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19521609 - Huỳnh Chấn Huy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 flipH="1" rot="10800000">
            <a:off x="14469861" y="-161925"/>
            <a:ext cx="3291840" cy="4114800"/>
          </a:xfrm>
          <a:custGeom>
            <a:rect b="b" l="l" r="r" t="t"/>
            <a:pathLst>
              <a:path extrusionOk="0" h="4114800" w="3291840">
                <a:moveTo>
                  <a:pt x="0" y="4114800"/>
                </a:moveTo>
                <a:lnTo>
                  <a:pt x="3291840" y="4114800"/>
                </a:lnTo>
                <a:lnTo>
                  <a:pt x="329184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2" name="Google Shape;92;p1"/>
          <p:cNvGrpSpPr/>
          <p:nvPr/>
        </p:nvGrpSpPr>
        <p:grpSpPr>
          <a:xfrm>
            <a:off x="2001605" y="1688418"/>
            <a:ext cx="14284790" cy="1464469"/>
            <a:chOff x="0" y="85725"/>
            <a:chExt cx="19046386" cy="1952625"/>
          </a:xfrm>
        </p:grpSpPr>
        <p:sp>
          <p:nvSpPr>
            <p:cNvPr id="93" name="Google Shape;93;p1"/>
            <p:cNvSpPr txBox="1"/>
            <p:nvPr/>
          </p:nvSpPr>
          <p:spPr>
            <a:xfrm>
              <a:off x="0" y="85725"/>
              <a:ext cx="19046386" cy="1933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1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999" u="none" cap="none" strike="noStrike">
                  <a:solidFill>
                    <a:srgbClr val="FFFFFF"/>
                  </a:solidFill>
                  <a:latin typeface="Saira Condensed Medium"/>
                  <a:ea typeface="Saira Condensed Medium"/>
                  <a:cs typeface="Saira Condensed Medium"/>
                  <a:sym typeface="Saira Condensed Medium"/>
                </a:rPr>
                <a:t>DỰ BÁO THỜI TIẾT</a:t>
              </a:r>
              <a:endParaRPr/>
            </a:p>
          </p:txBody>
        </p:sp>
        <p:cxnSp>
          <p:nvCxnSpPr>
            <p:cNvPr id="94" name="Google Shape;94;p1"/>
            <p:cNvCxnSpPr/>
            <p:nvPr/>
          </p:nvCxnSpPr>
          <p:spPr>
            <a:xfrm>
              <a:off x="3041068" y="2038350"/>
              <a:ext cx="1296425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lg" w="lg" type="oval"/>
              <a:tailEnd len="lg" w="lg" type="oval"/>
            </a:ln>
          </p:spPr>
        </p:cxnSp>
      </p:grpSp>
      <p:sp>
        <p:nvSpPr>
          <p:cNvPr id="95" name="Google Shape;95;p1"/>
          <p:cNvSpPr txBox="1"/>
          <p:nvPr/>
        </p:nvSpPr>
        <p:spPr>
          <a:xfrm>
            <a:off x="17259300" y="9563100"/>
            <a:ext cx="1004803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rPr>
              <a:t>01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5381891" y="7874127"/>
            <a:ext cx="108282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71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Môn học: Thu thập và tiền xử lý dữ liệu - DS103.N21</a:t>
            </a:r>
            <a:endParaRPr/>
          </a:p>
          <a:p>
            <a:pPr indent="0" lvl="0" marL="0" marR="0" rtl="0" algn="just">
              <a:lnSpc>
                <a:spcPct val="171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GVHD: TS. Nguyễn Gia Tuấn Anh</a:t>
            </a:r>
            <a:endParaRPr/>
          </a:p>
          <a:p>
            <a:pPr indent="0" lvl="0" marL="0" marR="0" rtl="0" algn="just">
              <a:lnSpc>
                <a:spcPct val="171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US" sz="2599">
                <a:solidFill>
                  <a:srgbClr val="FFFFFF"/>
                </a:solidFill>
              </a:rPr>
              <a:t>CN.</a:t>
            </a:r>
            <a:r>
              <a:rPr b="0" i="0" lang="en-US" sz="2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Trần Quốc Khánh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0"/>
          <p:cNvSpPr txBox="1"/>
          <p:nvPr/>
        </p:nvSpPr>
        <p:spPr>
          <a:xfrm>
            <a:off x="3729848" y="3343275"/>
            <a:ext cx="10828304" cy="282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999" u="none" cap="none" strike="noStrike">
                <a:solidFill>
                  <a:srgbClr val="FFFFFF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rPr>
              <a:t>Thank You For Watching!</a:t>
            </a:r>
            <a:endParaRPr/>
          </a:p>
        </p:txBody>
      </p:sp>
      <p:sp>
        <p:nvSpPr>
          <p:cNvPr id="212" name="Google Shape;212;p10"/>
          <p:cNvSpPr/>
          <p:nvPr/>
        </p:nvSpPr>
        <p:spPr>
          <a:xfrm flipH="1">
            <a:off x="1028700" y="6172200"/>
            <a:ext cx="3291840" cy="4114800"/>
          </a:xfrm>
          <a:custGeom>
            <a:rect b="b" l="l" r="r" t="t"/>
            <a:pathLst>
              <a:path extrusionOk="0" h="4114800" w="3291840">
                <a:moveTo>
                  <a:pt x="3291840" y="0"/>
                </a:moveTo>
                <a:lnTo>
                  <a:pt x="0" y="0"/>
                </a:lnTo>
                <a:lnTo>
                  <a:pt x="0" y="4114800"/>
                </a:lnTo>
                <a:lnTo>
                  <a:pt x="3291840" y="4114800"/>
                </a:lnTo>
                <a:lnTo>
                  <a:pt x="329184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3" name="Google Shape;213;p10"/>
          <p:cNvSpPr/>
          <p:nvPr/>
        </p:nvSpPr>
        <p:spPr>
          <a:xfrm>
            <a:off x="13967460" y="6172200"/>
            <a:ext cx="3291840" cy="4114800"/>
          </a:xfrm>
          <a:custGeom>
            <a:rect b="b" l="l" r="r" t="t"/>
            <a:pathLst>
              <a:path extrusionOk="0" h="4114800" w="3291840">
                <a:moveTo>
                  <a:pt x="0" y="0"/>
                </a:moveTo>
                <a:lnTo>
                  <a:pt x="3291840" y="0"/>
                </a:lnTo>
                <a:lnTo>
                  <a:pt x="32918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4" name="Google Shape;214;p10"/>
          <p:cNvSpPr txBox="1"/>
          <p:nvPr/>
        </p:nvSpPr>
        <p:spPr>
          <a:xfrm>
            <a:off x="17259300" y="9563100"/>
            <a:ext cx="1004803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rPr>
              <a:t>13</a:t>
            </a:r>
            <a:endParaRPr/>
          </a:p>
        </p:txBody>
      </p:sp>
    </p:spTree>
  </p:cSld>
  <p:clrMapOvr>
    <a:masterClrMapping/>
  </p:clrMapOvr>
  <p:transition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/>
        </p:nvSpPr>
        <p:spPr>
          <a:xfrm>
            <a:off x="1334210" y="3924300"/>
            <a:ext cx="16427491" cy="3554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1" marL="647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Dự đoán thời tiết trong vòng 3 giờ tiếp theo tại thành phố Hồ Chí Minh</a:t>
            </a:r>
            <a:endParaRPr/>
          </a:p>
          <a:p>
            <a:pPr indent="-323850" lvl="1" marL="647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Xây dựng bài toán trên 3 mô hình: mô hình hồi quy Logistic, XGBClassifier và Mô hình SVC (Support Vector Classifier)</a:t>
            </a:r>
            <a:endParaRPr/>
          </a:p>
          <a:p>
            <a:pPr indent="-323850" lvl="1" marL="647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Mong đợi: độ chính xác của mô hình vượt 80%</a:t>
            </a:r>
            <a:endParaRPr/>
          </a:p>
        </p:txBody>
      </p:sp>
      <p:grpSp>
        <p:nvGrpSpPr>
          <p:cNvPr id="107" name="Google Shape;107;p2"/>
          <p:cNvGrpSpPr/>
          <p:nvPr/>
        </p:nvGrpSpPr>
        <p:grpSpPr>
          <a:xfrm>
            <a:off x="1028700" y="1085850"/>
            <a:ext cx="9336213" cy="1348740"/>
            <a:chOff x="0" y="76200"/>
            <a:chExt cx="12448284" cy="1798320"/>
          </a:xfrm>
        </p:grpSpPr>
        <p:sp>
          <p:nvSpPr>
            <p:cNvPr id="108" name="Google Shape;108;p2"/>
            <p:cNvSpPr txBox="1"/>
            <p:nvPr/>
          </p:nvSpPr>
          <p:spPr>
            <a:xfrm>
              <a:off x="407346" y="76200"/>
              <a:ext cx="11784654" cy="1544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1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8000" u="none" cap="none" strike="noStrike">
                  <a:solidFill>
                    <a:srgbClr val="FFFFFF"/>
                  </a:solidFill>
                  <a:latin typeface="Saira Condensed Medium"/>
                  <a:ea typeface="Saira Condensed Medium"/>
                  <a:cs typeface="Saira Condensed Medium"/>
                  <a:sym typeface="Saira Condensed Medium"/>
                </a:rPr>
                <a:t>Giới thiệu bài toán</a:t>
              </a:r>
              <a:endParaRPr/>
            </a:p>
          </p:txBody>
        </p:sp>
        <p:cxnSp>
          <p:nvCxnSpPr>
            <p:cNvPr id="109" name="Google Shape;109;p2"/>
            <p:cNvCxnSpPr/>
            <p:nvPr/>
          </p:nvCxnSpPr>
          <p:spPr>
            <a:xfrm>
              <a:off x="0" y="1874520"/>
              <a:ext cx="12448284" cy="0"/>
            </a:xfrm>
            <a:prstGeom prst="straightConnector1">
              <a:avLst/>
            </a:prstGeom>
            <a:noFill/>
            <a:ln cap="flat" cmpd="sng" w="63500">
              <a:solidFill>
                <a:srgbClr val="FFFFFF"/>
              </a:solidFill>
              <a:prstDash val="solid"/>
              <a:round/>
              <a:headEnd len="lg" w="lg" type="oval"/>
              <a:tailEnd len="lg" w="lg" type="oval"/>
            </a:ln>
          </p:spPr>
        </p:cxnSp>
      </p:grpSp>
      <p:sp>
        <p:nvSpPr>
          <p:cNvPr id="110" name="Google Shape;110;p2"/>
          <p:cNvSpPr/>
          <p:nvPr/>
        </p:nvSpPr>
        <p:spPr>
          <a:xfrm flipH="1">
            <a:off x="304800" y="7958586"/>
            <a:ext cx="2567222" cy="3209028"/>
          </a:xfrm>
          <a:custGeom>
            <a:rect b="b" l="l" r="r" t="t"/>
            <a:pathLst>
              <a:path extrusionOk="0" h="3209028" w="2567222">
                <a:moveTo>
                  <a:pt x="2567222" y="0"/>
                </a:moveTo>
                <a:lnTo>
                  <a:pt x="0" y="0"/>
                </a:lnTo>
                <a:lnTo>
                  <a:pt x="0" y="3209028"/>
                </a:lnTo>
                <a:lnTo>
                  <a:pt x="2567222" y="3209028"/>
                </a:lnTo>
                <a:lnTo>
                  <a:pt x="2567222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" name="Google Shape;111;p2"/>
          <p:cNvSpPr txBox="1"/>
          <p:nvPr/>
        </p:nvSpPr>
        <p:spPr>
          <a:xfrm>
            <a:off x="17259300" y="9563100"/>
            <a:ext cx="1004803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rPr>
              <a:t>03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19200" y="-685800"/>
            <a:ext cx="20726400" cy="116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76200" y="3848100"/>
            <a:ext cx="9777179" cy="35500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1" marL="7810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Dữ liệu được thu thập ở WorldWeatherOnline, từ 01/01/2020 đến 30/04/2023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810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Dùng thư viện </a:t>
            </a:r>
            <a:r>
              <a:rPr b="0" i="1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Selenium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của python để thu thập dữ liệu.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1334210" y="1085850"/>
            <a:ext cx="8838491" cy="115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rPr>
              <a:t>Thu thập dữ liệu</a:t>
            </a:r>
            <a:endParaRPr b="0" i="0" sz="8000" u="none" cap="none" strike="noStrike">
              <a:solidFill>
                <a:srgbClr val="FFFFFF"/>
              </a:solidFill>
              <a:latin typeface="Saira Condensed Medium"/>
              <a:ea typeface="Saira Condensed Medium"/>
              <a:cs typeface="Saira Condensed Medium"/>
              <a:sym typeface="Saira Condensed Medium"/>
            </a:endParaRPr>
          </a:p>
        </p:txBody>
      </p:sp>
      <p:cxnSp>
        <p:nvCxnSpPr>
          <p:cNvPr id="123" name="Google Shape;123;p3"/>
          <p:cNvCxnSpPr/>
          <p:nvPr/>
        </p:nvCxnSpPr>
        <p:spPr>
          <a:xfrm>
            <a:off x="1143000" y="2383971"/>
            <a:ext cx="6248400" cy="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124" name="Google Shape;124;p3"/>
          <p:cNvSpPr/>
          <p:nvPr/>
        </p:nvSpPr>
        <p:spPr>
          <a:xfrm flipH="1">
            <a:off x="-1233012" y="8473520"/>
            <a:ext cx="2567222" cy="3209028"/>
          </a:xfrm>
          <a:custGeom>
            <a:rect b="b" l="l" r="r" t="t"/>
            <a:pathLst>
              <a:path extrusionOk="0" h="3209028" w="2567222">
                <a:moveTo>
                  <a:pt x="2567222" y="0"/>
                </a:moveTo>
                <a:lnTo>
                  <a:pt x="0" y="0"/>
                </a:lnTo>
                <a:lnTo>
                  <a:pt x="0" y="3209028"/>
                </a:lnTo>
                <a:lnTo>
                  <a:pt x="2567222" y="3209028"/>
                </a:lnTo>
                <a:lnTo>
                  <a:pt x="2567222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" name="Google Shape;125;p3"/>
          <p:cNvSpPr txBox="1"/>
          <p:nvPr/>
        </p:nvSpPr>
        <p:spPr>
          <a:xfrm>
            <a:off x="17259300" y="9563100"/>
            <a:ext cx="1004803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rPr>
              <a:t>03</a:t>
            </a:r>
            <a:endParaRPr/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10800" y="2781244"/>
            <a:ext cx="7512798" cy="6353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762000" y="3589587"/>
            <a:ext cx="13174469" cy="26266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1" marL="647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Loại bỏ dữ liệu nhiễu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647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Chuẩn hóa dữ liệu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647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Rút trích đặc trưng dữ liệu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1334210" y="1085850"/>
            <a:ext cx="8838491" cy="115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rPr>
              <a:t>Xử lý dữ liệu</a:t>
            </a:r>
            <a:endParaRPr b="0" i="0" sz="8000" u="none" cap="none" strike="noStrike">
              <a:solidFill>
                <a:srgbClr val="FFFFFF"/>
              </a:solidFill>
              <a:latin typeface="Saira Condensed Medium"/>
              <a:ea typeface="Saira Condensed Medium"/>
              <a:cs typeface="Saira Condensed Medium"/>
              <a:sym typeface="Saira Condensed Medium"/>
            </a:endParaRPr>
          </a:p>
        </p:txBody>
      </p:sp>
      <p:cxnSp>
        <p:nvCxnSpPr>
          <p:cNvPr id="138" name="Google Shape;138;p4"/>
          <p:cNvCxnSpPr/>
          <p:nvPr/>
        </p:nvCxnSpPr>
        <p:spPr>
          <a:xfrm flipH="1" rot="10800000">
            <a:off x="1028701" y="2406300"/>
            <a:ext cx="5219700" cy="28289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139" name="Google Shape;139;p4"/>
          <p:cNvSpPr txBox="1"/>
          <p:nvPr/>
        </p:nvSpPr>
        <p:spPr>
          <a:xfrm>
            <a:off x="17259300" y="9563100"/>
            <a:ext cx="1004803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rPr>
              <a:t>03</a:t>
            </a:r>
            <a:endParaRPr/>
          </a:p>
        </p:txBody>
      </p:sp>
      <p:pic>
        <p:nvPicPr>
          <p:cNvPr id="140" name="Google Shape;14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6840" y="1710786"/>
            <a:ext cx="9036812" cy="337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0" y="5866334"/>
            <a:ext cx="9070540" cy="3201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 txBox="1"/>
          <p:nvPr/>
        </p:nvSpPr>
        <p:spPr>
          <a:xfrm>
            <a:off x="523825" y="3962111"/>
            <a:ext cx="1623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Từ khóa của từng nhãn thời tiết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52" name="Google Shape;152;p6"/>
          <p:cNvSpPr/>
          <p:nvPr/>
        </p:nvSpPr>
        <p:spPr>
          <a:xfrm flipH="1">
            <a:off x="-769261" y="7663508"/>
            <a:ext cx="2567222" cy="3209028"/>
          </a:xfrm>
          <a:custGeom>
            <a:rect b="b" l="l" r="r" t="t"/>
            <a:pathLst>
              <a:path extrusionOk="0" h="3209028" w="2567222">
                <a:moveTo>
                  <a:pt x="2567222" y="0"/>
                </a:moveTo>
                <a:lnTo>
                  <a:pt x="0" y="0"/>
                </a:lnTo>
                <a:lnTo>
                  <a:pt x="0" y="3209028"/>
                </a:lnTo>
                <a:lnTo>
                  <a:pt x="2567222" y="3209028"/>
                </a:lnTo>
                <a:lnTo>
                  <a:pt x="2567222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3" name="Google Shape;153;p6"/>
          <p:cNvSpPr txBox="1"/>
          <p:nvPr/>
        </p:nvSpPr>
        <p:spPr>
          <a:xfrm>
            <a:off x="17259300" y="9563100"/>
            <a:ext cx="1004803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rPr>
              <a:t>03</a:t>
            </a:r>
            <a:endParaRPr/>
          </a:p>
        </p:txBody>
      </p:sp>
      <p:pic>
        <p:nvPicPr>
          <p:cNvPr id="154" name="Google Shape;15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8097" y="5176425"/>
            <a:ext cx="15491804" cy="44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 txBox="1"/>
          <p:nvPr/>
        </p:nvSpPr>
        <p:spPr>
          <a:xfrm>
            <a:off x="1334210" y="1085850"/>
            <a:ext cx="8838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rPr>
              <a:t>Phân tích dữ liệu</a:t>
            </a:r>
            <a:endParaRPr b="0" i="0" sz="8000" u="none" cap="none" strike="noStrike">
              <a:solidFill>
                <a:srgbClr val="FFFFFF"/>
              </a:solidFill>
              <a:latin typeface="Saira Condensed Medium"/>
              <a:ea typeface="Saira Condensed Medium"/>
              <a:cs typeface="Saira Condensed Medium"/>
              <a:sym typeface="Saira Condensed Medium"/>
            </a:endParaRPr>
          </a:p>
        </p:txBody>
      </p:sp>
      <p:cxnSp>
        <p:nvCxnSpPr>
          <p:cNvPr id="156" name="Google Shape;156;p6"/>
          <p:cNvCxnSpPr/>
          <p:nvPr/>
        </p:nvCxnSpPr>
        <p:spPr>
          <a:xfrm flipH="1" rot="10800000">
            <a:off x="1028700" y="2398888"/>
            <a:ext cx="6591300" cy="357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lg" w="lg" type="oval"/>
            <a:tailEnd len="lg" w="lg" type="oval"/>
          </a:ln>
        </p:spPr>
      </p:cxn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5"/>
          <p:cNvSpPr txBox="1"/>
          <p:nvPr/>
        </p:nvSpPr>
        <p:spPr>
          <a:xfrm>
            <a:off x="1334210" y="1085850"/>
            <a:ext cx="8838491" cy="115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rPr>
              <a:t>Phân tích dữ liệu</a:t>
            </a:r>
            <a:endParaRPr b="0" i="0" sz="8000" u="none" cap="none" strike="noStrike">
              <a:solidFill>
                <a:srgbClr val="FFFFFF"/>
              </a:solidFill>
              <a:latin typeface="Saira Condensed Medium"/>
              <a:ea typeface="Saira Condensed Medium"/>
              <a:cs typeface="Saira Condensed Medium"/>
              <a:sym typeface="Saira Condensed Medium"/>
            </a:endParaRPr>
          </a:p>
        </p:txBody>
      </p:sp>
      <p:cxnSp>
        <p:nvCxnSpPr>
          <p:cNvPr id="167" name="Google Shape;167;p5"/>
          <p:cNvCxnSpPr/>
          <p:nvPr/>
        </p:nvCxnSpPr>
        <p:spPr>
          <a:xfrm flipH="1" rot="10800000">
            <a:off x="1028700" y="2398865"/>
            <a:ext cx="6591299" cy="35723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168" name="Google Shape;168;p5"/>
          <p:cNvSpPr txBox="1"/>
          <p:nvPr/>
        </p:nvSpPr>
        <p:spPr>
          <a:xfrm>
            <a:off x="17259300" y="9563100"/>
            <a:ext cx="1004803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rPr>
              <a:t>03</a:t>
            </a:r>
            <a:endParaRPr/>
          </a:p>
        </p:txBody>
      </p:sp>
      <p:pic>
        <p:nvPicPr>
          <p:cNvPr id="169" name="Google Shape;169;p5"/>
          <p:cNvPicPr preferRelativeResize="0"/>
          <p:nvPr/>
        </p:nvPicPr>
        <p:blipFill rotWithShape="1">
          <a:blip r:embed="rId4">
            <a:alphaModFix/>
          </a:blip>
          <a:srcRect b="10290" l="0" r="0" t="0"/>
          <a:stretch/>
        </p:blipFill>
        <p:spPr>
          <a:xfrm>
            <a:off x="11519799" y="3619500"/>
            <a:ext cx="6241902" cy="45457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Ảnh có chứa biểu đồ&#10;&#10;Mô tả được tạo tự động" id="170" name="Google Shape;17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2715" y="4200565"/>
            <a:ext cx="10601264" cy="394186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5"/>
          <p:cNvSpPr txBox="1"/>
          <p:nvPr/>
        </p:nvSpPr>
        <p:spPr>
          <a:xfrm>
            <a:off x="11125200" y="8198010"/>
            <a:ext cx="9753600" cy="664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323850" marR="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Biểu đồ phân bố tỉ lệ thời tiết trong bộ dữ liệu</a:t>
            </a:r>
            <a:endParaRPr b="0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2209800" y="8157901"/>
            <a:ext cx="9753600" cy="664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323850" marR="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Biểu đồ phân bố các thuộc tính trong bộ dữ liệu</a:t>
            </a:r>
            <a:endParaRPr b="0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7"/>
          <p:cNvGrpSpPr/>
          <p:nvPr/>
        </p:nvGrpSpPr>
        <p:grpSpPr>
          <a:xfrm>
            <a:off x="457200" y="571500"/>
            <a:ext cx="9336213" cy="1348740"/>
            <a:chOff x="-762000" y="-609600"/>
            <a:chExt cx="12448284" cy="1798320"/>
          </a:xfrm>
        </p:grpSpPr>
        <p:sp>
          <p:nvSpPr>
            <p:cNvPr id="180" name="Google Shape;180;p7"/>
            <p:cNvSpPr txBox="1"/>
            <p:nvPr/>
          </p:nvSpPr>
          <p:spPr>
            <a:xfrm>
              <a:off x="-354653" y="-609600"/>
              <a:ext cx="11784655" cy="1544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1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8000" u="none" cap="none" strike="noStrike">
                  <a:solidFill>
                    <a:srgbClr val="FFFFFF"/>
                  </a:solidFill>
                  <a:latin typeface="Saira Condensed Medium"/>
                  <a:ea typeface="Saira Condensed Medium"/>
                  <a:cs typeface="Saira Condensed Medium"/>
                  <a:sym typeface="Saira Condensed Medium"/>
                </a:rPr>
                <a:t>Phương pháp máy học</a:t>
              </a:r>
              <a:endParaRPr b="0" i="0" sz="8000" u="none" cap="none" strike="noStrike">
                <a:solidFill>
                  <a:srgbClr val="FFFFFF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endParaRPr>
            </a:p>
          </p:txBody>
        </p:sp>
        <p:cxnSp>
          <p:nvCxnSpPr>
            <p:cNvPr id="181" name="Google Shape;181;p7"/>
            <p:cNvCxnSpPr/>
            <p:nvPr/>
          </p:nvCxnSpPr>
          <p:spPr>
            <a:xfrm>
              <a:off x="-762000" y="1188720"/>
              <a:ext cx="12448284" cy="0"/>
            </a:xfrm>
            <a:prstGeom prst="straightConnector1">
              <a:avLst/>
            </a:prstGeom>
            <a:noFill/>
            <a:ln cap="flat" cmpd="sng" w="63500">
              <a:solidFill>
                <a:srgbClr val="FFFFFF"/>
              </a:solidFill>
              <a:prstDash val="solid"/>
              <a:round/>
              <a:headEnd len="lg" w="lg" type="oval"/>
              <a:tailEnd len="lg" w="lg" type="oval"/>
            </a:ln>
          </p:spPr>
        </p:cxnSp>
      </p:grpSp>
      <p:sp>
        <p:nvSpPr>
          <p:cNvPr id="182" name="Google Shape;182;p7"/>
          <p:cNvSpPr txBox="1"/>
          <p:nvPr/>
        </p:nvSpPr>
        <p:spPr>
          <a:xfrm>
            <a:off x="17259300" y="9563100"/>
            <a:ext cx="1004803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rPr>
              <a:t>04</a:t>
            </a:r>
            <a:endParaRPr/>
          </a:p>
        </p:txBody>
      </p:sp>
      <p:pic>
        <p:nvPicPr>
          <p:cNvPr id="183" name="Google Shape;18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4061" y="6513473"/>
            <a:ext cx="7478006" cy="3334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8271" y="2543454"/>
            <a:ext cx="7577146" cy="3362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37461" y="2543452"/>
            <a:ext cx="7564606" cy="3362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58271" y="6505854"/>
            <a:ext cx="7356556" cy="3362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8"/>
          <p:cNvGrpSpPr/>
          <p:nvPr/>
        </p:nvGrpSpPr>
        <p:grpSpPr>
          <a:xfrm>
            <a:off x="1028700" y="1085850"/>
            <a:ext cx="9336213" cy="1348740"/>
            <a:chOff x="0" y="76200"/>
            <a:chExt cx="12448284" cy="1798320"/>
          </a:xfrm>
        </p:grpSpPr>
        <p:sp>
          <p:nvSpPr>
            <p:cNvPr id="193" name="Google Shape;193;p8"/>
            <p:cNvSpPr txBox="1"/>
            <p:nvPr/>
          </p:nvSpPr>
          <p:spPr>
            <a:xfrm>
              <a:off x="407346" y="76200"/>
              <a:ext cx="11784600" cy="16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1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>
                  <a:solidFill>
                    <a:srgbClr val="FFFFFF"/>
                  </a:solidFill>
                  <a:latin typeface="Saira Condensed Medium"/>
                  <a:ea typeface="Saira Condensed Medium"/>
                  <a:cs typeface="Saira Condensed Medium"/>
                  <a:sym typeface="Saira Condensed Medium"/>
                </a:rPr>
                <a:t>L</a:t>
              </a:r>
              <a:r>
                <a:rPr b="0" i="0" lang="en-US" sz="8000" u="none" cap="none" strike="noStrike">
                  <a:solidFill>
                    <a:srgbClr val="FFFFFF"/>
                  </a:solidFill>
                  <a:latin typeface="Saira Condensed Medium"/>
                  <a:ea typeface="Saira Condensed Medium"/>
                  <a:cs typeface="Saira Condensed Medium"/>
                  <a:sym typeface="Saira Condensed Medium"/>
                </a:rPr>
                <a:t>ỗi và Hướng phát triển</a:t>
              </a:r>
              <a:endParaRPr b="0" i="0" sz="8000" u="none" cap="none" strike="noStrike">
                <a:solidFill>
                  <a:srgbClr val="FFFFFF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endParaRPr>
            </a:p>
          </p:txBody>
        </p:sp>
        <p:cxnSp>
          <p:nvCxnSpPr>
            <p:cNvPr id="194" name="Google Shape;194;p8"/>
            <p:cNvCxnSpPr/>
            <p:nvPr/>
          </p:nvCxnSpPr>
          <p:spPr>
            <a:xfrm>
              <a:off x="0" y="1874520"/>
              <a:ext cx="12448284" cy="0"/>
            </a:xfrm>
            <a:prstGeom prst="straightConnector1">
              <a:avLst/>
            </a:prstGeom>
            <a:noFill/>
            <a:ln cap="flat" cmpd="sng" w="63500">
              <a:solidFill>
                <a:srgbClr val="FFFFFF"/>
              </a:solidFill>
              <a:prstDash val="solid"/>
              <a:round/>
              <a:headEnd len="lg" w="lg" type="oval"/>
              <a:tailEnd len="lg" w="lg" type="oval"/>
            </a:ln>
          </p:spPr>
        </p:cxnSp>
      </p:grpSp>
      <p:sp>
        <p:nvSpPr>
          <p:cNvPr id="195" name="Google Shape;195;p8"/>
          <p:cNvSpPr txBox="1"/>
          <p:nvPr/>
        </p:nvSpPr>
        <p:spPr>
          <a:xfrm>
            <a:off x="609600" y="4000500"/>
            <a:ext cx="14325600" cy="4473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1" marL="647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Mô hình XGBClassifier là có độ chính xác cao nhất và thời gian thực thi nhanh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647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Mô hình hồi quy Logictis tuy thời gian tốt nhưng không đảm bảo độ chính xác cao như XGBClassifier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647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Đối với SVC thì lại kém so với 2 mô hình trước, thời gian thực thi lâu gấp nhiều lần.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17259300" y="9563100"/>
            <a:ext cx="1004803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rPr>
              <a:t>05</a:t>
            </a:r>
            <a:endParaRPr/>
          </a:p>
        </p:txBody>
      </p:sp>
    </p:spTree>
  </p:cSld>
  <p:clrMapOvr>
    <a:masterClrMapping/>
  </p:clrMapOvr>
  <p:transition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9"/>
          <p:cNvSpPr txBox="1"/>
          <p:nvPr/>
        </p:nvSpPr>
        <p:spPr>
          <a:xfrm>
            <a:off x="1334210" y="1085850"/>
            <a:ext cx="8838491" cy="115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rPr>
              <a:t>Kết luận</a:t>
            </a:r>
            <a:endParaRPr b="0" i="0" sz="8000" u="none" cap="none" strike="noStrike">
              <a:solidFill>
                <a:srgbClr val="FFFFFF"/>
              </a:solidFill>
              <a:latin typeface="Saira Condensed Medium"/>
              <a:ea typeface="Saira Condensed Medium"/>
              <a:cs typeface="Saira Condensed Medium"/>
              <a:sym typeface="Saira Condensed Medium"/>
            </a:endParaRPr>
          </a:p>
        </p:txBody>
      </p:sp>
      <p:cxnSp>
        <p:nvCxnSpPr>
          <p:cNvPr id="203" name="Google Shape;203;p9"/>
          <p:cNvCxnSpPr/>
          <p:nvPr/>
        </p:nvCxnSpPr>
        <p:spPr>
          <a:xfrm>
            <a:off x="1143000" y="2434590"/>
            <a:ext cx="4151188" cy="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204" name="Google Shape;204;p9"/>
          <p:cNvSpPr txBox="1"/>
          <p:nvPr/>
        </p:nvSpPr>
        <p:spPr>
          <a:xfrm>
            <a:off x="609600" y="4000500"/>
            <a:ext cx="156210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1" marL="647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Mô hình học sâu đưa ra kết quả khá tốt trên bộ dữ liệu với độ chính xác từ 80-95 đạt được mục tiêu ban đầu đề ra, nhưng vẫn cần cải thiện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647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Cần thêm một số thuộc tính có liên quan mật thiết đến thời tiết</a:t>
            </a:r>
            <a:r>
              <a:rPr lang="en-US" sz="3000">
                <a:solidFill>
                  <a:srgbClr val="FFFFFF"/>
                </a:solidFill>
              </a:rPr>
              <a:t> (vị trí địa lý)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17259300" y="9563100"/>
            <a:ext cx="1004803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rPr>
              <a:t>05</a:t>
            </a:r>
            <a:endParaRPr/>
          </a:p>
        </p:txBody>
      </p:sp>
    </p:spTree>
  </p:cSld>
  <p:clrMapOvr>
    <a:masterClrMapping/>
  </p:clrMapOvr>
  <p:transition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ACER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0x010100597AE72EEA79B74DA5C86E3CA8C98E55</vt:lpwstr>
  </property>
</Properties>
</file>