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58" r:id="rId3"/>
    <p:sldId id="320" r:id="rId4"/>
    <p:sldId id="259" r:id="rId5"/>
    <p:sldId id="261" r:id="rId6"/>
    <p:sldId id="307" r:id="rId7"/>
    <p:sldId id="325" r:id="rId8"/>
    <p:sldId id="315" r:id="rId9"/>
    <p:sldId id="304" r:id="rId10"/>
    <p:sldId id="308" r:id="rId11"/>
    <p:sldId id="309" r:id="rId12"/>
    <p:sldId id="324" r:id="rId13"/>
    <p:sldId id="318" r:id="rId14"/>
    <p:sldId id="319" r:id="rId15"/>
    <p:sldId id="310" r:id="rId16"/>
    <p:sldId id="322" r:id="rId17"/>
    <p:sldId id="317" r:id="rId18"/>
    <p:sldId id="305" r:id="rId19"/>
    <p:sldId id="311" r:id="rId20"/>
    <p:sldId id="312" r:id="rId21"/>
    <p:sldId id="321" r:id="rId22"/>
    <p:sldId id="314" r:id="rId23"/>
  </p:sldIdLst>
  <p:sldSz cx="9144000" cy="5143500" type="screen16x9"/>
  <p:notesSz cx="6858000" cy="9144000"/>
  <p:embeddedFontLst>
    <p:embeddedFont>
      <p:font typeface="Barlow Semi Condensed" panose="00000506000000000000" pitchFamily="2" charset="0"/>
      <p:regular r:id="rId25"/>
      <p:bold r:id="rId26"/>
      <p:italic r:id="rId27"/>
      <p:boldItalic r:id="rId28"/>
    </p:embeddedFont>
    <p:embeddedFont>
      <p:font typeface="Barlow Semi Condensed Medium" panose="00000606000000000000" pitchFamily="2" charset="0"/>
      <p:regular r:id="rId29"/>
      <p:bold r:id="rId30"/>
      <p:italic r:id="rId31"/>
      <p:boldItalic r:id="rId32"/>
    </p:embeddedFont>
    <p:embeddedFont>
      <p:font typeface="Fjalla One" panose="020005060400000200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Trang" initials="PT" lastIdx="1" clrIdx="0">
    <p:extLst>
      <p:ext uri="{19B8F6BF-5375-455C-9EA6-DF929625EA0E}">
        <p15:presenceInfo xmlns:p15="http://schemas.microsoft.com/office/powerpoint/2012/main" userId="90e0d0fa1b4505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727272"/>
    <a:srgbClr val="A8A8A8"/>
    <a:srgbClr val="77C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DED8F1-F506-4DD8-9AC4-D8A1D580BFA0}">
  <a:tblStyle styleId="{E8DED8F1-F506-4DD8-9AC4-D8A1D580BF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84" d="100"/>
          <a:sy n="84" d="100"/>
        </p:scale>
        <p:origin x="4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1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67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2169227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51683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 id="2147483660" r:id="rId5"/>
    <p:sldLayoutId id="2147483667" r:id="rId6"/>
    <p:sldLayoutId id="2147483673" r:id="rId7"/>
    <p:sldLayoutId id="2147483674" r:id="rId8"/>
    <p:sldLayoutId id="2147483675" r:id="rId9"/>
    <p:sldLayoutId id="2147483676"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jpg"/><Relationship Id="rId5" Type="http://schemas.openxmlformats.org/officeDocument/2006/relationships/image" Target="../media/image1.pn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444400" y="1131570"/>
            <a:ext cx="5124190" cy="403479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149890" y="652138"/>
            <a:ext cx="5831510" cy="17340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dk2"/>
                </a:solidFill>
              </a:rPr>
              <a:t>Interacting with the World</a:t>
            </a:r>
            <a:endParaRPr sz="3600" dirty="0">
              <a:solidFill>
                <a:schemeClr val="dk2"/>
              </a:solidFill>
            </a:endParaRPr>
          </a:p>
        </p:txBody>
      </p:sp>
      <p:sp>
        <p:nvSpPr>
          <p:cNvPr id="1885" name="Google Shape;1885;p35"/>
          <p:cNvSpPr txBox="1">
            <a:spLocks noGrp="1"/>
          </p:cNvSpPr>
          <p:nvPr>
            <p:ph type="subTitle" idx="1"/>
          </p:nvPr>
        </p:nvSpPr>
        <p:spPr>
          <a:xfrm>
            <a:off x="6076490" y="3487668"/>
            <a:ext cx="3029572" cy="89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800" dirty="0">
                <a:solidFill>
                  <a:schemeClr val="accent1"/>
                </a:solidFill>
              </a:rPr>
              <a:t>Group 20</a:t>
            </a:r>
          </a:p>
          <a:p>
            <a:pPr lvl="0" algn="just" rtl="0">
              <a:spcBef>
                <a:spcPts val="0"/>
              </a:spcBef>
              <a:spcAft>
                <a:spcPts val="0"/>
              </a:spcAft>
              <a:buClr>
                <a:schemeClr val="dk1"/>
              </a:buClr>
              <a:buSzPts val="1100"/>
            </a:pPr>
            <a:r>
              <a:rPr lang="en-US" sz="1800" dirty="0" err="1"/>
              <a:t>Phạm</a:t>
            </a:r>
            <a:r>
              <a:rPr lang="en-US" sz="1800" dirty="0"/>
              <a:t> Hoài Nam: 21000394</a:t>
            </a:r>
          </a:p>
          <a:p>
            <a:pPr lvl="0" algn="just" rtl="0">
              <a:spcBef>
                <a:spcPts val="0"/>
              </a:spcBef>
              <a:spcAft>
                <a:spcPts val="0"/>
              </a:spcAft>
              <a:buClr>
                <a:schemeClr val="dk1"/>
              </a:buClr>
              <a:buSzPts val="1100"/>
            </a:pPr>
            <a:r>
              <a:rPr lang="en-US" sz="1800" dirty="0" err="1"/>
              <a:t>Phạm</a:t>
            </a:r>
            <a:r>
              <a:rPr lang="en-US" sz="1800" dirty="0"/>
              <a:t> </a:t>
            </a:r>
            <a:r>
              <a:rPr lang="en-US" sz="1800" dirty="0" err="1"/>
              <a:t>Hồng</a:t>
            </a:r>
            <a:r>
              <a:rPr lang="en-US" sz="1800" dirty="0"/>
              <a:t> </a:t>
            </a:r>
            <a:r>
              <a:rPr lang="en-US" sz="1800" dirty="0" err="1"/>
              <a:t>Quân</a:t>
            </a:r>
            <a:r>
              <a:rPr lang="en-US" sz="1800" dirty="0"/>
              <a:t> :21001575</a:t>
            </a:r>
          </a:p>
          <a:p>
            <a:pPr lvl="0" algn="just" rtl="0">
              <a:spcBef>
                <a:spcPts val="0"/>
              </a:spcBef>
              <a:spcAft>
                <a:spcPts val="0"/>
              </a:spcAft>
              <a:buClr>
                <a:schemeClr val="dk1"/>
              </a:buClr>
              <a:buSzPts val="1100"/>
            </a:pPr>
            <a:r>
              <a:rPr lang="en-US" sz="1800" dirty="0"/>
              <a:t>Phan </a:t>
            </a:r>
            <a:r>
              <a:rPr lang="en-US" sz="1800" dirty="0" err="1"/>
              <a:t>Thị</a:t>
            </a:r>
            <a:r>
              <a:rPr lang="en-US" sz="1800" dirty="0"/>
              <a:t> Thu Trang: 21001593</a:t>
            </a:r>
          </a:p>
          <a:p>
            <a:pPr lvl="0" algn="just" rtl="0">
              <a:spcBef>
                <a:spcPts val="0"/>
              </a:spcBef>
              <a:spcAft>
                <a:spcPts val="0"/>
              </a:spcAft>
              <a:buClr>
                <a:schemeClr val="dk1"/>
              </a:buClr>
              <a:buSzPts val="1100"/>
            </a:pPr>
            <a:endParaRPr lang="en-US" sz="1800" dirty="0"/>
          </a:p>
          <a:p>
            <a:pPr marL="457200" lvl="0" indent="-457200" algn="just" rtl="0">
              <a:spcBef>
                <a:spcPts val="0"/>
              </a:spcBef>
              <a:spcAft>
                <a:spcPts val="0"/>
              </a:spcAft>
              <a:buClr>
                <a:schemeClr val="dk1"/>
              </a:buClr>
              <a:buSzPts val="1100"/>
              <a:buFont typeface="Arial"/>
              <a:buAutoNum type="arabicPeriod"/>
            </a:pPr>
            <a:endParaRPr sz="1800" dirty="0">
              <a:solidFill>
                <a:schemeClr val="accent1"/>
              </a:solidFill>
            </a:endParaRPr>
          </a:p>
          <a:p>
            <a:pPr marL="0" lvl="0" indent="0" algn="just" rtl="0">
              <a:spcBef>
                <a:spcPts val="0"/>
              </a:spcBef>
              <a:spcAft>
                <a:spcPts val="0"/>
              </a:spcAft>
              <a:buClr>
                <a:schemeClr val="dk1"/>
              </a:buClr>
              <a:buSzPts val="1100"/>
              <a:buFont typeface="Arial"/>
              <a:buNone/>
            </a:pPr>
            <a:endParaRPr sz="1800" dirty="0">
              <a:solidFill>
                <a:schemeClr val="accent1"/>
              </a:solidFill>
            </a:endParaRPr>
          </a:p>
          <a:p>
            <a:pPr marL="0" lvl="0" indent="0" algn="just" rtl="0">
              <a:spcBef>
                <a:spcPts val="0"/>
              </a:spcBef>
              <a:spcAft>
                <a:spcPts val="0"/>
              </a:spcAft>
              <a:buNone/>
            </a:pPr>
            <a:endParaRPr sz="1800" dirty="0">
              <a:solidFill>
                <a:schemeClr val="accent1"/>
              </a:solidFill>
            </a:endParaRPr>
          </a:p>
        </p:txBody>
      </p:sp>
      <p:sp>
        <p:nvSpPr>
          <p:cNvPr id="3" name="TextBox 2">
            <a:extLst>
              <a:ext uri="{FF2B5EF4-FFF2-40B4-BE49-F238E27FC236}">
                <a16:creationId xmlns:a16="http://schemas.microsoft.com/office/drawing/2014/main" id="{8CD228B6-061C-2B6D-C11B-4B753E67E5B4}"/>
              </a:ext>
            </a:extLst>
          </p:cNvPr>
          <p:cNvSpPr txBox="1"/>
          <p:nvPr/>
        </p:nvSpPr>
        <p:spPr>
          <a:xfrm>
            <a:off x="5022430" y="2413660"/>
            <a:ext cx="4905640" cy="523220"/>
          </a:xfrm>
          <a:prstGeom prst="rect">
            <a:avLst/>
          </a:prstGeom>
          <a:noFill/>
        </p:spPr>
        <p:txBody>
          <a:bodyPr wrap="square" rtlCol="0">
            <a:spAutoFit/>
          </a:bodyPr>
          <a:lstStyle/>
          <a:p>
            <a:r>
              <a:rPr lang="en-US" sz="2800" dirty="0">
                <a:solidFill>
                  <a:srgbClr val="494949"/>
                </a:solidFill>
                <a:latin typeface="Fjalla One" panose="02000506040000020004" pitchFamily="2" charset="0"/>
              </a:rPr>
              <a:t>Through the Internet</a:t>
            </a:r>
          </a:p>
        </p:txBody>
      </p:sp>
      <p:pic>
        <p:nvPicPr>
          <p:cNvPr id="2" name="Picture 1">
            <a:extLst>
              <a:ext uri="{FF2B5EF4-FFF2-40B4-BE49-F238E27FC236}">
                <a16:creationId xmlns:a16="http://schemas.microsoft.com/office/drawing/2014/main" id="{8DE512C7-0CF8-53FD-F686-B09B88BA54F9}"/>
              </a:ext>
            </a:extLst>
          </p:cNvPr>
          <p:cNvPicPr>
            <a:picLocks noChangeAspect="1"/>
          </p:cNvPicPr>
          <p:nvPr/>
        </p:nvPicPr>
        <p:blipFill>
          <a:blip r:embed="rId3"/>
          <a:srcRect/>
          <a:stretch/>
        </p:blipFill>
        <p:spPr>
          <a:xfrm>
            <a:off x="275632" y="355498"/>
            <a:ext cx="1113366" cy="1113366"/>
          </a:xfrm>
          <a:prstGeom prst="rect">
            <a:avLst/>
          </a:prstGeom>
        </p:spPr>
      </p:pic>
      <p:sp>
        <p:nvSpPr>
          <p:cNvPr id="6" name="Arrow: Chevron 5">
            <a:extLst>
              <a:ext uri="{FF2B5EF4-FFF2-40B4-BE49-F238E27FC236}">
                <a16:creationId xmlns:a16="http://schemas.microsoft.com/office/drawing/2014/main" id="{3D691133-6C84-803E-323C-D436C41F58E3}"/>
              </a:ext>
            </a:extLst>
          </p:cNvPr>
          <p:cNvSpPr/>
          <p:nvPr/>
        </p:nvSpPr>
        <p:spPr>
          <a:xfrm rot="10800000">
            <a:off x="1558202" y="652138"/>
            <a:ext cx="392466" cy="41176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03186C48-221B-3A5B-7A4E-9241F247D52C}"/>
              </a:ext>
            </a:extLst>
          </p:cNvPr>
          <p:cNvSpPr txBox="1"/>
          <p:nvPr/>
        </p:nvSpPr>
        <p:spPr>
          <a:xfrm>
            <a:off x="1895388" y="686312"/>
            <a:ext cx="2471945" cy="369332"/>
          </a:xfrm>
          <a:prstGeom prst="rect">
            <a:avLst/>
          </a:prstGeom>
          <a:noFill/>
        </p:spPr>
        <p:txBody>
          <a:bodyPr wrap="square" rtlCol="0">
            <a:spAutoFit/>
          </a:bodyPr>
          <a:lstStyle/>
          <a:p>
            <a:r>
              <a:rPr lang="en-US" sz="1800" b="1" dirty="0">
                <a:solidFill>
                  <a:srgbClr val="77C6FC"/>
                </a:solidFill>
                <a:latin typeface="Barlow Semi Condensed" panose="00000506000000000000" pitchFamily="2" charset="0"/>
              </a:rPr>
              <a:t>SCAN QR</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94DBAE-64E7-3273-8E38-4015C35CE100}"/>
              </a:ext>
            </a:extLst>
          </p:cNvPr>
          <p:cNvSpPr txBox="1"/>
          <p:nvPr/>
        </p:nvSpPr>
        <p:spPr>
          <a:xfrm>
            <a:off x="434340" y="2994660"/>
            <a:ext cx="2720340" cy="1323439"/>
          </a:xfrm>
          <a:prstGeom prst="rect">
            <a:avLst/>
          </a:prstGeom>
          <a:noFill/>
        </p:spPr>
        <p:txBody>
          <a:bodyPr wrap="square" rtlCol="0">
            <a:spAutoFit/>
          </a:bodyPr>
          <a:lstStyle/>
          <a:p>
            <a:pPr algn="just"/>
            <a:r>
              <a:rPr lang="en-US" sz="4000" dirty="0">
                <a:solidFill>
                  <a:srgbClr val="494949"/>
                </a:solidFill>
                <a:latin typeface="Fjalla One" panose="02000506040000020004" pitchFamily="2" charset="0"/>
              </a:rPr>
              <a:t>What is the Internet?</a:t>
            </a:r>
          </a:p>
        </p:txBody>
      </p:sp>
      <p:pic>
        <p:nvPicPr>
          <p:cNvPr id="6" name="Picture 5">
            <a:extLst>
              <a:ext uri="{FF2B5EF4-FFF2-40B4-BE49-F238E27FC236}">
                <a16:creationId xmlns:a16="http://schemas.microsoft.com/office/drawing/2014/main" id="{8B5BE9EB-E08F-A210-B255-BF755BC2026D}"/>
              </a:ext>
            </a:extLst>
          </p:cNvPr>
          <p:cNvPicPr>
            <a:picLocks noChangeAspect="1"/>
          </p:cNvPicPr>
          <p:nvPr/>
        </p:nvPicPr>
        <p:blipFill>
          <a:blip r:embed="rId2"/>
          <a:srcRect/>
          <a:stretch/>
        </p:blipFill>
        <p:spPr>
          <a:xfrm>
            <a:off x="137160" y="528876"/>
            <a:ext cx="4234432" cy="2117216"/>
          </a:xfrm>
          <a:prstGeom prst="rect">
            <a:avLst/>
          </a:prstGeom>
        </p:spPr>
      </p:pic>
      <p:sp>
        <p:nvSpPr>
          <p:cNvPr id="7" name="TextBox 6">
            <a:extLst>
              <a:ext uri="{FF2B5EF4-FFF2-40B4-BE49-F238E27FC236}">
                <a16:creationId xmlns:a16="http://schemas.microsoft.com/office/drawing/2014/main" id="{4F918112-7D46-C63B-97A0-5BA07BD50344}"/>
              </a:ext>
            </a:extLst>
          </p:cNvPr>
          <p:cNvSpPr txBox="1"/>
          <p:nvPr/>
        </p:nvSpPr>
        <p:spPr>
          <a:xfrm>
            <a:off x="4320540" y="1889046"/>
            <a:ext cx="4686300" cy="2554545"/>
          </a:xfrm>
          <a:prstGeom prst="rect">
            <a:avLst/>
          </a:prstGeom>
          <a:noFill/>
        </p:spPr>
        <p:txBody>
          <a:bodyPr wrap="square" rtlCol="0">
            <a:spAutoFit/>
          </a:bodyPr>
          <a:lstStyle/>
          <a:p>
            <a:pPr rtl="0">
              <a:spcBef>
                <a:spcPts val="1200"/>
              </a:spcBef>
              <a:spcAft>
                <a:spcPts val="1200"/>
              </a:spcAft>
            </a:pPr>
            <a:r>
              <a:rPr lang="en-US" sz="1800" b="0" i="0" u="none" strike="noStrike" dirty="0">
                <a:solidFill>
                  <a:srgbClr val="494949"/>
                </a:solidFill>
                <a:effectLst/>
                <a:latin typeface="Barlow Semi Condensed" panose="00000506000000000000" pitchFamily="2" charset="0"/>
              </a:rPr>
              <a:t>- The Internet is a large, distributed network including many other small networks. It’s arranged as an ever-enlarging web of interconnected devices.</a:t>
            </a:r>
          </a:p>
          <a:p>
            <a:pPr>
              <a:spcBef>
                <a:spcPts val="1200"/>
              </a:spcBef>
              <a:spcAft>
                <a:spcPts val="1200"/>
              </a:spcAft>
            </a:pPr>
            <a:r>
              <a:rPr lang="en-US" sz="1800" dirty="0">
                <a:solidFill>
                  <a:srgbClr val="494949"/>
                </a:solidFill>
                <a:latin typeface="Barlow Semi Condensed" panose="00000506000000000000" pitchFamily="2" charset="0"/>
              </a:rPr>
              <a:t>- The Internet works through a system of routers and switches that help to direct data packets to their destination.</a:t>
            </a:r>
            <a:br>
              <a:rPr lang="en-US" dirty="0">
                <a:solidFill>
                  <a:srgbClr val="494949"/>
                </a:solidFill>
                <a:latin typeface="Barlow Semi Condensed" panose="00000506000000000000" pitchFamily="2" charset="0"/>
              </a:rPr>
            </a:br>
            <a:endParaRPr lang="en-US" dirty="0">
              <a:solidFill>
                <a:srgbClr val="494949"/>
              </a:solidFill>
              <a:latin typeface="Barlow Semi Condensed" panose="00000506000000000000" pitchFamily="2" charset="0"/>
            </a:endParaRPr>
          </a:p>
        </p:txBody>
      </p:sp>
    </p:spTree>
    <p:extLst>
      <p:ext uri="{BB962C8B-B14F-4D97-AF65-F5344CB8AC3E}">
        <p14:creationId xmlns:p14="http://schemas.microsoft.com/office/powerpoint/2010/main" val="31869886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9BA2133-613E-E0F2-EC59-4900FE8A9B30}"/>
              </a:ext>
            </a:extLst>
          </p:cNvPr>
          <p:cNvSpPr txBox="1"/>
          <p:nvPr/>
        </p:nvSpPr>
        <p:spPr>
          <a:xfrm>
            <a:off x="2703195" y="720090"/>
            <a:ext cx="373761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Internet Protocol (IP)</a:t>
            </a:r>
          </a:p>
        </p:txBody>
      </p:sp>
      <p:sp>
        <p:nvSpPr>
          <p:cNvPr id="12" name="TextBox 11">
            <a:extLst>
              <a:ext uri="{FF2B5EF4-FFF2-40B4-BE49-F238E27FC236}">
                <a16:creationId xmlns:a16="http://schemas.microsoft.com/office/drawing/2014/main" id="{069DB75C-0BF3-CA7F-E603-D9B3DB813BCC}"/>
              </a:ext>
            </a:extLst>
          </p:cNvPr>
          <p:cNvSpPr txBox="1"/>
          <p:nvPr/>
        </p:nvSpPr>
        <p:spPr>
          <a:xfrm>
            <a:off x="992038" y="1552755"/>
            <a:ext cx="6564702" cy="646331"/>
          </a:xfrm>
          <a:prstGeom prst="rect">
            <a:avLst/>
          </a:prstGeom>
          <a:noFill/>
        </p:spPr>
        <p:txBody>
          <a:bodyPr wrap="square" rtlCol="0">
            <a:spAutoFit/>
          </a:bodyPr>
          <a:lstStyle/>
          <a:p>
            <a:pPr algn="just"/>
            <a:r>
              <a:rPr lang="en-US" sz="1800" dirty="0">
                <a:solidFill>
                  <a:srgbClr val="494949"/>
                </a:solidFill>
                <a:latin typeface="Barlow Semi Condensed" panose="00000506000000000000" pitchFamily="2" charset="0"/>
              </a:rPr>
              <a:t>Internet Protocol is a term to interpret what procedures the Internet use to send data from a computer to others</a:t>
            </a:r>
            <a:r>
              <a:rPr lang="en-US" dirty="0"/>
              <a:t>.</a:t>
            </a:r>
          </a:p>
        </p:txBody>
      </p:sp>
      <p:pic>
        <p:nvPicPr>
          <p:cNvPr id="18" name="Picture 17">
            <a:extLst>
              <a:ext uri="{FF2B5EF4-FFF2-40B4-BE49-F238E27FC236}">
                <a16:creationId xmlns:a16="http://schemas.microsoft.com/office/drawing/2014/main" id="{398DDA8A-4F00-2F86-4886-8112198F9CAE}"/>
              </a:ext>
            </a:extLst>
          </p:cNvPr>
          <p:cNvPicPr>
            <a:picLocks noChangeAspect="1"/>
          </p:cNvPicPr>
          <p:nvPr/>
        </p:nvPicPr>
        <p:blipFill>
          <a:blip r:embed="rId2"/>
          <a:stretch>
            <a:fillRect/>
          </a:stretch>
        </p:blipFill>
        <p:spPr>
          <a:xfrm>
            <a:off x="5212942" y="2199086"/>
            <a:ext cx="3110470" cy="2370869"/>
          </a:xfrm>
          <a:prstGeom prst="rect">
            <a:avLst/>
          </a:prstGeom>
        </p:spPr>
      </p:pic>
      <p:pic>
        <p:nvPicPr>
          <p:cNvPr id="21" name="Picture 20">
            <a:extLst>
              <a:ext uri="{FF2B5EF4-FFF2-40B4-BE49-F238E27FC236}">
                <a16:creationId xmlns:a16="http://schemas.microsoft.com/office/drawing/2014/main" id="{72E01140-25FF-53AA-F6EC-4F96B08BE94C}"/>
              </a:ext>
            </a:extLst>
          </p:cNvPr>
          <p:cNvPicPr>
            <a:picLocks noChangeAspect="1"/>
          </p:cNvPicPr>
          <p:nvPr/>
        </p:nvPicPr>
        <p:blipFill>
          <a:blip r:embed="rId3"/>
          <a:stretch>
            <a:fillRect/>
          </a:stretch>
        </p:blipFill>
        <p:spPr>
          <a:xfrm>
            <a:off x="4027673" y="1547151"/>
            <a:ext cx="4354399" cy="2449349"/>
          </a:xfrm>
          <a:prstGeom prst="rect">
            <a:avLst/>
          </a:prstGeom>
        </p:spPr>
      </p:pic>
      <p:sp>
        <p:nvSpPr>
          <p:cNvPr id="22" name="TextBox 21">
            <a:extLst>
              <a:ext uri="{FF2B5EF4-FFF2-40B4-BE49-F238E27FC236}">
                <a16:creationId xmlns:a16="http://schemas.microsoft.com/office/drawing/2014/main" id="{F58E07BF-3D57-A0CA-4B70-DA86EFA5ACAE}"/>
              </a:ext>
            </a:extLst>
          </p:cNvPr>
          <p:cNvSpPr txBox="1"/>
          <p:nvPr/>
        </p:nvSpPr>
        <p:spPr>
          <a:xfrm>
            <a:off x="992038" y="2199086"/>
            <a:ext cx="2354580" cy="1631216"/>
          </a:xfrm>
          <a:prstGeom prst="rect">
            <a:avLst/>
          </a:prstGeom>
          <a:solidFill>
            <a:srgbClr val="FFFF00"/>
          </a:solidFill>
        </p:spPr>
        <p:txBody>
          <a:bodyPr wrap="square" rtlCol="0">
            <a:spAutoFit/>
          </a:bodyPr>
          <a:lstStyle/>
          <a:p>
            <a:pPr algn="ctr"/>
            <a:r>
              <a:rPr lang="en-US" sz="2000" b="1" dirty="0">
                <a:solidFill>
                  <a:srgbClr val="FF0000"/>
                </a:solidFill>
                <a:latin typeface="Barlow Semi Condensed" panose="00000506000000000000" pitchFamily="2" charset="0"/>
              </a:rPr>
              <a:t>ISSUE</a:t>
            </a:r>
          </a:p>
          <a:p>
            <a:r>
              <a:rPr lang="en-US" sz="2000" dirty="0">
                <a:solidFill>
                  <a:srgbClr val="494949"/>
                </a:solidFill>
                <a:latin typeface="Barlow Semi Condensed" panose="00000506000000000000" pitchFamily="2" charset="0"/>
              </a:rPr>
              <a:t>IP(IPv4)  is a very low level protocol – there isn’t much more than a destination address</a:t>
            </a:r>
          </a:p>
        </p:txBody>
      </p:sp>
      <p:pic>
        <p:nvPicPr>
          <p:cNvPr id="2" name="Picture 1"/>
          <p:cNvPicPr>
            <a:picLocks noChangeAspect="1"/>
          </p:cNvPicPr>
          <p:nvPr/>
        </p:nvPicPr>
        <p:blipFill>
          <a:blip r:embed="rId4"/>
          <a:stretch>
            <a:fillRect/>
          </a:stretch>
        </p:blipFill>
        <p:spPr>
          <a:xfrm>
            <a:off x="2417435" y="1625576"/>
            <a:ext cx="4405745" cy="2439682"/>
          </a:xfrm>
          <a:prstGeom prst="rect">
            <a:avLst/>
          </a:prstGeom>
        </p:spPr>
      </p:pic>
    </p:spTree>
    <p:extLst>
      <p:ext uri="{BB962C8B-B14F-4D97-AF65-F5344CB8AC3E}">
        <p14:creationId xmlns:p14="http://schemas.microsoft.com/office/powerpoint/2010/main" val="5998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22" grpId="0" animBg="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94DBAE-64E7-3273-8E38-4015C35CE100}"/>
              </a:ext>
            </a:extLst>
          </p:cNvPr>
          <p:cNvSpPr txBox="1"/>
          <p:nvPr/>
        </p:nvSpPr>
        <p:spPr>
          <a:xfrm>
            <a:off x="385849" y="2863042"/>
            <a:ext cx="3417224" cy="1938992"/>
          </a:xfrm>
          <a:prstGeom prst="rect">
            <a:avLst/>
          </a:prstGeom>
          <a:noFill/>
        </p:spPr>
        <p:txBody>
          <a:bodyPr wrap="square" rtlCol="0">
            <a:spAutoFit/>
          </a:bodyPr>
          <a:lstStyle/>
          <a:p>
            <a:r>
              <a:rPr lang="en-US" sz="4000">
                <a:solidFill>
                  <a:srgbClr val="494949"/>
                </a:solidFill>
                <a:latin typeface="Fjalla One" panose="02000506040000020004" pitchFamily="2" charset="0"/>
              </a:rPr>
              <a:t>How to transport data in the Internet?</a:t>
            </a:r>
            <a:endParaRPr lang="en-US" sz="4000" dirty="0">
              <a:solidFill>
                <a:srgbClr val="494949"/>
              </a:solidFill>
              <a:latin typeface="Fjalla One" panose="02000506040000020004" pitchFamily="2" charset="0"/>
            </a:endParaRPr>
          </a:p>
        </p:txBody>
      </p:sp>
      <p:sp>
        <p:nvSpPr>
          <p:cNvPr id="7" name="TextBox 6">
            <a:extLst>
              <a:ext uri="{FF2B5EF4-FFF2-40B4-BE49-F238E27FC236}">
                <a16:creationId xmlns:a16="http://schemas.microsoft.com/office/drawing/2014/main" id="{4F918112-7D46-C63B-97A0-5BA07BD50344}"/>
              </a:ext>
            </a:extLst>
          </p:cNvPr>
          <p:cNvSpPr txBox="1"/>
          <p:nvPr/>
        </p:nvSpPr>
        <p:spPr>
          <a:xfrm>
            <a:off x="4320540" y="1722791"/>
            <a:ext cx="4686300" cy="3354765"/>
          </a:xfrm>
          <a:prstGeom prst="rect">
            <a:avLst/>
          </a:prstGeom>
          <a:noFill/>
        </p:spPr>
        <p:txBody>
          <a:bodyPr wrap="square" rtlCol="0">
            <a:spAutoFit/>
          </a:bodyPr>
          <a:lstStyle/>
          <a:p>
            <a:pPr>
              <a:spcBef>
                <a:spcPts val="1200"/>
              </a:spcBef>
              <a:spcAft>
                <a:spcPts val="1200"/>
              </a:spcAft>
            </a:pPr>
            <a:r>
              <a:rPr lang="en-US" sz="1600" dirty="0">
                <a:solidFill>
                  <a:srgbClr val="494949"/>
                </a:solidFill>
                <a:latin typeface="Barlow Semi Condensed" panose="00000506000000000000" pitchFamily="2" charset="0"/>
              </a:rPr>
              <a:t>- The Transport Layer is responsible for providing end-to-end communication between devices on a network. It is responsible for the segmentation, reassembly, and reliable delivery of data between the source and destination devices.</a:t>
            </a:r>
          </a:p>
          <a:p>
            <a:pPr>
              <a:spcBef>
                <a:spcPts val="1200"/>
              </a:spcBef>
              <a:spcAft>
                <a:spcPts val="1200"/>
              </a:spcAft>
            </a:pPr>
            <a:r>
              <a:rPr lang="en-US" sz="1600" dirty="0">
                <a:solidFill>
                  <a:srgbClr val="494949"/>
                </a:solidFill>
                <a:latin typeface="Barlow Semi Condensed" panose="00000506000000000000" pitchFamily="2" charset="0"/>
              </a:rPr>
              <a:t>- The Transport Layer adds a header to the data The header contains information such as source and destination port numbers, sequence and acknowledgment numbers, and control flags, which are used by the Transport Layer to ensure the proper delivery of data to the destination device.</a:t>
            </a:r>
            <a:br>
              <a:rPr lang="en-US" sz="1600" dirty="0">
                <a:solidFill>
                  <a:srgbClr val="494949"/>
                </a:solidFill>
                <a:latin typeface="Barlow Semi Condensed" panose="00000506000000000000" pitchFamily="2" charset="0"/>
              </a:rPr>
            </a:br>
            <a:endParaRPr lang="en-US" sz="1600" dirty="0">
              <a:solidFill>
                <a:srgbClr val="494949"/>
              </a:solidFill>
              <a:latin typeface="Barlow Semi Condensed" panose="00000506000000000000" pitchFamily="2" charset="0"/>
            </a:endParaRPr>
          </a:p>
        </p:txBody>
      </p:sp>
      <p:grpSp>
        <p:nvGrpSpPr>
          <p:cNvPr id="9" name="Group 8"/>
          <p:cNvGrpSpPr/>
          <p:nvPr/>
        </p:nvGrpSpPr>
        <p:grpSpPr>
          <a:xfrm>
            <a:off x="0" y="121272"/>
            <a:ext cx="4320540" cy="2741770"/>
            <a:chOff x="0" y="34652"/>
            <a:chExt cx="4320540" cy="2741770"/>
          </a:xfrm>
        </p:grpSpPr>
        <p:pic>
          <p:nvPicPr>
            <p:cNvPr id="3" name="Picture 2"/>
            <p:cNvPicPr>
              <a:picLocks noChangeAspect="1"/>
            </p:cNvPicPr>
            <p:nvPr/>
          </p:nvPicPr>
          <p:blipFill>
            <a:blip r:embed="rId2"/>
            <a:stretch>
              <a:fillRect/>
            </a:stretch>
          </p:blipFill>
          <p:spPr>
            <a:xfrm>
              <a:off x="128804" y="374584"/>
              <a:ext cx="3674269" cy="2401838"/>
            </a:xfrm>
            <a:prstGeom prst="rect">
              <a:avLst/>
            </a:prstGeom>
          </p:spPr>
        </p:pic>
        <p:sp>
          <p:nvSpPr>
            <p:cNvPr id="5" name="Rectangle 4"/>
            <p:cNvSpPr/>
            <p:nvPr/>
          </p:nvSpPr>
          <p:spPr>
            <a:xfrm>
              <a:off x="3219103" y="287964"/>
              <a:ext cx="1101437" cy="768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0" y="34652"/>
              <a:ext cx="1454728" cy="547240"/>
            </a:xfrm>
            <a:prstGeom prst="rect">
              <a:avLst/>
            </a:prstGeom>
          </p:spPr>
        </p:pic>
      </p:grpSp>
    </p:spTree>
    <p:extLst>
      <p:ext uri="{BB962C8B-B14F-4D97-AF65-F5344CB8AC3E}">
        <p14:creationId xmlns:p14="http://schemas.microsoft.com/office/powerpoint/2010/main" val="184276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7">
                                            <p:txEl>
                                              <p:pRg st="0" end="0"/>
                                            </p:txEl>
                                          </p:spTgt>
                                        </p:tgtEl>
                                      </p:cBhvr>
                                    </p:animEffect>
                                    <p:set>
                                      <p:cBhvr>
                                        <p:cTn id="15"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xEl>
                                              <p:pRg st="1" end="1"/>
                                            </p:txEl>
                                          </p:spTgt>
                                        </p:tgtEl>
                                      </p:cBhvr>
                                    </p:animEffect>
                                    <p:set>
                                      <p:cBhvr>
                                        <p:cTn id="20"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
            </a:r>
          </a:p>
        </p:txBody>
      </p:sp>
      <p:graphicFrame>
        <p:nvGraphicFramePr>
          <p:cNvPr id="9" name="Table 8"/>
          <p:cNvGraphicFramePr>
            <a:graphicFrameLocks noGrp="1"/>
          </p:cNvGraphicFramePr>
          <p:nvPr/>
        </p:nvGraphicFramePr>
        <p:xfrm>
          <a:off x="1465696" y="1628775"/>
          <a:ext cx="6212658" cy="579120"/>
        </p:xfrm>
        <a:graphic>
          <a:graphicData uri="http://schemas.openxmlformats.org/drawingml/2006/table">
            <a:tbl>
              <a:tblPr firstRow="1" bandRow="1">
                <a:tableStyleId>{E8DED8F1-F506-4DD8-9AC4-D8A1D580BFA0}</a:tableStyleId>
              </a:tblPr>
              <a:tblGrid>
                <a:gridCol w="1730295">
                  <a:extLst>
                    <a:ext uri="{9D8B030D-6E8A-4147-A177-3AD203B41FA5}">
                      <a16:colId xmlns:a16="http://schemas.microsoft.com/office/drawing/2014/main" val="2640842939"/>
                    </a:ext>
                  </a:extLst>
                </a:gridCol>
                <a:gridCol w="1710907">
                  <a:extLst>
                    <a:ext uri="{9D8B030D-6E8A-4147-A177-3AD203B41FA5}">
                      <a16:colId xmlns:a16="http://schemas.microsoft.com/office/drawing/2014/main" val="1666549763"/>
                    </a:ext>
                  </a:extLst>
                </a:gridCol>
                <a:gridCol w="502352">
                  <a:extLst>
                    <a:ext uri="{9D8B030D-6E8A-4147-A177-3AD203B41FA5}">
                      <a16:colId xmlns:a16="http://schemas.microsoft.com/office/drawing/2014/main" val="223584312"/>
                    </a:ext>
                  </a:extLst>
                </a:gridCol>
                <a:gridCol w="458670">
                  <a:extLst>
                    <a:ext uri="{9D8B030D-6E8A-4147-A177-3AD203B41FA5}">
                      <a16:colId xmlns:a16="http://schemas.microsoft.com/office/drawing/2014/main" val="17146793"/>
                    </a:ext>
                  </a:extLst>
                </a:gridCol>
                <a:gridCol w="458670">
                  <a:extLst>
                    <a:ext uri="{9D8B030D-6E8A-4147-A177-3AD203B41FA5}">
                      <a16:colId xmlns:a16="http://schemas.microsoft.com/office/drawing/2014/main" val="3206015934"/>
                    </a:ext>
                  </a:extLst>
                </a:gridCol>
                <a:gridCol w="465949">
                  <a:extLst>
                    <a:ext uri="{9D8B030D-6E8A-4147-A177-3AD203B41FA5}">
                      <a16:colId xmlns:a16="http://schemas.microsoft.com/office/drawing/2014/main" val="1437693881"/>
                    </a:ext>
                  </a:extLst>
                </a:gridCol>
                <a:gridCol w="458669">
                  <a:extLst>
                    <a:ext uri="{9D8B030D-6E8A-4147-A177-3AD203B41FA5}">
                      <a16:colId xmlns:a16="http://schemas.microsoft.com/office/drawing/2014/main" val="3693710153"/>
                    </a:ext>
                  </a:extLst>
                </a:gridCol>
                <a:gridCol w="427146">
                  <a:extLst>
                    <a:ext uri="{9D8B030D-6E8A-4147-A177-3AD203B41FA5}">
                      <a16:colId xmlns:a16="http://schemas.microsoft.com/office/drawing/2014/main" val="1377800583"/>
                    </a:ext>
                  </a:extLst>
                </a:gridCol>
              </a:tblGrid>
              <a:tr h="572135">
                <a:tc>
                  <a:txBody>
                    <a:bodyPr/>
                    <a:lstStyle/>
                    <a:p>
                      <a:pPr>
                        <a:lnSpc>
                          <a:spcPct val="150000"/>
                        </a:lnSpc>
                      </a:pPr>
                      <a:r>
                        <a:rPr lang="en-US" sz="1600">
                          <a:latin typeface="Barlow Semi Condensed" panose="020B0604020202020204" charset="0"/>
                        </a:rPr>
                        <a:t>IP 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600">
                          <a:latin typeface="Barlow Semi Condensed" panose="020B0604020202020204" charset="0"/>
                        </a:rPr>
                        <a:t>Port = …, Checksum=</a:t>
                      </a:r>
                      <a:r>
                        <a:rPr lang="en-US" sz="1600" baseline="0">
                          <a:latin typeface="Barlow Semi Condensed" panose="020B0604020202020204" charset="0"/>
                        </a:rPr>
                        <a:t> 60</a:t>
                      </a:r>
                      <a:endParaRPr lang="en-US" sz="1600">
                        <a:latin typeface="Barlow Semi Condense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79854847"/>
                  </a:ext>
                </a:extLst>
              </a:tr>
            </a:tbl>
          </a:graphicData>
        </a:graphic>
      </p:graphicFrame>
      <p:sp>
        <p:nvSpPr>
          <p:cNvPr id="11" name="Left Brace 10"/>
          <p:cNvSpPr/>
          <p:nvPr/>
        </p:nvSpPr>
        <p:spPr>
          <a:xfrm rot="16200000">
            <a:off x="3929076" y="1668076"/>
            <a:ext cx="242887" cy="1657328"/>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Left Brace 11"/>
          <p:cNvSpPr/>
          <p:nvPr/>
        </p:nvSpPr>
        <p:spPr>
          <a:xfrm rot="16200000">
            <a:off x="6194247" y="1134075"/>
            <a:ext cx="242887" cy="272533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p:cNvSpPr txBox="1"/>
          <p:nvPr/>
        </p:nvSpPr>
        <p:spPr>
          <a:xfrm>
            <a:off x="3471862" y="2760321"/>
            <a:ext cx="1350169" cy="338554"/>
          </a:xfrm>
          <a:prstGeom prst="rect">
            <a:avLst/>
          </a:prstGeom>
          <a:noFill/>
        </p:spPr>
        <p:txBody>
          <a:bodyPr wrap="square" rtlCol="0">
            <a:spAutoFit/>
          </a:bodyPr>
          <a:lstStyle/>
          <a:p>
            <a:r>
              <a:rPr lang="en-US" sz="1600">
                <a:latin typeface="Barlow Semi Condensed" panose="020B0604020202020204" charset="0"/>
              </a:rPr>
              <a:t>UDP Header</a:t>
            </a:r>
          </a:p>
        </p:txBody>
      </p:sp>
      <p:sp>
        <p:nvSpPr>
          <p:cNvPr id="14" name="TextBox 13"/>
          <p:cNvSpPr txBox="1"/>
          <p:nvPr/>
        </p:nvSpPr>
        <p:spPr>
          <a:xfrm>
            <a:off x="5219124" y="2760320"/>
            <a:ext cx="2193131" cy="338554"/>
          </a:xfrm>
          <a:prstGeom prst="rect">
            <a:avLst/>
          </a:prstGeom>
          <a:noFill/>
        </p:spPr>
        <p:txBody>
          <a:bodyPr wrap="square" rtlCol="0">
            <a:spAutoFit/>
          </a:bodyPr>
          <a:lstStyle/>
          <a:p>
            <a:pPr algn="ctr"/>
            <a:r>
              <a:rPr lang="en-US" sz="1600">
                <a:latin typeface="Barlow Semi Condensed" panose="020B0604020202020204" charset="0"/>
              </a:rPr>
              <a:t>Data </a:t>
            </a:r>
          </a:p>
        </p:txBody>
      </p:sp>
      <p:sp>
        <p:nvSpPr>
          <p:cNvPr id="10" name="TextBox 9">
            <a:extLst>
              <a:ext uri="{FF2B5EF4-FFF2-40B4-BE49-F238E27FC236}">
                <a16:creationId xmlns:a16="http://schemas.microsoft.com/office/drawing/2014/main" id="{9E0C4A50-1FE5-A395-4D23-A48E7871491B}"/>
              </a:ext>
            </a:extLst>
          </p:cNvPr>
          <p:cNvSpPr txBox="1"/>
          <p:nvPr/>
        </p:nvSpPr>
        <p:spPr>
          <a:xfrm>
            <a:off x="2146548" y="3523868"/>
            <a:ext cx="5465272" cy="923330"/>
          </a:xfrm>
          <a:prstGeom prst="rect">
            <a:avLst/>
          </a:prstGeom>
          <a:noFill/>
          <a:ln>
            <a:solidFill>
              <a:srgbClr val="FF0000"/>
            </a:solidFill>
          </a:ln>
        </p:spPr>
        <p:txBody>
          <a:bodyPr wrap="square" rtlCol="0">
            <a:spAutoFit/>
          </a:bodyPr>
          <a:lstStyle/>
          <a:p>
            <a:pPr algn="ctr"/>
            <a:r>
              <a:rPr lang="en-US" sz="1800">
                <a:solidFill>
                  <a:srgbClr val="FF0000"/>
                </a:solidFill>
                <a:latin typeface="Barlow Semi Condensed" panose="00000506000000000000" pitchFamily="2" charset="0"/>
              </a:rPr>
              <a:t>PROBLEM</a:t>
            </a:r>
          </a:p>
          <a:p>
            <a:pPr algn="just"/>
            <a:r>
              <a:rPr lang="en-US" sz="1800">
                <a:solidFill>
                  <a:srgbClr val="727272"/>
                </a:solidFill>
                <a:latin typeface="Barlow Semi Condensed" panose="00000506000000000000" pitchFamily="2" charset="0"/>
              </a:rPr>
              <a:t>UDP is often referred to as an unreliable protocol because it doesn’n have any flow control or error recovery mechanism</a:t>
            </a:r>
          </a:p>
        </p:txBody>
      </p:sp>
    </p:spTree>
    <p:extLst>
      <p:ext uri="{BB962C8B-B14F-4D97-AF65-F5344CB8AC3E}">
        <p14:creationId xmlns:p14="http://schemas.microsoft.com/office/powerpoint/2010/main" val="92027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TCP</a:t>
            </a:r>
          </a:p>
        </p:txBody>
      </p:sp>
      <p:pic>
        <p:nvPicPr>
          <p:cNvPr id="1030" name="Picture 6" descr="Man working on a laptop from side view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191" y="1769485"/>
            <a:ext cx="1548284" cy="15482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Man working on a laptop from side view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328026" y="1769485"/>
            <a:ext cx="1548284" cy="15482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89364" y="3317769"/>
            <a:ext cx="803563" cy="338554"/>
          </a:xfrm>
          <a:prstGeom prst="rect">
            <a:avLst/>
          </a:prstGeom>
          <a:noFill/>
        </p:spPr>
        <p:txBody>
          <a:bodyPr wrap="square" rtlCol="0">
            <a:spAutoFit/>
          </a:bodyPr>
          <a:lstStyle/>
          <a:p>
            <a:r>
              <a:rPr lang="en-US" sz="1600">
                <a:latin typeface="Barlow Semi Condensed" panose="020B0604020202020204" charset="0"/>
              </a:rPr>
              <a:t>Sender</a:t>
            </a:r>
            <a:endParaRPr lang="en-US">
              <a:latin typeface="Barlow Semi Condensed" panose="020B0604020202020204" charset="0"/>
            </a:endParaRPr>
          </a:p>
        </p:txBody>
      </p:sp>
      <p:sp>
        <p:nvSpPr>
          <p:cNvPr id="10" name="TextBox 9"/>
          <p:cNvSpPr txBox="1"/>
          <p:nvPr/>
        </p:nvSpPr>
        <p:spPr>
          <a:xfrm>
            <a:off x="6747164" y="3317770"/>
            <a:ext cx="990600" cy="338554"/>
          </a:xfrm>
          <a:prstGeom prst="rect">
            <a:avLst/>
          </a:prstGeom>
          <a:noFill/>
        </p:spPr>
        <p:txBody>
          <a:bodyPr wrap="square" rtlCol="0">
            <a:spAutoFit/>
          </a:bodyPr>
          <a:lstStyle/>
          <a:p>
            <a:r>
              <a:rPr lang="en-US" sz="1600">
                <a:latin typeface="Barlow Semi Condensed" panose="020B0604020202020204" charset="0"/>
              </a:rPr>
              <a:t>Receiver</a:t>
            </a:r>
          </a:p>
        </p:txBody>
      </p:sp>
      <p:cxnSp>
        <p:nvCxnSpPr>
          <p:cNvPr id="13" name="Straight Arrow Connector 12"/>
          <p:cNvCxnSpPr/>
          <p:nvPr/>
        </p:nvCxnSpPr>
        <p:spPr>
          <a:xfrm flipV="1">
            <a:off x="3075709" y="2299855"/>
            <a:ext cx="3027218" cy="6927"/>
          </a:xfrm>
          <a:prstGeom prst="straightConnector1">
            <a:avLst/>
          </a:prstGeom>
          <a:ln w="127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flipH="1">
            <a:off x="3075709" y="3151909"/>
            <a:ext cx="2964873" cy="13856"/>
          </a:xfrm>
          <a:prstGeom prst="straightConnector1">
            <a:avLst/>
          </a:prstGeom>
          <a:ln w="127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p:cNvSpPr txBox="1"/>
          <p:nvPr/>
        </p:nvSpPr>
        <p:spPr>
          <a:xfrm>
            <a:off x="3487881" y="2575457"/>
            <a:ext cx="2140527" cy="338554"/>
          </a:xfrm>
          <a:prstGeom prst="rect">
            <a:avLst/>
          </a:prstGeom>
          <a:noFill/>
        </p:spPr>
        <p:txBody>
          <a:bodyPr wrap="square" rtlCol="0">
            <a:spAutoFit/>
          </a:bodyPr>
          <a:lstStyle/>
          <a:p>
            <a:pPr algn="ctr"/>
            <a:r>
              <a:rPr lang="en-US" sz="1600">
                <a:latin typeface="Barlow Semi Condensed" panose="020B0604020202020204" charset="0"/>
              </a:rPr>
              <a:t>ACK protocol</a:t>
            </a:r>
          </a:p>
        </p:txBody>
      </p:sp>
      <p:pic>
        <p:nvPicPr>
          <p:cNvPr id="18" name="Picture 17"/>
          <p:cNvPicPr>
            <a:picLocks noChangeAspect="1"/>
          </p:cNvPicPr>
          <p:nvPr/>
        </p:nvPicPr>
        <p:blipFill>
          <a:blip r:embed="rId3"/>
          <a:stretch>
            <a:fillRect/>
          </a:stretch>
        </p:blipFill>
        <p:spPr>
          <a:xfrm>
            <a:off x="2841013" y="1647706"/>
            <a:ext cx="517812" cy="517812"/>
          </a:xfrm>
          <a:prstGeom prst="rect">
            <a:avLst/>
          </a:prstGeom>
        </p:spPr>
      </p:pic>
      <p:sp>
        <p:nvSpPr>
          <p:cNvPr id="19" name="TextBox 18"/>
          <p:cNvSpPr txBox="1"/>
          <p:nvPr/>
        </p:nvSpPr>
        <p:spPr>
          <a:xfrm>
            <a:off x="5493939" y="3298218"/>
            <a:ext cx="968557" cy="338554"/>
          </a:xfrm>
          <a:prstGeom prst="rect">
            <a:avLst/>
          </a:prstGeom>
          <a:noFill/>
        </p:spPr>
        <p:txBody>
          <a:bodyPr wrap="square" rtlCol="0">
            <a:spAutoFit/>
          </a:bodyPr>
          <a:lstStyle/>
          <a:p>
            <a:r>
              <a:rPr lang="en-US" sz="1600" b="1">
                <a:latin typeface="Barlow Semi Condensed" panose="020B0604020202020204" charset="0"/>
              </a:rPr>
              <a:t>Received</a:t>
            </a:r>
          </a:p>
        </p:txBody>
      </p:sp>
    </p:spTree>
    <p:extLst>
      <p:ext uri="{BB962C8B-B14F-4D97-AF65-F5344CB8AC3E}">
        <p14:creationId xmlns:p14="http://schemas.microsoft.com/office/powerpoint/2010/main" val="24386013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2.5E-6 9.87654E-7 L 0.3283 9.87654E-7 " pathEditMode="relative" rAng="0" ptsTypes="AA">
                                      <p:cBhvr>
                                        <p:cTn id="10" dur="2000" fill="hold"/>
                                        <p:tgtEl>
                                          <p:spTgt spid="18"/>
                                        </p:tgtEl>
                                        <p:attrNameLst>
                                          <p:attrName>ppt_x</p:attrName>
                                          <p:attrName>ppt_y</p:attrName>
                                        </p:attrNameLst>
                                      </p:cBhvr>
                                      <p:rCtr x="16406" y="0"/>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35" presetClass="path" presetSubtype="0" accel="50000" decel="50000" fill="hold" grpId="1" nodeType="afterEffect">
                                  <p:stCondLst>
                                    <p:cond delay="0"/>
                                  </p:stCondLst>
                                  <p:childTnLst>
                                    <p:animMotion origin="layout" path="M 5.55556E-7 -4.07407E-6 L -0.31754 -0.00339 " pathEditMode="relative" rAng="0" ptsTypes="AA">
                                      <p:cBhvr>
                                        <p:cTn id="18" dur="2000" fill="hold"/>
                                        <p:tgtEl>
                                          <p:spTgt spid="19"/>
                                        </p:tgtEl>
                                        <p:attrNameLst>
                                          <p:attrName>ppt_x</p:attrName>
                                          <p:attrName>ppt_y</p:attrName>
                                        </p:attrNameLst>
                                      </p:cBhvr>
                                      <p:rCtr x="-15885"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DCC452-C519-E636-8B6A-189526E7F3D4}"/>
              </a:ext>
            </a:extLst>
          </p:cNvPr>
          <p:cNvSpPr txBox="1"/>
          <p:nvPr/>
        </p:nvSpPr>
        <p:spPr>
          <a:xfrm>
            <a:off x="0" y="28575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Transport Layer</a:t>
            </a:r>
          </a:p>
        </p:txBody>
      </p:sp>
      <p:cxnSp>
        <p:nvCxnSpPr>
          <p:cNvPr id="11" name="Straight Connector 10">
            <a:extLst>
              <a:ext uri="{FF2B5EF4-FFF2-40B4-BE49-F238E27FC236}">
                <a16:creationId xmlns:a16="http://schemas.microsoft.com/office/drawing/2014/main" id="{1FE34C10-6F68-6BD3-AFC7-602EDE7ABB96}"/>
              </a:ext>
            </a:extLst>
          </p:cNvPr>
          <p:cNvCxnSpPr/>
          <p:nvPr/>
        </p:nvCxnSpPr>
        <p:spPr>
          <a:xfrm>
            <a:off x="4572000" y="1371600"/>
            <a:ext cx="0" cy="28346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FD0985-6F5A-FFE9-F72D-7D8AAA3B7885}"/>
              </a:ext>
            </a:extLst>
          </p:cNvPr>
          <p:cNvSpPr txBox="1"/>
          <p:nvPr/>
        </p:nvSpPr>
        <p:spPr>
          <a:xfrm>
            <a:off x="1154430" y="1017270"/>
            <a:ext cx="2526023" cy="338554"/>
          </a:xfrm>
          <a:prstGeom prst="rect">
            <a:avLst/>
          </a:prstGeom>
          <a:noFill/>
        </p:spPr>
        <p:txBody>
          <a:bodyPr wrap="square" rtlCol="0">
            <a:spAutoFit/>
          </a:bodyPr>
          <a:lstStyle/>
          <a:p>
            <a:pPr algn="ctr"/>
            <a:r>
              <a:rPr lang="en-US" sz="1600" dirty="0">
                <a:solidFill>
                  <a:srgbClr val="494949"/>
                </a:solidFill>
              </a:rPr>
              <a:t>UDP</a:t>
            </a:r>
          </a:p>
        </p:txBody>
      </p:sp>
      <p:sp>
        <p:nvSpPr>
          <p:cNvPr id="13" name="TextBox 12">
            <a:extLst>
              <a:ext uri="{FF2B5EF4-FFF2-40B4-BE49-F238E27FC236}">
                <a16:creationId xmlns:a16="http://schemas.microsoft.com/office/drawing/2014/main" id="{54DFF622-28EC-2487-3629-5226C7A7ED22}"/>
              </a:ext>
            </a:extLst>
          </p:cNvPr>
          <p:cNvSpPr txBox="1"/>
          <p:nvPr/>
        </p:nvSpPr>
        <p:spPr>
          <a:xfrm>
            <a:off x="5090160" y="1017270"/>
            <a:ext cx="3128006" cy="338554"/>
          </a:xfrm>
          <a:prstGeom prst="rect">
            <a:avLst/>
          </a:prstGeom>
          <a:noFill/>
        </p:spPr>
        <p:txBody>
          <a:bodyPr wrap="square" rtlCol="0">
            <a:spAutoFit/>
          </a:bodyPr>
          <a:lstStyle/>
          <a:p>
            <a:pPr algn="ctr"/>
            <a:r>
              <a:rPr lang="en-US" sz="1600" dirty="0">
                <a:solidFill>
                  <a:srgbClr val="494949"/>
                </a:solidFill>
                <a:latin typeface="Barlow Semi Condensed" panose="00000506000000000000" pitchFamily="2" charset="0"/>
              </a:rPr>
              <a:t>TCP</a:t>
            </a:r>
          </a:p>
        </p:txBody>
      </p:sp>
      <p:sp>
        <p:nvSpPr>
          <p:cNvPr id="14" name="TextBox 13">
            <a:extLst>
              <a:ext uri="{FF2B5EF4-FFF2-40B4-BE49-F238E27FC236}">
                <a16:creationId xmlns:a16="http://schemas.microsoft.com/office/drawing/2014/main" id="{4AC6BA1B-E0B1-2DD8-38A6-54B78454E9E2}"/>
              </a:ext>
            </a:extLst>
          </p:cNvPr>
          <p:cNvSpPr txBox="1"/>
          <p:nvPr/>
        </p:nvSpPr>
        <p:spPr>
          <a:xfrm>
            <a:off x="5090160" y="1398449"/>
            <a:ext cx="3128006" cy="1077218"/>
          </a:xfrm>
          <a:prstGeom prst="rect">
            <a:avLst/>
          </a:prstGeom>
          <a:noFill/>
        </p:spPr>
        <p:txBody>
          <a:bodyPr wrap="square" rtlCol="0">
            <a:spAutoFit/>
          </a:bodyPr>
          <a:lstStyle/>
          <a:p>
            <a:r>
              <a:rPr lang="en-US" sz="1600">
                <a:solidFill>
                  <a:srgbClr val="494949"/>
                </a:solidFill>
                <a:latin typeface="Barlow Semi Condensed" panose="00000506000000000000" pitchFamily="2" charset="0"/>
              </a:rPr>
              <a:t>- TCP has built-in systems to check for errors and to guarantee data will be delivered in the order it was sent</a:t>
            </a:r>
          </a:p>
          <a:p>
            <a:endParaRPr lang="en-US" sz="1600" dirty="0"/>
          </a:p>
        </p:txBody>
      </p:sp>
      <p:sp>
        <p:nvSpPr>
          <p:cNvPr id="15" name="TextBox 14">
            <a:extLst>
              <a:ext uri="{FF2B5EF4-FFF2-40B4-BE49-F238E27FC236}">
                <a16:creationId xmlns:a16="http://schemas.microsoft.com/office/drawing/2014/main" id="{D9E5E5B1-6BD6-7A3C-A6C4-A19048BBB6D9}"/>
              </a:ext>
            </a:extLst>
          </p:cNvPr>
          <p:cNvSpPr txBox="1"/>
          <p:nvPr/>
        </p:nvSpPr>
        <p:spPr>
          <a:xfrm>
            <a:off x="1078231" y="1395234"/>
            <a:ext cx="3234690" cy="338554"/>
          </a:xfrm>
          <a:prstGeom prst="rect">
            <a:avLst/>
          </a:prstGeom>
          <a:noFill/>
        </p:spPr>
        <p:txBody>
          <a:bodyPr wrap="square" rtlCol="0">
            <a:spAutoFit/>
          </a:bodyPr>
          <a:lstStyle/>
          <a:p>
            <a:r>
              <a:rPr lang="en-US" sz="1600">
                <a:solidFill>
                  <a:srgbClr val="323F4B"/>
                </a:solidFill>
                <a:latin typeface="Barlow Semi Condensed" panose="00000506000000000000" pitchFamily="2" charset="0"/>
              </a:rPr>
              <a:t>- UDP is much simpler and faster</a:t>
            </a:r>
          </a:p>
        </p:txBody>
      </p:sp>
      <p:sp>
        <p:nvSpPr>
          <p:cNvPr id="2" name="TextBox 1"/>
          <p:cNvSpPr txBox="1"/>
          <p:nvPr/>
        </p:nvSpPr>
        <p:spPr>
          <a:xfrm>
            <a:off x="1078231" y="2311866"/>
            <a:ext cx="3234690" cy="954107"/>
          </a:xfrm>
          <a:prstGeom prst="rect">
            <a:avLst/>
          </a:prstGeom>
          <a:noFill/>
        </p:spPr>
        <p:txBody>
          <a:bodyPr wrap="square" rtlCol="0">
            <a:spAutoFit/>
          </a:bodyPr>
          <a:lstStyle/>
          <a:p>
            <a:r>
              <a:rPr lang="en-US">
                <a:solidFill>
                  <a:srgbClr val="323F4B"/>
                </a:solidFill>
                <a:latin typeface="Barlow Semi Condensed" panose="00000506000000000000" pitchFamily="2" charset="0"/>
              </a:rPr>
              <a:t>- UPD is often used for real-time applications such as video calls, streaming, online games, …</a:t>
            </a:r>
          </a:p>
          <a:p>
            <a:endParaRPr lang="en-US" dirty="0">
              <a:latin typeface="Barlow Semi Condensed" panose="00000506000000000000" pitchFamily="2" charset="0"/>
            </a:endParaRPr>
          </a:p>
        </p:txBody>
      </p:sp>
      <p:sp>
        <p:nvSpPr>
          <p:cNvPr id="3" name="TextBox 2"/>
          <p:cNvSpPr txBox="1"/>
          <p:nvPr/>
        </p:nvSpPr>
        <p:spPr>
          <a:xfrm>
            <a:off x="5090160" y="2311866"/>
            <a:ext cx="3268028" cy="738664"/>
          </a:xfrm>
          <a:prstGeom prst="rect">
            <a:avLst/>
          </a:prstGeom>
          <a:noFill/>
        </p:spPr>
        <p:txBody>
          <a:bodyPr wrap="square" rtlCol="0">
            <a:spAutoFit/>
          </a:bodyPr>
          <a:lstStyle/>
          <a:p>
            <a:r>
              <a:rPr lang="en-US">
                <a:solidFill>
                  <a:srgbClr val="494949"/>
                </a:solidFill>
                <a:latin typeface="Barlow Semi Condensed" panose="00000506000000000000" pitchFamily="2" charset="0"/>
              </a:rPr>
              <a:t>- Perfect protocol for transferring information like images, data files, and web pages.</a:t>
            </a:r>
          </a:p>
        </p:txBody>
      </p:sp>
    </p:spTree>
    <p:extLst>
      <p:ext uri="{BB962C8B-B14F-4D97-AF65-F5344CB8AC3E}">
        <p14:creationId xmlns:p14="http://schemas.microsoft.com/office/powerpoint/2010/main" val="31128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6" name="Subtitle 5"/>
          <p:cNvSpPr>
            <a:spLocks noGrp="1"/>
          </p:cNvSpPr>
          <p:nvPr>
            <p:ph type="subTitle" idx="4"/>
          </p:nvPr>
        </p:nvSpPr>
        <p:spPr/>
        <p:txBody>
          <a:bodyPr/>
          <a:lstStyle/>
          <a:p>
            <a:endParaRPr lang="en-US"/>
          </a:p>
        </p:txBody>
      </p:sp>
      <p:sp>
        <p:nvSpPr>
          <p:cNvPr id="7" name="Subtitle 6"/>
          <p:cNvSpPr>
            <a:spLocks noGrp="1"/>
          </p:cNvSpPr>
          <p:nvPr>
            <p:ph type="subTitle" idx="5"/>
          </p:nvPr>
        </p:nvSpPr>
        <p:spPr/>
        <p:txBody>
          <a:bodyPr/>
          <a:lstStyle/>
          <a:p>
            <a:endParaRPr lang="en-US"/>
          </a:p>
        </p:txBody>
      </p:sp>
      <p:pic>
        <p:nvPicPr>
          <p:cNvPr id="2050" name="Picture 2" descr="Post office Vectors &amp; Illustrations for Free Download |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175" y="0"/>
            <a:ext cx="6935825" cy="520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8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V="1">
            <a:off x="5217795" y="1640205"/>
            <a:ext cx="577215" cy="328613"/>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p:cNvCxnSpPr/>
          <p:nvPr/>
        </p:nvCxnSpPr>
        <p:spPr>
          <a:xfrm flipV="1">
            <a:off x="5326380" y="1640205"/>
            <a:ext cx="468630" cy="828675"/>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p:nvPr/>
        </p:nvCxnSpPr>
        <p:spPr>
          <a:xfrm>
            <a:off x="5217795" y="2017395"/>
            <a:ext cx="108585" cy="451485"/>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flipV="1">
            <a:off x="4644061" y="2090797"/>
            <a:ext cx="488009" cy="21234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flipV="1">
            <a:off x="4326255" y="2382441"/>
            <a:ext cx="261644" cy="343615"/>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644061" y="2382441"/>
            <a:ext cx="625169" cy="13216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Connector 49"/>
          <p:cNvCxnSpPr/>
          <p:nvPr/>
        </p:nvCxnSpPr>
        <p:spPr>
          <a:xfrm>
            <a:off x="4457077" y="1862732"/>
            <a:ext cx="118885" cy="456129"/>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a:xfrm>
            <a:off x="4457077" y="1865948"/>
            <a:ext cx="668597" cy="15091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V="1">
            <a:off x="4474845" y="1640206"/>
            <a:ext cx="1320165" cy="16430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54855" y="1210152"/>
            <a:ext cx="577215" cy="75500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p:cNvCxnSpPr/>
          <p:nvPr/>
        </p:nvCxnSpPr>
        <p:spPr>
          <a:xfrm flipH="1">
            <a:off x="4457077" y="1285875"/>
            <a:ext cx="57773" cy="474345"/>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flipV="1">
            <a:off x="3834765" y="1845945"/>
            <a:ext cx="554355" cy="40005"/>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flipV="1">
            <a:off x="3820478" y="1190150"/>
            <a:ext cx="671172" cy="6143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p:cNvCxnSpPr/>
          <p:nvPr/>
        </p:nvCxnSpPr>
        <p:spPr>
          <a:xfrm>
            <a:off x="3844923" y="1885950"/>
            <a:ext cx="709933" cy="417195"/>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p:cNvCxnSpPr/>
          <p:nvPr/>
        </p:nvCxnSpPr>
        <p:spPr>
          <a:xfrm>
            <a:off x="3834453" y="1968817"/>
            <a:ext cx="388932" cy="7572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326380" y="2606040"/>
            <a:ext cx="0" cy="5715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4326255" y="2789634"/>
            <a:ext cx="942975" cy="456486"/>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V="1">
            <a:off x="3337560" y="2788920"/>
            <a:ext cx="885825" cy="7772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3337560" y="1885950"/>
            <a:ext cx="428625" cy="168021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3194685" y="1485900"/>
            <a:ext cx="571500" cy="4057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194685" y="1485900"/>
            <a:ext cx="1194435" cy="316468"/>
          </a:xfrm>
          <a:prstGeom prst="line">
            <a:avLst/>
          </a:prstGeom>
          <a:ln/>
        </p:spPr>
        <p:style>
          <a:lnRef idx="3">
            <a:schemeClr val="accent2"/>
          </a:lnRef>
          <a:fillRef idx="0">
            <a:schemeClr val="accent2"/>
          </a:fillRef>
          <a:effectRef idx="2">
            <a:schemeClr val="accent2"/>
          </a:effectRef>
          <a:fontRef idx="minor">
            <a:schemeClr val="tx1"/>
          </a:fontRef>
        </p:style>
      </p:cxnSp>
      <p:pic>
        <p:nvPicPr>
          <p:cNvPr id="8" name="Picture 7"/>
          <p:cNvPicPr>
            <a:picLocks noChangeAspect="1"/>
          </p:cNvPicPr>
          <p:nvPr/>
        </p:nvPicPr>
        <p:blipFill>
          <a:blip r:embed="rId2"/>
          <a:stretch>
            <a:fillRect/>
          </a:stretch>
        </p:blipFill>
        <p:spPr>
          <a:xfrm>
            <a:off x="2346722" y="300038"/>
            <a:ext cx="4571651" cy="4164806"/>
          </a:xfrm>
          <a:prstGeom prst="rect">
            <a:avLst/>
          </a:prstGeom>
        </p:spPr>
      </p:pic>
      <p:pic>
        <p:nvPicPr>
          <p:cNvPr id="80" name="Picture 79"/>
          <p:cNvPicPr>
            <a:picLocks noChangeAspect="1"/>
          </p:cNvPicPr>
          <p:nvPr/>
        </p:nvPicPr>
        <p:blipFill>
          <a:blip r:embed="rId3"/>
          <a:stretch>
            <a:fillRect/>
          </a:stretch>
        </p:blipFill>
        <p:spPr>
          <a:xfrm flipH="1">
            <a:off x="4123373" y="2614970"/>
            <a:ext cx="302895" cy="302895"/>
          </a:xfrm>
          <a:prstGeom prst="rect">
            <a:avLst/>
          </a:prstGeom>
        </p:spPr>
      </p:pic>
      <p:pic>
        <p:nvPicPr>
          <p:cNvPr id="2" name="Picture 1"/>
          <p:cNvPicPr>
            <a:picLocks noChangeAspect="1"/>
          </p:cNvPicPr>
          <p:nvPr/>
        </p:nvPicPr>
        <p:blipFill>
          <a:blip r:embed="rId4"/>
          <a:stretch>
            <a:fillRect/>
          </a:stretch>
        </p:blipFill>
        <p:spPr>
          <a:xfrm>
            <a:off x="4059593" y="2520593"/>
            <a:ext cx="400776" cy="400776"/>
          </a:xfrm>
          <a:prstGeom prst="rect">
            <a:avLst/>
          </a:prstGeom>
        </p:spPr>
      </p:pic>
      <p:sp>
        <p:nvSpPr>
          <p:cNvPr id="83" name="Rectangle 82"/>
          <p:cNvSpPr/>
          <p:nvPr/>
        </p:nvSpPr>
        <p:spPr>
          <a:xfrm>
            <a:off x="4264013" y="2646402"/>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2</a:t>
            </a:r>
          </a:p>
        </p:txBody>
      </p:sp>
      <p:sp>
        <p:nvSpPr>
          <p:cNvPr id="84" name="Rectangle 83"/>
          <p:cNvSpPr/>
          <p:nvPr/>
        </p:nvSpPr>
        <p:spPr>
          <a:xfrm>
            <a:off x="4141946" y="2770346"/>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3</a:t>
            </a:r>
          </a:p>
        </p:txBody>
      </p:sp>
      <p:sp>
        <p:nvSpPr>
          <p:cNvPr id="82" name="Rectangle 81"/>
          <p:cNvSpPr/>
          <p:nvPr/>
        </p:nvSpPr>
        <p:spPr>
          <a:xfrm>
            <a:off x="4269105" y="2771060"/>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4</a:t>
            </a:r>
          </a:p>
        </p:txBody>
      </p:sp>
      <p:sp>
        <p:nvSpPr>
          <p:cNvPr id="81" name="Rectangle 80"/>
          <p:cNvSpPr/>
          <p:nvPr/>
        </p:nvSpPr>
        <p:spPr>
          <a:xfrm>
            <a:off x="4141946" y="2646402"/>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1</a:t>
            </a:r>
          </a:p>
        </p:txBody>
      </p:sp>
      <p:pic>
        <p:nvPicPr>
          <p:cNvPr id="40" name="Picture 39"/>
          <p:cNvPicPr>
            <a:picLocks noChangeAspect="1"/>
          </p:cNvPicPr>
          <p:nvPr/>
        </p:nvPicPr>
        <p:blipFill>
          <a:blip r:embed="rId4"/>
          <a:stretch>
            <a:fillRect/>
          </a:stretch>
        </p:blipFill>
        <p:spPr>
          <a:xfrm>
            <a:off x="3611858" y="1613047"/>
            <a:ext cx="400776" cy="400776"/>
          </a:xfrm>
          <a:prstGeom prst="rect">
            <a:avLst/>
          </a:prstGeom>
        </p:spPr>
      </p:pic>
      <p:pic>
        <p:nvPicPr>
          <p:cNvPr id="41" name="Picture 40"/>
          <p:cNvPicPr>
            <a:picLocks noChangeAspect="1"/>
          </p:cNvPicPr>
          <p:nvPr/>
        </p:nvPicPr>
        <p:blipFill>
          <a:blip r:embed="rId4"/>
          <a:stretch>
            <a:fillRect/>
          </a:stretch>
        </p:blipFill>
        <p:spPr>
          <a:xfrm>
            <a:off x="4440193" y="2064745"/>
            <a:ext cx="400776" cy="400776"/>
          </a:xfrm>
          <a:prstGeom prst="rect">
            <a:avLst/>
          </a:prstGeom>
        </p:spPr>
      </p:pic>
      <p:pic>
        <p:nvPicPr>
          <p:cNvPr id="43" name="Picture 42"/>
          <p:cNvPicPr>
            <a:picLocks noChangeAspect="1"/>
          </p:cNvPicPr>
          <p:nvPr/>
        </p:nvPicPr>
        <p:blipFill>
          <a:blip r:embed="rId4"/>
          <a:stretch>
            <a:fillRect/>
          </a:stretch>
        </p:blipFill>
        <p:spPr>
          <a:xfrm>
            <a:off x="4247805" y="1594893"/>
            <a:ext cx="400776" cy="400776"/>
          </a:xfrm>
          <a:prstGeom prst="rect">
            <a:avLst/>
          </a:prstGeom>
        </p:spPr>
      </p:pic>
      <p:pic>
        <p:nvPicPr>
          <p:cNvPr id="45" name="Picture 44"/>
          <p:cNvPicPr>
            <a:picLocks noChangeAspect="1"/>
          </p:cNvPicPr>
          <p:nvPr/>
        </p:nvPicPr>
        <p:blipFill>
          <a:blip r:embed="rId4"/>
          <a:stretch>
            <a:fillRect/>
          </a:stretch>
        </p:blipFill>
        <p:spPr>
          <a:xfrm>
            <a:off x="5142774" y="2292931"/>
            <a:ext cx="400776" cy="400776"/>
          </a:xfrm>
          <a:prstGeom prst="rect">
            <a:avLst/>
          </a:prstGeom>
        </p:spPr>
      </p:pic>
      <p:pic>
        <p:nvPicPr>
          <p:cNvPr id="47" name="Picture 46"/>
          <p:cNvPicPr>
            <a:picLocks noChangeAspect="1"/>
          </p:cNvPicPr>
          <p:nvPr/>
        </p:nvPicPr>
        <p:blipFill>
          <a:blip r:embed="rId4"/>
          <a:stretch>
            <a:fillRect/>
          </a:stretch>
        </p:blipFill>
        <p:spPr>
          <a:xfrm>
            <a:off x="5118991" y="2995726"/>
            <a:ext cx="400776" cy="400776"/>
          </a:xfrm>
          <a:prstGeom prst="rect">
            <a:avLst/>
          </a:prstGeom>
        </p:spPr>
      </p:pic>
      <p:pic>
        <p:nvPicPr>
          <p:cNvPr id="49" name="Picture 48"/>
          <p:cNvPicPr>
            <a:picLocks noChangeAspect="1"/>
          </p:cNvPicPr>
          <p:nvPr/>
        </p:nvPicPr>
        <p:blipFill>
          <a:blip r:embed="rId4"/>
          <a:stretch>
            <a:fillRect/>
          </a:stretch>
        </p:blipFill>
        <p:spPr>
          <a:xfrm>
            <a:off x="3137172" y="3384346"/>
            <a:ext cx="400776" cy="400776"/>
          </a:xfrm>
          <a:prstGeom prst="rect">
            <a:avLst/>
          </a:prstGeom>
        </p:spPr>
      </p:pic>
      <p:pic>
        <p:nvPicPr>
          <p:cNvPr id="51" name="Picture 50"/>
          <p:cNvPicPr>
            <a:picLocks noChangeAspect="1"/>
          </p:cNvPicPr>
          <p:nvPr/>
        </p:nvPicPr>
        <p:blipFill>
          <a:blip r:embed="rId4"/>
          <a:stretch>
            <a:fillRect/>
          </a:stretch>
        </p:blipFill>
        <p:spPr>
          <a:xfrm>
            <a:off x="2946165" y="1212271"/>
            <a:ext cx="400776" cy="400776"/>
          </a:xfrm>
          <a:prstGeom prst="rect">
            <a:avLst/>
          </a:prstGeom>
        </p:spPr>
      </p:pic>
      <p:pic>
        <p:nvPicPr>
          <p:cNvPr id="53" name="Picture 52"/>
          <p:cNvPicPr>
            <a:picLocks noChangeAspect="1"/>
          </p:cNvPicPr>
          <p:nvPr/>
        </p:nvPicPr>
        <p:blipFill>
          <a:blip r:embed="rId4"/>
          <a:stretch>
            <a:fillRect/>
          </a:stretch>
        </p:blipFill>
        <p:spPr>
          <a:xfrm>
            <a:off x="4314462" y="938476"/>
            <a:ext cx="400776" cy="400776"/>
          </a:xfrm>
          <a:prstGeom prst="rect">
            <a:avLst/>
          </a:prstGeom>
        </p:spPr>
      </p:pic>
      <p:pic>
        <p:nvPicPr>
          <p:cNvPr id="54" name="Picture 53"/>
          <p:cNvPicPr>
            <a:picLocks noChangeAspect="1"/>
          </p:cNvPicPr>
          <p:nvPr/>
        </p:nvPicPr>
        <p:blipFill>
          <a:blip r:embed="rId4"/>
          <a:stretch>
            <a:fillRect/>
          </a:stretch>
        </p:blipFill>
        <p:spPr>
          <a:xfrm>
            <a:off x="4982436" y="1749488"/>
            <a:ext cx="400776" cy="400776"/>
          </a:xfrm>
          <a:prstGeom prst="rect">
            <a:avLst/>
          </a:prstGeom>
        </p:spPr>
      </p:pic>
      <p:pic>
        <p:nvPicPr>
          <p:cNvPr id="55" name="Picture 54"/>
          <p:cNvPicPr>
            <a:picLocks noChangeAspect="1"/>
          </p:cNvPicPr>
          <p:nvPr/>
        </p:nvPicPr>
        <p:blipFill>
          <a:blip r:embed="rId4"/>
          <a:stretch>
            <a:fillRect/>
          </a:stretch>
        </p:blipFill>
        <p:spPr>
          <a:xfrm>
            <a:off x="5624445" y="1363596"/>
            <a:ext cx="400776" cy="400776"/>
          </a:xfrm>
          <a:prstGeom prst="rect">
            <a:avLst/>
          </a:prstGeom>
        </p:spPr>
      </p:pic>
    </p:spTree>
    <p:extLst>
      <p:ext uri="{BB962C8B-B14F-4D97-AF65-F5344CB8AC3E}">
        <p14:creationId xmlns:p14="http://schemas.microsoft.com/office/powerpoint/2010/main" val="29011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4.58333E-6 1.48148E-6 L -0.0401 -0.15834 " pathEditMode="relative" rAng="0" ptsTypes="AA">
                                      <p:cBhvr>
                                        <p:cTn id="6" dur="2800" fill="hold"/>
                                        <p:tgtEl>
                                          <p:spTgt spid="81"/>
                                        </p:tgtEl>
                                        <p:attrNameLst>
                                          <p:attrName>ppt_x</p:attrName>
                                          <p:attrName>ppt_y</p:attrName>
                                        </p:attrNameLst>
                                      </p:cBhvr>
                                      <p:rCtr x="-2031" y="-7847"/>
                                    </p:animMotion>
                                  </p:childTnLst>
                                </p:cTn>
                              </p:par>
                              <p:par>
                                <p:cTn id="7" presetID="56" presetClass="path" presetSubtype="0" accel="50000" decel="50000" fill="hold" grpId="0" nodeType="withEffect">
                                  <p:stCondLst>
                                    <p:cond delay="0"/>
                                  </p:stCondLst>
                                  <p:childTnLst>
                                    <p:animMotion origin="layout" path="M 3.95833E-6 2.59259E-6 L 0.03281 -0.06667 " pathEditMode="relative" rAng="0" ptsTypes="AA">
                                      <p:cBhvr>
                                        <p:cTn id="8" dur="2000" fill="hold"/>
                                        <p:tgtEl>
                                          <p:spTgt spid="83"/>
                                        </p:tgtEl>
                                        <p:attrNameLst>
                                          <p:attrName>ppt_x</p:attrName>
                                          <p:attrName>ppt_y</p:attrName>
                                        </p:attrNameLst>
                                      </p:cBhvr>
                                      <p:rCtr x="1641" y="-3333"/>
                                    </p:animMotion>
                                  </p:childTnLst>
                                </p:cTn>
                              </p:par>
                              <p:par>
                                <p:cTn id="9" presetID="56" presetClass="path" presetSubtype="0" accel="50000" decel="50000" fill="hold" grpId="0" nodeType="withEffect">
                                  <p:stCondLst>
                                    <p:cond delay="0"/>
                                  </p:stCondLst>
                                  <p:childTnLst>
                                    <p:animMotion origin="layout" path="M -4.79167E-6 -1.48148E-6 L 0.0461 -0.09375 " pathEditMode="relative" rAng="0" ptsTypes="AA">
                                      <p:cBhvr>
                                        <p:cTn id="10" dur="2000" fill="hold"/>
                                        <p:tgtEl>
                                          <p:spTgt spid="84"/>
                                        </p:tgtEl>
                                        <p:attrNameLst>
                                          <p:attrName>ppt_x</p:attrName>
                                          <p:attrName>ppt_y</p:attrName>
                                        </p:attrNameLst>
                                      </p:cBhvr>
                                      <p:rCtr x="2305" y="-4699"/>
                                    </p:animMotion>
                                  </p:childTnLst>
                                </p:cTn>
                              </p:par>
                              <p:par>
                                <p:cTn id="11" presetID="56" presetClass="path" presetSubtype="0" accel="50000" decel="50000" fill="hold" grpId="0" nodeType="withEffect">
                                  <p:stCondLst>
                                    <p:cond delay="0"/>
                                  </p:stCondLst>
                                  <p:childTnLst>
                                    <p:animMotion origin="layout" path="M 2.91667E-6 -1.48148E-6 L 0.11067 0.08449 " pathEditMode="relative" rAng="0" ptsTypes="AA">
                                      <p:cBhvr>
                                        <p:cTn id="12" dur="2800" fill="hold"/>
                                        <p:tgtEl>
                                          <p:spTgt spid="82"/>
                                        </p:tgtEl>
                                        <p:attrNameLst>
                                          <p:attrName>ppt_x</p:attrName>
                                          <p:attrName>ppt_y</p:attrName>
                                        </p:attrNameLst>
                                      </p:cBhvr>
                                      <p:rCtr x="5534" y="4213"/>
                                    </p:animMotion>
                                  </p:childTnLst>
                                </p:cTn>
                              </p:par>
                            </p:childTnLst>
                          </p:cTn>
                        </p:par>
                        <p:par>
                          <p:cTn id="13" fill="hold">
                            <p:stCondLst>
                              <p:cond delay="2800"/>
                            </p:stCondLst>
                            <p:childTnLst>
                              <p:par>
                                <p:cTn id="14" presetID="56" presetClass="path" presetSubtype="0" accel="50000" decel="50000" fill="hold" grpId="1" nodeType="afterEffect">
                                  <p:stCondLst>
                                    <p:cond delay="0"/>
                                  </p:stCondLst>
                                  <p:childTnLst>
                                    <p:animMotion origin="layout" path="M -0.0401 -0.15834 L 0.02748 -0.17084 " pathEditMode="relative" rAng="0" ptsTypes="AA">
                                      <p:cBhvr>
                                        <p:cTn id="15" dur="2000" fill="hold"/>
                                        <p:tgtEl>
                                          <p:spTgt spid="81"/>
                                        </p:tgtEl>
                                        <p:attrNameLst>
                                          <p:attrName>ppt_x</p:attrName>
                                          <p:attrName>ppt_y</p:attrName>
                                        </p:attrNameLst>
                                      </p:cBhvr>
                                      <p:rCtr x="3372" y="-625"/>
                                    </p:animMotion>
                                  </p:childTnLst>
                                </p:cTn>
                              </p:par>
                              <p:par>
                                <p:cTn id="16" presetID="56" presetClass="path" presetSubtype="0" accel="50000" decel="50000" fill="hold" grpId="1" nodeType="withEffect">
                                  <p:stCondLst>
                                    <p:cond delay="0"/>
                                  </p:stCondLst>
                                  <p:childTnLst>
                                    <p:animMotion origin="layout" path="M 0.03281 -0.06667 L 0.09336 -0.12616 " pathEditMode="relative" rAng="0" ptsTypes="AA">
                                      <p:cBhvr>
                                        <p:cTn id="17" dur="2000" fill="hold"/>
                                        <p:tgtEl>
                                          <p:spTgt spid="83"/>
                                        </p:tgtEl>
                                        <p:attrNameLst>
                                          <p:attrName>ppt_x</p:attrName>
                                          <p:attrName>ppt_y</p:attrName>
                                        </p:attrNameLst>
                                      </p:cBhvr>
                                      <p:rCtr x="3021" y="-2986"/>
                                    </p:animMotion>
                                  </p:childTnLst>
                                </p:cTn>
                              </p:par>
                              <p:par>
                                <p:cTn id="18" presetID="56" presetClass="path" presetSubtype="0" accel="50000" decel="50000" fill="hold" grpId="1" nodeType="withEffect">
                                  <p:stCondLst>
                                    <p:cond delay="0"/>
                                  </p:stCondLst>
                                  <p:childTnLst>
                                    <p:animMotion origin="layout" path="M 0.11067 0.08449 L 0.10937 -0.04768 " pathEditMode="relative" rAng="0" ptsTypes="AA">
                                      <p:cBhvr>
                                        <p:cTn id="19" dur="2000" fill="hold"/>
                                        <p:tgtEl>
                                          <p:spTgt spid="82"/>
                                        </p:tgtEl>
                                        <p:attrNameLst>
                                          <p:attrName>ppt_x</p:attrName>
                                          <p:attrName>ppt_y</p:attrName>
                                        </p:attrNameLst>
                                      </p:cBhvr>
                                      <p:rCtr x="-65" y="-6620"/>
                                    </p:animMotion>
                                  </p:childTnLst>
                                </p:cTn>
                              </p:par>
                              <p:par>
                                <p:cTn id="20" presetID="56" presetClass="path" presetSubtype="0" accel="50000" decel="50000" fill="hold" grpId="1" nodeType="withEffect">
                                  <p:stCondLst>
                                    <p:cond delay="0"/>
                                  </p:stCondLst>
                                  <p:childTnLst>
                                    <p:animMotion origin="layout" path="M 0.0461 -0.09074 L 0.12331 -0.06921 " pathEditMode="relative" rAng="0" ptsTypes="AA">
                                      <p:cBhvr>
                                        <p:cTn id="21" dur="2000" fill="hold"/>
                                        <p:tgtEl>
                                          <p:spTgt spid="84"/>
                                        </p:tgtEl>
                                        <p:attrNameLst>
                                          <p:attrName>ppt_x</p:attrName>
                                          <p:attrName>ppt_y</p:attrName>
                                        </p:attrNameLst>
                                      </p:cBhvr>
                                      <p:rCtr x="3854" y="1065"/>
                                    </p:animMotion>
                                  </p:childTnLst>
                                </p:cTn>
                              </p:par>
                            </p:childTnLst>
                          </p:cTn>
                        </p:par>
                        <p:par>
                          <p:cTn id="22" fill="hold">
                            <p:stCondLst>
                              <p:cond delay="4800"/>
                            </p:stCondLst>
                            <p:childTnLst>
                              <p:par>
                                <p:cTn id="23" presetID="56" presetClass="path" presetSubtype="0" accel="50000" decel="50000" fill="hold" grpId="2" nodeType="afterEffect">
                                  <p:stCondLst>
                                    <p:cond delay="0"/>
                                  </p:stCondLst>
                                  <p:childTnLst>
                                    <p:animMotion origin="layout" path="M 0.03008 -0.17084 L 0.17279 -0.225 " pathEditMode="relative" rAng="0" ptsTypes="AA">
                                      <p:cBhvr>
                                        <p:cTn id="24" dur="2800" fill="hold"/>
                                        <p:tgtEl>
                                          <p:spTgt spid="81"/>
                                        </p:tgtEl>
                                        <p:attrNameLst>
                                          <p:attrName>ppt_x</p:attrName>
                                          <p:attrName>ppt_y</p:attrName>
                                        </p:attrNameLst>
                                      </p:cBhvr>
                                      <p:rCtr x="7135" y="-2708"/>
                                    </p:animMotion>
                                  </p:childTnLst>
                                </p:cTn>
                              </p:par>
                              <p:par>
                                <p:cTn id="25" presetID="56" presetClass="path" presetSubtype="0" accel="50000" decel="50000" fill="hold" grpId="2" nodeType="withEffect">
                                  <p:stCondLst>
                                    <p:cond delay="0"/>
                                  </p:stCondLst>
                                  <p:childTnLst>
                                    <p:animMotion origin="layout" path="M 0.09336 -0.12616 L 0.17187 -0.225 " pathEditMode="relative" rAng="0" ptsTypes="AA">
                                      <p:cBhvr>
                                        <p:cTn id="26" dur="2000" fill="hold"/>
                                        <p:tgtEl>
                                          <p:spTgt spid="83"/>
                                        </p:tgtEl>
                                        <p:attrNameLst>
                                          <p:attrName>ppt_x</p:attrName>
                                          <p:attrName>ppt_y</p:attrName>
                                        </p:attrNameLst>
                                      </p:cBhvr>
                                      <p:rCtr x="3919" y="-4954"/>
                                    </p:animMotion>
                                  </p:childTnLst>
                                </p:cTn>
                              </p:par>
                              <p:par>
                                <p:cTn id="27" presetID="56" presetClass="path" presetSubtype="0" accel="50000" decel="50000" fill="hold" grpId="2" nodeType="withEffect">
                                  <p:stCondLst>
                                    <p:cond delay="0"/>
                                  </p:stCondLst>
                                  <p:childTnLst>
                                    <p:animMotion origin="layout" path="M 0.12136 -0.04537 L 0.17253 -0.22569 " pathEditMode="relative" rAng="0" ptsTypes="AA">
                                      <p:cBhvr>
                                        <p:cTn id="28" dur="2300" fill="hold"/>
                                        <p:tgtEl>
                                          <p:spTgt spid="84"/>
                                        </p:tgtEl>
                                        <p:attrNameLst>
                                          <p:attrName>ppt_x</p:attrName>
                                          <p:attrName>ppt_y</p:attrName>
                                        </p:attrNameLst>
                                      </p:cBhvr>
                                      <p:rCtr x="2552" y="-9028"/>
                                    </p:animMotion>
                                  </p:childTnLst>
                                </p:cTn>
                              </p:par>
                              <p:par>
                                <p:cTn id="29" presetID="56" presetClass="path" presetSubtype="0" accel="50000" decel="50000" fill="hold" grpId="2" nodeType="withEffect">
                                  <p:stCondLst>
                                    <p:cond delay="0"/>
                                  </p:stCondLst>
                                  <p:childTnLst>
                                    <p:animMotion origin="layout" path="M 0.10872 -0.04537 L 0.17174 -0.22569 " pathEditMode="relative" rAng="0" ptsTypes="AA">
                                      <p:cBhvr>
                                        <p:cTn id="30" dur="2300" fill="hold"/>
                                        <p:tgtEl>
                                          <p:spTgt spid="82"/>
                                        </p:tgtEl>
                                        <p:attrNameLst>
                                          <p:attrName>ppt_x</p:attrName>
                                          <p:attrName>ppt_y</p:attrName>
                                        </p:attrNameLst>
                                      </p:cBhvr>
                                      <p:rCtr x="3151" y="-9028"/>
                                    </p:animMotion>
                                  </p:childTnLst>
                                </p:cTn>
                              </p:par>
                            </p:childTnLst>
                          </p:cTn>
                        </p:par>
                        <p:par>
                          <p:cTn id="31" fill="hold">
                            <p:stCondLst>
                              <p:cond delay="7600"/>
                            </p:stCondLst>
                            <p:childTnLst>
                              <p:par>
                                <p:cTn id="32" presetID="10" presetClass="exit" presetSubtype="0" fill="hold" nodeType="afterEffect">
                                  <p:stCondLst>
                                    <p:cond delay="0"/>
                                  </p:stCondLst>
                                  <p:childTnLst>
                                    <p:animEffect transition="out" filter="fade">
                                      <p:cBhvr>
                                        <p:cTn id="33" dur="500"/>
                                        <p:tgtEl>
                                          <p:spTgt spid="55"/>
                                        </p:tgtEl>
                                      </p:cBhvr>
                                    </p:animEffect>
                                    <p:set>
                                      <p:cBhvr>
                                        <p:cTn id="3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3" grpId="2" animBg="1"/>
      <p:bldP spid="84" grpId="0" animBg="1"/>
      <p:bldP spid="84" grpId="1" animBg="1"/>
      <p:bldP spid="84" grpId="2" animBg="1"/>
      <p:bldP spid="82" grpId="0" animBg="1"/>
      <p:bldP spid="82" grpId="1" animBg="1"/>
      <p:bldP spid="82" grpId="2" animBg="1"/>
      <p:bldP spid="81" grpId="0" animBg="1"/>
      <p:bldP spid="81" grpId="1" animBg="1"/>
      <p:bldP spid="81"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88565" y="2510113"/>
            <a:ext cx="433407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World Wide Web</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4608177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DE7FA7-0C2C-B85F-F839-A32F58840C71}"/>
              </a:ext>
            </a:extLst>
          </p:cNvPr>
          <p:cNvPicPr>
            <a:picLocks noChangeAspect="1"/>
          </p:cNvPicPr>
          <p:nvPr/>
        </p:nvPicPr>
        <p:blipFill>
          <a:blip r:embed="rId2"/>
          <a:stretch>
            <a:fillRect/>
          </a:stretch>
        </p:blipFill>
        <p:spPr>
          <a:xfrm>
            <a:off x="4932045" y="2103120"/>
            <a:ext cx="3737610" cy="2491740"/>
          </a:xfrm>
          <a:prstGeom prst="rect">
            <a:avLst/>
          </a:prstGeom>
        </p:spPr>
      </p:pic>
      <p:sp>
        <p:nvSpPr>
          <p:cNvPr id="4" name="TextBox 3">
            <a:extLst>
              <a:ext uri="{FF2B5EF4-FFF2-40B4-BE49-F238E27FC236}">
                <a16:creationId xmlns:a16="http://schemas.microsoft.com/office/drawing/2014/main" id="{5F590525-4CF6-9AF0-65F3-C15F5AF36BE9}"/>
              </a:ext>
            </a:extLst>
          </p:cNvPr>
          <p:cNvSpPr txBox="1"/>
          <p:nvPr/>
        </p:nvSpPr>
        <p:spPr>
          <a:xfrm>
            <a:off x="0" y="54864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CLARIFICATION</a:t>
            </a:r>
          </a:p>
        </p:txBody>
      </p:sp>
      <p:sp>
        <p:nvSpPr>
          <p:cNvPr id="5" name="TextBox 4">
            <a:extLst>
              <a:ext uri="{FF2B5EF4-FFF2-40B4-BE49-F238E27FC236}">
                <a16:creationId xmlns:a16="http://schemas.microsoft.com/office/drawing/2014/main" id="{C054618C-0FB3-D9D6-66E8-050880F45C57}"/>
              </a:ext>
            </a:extLst>
          </p:cNvPr>
          <p:cNvSpPr txBox="1"/>
          <p:nvPr/>
        </p:nvSpPr>
        <p:spPr>
          <a:xfrm>
            <a:off x="983411" y="1531620"/>
            <a:ext cx="3737610" cy="2246769"/>
          </a:xfrm>
          <a:prstGeom prst="rect">
            <a:avLst/>
          </a:prstGeom>
          <a:noFill/>
        </p:spPr>
        <p:txBody>
          <a:bodyPr wrap="square" rtlCol="0">
            <a:spAutoFit/>
          </a:bodyPr>
          <a:lstStyle/>
          <a:p>
            <a:pPr algn="just"/>
            <a:r>
              <a:rPr lang="en-US" sz="1800" dirty="0">
                <a:latin typeface="Barlow Semi Condensed" panose="00000506000000000000" pitchFamily="2" charset="0"/>
              </a:rPr>
              <a:t>World Wide Web (or the Web) is a term used to describe a network of the vast data system built on the Internet </a:t>
            </a:r>
          </a:p>
          <a:p>
            <a:pPr algn="just"/>
            <a:endParaRPr lang="en-US" sz="1800" dirty="0">
              <a:latin typeface="Barlow Semi Condensed" panose="00000506000000000000" pitchFamily="2" charset="0"/>
            </a:endParaRPr>
          </a:p>
          <a:p>
            <a:pPr algn="just"/>
            <a:r>
              <a:rPr lang="en-US" sz="1800" dirty="0">
                <a:latin typeface="Barlow Semi Condensed" panose="00000506000000000000" pitchFamily="2" charset="0"/>
              </a:rPr>
              <a:t>World Wide Web plays a role as the Internet’s underlying </a:t>
            </a:r>
            <a:r>
              <a:rPr lang="en-US" sz="1800" b="1" dirty="0">
                <a:solidFill>
                  <a:srgbClr val="FF0000"/>
                </a:solidFill>
                <a:latin typeface="Barlow Semi Condensed" panose="00000506000000000000" pitchFamily="2" charset="0"/>
              </a:rPr>
              <a:t>client-server</a:t>
            </a:r>
            <a:r>
              <a:rPr lang="en-US" sz="1800" dirty="0">
                <a:latin typeface="Barlow Semi Condensed" panose="00000506000000000000" pitchFamily="2" charset="0"/>
              </a:rPr>
              <a:t> format</a:t>
            </a:r>
          </a:p>
          <a:p>
            <a:pPr algn="just"/>
            <a:endParaRPr lang="en-US" dirty="0"/>
          </a:p>
        </p:txBody>
      </p:sp>
    </p:spTree>
    <p:extLst>
      <p:ext uri="{BB962C8B-B14F-4D97-AF65-F5344CB8AC3E}">
        <p14:creationId xmlns:p14="http://schemas.microsoft.com/office/powerpoint/2010/main" val="1618679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7" y="713232"/>
            <a:ext cx="2677085"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latin typeface="Barlow Semi Condensed"/>
                <a:ea typeface="Barlow Semi Condensed"/>
                <a:cs typeface="Barlow Semi Condensed"/>
                <a:sym typeface="Barlow Semi Condensed"/>
              </a:rPr>
              <a:t>The basic knowledge of computer networks</a:t>
            </a:r>
          </a:p>
        </p:txBody>
      </p:sp>
      <p:sp>
        <p:nvSpPr>
          <p:cNvPr id="2140" name="Google Shape;2140;p37"/>
          <p:cNvSpPr txBox="1">
            <a:spLocks noGrp="1"/>
          </p:cNvSpPr>
          <p:nvPr>
            <p:ph type="subTitle" idx="1"/>
          </p:nvPr>
        </p:nvSpPr>
        <p:spPr>
          <a:xfrm>
            <a:off x="1664207" y="429768"/>
            <a:ext cx="3269857"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Overview of Computer Network</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The Internet</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Definitions, Internet protocols and network layers</a:t>
            </a:r>
            <a:endParaRPr sz="1400"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World Wide Web</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t>Defintions</a:t>
            </a:r>
            <a:r>
              <a:rPr lang="en-US" sz="1400" dirty="0"/>
              <a:t>, Features, and its Applications</a:t>
            </a: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E693E-15D7-C36E-1CC5-30D6A5729500}"/>
              </a:ext>
            </a:extLst>
          </p:cNvPr>
          <p:cNvSpPr txBox="1"/>
          <p:nvPr/>
        </p:nvSpPr>
        <p:spPr>
          <a:xfrm>
            <a:off x="0" y="32004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SEVERAL COMPONENTS</a:t>
            </a:r>
          </a:p>
        </p:txBody>
      </p:sp>
      <p:sp>
        <p:nvSpPr>
          <p:cNvPr id="3" name="TextBox 2">
            <a:extLst>
              <a:ext uri="{FF2B5EF4-FFF2-40B4-BE49-F238E27FC236}">
                <a16:creationId xmlns:a16="http://schemas.microsoft.com/office/drawing/2014/main" id="{B9B11DD4-558D-0957-EE94-BB5768A77EDA}"/>
              </a:ext>
            </a:extLst>
          </p:cNvPr>
          <p:cNvSpPr txBox="1"/>
          <p:nvPr/>
        </p:nvSpPr>
        <p:spPr>
          <a:xfrm>
            <a:off x="775132" y="1413787"/>
            <a:ext cx="3386603" cy="1631216"/>
          </a:xfrm>
          <a:prstGeom prst="rect">
            <a:avLst/>
          </a:prstGeom>
          <a:noFill/>
        </p:spPr>
        <p:txBody>
          <a:bodyPr wrap="square" rtlCol="0">
            <a:spAutoFit/>
          </a:bodyPr>
          <a:lstStyle/>
          <a:p>
            <a:pPr marL="457200" indent="-457200">
              <a:buClr>
                <a:srgbClr val="77C6FC"/>
              </a:buClr>
              <a:buAutoNum type="arabicPeriod"/>
            </a:pPr>
            <a:r>
              <a:rPr lang="en-US" sz="2000" b="1" dirty="0">
                <a:solidFill>
                  <a:srgbClr val="77C6FC"/>
                </a:solidFill>
                <a:latin typeface="Barlow Semi Condensed" panose="00000506000000000000" pitchFamily="2" charset="0"/>
              </a:rPr>
              <a:t>URL</a:t>
            </a:r>
          </a:p>
          <a:p>
            <a:pPr marL="457200" indent="-457200">
              <a:buClr>
                <a:srgbClr val="77C6FC"/>
              </a:buClr>
              <a:buAutoNum type="arabicPeriod"/>
            </a:pPr>
            <a:r>
              <a:rPr lang="en-US" sz="2000" b="1" dirty="0">
                <a:solidFill>
                  <a:srgbClr val="77C6FC"/>
                </a:solidFill>
                <a:latin typeface="Barlow Semi Condensed" panose="00000506000000000000" pitchFamily="2" charset="0"/>
              </a:rPr>
              <a:t>HTTP</a:t>
            </a:r>
          </a:p>
          <a:p>
            <a:pPr marL="457200" indent="-457200">
              <a:buClr>
                <a:srgbClr val="77C6FC"/>
              </a:buClr>
              <a:buAutoNum type="arabicPeriod"/>
            </a:pPr>
            <a:r>
              <a:rPr lang="en-US" sz="2000" b="1" dirty="0">
                <a:solidFill>
                  <a:srgbClr val="77C6FC"/>
                </a:solidFill>
                <a:latin typeface="Barlow Semi Condensed" panose="00000506000000000000" pitchFamily="2" charset="0"/>
              </a:rPr>
              <a:t>The combination of HTML, CSS and JAVASCRIPT</a:t>
            </a:r>
          </a:p>
          <a:p>
            <a:pPr marL="457200" indent="-457200">
              <a:buClr>
                <a:srgbClr val="77C6FC"/>
              </a:buClr>
              <a:buAutoNum type="arabicPeriod"/>
            </a:pPr>
            <a:r>
              <a:rPr lang="en-US" sz="2000" b="1" dirty="0">
                <a:solidFill>
                  <a:srgbClr val="77C6FC"/>
                </a:solidFill>
                <a:latin typeface="Barlow Semi Condensed" panose="00000506000000000000" pitchFamily="2" charset="0"/>
              </a:rPr>
              <a:t>Linking</a:t>
            </a:r>
          </a:p>
        </p:txBody>
      </p:sp>
      <p:grpSp>
        <p:nvGrpSpPr>
          <p:cNvPr id="57" name="Group 56">
            <a:extLst>
              <a:ext uri="{FF2B5EF4-FFF2-40B4-BE49-F238E27FC236}">
                <a16:creationId xmlns:a16="http://schemas.microsoft.com/office/drawing/2014/main" id="{B5D5CE34-F254-073C-413D-9F254C3FCF56}"/>
              </a:ext>
            </a:extLst>
          </p:cNvPr>
          <p:cNvGrpSpPr/>
          <p:nvPr/>
        </p:nvGrpSpPr>
        <p:grpSpPr>
          <a:xfrm>
            <a:off x="4321313" y="1196335"/>
            <a:ext cx="4423934" cy="1500249"/>
            <a:chOff x="3078204" y="581651"/>
            <a:chExt cx="4423934" cy="1500249"/>
          </a:xfrm>
        </p:grpSpPr>
        <p:sp>
          <p:nvSpPr>
            <p:cNvPr id="15" name="Left Bracket 14">
              <a:extLst>
                <a:ext uri="{FF2B5EF4-FFF2-40B4-BE49-F238E27FC236}">
                  <a16:creationId xmlns:a16="http://schemas.microsoft.com/office/drawing/2014/main" id="{75936BFC-E0F0-4FDB-549B-F2E820CD7630}"/>
                </a:ext>
              </a:extLst>
            </p:cNvPr>
            <p:cNvSpPr/>
            <p:nvPr/>
          </p:nvSpPr>
          <p:spPr>
            <a:xfrm rot="16200000">
              <a:off x="3736515" y="1294236"/>
              <a:ext cx="113972" cy="507472"/>
            </a:xfrm>
            <a:prstGeom prst="leftBracket">
              <a:avLst>
                <a:gd name="adj" fmla="val 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F91E62D-06C6-9AFF-19A2-12810795C41C}"/>
                </a:ext>
              </a:extLst>
            </p:cNvPr>
            <p:cNvSpPr txBox="1"/>
            <p:nvPr/>
          </p:nvSpPr>
          <p:spPr>
            <a:xfrm>
              <a:off x="3078204" y="1774123"/>
              <a:ext cx="2003785" cy="307777"/>
            </a:xfrm>
            <a:prstGeom prst="rect">
              <a:avLst/>
            </a:prstGeom>
            <a:noFill/>
          </p:spPr>
          <p:txBody>
            <a:bodyPr wrap="square" rtlCol="0">
              <a:spAutoFit/>
            </a:bodyPr>
            <a:lstStyle/>
            <a:p>
              <a:r>
                <a:rPr lang="en-US" dirty="0">
                  <a:latin typeface="Barlow Semi Condensed" panose="00000506000000000000" pitchFamily="2" charset="0"/>
                </a:rPr>
                <a:t>Internet Protocol</a:t>
              </a:r>
            </a:p>
          </p:txBody>
        </p:sp>
        <p:cxnSp>
          <p:nvCxnSpPr>
            <p:cNvPr id="18" name="Straight Arrow Connector 17">
              <a:extLst>
                <a:ext uri="{FF2B5EF4-FFF2-40B4-BE49-F238E27FC236}">
                  <a16:creationId xmlns:a16="http://schemas.microsoft.com/office/drawing/2014/main" id="{7B501256-6692-46EE-20BB-126B02F55054}"/>
                </a:ext>
              </a:extLst>
            </p:cNvPr>
            <p:cNvCxnSpPr>
              <a:cxnSpLocks/>
            </p:cNvCxnSpPr>
            <p:nvPr/>
          </p:nvCxnSpPr>
          <p:spPr>
            <a:xfrm>
              <a:off x="3793501" y="1600871"/>
              <a:ext cx="0" cy="193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F47976F-C951-5423-9ED3-AF69D2F32CA9}"/>
                </a:ext>
              </a:extLst>
            </p:cNvPr>
            <p:cNvSpPr txBox="1"/>
            <p:nvPr/>
          </p:nvSpPr>
          <p:spPr>
            <a:xfrm>
              <a:off x="6051819" y="1774123"/>
              <a:ext cx="1348740" cy="307777"/>
            </a:xfrm>
            <a:prstGeom prst="rect">
              <a:avLst/>
            </a:prstGeom>
            <a:noFill/>
          </p:spPr>
          <p:txBody>
            <a:bodyPr wrap="square" rtlCol="0">
              <a:spAutoFit/>
            </a:bodyPr>
            <a:lstStyle/>
            <a:p>
              <a:r>
                <a:rPr lang="en-US" dirty="0">
                  <a:latin typeface="Barlow Semi Condensed" panose="00000506000000000000" pitchFamily="2" charset="0"/>
                </a:rPr>
                <a:t>Path</a:t>
              </a:r>
            </a:p>
          </p:txBody>
        </p:sp>
        <p:grpSp>
          <p:nvGrpSpPr>
            <p:cNvPr id="34" name="Group 33">
              <a:extLst>
                <a:ext uri="{FF2B5EF4-FFF2-40B4-BE49-F238E27FC236}">
                  <a16:creationId xmlns:a16="http://schemas.microsoft.com/office/drawing/2014/main" id="{6BB0BC2A-4009-E2CE-DB6F-0A0CEA3AAE5F}"/>
                </a:ext>
              </a:extLst>
            </p:cNvPr>
            <p:cNvGrpSpPr/>
            <p:nvPr/>
          </p:nvGrpSpPr>
          <p:grpSpPr>
            <a:xfrm>
              <a:off x="3134338" y="1120706"/>
              <a:ext cx="4367800" cy="409524"/>
              <a:chOff x="1600200" y="3029366"/>
              <a:chExt cx="4367800" cy="409524"/>
            </a:xfrm>
          </p:grpSpPr>
          <p:sp>
            <p:nvSpPr>
              <p:cNvPr id="35" name="Rectangle: Rounded Corners 34">
                <a:extLst>
                  <a:ext uri="{FF2B5EF4-FFF2-40B4-BE49-F238E27FC236}">
                    <a16:creationId xmlns:a16="http://schemas.microsoft.com/office/drawing/2014/main" id="{79DCF293-7253-E4A3-D3AF-BF781CAA11BE}"/>
                  </a:ext>
                </a:extLst>
              </p:cNvPr>
              <p:cNvSpPr/>
              <p:nvPr/>
            </p:nvSpPr>
            <p:spPr>
              <a:xfrm>
                <a:off x="1600200" y="3029366"/>
                <a:ext cx="3977635" cy="409524"/>
              </a:xfrm>
              <a:prstGeom prst="roundRect">
                <a:avLst>
                  <a:gd name="adj" fmla="val 50000"/>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43CD2485-564B-DB5A-8A99-C8F4C5527413}"/>
                  </a:ext>
                </a:extLst>
              </p:cNvPr>
              <p:cNvPicPr>
                <a:picLocks noChangeAspect="1"/>
              </p:cNvPicPr>
              <p:nvPr/>
            </p:nvPicPr>
            <p:blipFill>
              <a:blip r:embed="rId2"/>
              <a:stretch>
                <a:fillRect/>
              </a:stretch>
            </p:blipFill>
            <p:spPr>
              <a:xfrm>
                <a:off x="1722120" y="3100008"/>
                <a:ext cx="268240" cy="268240"/>
              </a:xfrm>
              <a:prstGeom prst="rect">
                <a:avLst/>
              </a:prstGeom>
            </p:spPr>
          </p:pic>
          <p:sp>
            <p:nvSpPr>
              <p:cNvPr id="37" name="TextBox 36">
                <a:extLst>
                  <a:ext uri="{FF2B5EF4-FFF2-40B4-BE49-F238E27FC236}">
                    <a16:creationId xmlns:a16="http://schemas.microsoft.com/office/drawing/2014/main" id="{5896C8D9-7261-0D1A-0CD9-5A5A561C728F}"/>
                  </a:ext>
                </a:extLst>
              </p:cNvPr>
              <p:cNvSpPr txBox="1"/>
              <p:nvPr/>
            </p:nvSpPr>
            <p:spPr>
              <a:xfrm>
                <a:off x="1990360" y="3064851"/>
                <a:ext cx="3977640" cy="338554"/>
              </a:xfrm>
              <a:prstGeom prst="rect">
                <a:avLst/>
              </a:prstGeom>
              <a:noFill/>
            </p:spPr>
            <p:txBody>
              <a:bodyPr wrap="square" rtlCol="0">
                <a:spAutoFit/>
              </a:bodyPr>
              <a:lstStyle/>
              <a:p>
                <a:r>
                  <a:rPr lang="en-US" sz="1600" dirty="0">
                    <a:latin typeface="Barlow Semi Condensed" panose="00000506000000000000" pitchFamily="2" charset="0"/>
                  </a:rPr>
                  <a:t>https://www.group20.com/FinalProject</a:t>
                </a:r>
              </a:p>
            </p:txBody>
          </p:sp>
        </p:grpSp>
        <p:sp>
          <p:nvSpPr>
            <p:cNvPr id="38" name="Left Bracket 37">
              <a:extLst>
                <a:ext uri="{FF2B5EF4-FFF2-40B4-BE49-F238E27FC236}">
                  <a16:creationId xmlns:a16="http://schemas.microsoft.com/office/drawing/2014/main" id="{211A6D7D-C3FB-8277-27AF-785BBFC8B51C}"/>
                </a:ext>
              </a:extLst>
            </p:cNvPr>
            <p:cNvSpPr/>
            <p:nvPr/>
          </p:nvSpPr>
          <p:spPr>
            <a:xfrm rot="16200000">
              <a:off x="6188596" y="1067905"/>
              <a:ext cx="114512" cy="960674"/>
            </a:xfrm>
            <a:prstGeom prst="leftBracket">
              <a:avLst>
                <a:gd name="adj" fmla="val 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5E5BD84A-11D8-6F6B-EFFD-C39B3F084A28}"/>
                </a:ext>
              </a:extLst>
            </p:cNvPr>
            <p:cNvCxnSpPr>
              <a:cxnSpLocks/>
              <a:stCxn id="38" idx="1"/>
            </p:cNvCxnSpPr>
            <p:nvPr/>
          </p:nvCxnSpPr>
          <p:spPr>
            <a:xfrm>
              <a:off x="6245852" y="1605498"/>
              <a:ext cx="3840" cy="1888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3C21C3-54CA-2368-4DB7-1324C0F7B558}"/>
                </a:ext>
              </a:extLst>
            </p:cNvPr>
            <p:cNvCxnSpPr>
              <a:cxnSpLocks/>
            </p:cNvCxnSpPr>
            <p:nvPr/>
          </p:nvCxnSpPr>
          <p:spPr>
            <a:xfrm flipH="1" flipV="1">
              <a:off x="4934562" y="843263"/>
              <a:ext cx="1" cy="183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1ABBACD-94C5-33F3-C919-4AC59B263258}"/>
                </a:ext>
              </a:extLst>
            </p:cNvPr>
            <p:cNvSpPr txBox="1"/>
            <p:nvPr/>
          </p:nvSpPr>
          <p:spPr>
            <a:xfrm>
              <a:off x="4366260" y="581651"/>
              <a:ext cx="1328398" cy="338554"/>
            </a:xfrm>
            <a:prstGeom prst="rect">
              <a:avLst/>
            </a:prstGeom>
            <a:noFill/>
          </p:spPr>
          <p:txBody>
            <a:bodyPr wrap="square" rtlCol="0">
              <a:spAutoFit/>
            </a:bodyPr>
            <a:lstStyle/>
            <a:p>
              <a:r>
                <a:rPr lang="en-US" sz="1600" dirty="0">
                  <a:latin typeface="Barlow Semi Condensed" panose="00000506000000000000" pitchFamily="2" charset="0"/>
                </a:rPr>
                <a:t>Domain Name</a:t>
              </a:r>
            </a:p>
          </p:txBody>
        </p:sp>
        <p:sp>
          <p:nvSpPr>
            <p:cNvPr id="53" name="Left Bracket 52">
              <a:extLst>
                <a:ext uri="{FF2B5EF4-FFF2-40B4-BE49-F238E27FC236}">
                  <a16:creationId xmlns:a16="http://schemas.microsoft.com/office/drawing/2014/main" id="{FE45BC84-F522-1B2C-BED2-5F0DD6385F66}"/>
                </a:ext>
              </a:extLst>
            </p:cNvPr>
            <p:cNvSpPr/>
            <p:nvPr/>
          </p:nvSpPr>
          <p:spPr>
            <a:xfrm rot="5400000">
              <a:off x="4880206" y="321368"/>
              <a:ext cx="108713" cy="1520190"/>
            </a:xfrm>
            <a:prstGeom prst="leftBracket">
              <a:avLst>
                <a:gd name="adj" fmla="val 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TextBox 59">
            <a:extLst>
              <a:ext uri="{FF2B5EF4-FFF2-40B4-BE49-F238E27FC236}">
                <a16:creationId xmlns:a16="http://schemas.microsoft.com/office/drawing/2014/main" id="{662513A1-D45D-04C9-838A-3BBC9E4CD9BF}"/>
              </a:ext>
            </a:extLst>
          </p:cNvPr>
          <p:cNvSpPr txBox="1"/>
          <p:nvPr/>
        </p:nvSpPr>
        <p:spPr>
          <a:xfrm>
            <a:off x="4134994" y="2998587"/>
            <a:ext cx="4380207" cy="830997"/>
          </a:xfrm>
          <a:prstGeom prst="rect">
            <a:avLst/>
          </a:prstGeom>
          <a:noFill/>
        </p:spPr>
        <p:txBody>
          <a:bodyPr wrap="square">
            <a:spAutoFit/>
          </a:bodyPr>
          <a:lstStyle/>
          <a:p>
            <a:pPr algn="just" rtl="0">
              <a:spcBef>
                <a:spcPts val="0"/>
              </a:spcBef>
              <a:spcAft>
                <a:spcPts val="0"/>
              </a:spcAft>
            </a:pPr>
            <a:r>
              <a:rPr lang="en-US" sz="1600" b="0" i="0" u="none" strike="noStrike" dirty="0">
                <a:solidFill>
                  <a:srgbClr val="000000"/>
                </a:solidFill>
                <a:effectLst/>
                <a:latin typeface="Barlow Semi Condensed" panose="00000506000000000000" pitchFamily="2" charset="0"/>
              </a:rPr>
              <a:t>URL or Uniform Resource Locator interpret a unique address that web resource can be found on the internet. </a:t>
            </a:r>
            <a:endParaRPr lang="en-US" sz="1600" dirty="0">
              <a:latin typeface="Barlow Semi Condensed" panose="00000506000000000000" pitchFamily="2" charset="0"/>
            </a:endParaRPr>
          </a:p>
        </p:txBody>
      </p:sp>
      <p:pic>
        <p:nvPicPr>
          <p:cNvPr id="62" name="Picture 61">
            <a:extLst>
              <a:ext uri="{FF2B5EF4-FFF2-40B4-BE49-F238E27FC236}">
                <a16:creationId xmlns:a16="http://schemas.microsoft.com/office/drawing/2014/main" id="{E532FFDD-A05D-91BC-4A0D-A754EA398BDD}"/>
              </a:ext>
            </a:extLst>
          </p:cNvPr>
          <p:cNvPicPr>
            <a:picLocks noChangeAspect="1"/>
          </p:cNvPicPr>
          <p:nvPr/>
        </p:nvPicPr>
        <p:blipFill>
          <a:blip r:embed="rId3"/>
          <a:stretch>
            <a:fillRect/>
          </a:stretch>
        </p:blipFill>
        <p:spPr>
          <a:xfrm>
            <a:off x="4108653" y="1031307"/>
            <a:ext cx="4462141" cy="1573946"/>
          </a:xfrm>
          <a:prstGeom prst="rect">
            <a:avLst/>
          </a:prstGeom>
        </p:spPr>
      </p:pic>
      <p:sp>
        <p:nvSpPr>
          <p:cNvPr id="64" name="TextBox 63">
            <a:extLst>
              <a:ext uri="{FF2B5EF4-FFF2-40B4-BE49-F238E27FC236}">
                <a16:creationId xmlns:a16="http://schemas.microsoft.com/office/drawing/2014/main" id="{FFF68616-221B-9ACB-FC68-654636CF6321}"/>
              </a:ext>
            </a:extLst>
          </p:cNvPr>
          <p:cNvSpPr txBox="1"/>
          <p:nvPr/>
        </p:nvSpPr>
        <p:spPr>
          <a:xfrm>
            <a:off x="4119100" y="2981590"/>
            <a:ext cx="4572000" cy="830997"/>
          </a:xfrm>
          <a:prstGeom prst="rect">
            <a:avLst/>
          </a:prstGeom>
          <a:noFill/>
        </p:spPr>
        <p:txBody>
          <a:bodyPr wrap="square">
            <a:spAutoFit/>
          </a:bodyPr>
          <a:lstStyle/>
          <a:p>
            <a:pPr algn="just"/>
            <a:r>
              <a:rPr lang="en-US" sz="1600" b="0" i="0" u="none" strike="noStrike" dirty="0">
                <a:solidFill>
                  <a:srgbClr val="000000"/>
                </a:solidFill>
                <a:effectLst/>
                <a:latin typeface="Barlow Semi Condensed" panose="00000506000000000000" pitchFamily="2" charset="0"/>
              </a:rPr>
              <a:t>HTTP, which stands for </a:t>
            </a:r>
            <a:r>
              <a:rPr lang="en-US" sz="1600" b="0" i="0" u="none" strike="noStrike" dirty="0" err="1">
                <a:solidFill>
                  <a:srgbClr val="000000"/>
                </a:solidFill>
                <a:effectLst/>
                <a:latin typeface="Barlow Semi Condensed" panose="00000506000000000000" pitchFamily="2" charset="0"/>
              </a:rPr>
              <a:t>HyperText</a:t>
            </a:r>
            <a:r>
              <a:rPr lang="en-US" sz="1600" b="0" i="0" u="none" strike="noStrike" dirty="0">
                <a:solidFill>
                  <a:srgbClr val="000000"/>
                </a:solidFill>
                <a:effectLst/>
                <a:latin typeface="Barlow Semi Condensed" panose="00000506000000000000" pitchFamily="2" charset="0"/>
              </a:rPr>
              <a:t> Transfer Protocol, is the protocol used to transfer data over the World Wide Web and an application layer protocol</a:t>
            </a:r>
            <a:r>
              <a:rPr lang="en-US" sz="1600" b="0" i="0" u="none" strike="noStrike" dirty="0">
                <a:solidFill>
                  <a:srgbClr val="303030"/>
                </a:solidFill>
                <a:effectLst/>
                <a:latin typeface="Barlow Semi Condensed" panose="00000506000000000000" pitchFamily="2" charset="0"/>
              </a:rPr>
              <a:t>.</a:t>
            </a:r>
            <a:r>
              <a:rPr lang="en-US" sz="1600" b="0" i="0" u="none" strike="noStrike" dirty="0">
                <a:solidFill>
                  <a:srgbClr val="000000"/>
                </a:solidFill>
                <a:effectLst/>
                <a:latin typeface="Barlow Semi Condensed" panose="00000506000000000000" pitchFamily="2" charset="0"/>
              </a:rPr>
              <a:t> </a:t>
            </a:r>
            <a:endParaRPr lang="en-US" sz="1600" dirty="0">
              <a:latin typeface="Barlow Semi Condensed" panose="00000506000000000000" pitchFamily="2" charset="0"/>
            </a:endParaRPr>
          </a:p>
        </p:txBody>
      </p:sp>
      <p:pic>
        <p:nvPicPr>
          <p:cNvPr id="70" name="Picture 69">
            <a:extLst>
              <a:ext uri="{FF2B5EF4-FFF2-40B4-BE49-F238E27FC236}">
                <a16:creationId xmlns:a16="http://schemas.microsoft.com/office/drawing/2014/main" id="{1BF8B7F1-DDB9-3BEF-AB75-F6752D101F95}"/>
              </a:ext>
            </a:extLst>
          </p:cNvPr>
          <p:cNvPicPr>
            <a:picLocks noChangeAspect="1"/>
          </p:cNvPicPr>
          <p:nvPr/>
        </p:nvPicPr>
        <p:blipFill>
          <a:blip r:embed="rId4"/>
          <a:stretch>
            <a:fillRect/>
          </a:stretch>
        </p:blipFill>
        <p:spPr>
          <a:xfrm>
            <a:off x="4058996" y="1696062"/>
            <a:ext cx="4456203" cy="2512473"/>
          </a:xfrm>
          <a:prstGeom prst="rect">
            <a:avLst/>
          </a:prstGeom>
        </p:spPr>
      </p:pic>
      <p:sp>
        <p:nvSpPr>
          <p:cNvPr id="72" name="TextBox 71">
            <a:extLst>
              <a:ext uri="{FF2B5EF4-FFF2-40B4-BE49-F238E27FC236}">
                <a16:creationId xmlns:a16="http://schemas.microsoft.com/office/drawing/2014/main" id="{367189E3-2DB3-E406-6888-DAA9EB899AB5}"/>
              </a:ext>
            </a:extLst>
          </p:cNvPr>
          <p:cNvSpPr txBox="1"/>
          <p:nvPr/>
        </p:nvSpPr>
        <p:spPr>
          <a:xfrm>
            <a:off x="877936" y="3149715"/>
            <a:ext cx="2445517" cy="1077218"/>
          </a:xfrm>
          <a:prstGeom prst="rect">
            <a:avLst/>
          </a:prstGeom>
          <a:noFill/>
        </p:spPr>
        <p:txBody>
          <a:bodyPr wrap="square">
            <a:spAutoFit/>
          </a:bodyPr>
          <a:lstStyle/>
          <a:p>
            <a:pPr algn="just"/>
            <a:r>
              <a:rPr lang="en-US" sz="1600" b="0" i="0" u="none" strike="noStrike" dirty="0">
                <a:solidFill>
                  <a:srgbClr val="000000"/>
                </a:solidFill>
                <a:effectLst/>
                <a:latin typeface="Barlow Semi Condensed" panose="00000506000000000000" pitchFamily="2" charset="0"/>
              </a:rPr>
              <a:t>Linking is a defining concept of the Web, aiding its identity as a collection of connected documents.</a:t>
            </a:r>
            <a:endParaRPr lang="en-US" sz="1600" dirty="0">
              <a:latin typeface="Barlow Semi Condensed" panose="00000506000000000000" pitchFamily="2" charset="0"/>
            </a:endParaRPr>
          </a:p>
        </p:txBody>
      </p:sp>
      <p:pic>
        <p:nvPicPr>
          <p:cNvPr id="4" name="Picture 3">
            <a:extLst>
              <a:ext uri="{FF2B5EF4-FFF2-40B4-BE49-F238E27FC236}">
                <a16:creationId xmlns:a16="http://schemas.microsoft.com/office/drawing/2014/main" id="{08FA03C7-C766-6823-9FD7-E6126EBE002F}"/>
              </a:ext>
            </a:extLst>
          </p:cNvPr>
          <p:cNvPicPr>
            <a:picLocks noChangeAspect="1"/>
          </p:cNvPicPr>
          <p:nvPr/>
        </p:nvPicPr>
        <p:blipFill>
          <a:blip r:embed="rId5"/>
          <a:srcRect/>
          <a:stretch/>
        </p:blipFill>
        <p:spPr>
          <a:xfrm>
            <a:off x="4829378" y="2158487"/>
            <a:ext cx="2696585" cy="2696585"/>
          </a:xfrm>
          <a:prstGeom prst="rect">
            <a:avLst/>
          </a:prstGeom>
        </p:spPr>
      </p:pic>
      <p:pic>
        <p:nvPicPr>
          <p:cNvPr id="7" name="Picture 6">
            <a:extLst>
              <a:ext uri="{FF2B5EF4-FFF2-40B4-BE49-F238E27FC236}">
                <a16:creationId xmlns:a16="http://schemas.microsoft.com/office/drawing/2014/main" id="{9A002693-CC57-2A46-FF7A-5D5EA87C0509}"/>
              </a:ext>
            </a:extLst>
          </p:cNvPr>
          <p:cNvPicPr>
            <a:picLocks noChangeAspect="1"/>
          </p:cNvPicPr>
          <p:nvPr/>
        </p:nvPicPr>
        <p:blipFill>
          <a:blip r:embed="rId6"/>
          <a:stretch>
            <a:fillRect/>
          </a:stretch>
        </p:blipFill>
        <p:spPr>
          <a:xfrm>
            <a:off x="4078094" y="1655365"/>
            <a:ext cx="3898522" cy="2339113"/>
          </a:xfrm>
          <a:prstGeom prst="rect">
            <a:avLst/>
          </a:prstGeom>
        </p:spPr>
      </p:pic>
      <p:pic>
        <p:nvPicPr>
          <p:cNvPr id="6" name="Picture 5">
            <a:extLst>
              <a:ext uri="{FF2B5EF4-FFF2-40B4-BE49-F238E27FC236}">
                <a16:creationId xmlns:a16="http://schemas.microsoft.com/office/drawing/2014/main" id="{A6636A71-9EBF-B360-CF02-9B4B58C363CA}"/>
              </a:ext>
            </a:extLst>
          </p:cNvPr>
          <p:cNvPicPr>
            <a:picLocks noChangeAspect="1"/>
          </p:cNvPicPr>
          <p:nvPr/>
        </p:nvPicPr>
        <p:blipFill>
          <a:blip r:embed="rId7"/>
          <a:stretch>
            <a:fillRect/>
          </a:stretch>
        </p:blipFill>
        <p:spPr>
          <a:xfrm>
            <a:off x="3029792" y="1219597"/>
            <a:ext cx="4939506" cy="2396262"/>
          </a:xfrm>
          <a:prstGeom prst="rect">
            <a:avLst/>
          </a:prstGeom>
        </p:spPr>
      </p:pic>
    </p:spTree>
    <p:extLst>
      <p:ext uri="{BB962C8B-B14F-4D97-AF65-F5344CB8AC3E}">
        <p14:creationId xmlns:p14="http://schemas.microsoft.com/office/powerpoint/2010/main" val="838179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2" end="2"/>
                                            </p:txEl>
                                          </p:spTgt>
                                        </p:tgtEl>
                                      </p:cBhvr>
                                    </p:animEffect>
                                    <p:set>
                                      <p:cBhvr>
                                        <p:cTn id="10" dur="1" fill="hold">
                                          <p:stCondLst>
                                            <p:cond delay="499"/>
                                          </p:stCondLst>
                                        </p:cTn>
                                        <p:tgtEl>
                                          <p:spTgt spid="3">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57"/>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60"/>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6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6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6"/>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7"/>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72"/>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4" grpId="0"/>
      <p:bldP spid="64" grpId="1"/>
      <p:bldP spid="72" grpId="0"/>
      <p:bldP spid="7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100778" y="2080224"/>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838360" y="370298"/>
            <a:ext cx="2680310" cy="69947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a:t>Summary</a:t>
            </a:r>
            <a:endParaRPr sz="4400"/>
          </a:p>
        </p:txBody>
      </p:sp>
      <p:sp>
        <p:nvSpPr>
          <p:cNvPr id="2139" name="Google Shape;2139;p37"/>
          <p:cNvSpPr txBox="1">
            <a:spLocks noGrp="1"/>
          </p:cNvSpPr>
          <p:nvPr>
            <p:ph type="subTitle" idx="2"/>
          </p:nvPr>
        </p:nvSpPr>
        <p:spPr>
          <a:xfrm>
            <a:off x="1664207" y="713232"/>
            <a:ext cx="2677085"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a:t>Providing communication services between hosts on the same network</a:t>
            </a:r>
            <a:endParaRPr lang="en-US" sz="1400"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Network Interface Layer</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Network Layer</a:t>
            </a:r>
            <a:endParaRPr dirty="0"/>
          </a:p>
        </p:txBody>
      </p:sp>
      <p:sp>
        <p:nvSpPr>
          <p:cNvPr id="2142" name="Google Shape;2142;p37"/>
          <p:cNvSpPr txBox="1">
            <a:spLocks noGrp="1"/>
          </p:cNvSpPr>
          <p:nvPr>
            <p:ph type="subTitle" idx="4"/>
          </p:nvPr>
        </p:nvSpPr>
        <p:spPr>
          <a:xfrm>
            <a:off x="1664207" y="1792224"/>
            <a:ext cx="2753393"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a:t>IP handle and routing data packets between hosts on different networks</a:t>
            </a:r>
            <a:endParaRPr sz="1400"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Transport Layer</a:t>
            </a:r>
            <a:endParaRPr dirty="0"/>
          </a:p>
        </p:txBody>
      </p:sp>
      <p:sp>
        <p:nvSpPr>
          <p:cNvPr id="2144" name="Google Shape;2144;p37"/>
          <p:cNvSpPr txBox="1">
            <a:spLocks noGrp="1"/>
          </p:cNvSpPr>
          <p:nvPr>
            <p:ph type="subTitle" idx="6"/>
          </p:nvPr>
        </p:nvSpPr>
        <p:spPr>
          <a:xfrm>
            <a:off x="1664208" y="2871216"/>
            <a:ext cx="3538654"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a:t>Providing end-to-end communication services between applications running on different hosts</a:t>
            </a:r>
            <a:endParaRPr lang="en-US" sz="1400"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47" name="Google Shape;2122;p37"/>
          <p:cNvGrpSpPr/>
          <p:nvPr/>
        </p:nvGrpSpPr>
        <p:grpSpPr>
          <a:xfrm>
            <a:off x="745135" y="3811792"/>
            <a:ext cx="635100" cy="734984"/>
            <a:chOff x="731647" y="2728277"/>
            <a:chExt cx="635100" cy="734984"/>
          </a:xfrm>
        </p:grpSpPr>
        <p:grpSp>
          <p:nvGrpSpPr>
            <p:cNvPr id="248" name="Google Shape;2123;p37"/>
            <p:cNvGrpSpPr/>
            <p:nvPr/>
          </p:nvGrpSpPr>
          <p:grpSpPr>
            <a:xfrm>
              <a:off x="731647" y="2728277"/>
              <a:ext cx="635100" cy="635100"/>
              <a:chOff x="917231" y="2905502"/>
              <a:chExt cx="635100" cy="635100"/>
            </a:xfrm>
          </p:grpSpPr>
          <p:sp>
            <p:nvSpPr>
              <p:cNvPr id="253"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chemeClr val="bg1"/>
                  </a:solidFill>
                  <a:latin typeface="Fjalla One" panose="020B0604020202020204" charset="0"/>
                </a:endParaRPr>
              </a:p>
            </p:txBody>
          </p:sp>
        </p:grpSp>
        <p:grpSp>
          <p:nvGrpSpPr>
            <p:cNvPr id="249" name="Google Shape;2126;p37"/>
            <p:cNvGrpSpPr/>
            <p:nvPr/>
          </p:nvGrpSpPr>
          <p:grpSpPr>
            <a:xfrm>
              <a:off x="961679" y="3436260"/>
              <a:ext cx="175013" cy="27000"/>
              <a:chOff x="5662375" y="212375"/>
              <a:chExt cx="175013" cy="27000"/>
            </a:xfrm>
          </p:grpSpPr>
          <p:sp>
            <p:nvSpPr>
              <p:cNvPr id="250"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1"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2"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56" name="Google Shape;2149;p37"/>
          <p:cNvSpPr txBox="1">
            <a:spLocks/>
          </p:cNvSpPr>
          <p:nvPr/>
        </p:nvSpPr>
        <p:spPr>
          <a:xfrm>
            <a:off x="820747" y="3968239"/>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a:t>04</a:t>
            </a:r>
          </a:p>
        </p:txBody>
      </p:sp>
      <p:sp>
        <p:nvSpPr>
          <p:cNvPr id="257" name="Google Shape;2143;p37"/>
          <p:cNvSpPr txBox="1">
            <a:spLocks noGrp="1"/>
          </p:cNvSpPr>
          <p:nvPr>
            <p:ph type="subTitle" idx="5"/>
          </p:nvPr>
        </p:nvSpPr>
        <p:spPr>
          <a:xfrm>
            <a:off x="1664208" y="373068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Application Layer</a:t>
            </a:r>
            <a:endParaRPr dirty="0"/>
          </a:p>
        </p:txBody>
      </p:sp>
      <p:sp>
        <p:nvSpPr>
          <p:cNvPr id="258" name="Google Shape;2144;p37"/>
          <p:cNvSpPr txBox="1">
            <a:spLocks noGrp="1"/>
          </p:cNvSpPr>
          <p:nvPr>
            <p:ph type="subTitle" idx="6"/>
          </p:nvPr>
        </p:nvSpPr>
        <p:spPr>
          <a:xfrm>
            <a:off x="1658055" y="4033941"/>
            <a:ext cx="3519817" cy="582426"/>
          </a:xfrm>
          <a:prstGeom prst="rect">
            <a:avLst/>
          </a:prstGeom>
        </p:spPr>
        <p:txBody>
          <a:bodyPr spcFirstLastPara="1" wrap="square" lIns="91425" tIns="91425" rIns="91425" bIns="91425" anchor="t" anchorCtr="0">
            <a:noAutofit/>
          </a:bodyPr>
          <a:lstStyle/>
          <a:p>
            <a:pPr lvl="0">
              <a:buClr>
                <a:schemeClr val="dk1"/>
              </a:buClr>
              <a:buSzPts val="1100"/>
            </a:pPr>
            <a:r>
              <a:rPr lang="en-US" sz="1400"/>
              <a:t>Providing communication services to end-users or applications</a:t>
            </a:r>
            <a:endParaRPr lang="en-US" sz="1400" dirty="0"/>
          </a:p>
        </p:txBody>
      </p:sp>
    </p:spTree>
    <p:extLst>
      <p:ext uri="{BB962C8B-B14F-4D97-AF65-F5344CB8AC3E}">
        <p14:creationId xmlns:p14="http://schemas.microsoft.com/office/powerpoint/2010/main" val="1305715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14522-1A59-85ED-3409-D0DF6DCFB4E7}"/>
              </a:ext>
            </a:extLst>
          </p:cNvPr>
          <p:cNvSpPr txBox="1"/>
          <p:nvPr/>
        </p:nvSpPr>
        <p:spPr>
          <a:xfrm>
            <a:off x="2091690" y="2571750"/>
            <a:ext cx="5840730" cy="707886"/>
          </a:xfrm>
          <a:prstGeom prst="rect">
            <a:avLst/>
          </a:prstGeom>
          <a:noFill/>
        </p:spPr>
        <p:txBody>
          <a:bodyPr wrap="square" rtlCol="0">
            <a:spAutoFit/>
          </a:bodyPr>
          <a:lstStyle/>
          <a:p>
            <a:r>
              <a:rPr lang="en-US" sz="4000" dirty="0">
                <a:solidFill>
                  <a:srgbClr val="77C6FC"/>
                </a:solidFill>
                <a:latin typeface="Fjalla One" panose="02000506040000020004" pitchFamily="2" charset="0"/>
              </a:rPr>
              <a:t>Thanks for your watching!</a:t>
            </a:r>
          </a:p>
        </p:txBody>
      </p:sp>
      <p:pic>
        <p:nvPicPr>
          <p:cNvPr id="4" name="Picture 3">
            <a:extLst>
              <a:ext uri="{FF2B5EF4-FFF2-40B4-BE49-F238E27FC236}">
                <a16:creationId xmlns:a16="http://schemas.microsoft.com/office/drawing/2014/main" id="{178F398D-FE4A-54D0-4779-5C7D9C312B8F}"/>
              </a:ext>
            </a:extLst>
          </p:cNvPr>
          <p:cNvPicPr>
            <a:picLocks noChangeAspect="1"/>
          </p:cNvPicPr>
          <p:nvPr/>
        </p:nvPicPr>
        <p:blipFill>
          <a:blip r:embed="rId2"/>
          <a:stretch>
            <a:fillRect/>
          </a:stretch>
        </p:blipFill>
        <p:spPr>
          <a:xfrm>
            <a:off x="3246120" y="610761"/>
            <a:ext cx="2960370" cy="2096929"/>
          </a:xfrm>
          <a:prstGeom prst="rect">
            <a:avLst/>
          </a:prstGeom>
        </p:spPr>
      </p:pic>
    </p:spTree>
    <p:extLst>
      <p:ext uri="{BB962C8B-B14F-4D97-AF65-F5344CB8AC3E}">
        <p14:creationId xmlns:p14="http://schemas.microsoft.com/office/powerpoint/2010/main" val="1752704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C9F538A-1159-6F2C-2FD8-347E09779508}"/>
              </a:ext>
            </a:extLst>
          </p:cNvPr>
          <p:cNvSpPr txBox="1"/>
          <p:nvPr/>
        </p:nvSpPr>
        <p:spPr>
          <a:xfrm>
            <a:off x="0" y="54864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TCP/IP Model</a:t>
            </a:r>
          </a:p>
        </p:txBody>
      </p:sp>
      <p:pic>
        <p:nvPicPr>
          <p:cNvPr id="16" name="Picture 15">
            <a:extLst>
              <a:ext uri="{FF2B5EF4-FFF2-40B4-BE49-F238E27FC236}">
                <a16:creationId xmlns:a16="http://schemas.microsoft.com/office/drawing/2014/main" id="{E08FF12E-649A-DA53-5166-B266C5BCA869}"/>
              </a:ext>
            </a:extLst>
          </p:cNvPr>
          <p:cNvPicPr>
            <a:picLocks noChangeAspect="1"/>
          </p:cNvPicPr>
          <p:nvPr/>
        </p:nvPicPr>
        <p:blipFill>
          <a:blip r:embed="rId2"/>
          <a:stretch>
            <a:fillRect/>
          </a:stretch>
        </p:blipFill>
        <p:spPr>
          <a:xfrm>
            <a:off x="3030855" y="1384935"/>
            <a:ext cx="5734050" cy="3448050"/>
          </a:xfrm>
          <a:prstGeom prst="rect">
            <a:avLst/>
          </a:prstGeom>
        </p:spPr>
      </p:pic>
      <p:sp>
        <p:nvSpPr>
          <p:cNvPr id="2" name="Arrow: Left 1">
            <a:extLst>
              <a:ext uri="{FF2B5EF4-FFF2-40B4-BE49-F238E27FC236}">
                <a16:creationId xmlns:a16="http://schemas.microsoft.com/office/drawing/2014/main" id="{52DD6E21-502C-1B78-2AB4-8A59AD703E88}"/>
              </a:ext>
            </a:extLst>
          </p:cNvPr>
          <p:cNvSpPr/>
          <p:nvPr/>
        </p:nvSpPr>
        <p:spPr>
          <a:xfrm>
            <a:off x="2377440" y="4126230"/>
            <a:ext cx="480060" cy="33147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9D8754-7C81-DD11-12B5-001387780AB6}"/>
              </a:ext>
            </a:extLst>
          </p:cNvPr>
          <p:cNvSpPr txBox="1"/>
          <p:nvPr/>
        </p:nvSpPr>
        <p:spPr>
          <a:xfrm>
            <a:off x="379095" y="4067990"/>
            <a:ext cx="2192655" cy="377411"/>
          </a:xfrm>
          <a:prstGeom prst="rect">
            <a:avLst/>
          </a:prstGeom>
          <a:noFill/>
        </p:spPr>
        <p:txBody>
          <a:bodyPr wrap="square">
            <a:spAutoFit/>
          </a:bodyPr>
          <a:lstStyle/>
          <a:p>
            <a:pPr marL="0" lvl="0" indent="0" algn="l" rtl="0">
              <a:lnSpc>
                <a:spcPct val="115000"/>
              </a:lnSpc>
              <a:spcBef>
                <a:spcPts val="0"/>
              </a:spcBef>
              <a:spcAft>
                <a:spcPts val="0"/>
              </a:spcAft>
              <a:buNone/>
            </a:pPr>
            <a:r>
              <a:rPr lang="en-US" sz="1800" dirty="0">
                <a:solidFill>
                  <a:schemeClr val="accent1"/>
                </a:solidFill>
                <a:latin typeface="Barlow Semi Condensed" panose="00000506000000000000" pitchFamily="2" charset="0"/>
              </a:rPr>
              <a:t>Computer Networks</a:t>
            </a:r>
            <a:endParaRPr lang="en-US" sz="1800" dirty="0">
              <a:latin typeface="Barlow Semi Condensed" panose="00000506000000000000" pitchFamily="2" charset="0"/>
            </a:endParaRPr>
          </a:p>
        </p:txBody>
      </p:sp>
      <p:sp>
        <p:nvSpPr>
          <p:cNvPr id="5" name="Left Brace 4">
            <a:extLst>
              <a:ext uri="{FF2B5EF4-FFF2-40B4-BE49-F238E27FC236}">
                <a16:creationId xmlns:a16="http://schemas.microsoft.com/office/drawing/2014/main" id="{E24723C7-2B32-0126-77A3-10544AD10F17}"/>
              </a:ext>
            </a:extLst>
          </p:cNvPr>
          <p:cNvSpPr/>
          <p:nvPr/>
        </p:nvSpPr>
        <p:spPr>
          <a:xfrm>
            <a:off x="2571750" y="3108960"/>
            <a:ext cx="285750" cy="704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0B7917D-18F0-3FD1-2811-333C624BED6D}"/>
              </a:ext>
            </a:extLst>
          </p:cNvPr>
          <p:cNvSpPr txBox="1"/>
          <p:nvPr/>
        </p:nvSpPr>
        <p:spPr>
          <a:xfrm>
            <a:off x="1028700" y="3164198"/>
            <a:ext cx="4572000" cy="377411"/>
          </a:xfrm>
          <a:prstGeom prst="rect">
            <a:avLst/>
          </a:prstGeom>
          <a:noFill/>
        </p:spPr>
        <p:txBody>
          <a:bodyPr wrap="square">
            <a:spAutoFit/>
          </a:bodyPr>
          <a:lstStyle/>
          <a:p>
            <a:pPr marL="0" lvl="0" indent="0" algn="l" rtl="0">
              <a:lnSpc>
                <a:spcPct val="115000"/>
              </a:lnSpc>
              <a:spcBef>
                <a:spcPts val="0"/>
              </a:spcBef>
              <a:spcAft>
                <a:spcPts val="0"/>
              </a:spcAft>
              <a:buNone/>
            </a:pPr>
            <a:r>
              <a:rPr lang="en-US" sz="1800" dirty="0">
                <a:solidFill>
                  <a:srgbClr val="77C6FC"/>
                </a:solidFill>
                <a:latin typeface="Barlow Semi Condensed" panose="00000506000000000000" pitchFamily="2" charset="0"/>
              </a:rPr>
              <a:t>The Internet</a:t>
            </a:r>
          </a:p>
        </p:txBody>
      </p:sp>
      <p:sp>
        <p:nvSpPr>
          <p:cNvPr id="8" name="Arrow: Left 7">
            <a:extLst>
              <a:ext uri="{FF2B5EF4-FFF2-40B4-BE49-F238E27FC236}">
                <a16:creationId xmlns:a16="http://schemas.microsoft.com/office/drawing/2014/main" id="{F6CD9BB6-BD4F-3560-9F43-527B7CF41CD0}"/>
              </a:ext>
            </a:extLst>
          </p:cNvPr>
          <p:cNvSpPr/>
          <p:nvPr/>
        </p:nvSpPr>
        <p:spPr>
          <a:xfrm>
            <a:off x="2251710" y="2168098"/>
            <a:ext cx="605790" cy="41148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DCBEB7-DEEE-240B-BA9F-76E7F17CFB0A}"/>
              </a:ext>
            </a:extLst>
          </p:cNvPr>
          <p:cNvSpPr txBox="1"/>
          <p:nvPr/>
        </p:nvSpPr>
        <p:spPr>
          <a:xfrm>
            <a:off x="658178" y="2154541"/>
            <a:ext cx="1719262" cy="377411"/>
          </a:xfrm>
          <a:prstGeom prst="rect">
            <a:avLst/>
          </a:prstGeom>
          <a:noFill/>
        </p:spPr>
        <p:txBody>
          <a:bodyPr wrap="square">
            <a:spAutoFit/>
          </a:bodyPr>
          <a:lstStyle/>
          <a:p>
            <a:pPr marL="0" lvl="0" indent="0" algn="l" rtl="0">
              <a:lnSpc>
                <a:spcPct val="115000"/>
              </a:lnSpc>
              <a:spcBef>
                <a:spcPts val="0"/>
              </a:spcBef>
              <a:spcAft>
                <a:spcPts val="0"/>
              </a:spcAft>
              <a:buNone/>
            </a:pPr>
            <a:r>
              <a:rPr lang="en-US" sz="1800" dirty="0">
                <a:solidFill>
                  <a:srgbClr val="77C6FC"/>
                </a:solidFill>
                <a:latin typeface="Barlow Semi Condensed" panose="00000506000000000000" pitchFamily="2" charset="0"/>
              </a:rPr>
              <a:t>World Wide Web</a:t>
            </a:r>
          </a:p>
        </p:txBody>
      </p:sp>
    </p:spTree>
    <p:extLst>
      <p:ext uri="{BB962C8B-B14F-4D97-AF65-F5344CB8AC3E}">
        <p14:creationId xmlns:p14="http://schemas.microsoft.com/office/powerpoint/2010/main" val="255718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Computer Network</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94949"/>
                </a:solidFill>
              </a:rPr>
              <a:t>Computer</a:t>
            </a:r>
            <a:r>
              <a:rPr lang="en-US" dirty="0"/>
              <a:t> Networks</a:t>
            </a:r>
            <a:endParaRPr dirty="0"/>
          </a:p>
        </p:txBody>
      </p:sp>
      <p:sp>
        <p:nvSpPr>
          <p:cNvPr id="15" name="Google Shape;3501;p61">
            <a:extLst>
              <a:ext uri="{FF2B5EF4-FFF2-40B4-BE49-F238E27FC236}">
                <a16:creationId xmlns:a16="http://schemas.microsoft.com/office/drawing/2014/main" id="{EA80A248-6B26-87F3-01ED-B6D7FB60322C}"/>
              </a:ext>
            </a:extLst>
          </p:cNvPr>
          <p:cNvSpPr/>
          <p:nvPr/>
        </p:nvSpPr>
        <p:spPr>
          <a:xfrm>
            <a:off x="864964" y="1037408"/>
            <a:ext cx="3707036" cy="3888922"/>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02;p61">
            <a:extLst>
              <a:ext uri="{FF2B5EF4-FFF2-40B4-BE49-F238E27FC236}">
                <a16:creationId xmlns:a16="http://schemas.microsoft.com/office/drawing/2014/main" id="{59AD901C-9AAD-1CBC-77DF-61930589D87F}"/>
              </a:ext>
            </a:extLst>
          </p:cNvPr>
          <p:cNvSpPr/>
          <p:nvPr/>
        </p:nvSpPr>
        <p:spPr>
          <a:xfrm>
            <a:off x="1050064" y="1231059"/>
            <a:ext cx="3282841" cy="3478101"/>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3A61DC8E-8C61-F82E-2335-312A144AE2F6}"/>
              </a:ext>
            </a:extLst>
          </p:cNvPr>
          <p:cNvSpPr txBox="1"/>
          <p:nvPr/>
        </p:nvSpPr>
        <p:spPr>
          <a:xfrm>
            <a:off x="1222261" y="1580458"/>
            <a:ext cx="2938445" cy="2616101"/>
          </a:xfrm>
          <a:prstGeom prst="rect">
            <a:avLst/>
          </a:prstGeom>
          <a:noFill/>
        </p:spPr>
        <p:txBody>
          <a:bodyPr wrap="square" rtlCol="0">
            <a:spAutoFit/>
          </a:bodyPr>
          <a:lstStyle/>
          <a:p>
            <a:pPr indent="-228600" algn="just" rtl="0">
              <a:spcBef>
                <a:spcPts val="1200"/>
              </a:spcBef>
              <a:spcAft>
                <a:spcPts val="1200"/>
              </a:spcAft>
            </a:pPr>
            <a:r>
              <a:rPr lang="en-US" sz="1800" b="0" i="0" u="none" strike="noStrike" dirty="0">
                <a:solidFill>
                  <a:srgbClr val="000000"/>
                </a:solidFill>
                <a:effectLst/>
                <a:latin typeface="Barlow Semi Condensed" panose="00000506000000000000" pitchFamily="2" charset="0"/>
              </a:rPr>
              <a:t>A computer network is a group of interconnected computers and devices that are able to communicate with each other and share resources such as data, files, printers, and applications</a:t>
            </a:r>
            <a:endParaRPr lang="en-US" b="0" dirty="0">
              <a:effectLst/>
              <a:latin typeface="Barlow Semi Condensed" panose="00000506000000000000" pitchFamily="2" charset="0"/>
            </a:endParaRPr>
          </a:p>
          <a:p>
            <a:pPr algn="just"/>
            <a:br>
              <a:rPr lang="en-US" dirty="0">
                <a:latin typeface="Barlow Semi Condensed" panose="00000506000000000000" pitchFamily="2" charset="0"/>
              </a:rPr>
            </a:br>
            <a:endParaRPr lang="en-US" dirty="0">
              <a:latin typeface="Barlow Semi Condensed" panose="00000506000000000000" pitchFamily="2" charset="0"/>
            </a:endParaRPr>
          </a:p>
        </p:txBody>
      </p:sp>
      <p:pic>
        <p:nvPicPr>
          <p:cNvPr id="3" name="Picture 2">
            <a:extLst>
              <a:ext uri="{FF2B5EF4-FFF2-40B4-BE49-F238E27FC236}">
                <a16:creationId xmlns:a16="http://schemas.microsoft.com/office/drawing/2014/main" id="{86D2A203-2B8E-B745-3176-3DBB12D0D436}"/>
              </a:ext>
            </a:extLst>
          </p:cNvPr>
          <p:cNvPicPr>
            <a:picLocks noChangeAspect="1"/>
          </p:cNvPicPr>
          <p:nvPr/>
        </p:nvPicPr>
        <p:blipFill>
          <a:blip r:embed="rId4"/>
          <a:stretch>
            <a:fillRect/>
          </a:stretch>
        </p:blipFill>
        <p:spPr>
          <a:xfrm>
            <a:off x="4939980" y="2040624"/>
            <a:ext cx="3780401" cy="288570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DD6479-5F1D-C44E-7C1B-0065EAFBBC09}"/>
              </a:ext>
            </a:extLst>
          </p:cNvPr>
          <p:cNvSpPr txBox="1"/>
          <p:nvPr/>
        </p:nvSpPr>
        <p:spPr>
          <a:xfrm>
            <a:off x="2308860" y="422910"/>
            <a:ext cx="5234940" cy="523220"/>
          </a:xfrm>
          <a:prstGeom prst="rect">
            <a:avLst/>
          </a:prstGeom>
          <a:noFill/>
        </p:spPr>
        <p:txBody>
          <a:bodyPr wrap="square" rtlCol="0">
            <a:spAutoFit/>
          </a:bodyPr>
          <a:lstStyle/>
          <a:p>
            <a:r>
              <a:rPr lang="en-US" sz="2800" b="1" i="0" u="none" strike="noStrike" dirty="0">
                <a:solidFill>
                  <a:srgbClr val="494949"/>
                </a:solidFill>
                <a:effectLst/>
                <a:latin typeface="Fjalla One" panose="02000506040000020004" pitchFamily="2" charset="0"/>
              </a:rPr>
              <a:t>Features of Computer Networks</a:t>
            </a:r>
            <a:endParaRPr lang="en-US" sz="2800" dirty="0">
              <a:solidFill>
                <a:srgbClr val="494949"/>
              </a:solidFill>
              <a:latin typeface="Fjalla One" panose="02000506040000020004" pitchFamily="2" charset="0"/>
            </a:endParaRPr>
          </a:p>
        </p:txBody>
      </p:sp>
      <p:sp>
        <p:nvSpPr>
          <p:cNvPr id="14" name="TextBox 13">
            <a:extLst>
              <a:ext uri="{FF2B5EF4-FFF2-40B4-BE49-F238E27FC236}">
                <a16:creationId xmlns:a16="http://schemas.microsoft.com/office/drawing/2014/main" id="{64E037B6-05C6-4FDE-84CA-979AFC19995E}"/>
              </a:ext>
            </a:extLst>
          </p:cNvPr>
          <p:cNvSpPr txBox="1"/>
          <p:nvPr/>
        </p:nvSpPr>
        <p:spPr>
          <a:xfrm>
            <a:off x="464225" y="1228013"/>
            <a:ext cx="1844635" cy="369332"/>
          </a:xfrm>
          <a:prstGeom prst="rect">
            <a:avLst/>
          </a:prstGeom>
          <a:solidFill>
            <a:schemeClr val="accent1">
              <a:lumMod val="60000"/>
              <a:lumOff val="40000"/>
            </a:schemeClr>
          </a:solidFill>
          <a:ln>
            <a:noFill/>
          </a:ln>
        </p:spPr>
        <p:txBody>
          <a:bodyPr wrap="square" rtlCol="0">
            <a:spAutoFit/>
          </a:bodyPr>
          <a:lstStyle/>
          <a:p>
            <a:pPr algn="ctr"/>
            <a:r>
              <a:rPr lang="en-US" sz="1800" dirty="0">
                <a:solidFill>
                  <a:srgbClr val="494949"/>
                </a:solidFill>
                <a:latin typeface="Barlow Semi Condensed" panose="00000506000000000000" pitchFamily="2" charset="0"/>
              </a:rPr>
              <a:t>Ethernet</a:t>
            </a:r>
          </a:p>
        </p:txBody>
      </p:sp>
      <p:sp>
        <p:nvSpPr>
          <p:cNvPr id="3" name="TextBox 2">
            <a:extLst>
              <a:ext uri="{FF2B5EF4-FFF2-40B4-BE49-F238E27FC236}">
                <a16:creationId xmlns:a16="http://schemas.microsoft.com/office/drawing/2014/main" id="{A4A32F05-3446-016F-C8C2-5A943EE34998}"/>
              </a:ext>
            </a:extLst>
          </p:cNvPr>
          <p:cNvSpPr txBox="1"/>
          <p:nvPr/>
        </p:nvSpPr>
        <p:spPr>
          <a:xfrm>
            <a:off x="681395" y="1597345"/>
            <a:ext cx="3559135" cy="107721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Ethernet is a standard for connecting computers and other devices in a local area network (LAN).</a:t>
            </a:r>
          </a:p>
          <a:p>
            <a:endParaRPr lang="en-US" sz="1600" dirty="0">
              <a:solidFill>
                <a:srgbClr val="727272"/>
              </a:solidFill>
              <a:latin typeface="Barlow Semi Condensed" panose="00000506000000000000" pitchFamily="2" charset="0"/>
            </a:endParaRPr>
          </a:p>
        </p:txBody>
      </p:sp>
      <p:sp>
        <p:nvSpPr>
          <p:cNvPr id="5" name="TextBox 4">
            <a:extLst>
              <a:ext uri="{FF2B5EF4-FFF2-40B4-BE49-F238E27FC236}">
                <a16:creationId xmlns:a16="http://schemas.microsoft.com/office/drawing/2014/main" id="{BF9E914B-93F3-D2E4-86F1-F37B920AD5C7}"/>
              </a:ext>
            </a:extLst>
          </p:cNvPr>
          <p:cNvSpPr txBox="1"/>
          <p:nvPr/>
        </p:nvSpPr>
        <p:spPr>
          <a:xfrm>
            <a:off x="681395" y="2329963"/>
            <a:ext cx="418557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It was first developed by Xerox Corporation in </a:t>
            </a:r>
            <a:r>
              <a:rPr lang="en-US" sz="1600">
                <a:solidFill>
                  <a:srgbClr val="727272"/>
                </a:solidFill>
                <a:latin typeface="Barlow Semi Condensed" panose="00000506000000000000" pitchFamily="2" charset="0"/>
              </a:rPr>
              <a:t>the 1970s.  </a:t>
            </a:r>
            <a:endParaRPr lang="en-US" sz="1600" dirty="0">
              <a:solidFill>
                <a:srgbClr val="727272"/>
              </a:solidFill>
              <a:latin typeface="Barlow Semi Condensed" panose="00000506000000000000" pitchFamily="2" charset="0"/>
            </a:endParaRPr>
          </a:p>
        </p:txBody>
      </p:sp>
      <p:pic>
        <p:nvPicPr>
          <p:cNvPr id="2" name="Picture 1"/>
          <p:cNvPicPr>
            <a:picLocks noChangeAspect="1"/>
          </p:cNvPicPr>
          <p:nvPr/>
        </p:nvPicPr>
        <p:blipFill>
          <a:blip r:embed="rId2"/>
          <a:stretch>
            <a:fillRect/>
          </a:stretch>
        </p:blipFill>
        <p:spPr>
          <a:xfrm>
            <a:off x="4926330" y="1703481"/>
            <a:ext cx="3439333" cy="2083962"/>
          </a:xfrm>
          <a:prstGeom prst="rect">
            <a:avLst/>
          </a:prstGeom>
        </p:spPr>
      </p:pic>
      <p:sp>
        <p:nvSpPr>
          <p:cNvPr id="12" name="TextBox 11">
            <a:extLst>
              <a:ext uri="{FF2B5EF4-FFF2-40B4-BE49-F238E27FC236}">
                <a16:creationId xmlns:a16="http://schemas.microsoft.com/office/drawing/2014/main" id="{9E0C4A50-1FE5-A395-4D23-A48E7871491B}"/>
              </a:ext>
            </a:extLst>
          </p:cNvPr>
          <p:cNvSpPr txBox="1"/>
          <p:nvPr/>
        </p:nvSpPr>
        <p:spPr>
          <a:xfrm>
            <a:off x="2141220" y="3889544"/>
            <a:ext cx="4229100" cy="1200329"/>
          </a:xfrm>
          <a:prstGeom prst="rect">
            <a:avLst/>
          </a:prstGeom>
          <a:noFill/>
          <a:ln>
            <a:solidFill>
              <a:srgbClr val="FF0000"/>
            </a:solidFill>
          </a:ln>
        </p:spPr>
        <p:txBody>
          <a:bodyPr wrap="square" rtlCol="0">
            <a:spAutoFit/>
          </a:bodyPr>
          <a:lstStyle/>
          <a:p>
            <a:pPr algn="ctr"/>
            <a:r>
              <a:rPr lang="en-US" sz="1800" dirty="0">
                <a:solidFill>
                  <a:srgbClr val="FF0000"/>
                </a:solidFill>
                <a:latin typeface="Barlow Semi Condensed" panose="00000506000000000000" pitchFamily="2" charset="0"/>
              </a:rPr>
              <a:t>PROBLEM</a:t>
            </a:r>
          </a:p>
          <a:p>
            <a:r>
              <a:rPr lang="en-US" sz="1800">
                <a:solidFill>
                  <a:srgbClr val="727272"/>
                </a:solidFill>
                <a:latin typeface="Barlow Semi Condensed" panose="00000506000000000000" pitchFamily="2" charset="0"/>
              </a:rPr>
              <a:t>When transmit data to another computer, it doesn’t know if data is intended for them or another computer</a:t>
            </a:r>
            <a:endParaRPr lang="en-US" sz="1800" dirty="0">
              <a:solidFill>
                <a:srgbClr val="727272"/>
              </a:solidFill>
              <a:latin typeface="Barlow Semi Condensed" panose="00000506000000000000" pitchFamily="2" charset="0"/>
            </a:endParaRPr>
          </a:p>
        </p:txBody>
      </p:sp>
      <p:sp>
        <p:nvSpPr>
          <p:cNvPr id="13" name="TextBox 12">
            <a:extLst>
              <a:ext uri="{FF2B5EF4-FFF2-40B4-BE49-F238E27FC236}">
                <a16:creationId xmlns:a16="http://schemas.microsoft.com/office/drawing/2014/main" id="{BF9E914B-93F3-D2E4-86F1-F37B920AD5C7}"/>
              </a:ext>
            </a:extLst>
          </p:cNvPr>
          <p:cNvSpPr txBox="1"/>
          <p:nvPr/>
        </p:nvSpPr>
        <p:spPr>
          <a:xfrm>
            <a:off x="681395" y="2914738"/>
            <a:ext cx="4185572" cy="830997"/>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27272"/>
                </a:solidFill>
                <a:latin typeface="Barlow Semi Condensed" panose="00000506000000000000" pitchFamily="2" charset="0"/>
              </a:rPr>
              <a:t>It is a series of computer connected to the Ethernet cable, it writes data as an electrical signal onto the cable to transmit data.	</a:t>
            </a:r>
            <a:endParaRPr lang="en-US" sz="1600" dirty="0">
              <a:solidFill>
                <a:srgbClr val="727272"/>
              </a:solidFill>
              <a:latin typeface="Barlow Semi Condensed" panose="00000506000000000000" pitchFamily="2" charset="0"/>
            </a:endParaRPr>
          </a:p>
        </p:txBody>
      </p:sp>
    </p:spTree>
    <p:extLst>
      <p:ext uri="{BB962C8B-B14F-4D97-AF65-F5344CB8AC3E}">
        <p14:creationId xmlns:p14="http://schemas.microsoft.com/office/powerpoint/2010/main" val="112907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1"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1"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DD6479-5F1D-C44E-7C1B-0065EAFBBC09}"/>
              </a:ext>
            </a:extLst>
          </p:cNvPr>
          <p:cNvSpPr txBox="1"/>
          <p:nvPr/>
        </p:nvSpPr>
        <p:spPr>
          <a:xfrm>
            <a:off x="2308860" y="422910"/>
            <a:ext cx="5234940" cy="523220"/>
          </a:xfrm>
          <a:prstGeom prst="rect">
            <a:avLst/>
          </a:prstGeom>
          <a:noFill/>
        </p:spPr>
        <p:txBody>
          <a:bodyPr wrap="square" rtlCol="0">
            <a:spAutoFit/>
          </a:bodyPr>
          <a:lstStyle/>
          <a:p>
            <a:r>
              <a:rPr lang="en-US" sz="2800" b="1" i="0" u="none" strike="noStrike" dirty="0">
                <a:solidFill>
                  <a:srgbClr val="494949"/>
                </a:solidFill>
                <a:effectLst/>
                <a:latin typeface="Fjalla One" panose="02000506040000020004" pitchFamily="2" charset="0"/>
              </a:rPr>
              <a:t>Features of Computer Networks</a:t>
            </a:r>
            <a:endParaRPr lang="en-US" sz="2800" dirty="0">
              <a:solidFill>
                <a:srgbClr val="494949"/>
              </a:solidFill>
              <a:latin typeface="Fjalla One" panose="02000506040000020004" pitchFamily="2" charset="0"/>
            </a:endParaRPr>
          </a:p>
        </p:txBody>
      </p:sp>
      <p:sp>
        <p:nvSpPr>
          <p:cNvPr id="14" name="TextBox 13">
            <a:extLst>
              <a:ext uri="{FF2B5EF4-FFF2-40B4-BE49-F238E27FC236}">
                <a16:creationId xmlns:a16="http://schemas.microsoft.com/office/drawing/2014/main" id="{64E037B6-05C6-4FDE-84CA-979AFC19995E}"/>
              </a:ext>
            </a:extLst>
          </p:cNvPr>
          <p:cNvSpPr txBox="1"/>
          <p:nvPr/>
        </p:nvSpPr>
        <p:spPr>
          <a:xfrm>
            <a:off x="464225" y="1228013"/>
            <a:ext cx="1844635" cy="369332"/>
          </a:xfrm>
          <a:prstGeom prst="rect">
            <a:avLst/>
          </a:prstGeom>
          <a:solidFill>
            <a:schemeClr val="accent1">
              <a:lumMod val="60000"/>
              <a:lumOff val="40000"/>
            </a:schemeClr>
          </a:solidFill>
          <a:ln>
            <a:noFill/>
          </a:ln>
        </p:spPr>
        <p:txBody>
          <a:bodyPr wrap="square" rtlCol="0">
            <a:spAutoFit/>
          </a:bodyPr>
          <a:lstStyle/>
          <a:p>
            <a:pPr algn="ctr"/>
            <a:r>
              <a:rPr lang="en-US" sz="1800">
                <a:solidFill>
                  <a:srgbClr val="494949"/>
                </a:solidFill>
                <a:latin typeface="Barlow Semi Condensed" panose="00000506000000000000" pitchFamily="2" charset="0"/>
              </a:rPr>
              <a:t>MAC Address</a:t>
            </a:r>
            <a:endParaRPr lang="en-US" sz="1800" dirty="0">
              <a:solidFill>
                <a:srgbClr val="494949"/>
              </a:solidFill>
              <a:latin typeface="Barlow Semi Condensed" panose="00000506000000000000" pitchFamily="2" charset="0"/>
            </a:endParaRPr>
          </a:p>
        </p:txBody>
      </p:sp>
      <p:sp>
        <p:nvSpPr>
          <p:cNvPr id="3" name="TextBox 2">
            <a:extLst>
              <a:ext uri="{FF2B5EF4-FFF2-40B4-BE49-F238E27FC236}">
                <a16:creationId xmlns:a16="http://schemas.microsoft.com/office/drawing/2014/main" id="{A4A32F05-3446-016F-C8C2-5A943EE34998}"/>
              </a:ext>
            </a:extLst>
          </p:cNvPr>
          <p:cNvSpPr txBox="1"/>
          <p:nvPr/>
        </p:nvSpPr>
        <p:spPr>
          <a:xfrm>
            <a:off x="681395" y="1879228"/>
            <a:ext cx="3559135" cy="1077218"/>
          </a:xfrm>
          <a:prstGeom prst="rect">
            <a:avLst/>
          </a:prstGeom>
          <a:noFill/>
        </p:spPr>
        <p:txBody>
          <a:bodyPr wrap="square">
            <a:spAutoFit/>
          </a:bodyPr>
          <a:lstStyle/>
          <a:p>
            <a:pPr marL="285750" indent="-285750">
              <a:buFont typeface="Arial" panose="020B0604020202020204" pitchFamily="34" charset="0"/>
              <a:buChar char="•"/>
            </a:pPr>
            <a:r>
              <a:rPr lang="en-US" sz="1600">
                <a:solidFill>
                  <a:srgbClr val="727272"/>
                </a:solidFill>
                <a:latin typeface="Barlow Semi Condensed" panose="00000506000000000000" pitchFamily="2" charset="0"/>
              </a:rPr>
              <a:t>MAC addresses are unique identifiers assigned to network devices at the factory</a:t>
            </a:r>
            <a:endParaRPr lang="en-US" sz="1600" dirty="0">
              <a:solidFill>
                <a:srgbClr val="727272"/>
              </a:solidFill>
              <a:latin typeface="Barlow Semi Condensed" panose="00000506000000000000" pitchFamily="2" charset="0"/>
            </a:endParaRPr>
          </a:p>
          <a:p>
            <a:endParaRPr lang="en-US" sz="1600" dirty="0">
              <a:solidFill>
                <a:srgbClr val="727272"/>
              </a:solidFill>
              <a:latin typeface="Barlow Semi Condensed" panose="00000506000000000000" pitchFamily="2" charset="0"/>
            </a:endParaRPr>
          </a:p>
        </p:txBody>
      </p:sp>
      <p:sp>
        <p:nvSpPr>
          <p:cNvPr id="8" name="TextBox 7">
            <a:extLst>
              <a:ext uri="{FF2B5EF4-FFF2-40B4-BE49-F238E27FC236}">
                <a16:creationId xmlns:a16="http://schemas.microsoft.com/office/drawing/2014/main" id="{9E0C4A50-1FE5-A395-4D23-A48E7871491B}"/>
              </a:ext>
            </a:extLst>
          </p:cNvPr>
          <p:cNvSpPr txBox="1"/>
          <p:nvPr/>
        </p:nvSpPr>
        <p:spPr>
          <a:xfrm>
            <a:off x="2774181" y="3740915"/>
            <a:ext cx="3474720" cy="1200329"/>
          </a:xfrm>
          <a:prstGeom prst="rect">
            <a:avLst/>
          </a:prstGeom>
          <a:noFill/>
          <a:ln>
            <a:solidFill>
              <a:srgbClr val="FF0000"/>
            </a:solidFill>
          </a:ln>
        </p:spPr>
        <p:txBody>
          <a:bodyPr wrap="square" rtlCol="0">
            <a:spAutoFit/>
          </a:bodyPr>
          <a:lstStyle/>
          <a:p>
            <a:pPr algn="ctr"/>
            <a:r>
              <a:rPr lang="en-US" sz="1800" dirty="0">
                <a:solidFill>
                  <a:srgbClr val="FF0000"/>
                </a:solidFill>
                <a:latin typeface="Barlow Semi Condensed" panose="00000506000000000000" pitchFamily="2" charset="0"/>
              </a:rPr>
              <a:t>PROBLEM</a:t>
            </a:r>
          </a:p>
          <a:p>
            <a:r>
              <a:rPr lang="en-US" sz="1800" dirty="0">
                <a:solidFill>
                  <a:srgbClr val="727272"/>
                </a:solidFill>
                <a:latin typeface="Barlow Semi Condensed" panose="00000506000000000000" pitchFamily="2" charset="0"/>
              </a:rPr>
              <a:t>Collision among different computer when they attempt to write data at the same time</a:t>
            </a:r>
          </a:p>
        </p:txBody>
      </p:sp>
      <p:sp>
        <p:nvSpPr>
          <p:cNvPr id="5" name="TextBox 4">
            <a:extLst>
              <a:ext uri="{FF2B5EF4-FFF2-40B4-BE49-F238E27FC236}">
                <a16:creationId xmlns:a16="http://schemas.microsoft.com/office/drawing/2014/main" id="{BF9E914B-93F3-D2E4-86F1-F37B920AD5C7}"/>
              </a:ext>
            </a:extLst>
          </p:cNvPr>
          <p:cNvSpPr txBox="1"/>
          <p:nvPr/>
        </p:nvSpPr>
        <p:spPr>
          <a:xfrm>
            <a:off x="681395" y="2909918"/>
            <a:ext cx="4185572" cy="830997"/>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27272"/>
                </a:solidFill>
                <a:latin typeface="Barlow Semi Condensed" panose="00000506000000000000" pitchFamily="2" charset="0"/>
              </a:rPr>
              <a:t>They are used to identify devices on a network and to ensure that data is sent to the correct device</a:t>
            </a:r>
            <a:endParaRPr lang="en-US" sz="1600" dirty="0">
              <a:solidFill>
                <a:srgbClr val="727272"/>
              </a:solidFill>
              <a:latin typeface="Barlow Semi Condensed" panose="00000506000000000000" pitchFamily="2" charset="0"/>
            </a:endParaRPr>
          </a:p>
        </p:txBody>
      </p:sp>
      <p:pic>
        <p:nvPicPr>
          <p:cNvPr id="4" name="Picture 3"/>
          <p:cNvPicPr>
            <a:picLocks noChangeAspect="1"/>
          </p:cNvPicPr>
          <p:nvPr/>
        </p:nvPicPr>
        <p:blipFill>
          <a:blip r:embed="rId2"/>
          <a:stretch>
            <a:fillRect/>
          </a:stretch>
        </p:blipFill>
        <p:spPr>
          <a:xfrm>
            <a:off x="5050329" y="1412679"/>
            <a:ext cx="3019943" cy="1853084"/>
          </a:xfrm>
          <a:prstGeom prst="rect">
            <a:avLst/>
          </a:prstGeom>
        </p:spPr>
      </p:pic>
    </p:spTree>
    <p:extLst>
      <p:ext uri="{BB962C8B-B14F-4D97-AF65-F5344CB8AC3E}">
        <p14:creationId xmlns:p14="http://schemas.microsoft.com/office/powerpoint/2010/main" val="1699796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2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D6FA06-24E8-166F-B97D-98F9FEFE9699}"/>
              </a:ext>
            </a:extLst>
          </p:cNvPr>
          <p:cNvPicPr>
            <a:picLocks noChangeAspect="1"/>
          </p:cNvPicPr>
          <p:nvPr/>
        </p:nvPicPr>
        <p:blipFill>
          <a:blip r:embed="rId2"/>
          <a:stretch>
            <a:fillRect/>
          </a:stretch>
        </p:blipFill>
        <p:spPr>
          <a:xfrm>
            <a:off x="4704639" y="1879252"/>
            <a:ext cx="4042403" cy="2678850"/>
          </a:xfrm>
          <a:prstGeom prst="rect">
            <a:avLst/>
          </a:prstGeom>
        </p:spPr>
      </p:pic>
      <p:sp>
        <p:nvSpPr>
          <p:cNvPr id="10" name="TextBox 9">
            <a:extLst>
              <a:ext uri="{FF2B5EF4-FFF2-40B4-BE49-F238E27FC236}">
                <a16:creationId xmlns:a16="http://schemas.microsoft.com/office/drawing/2014/main" id="{781AE2DB-4CCB-719C-C044-3EC6776296A9}"/>
              </a:ext>
            </a:extLst>
          </p:cNvPr>
          <p:cNvSpPr txBox="1"/>
          <p:nvPr/>
        </p:nvSpPr>
        <p:spPr>
          <a:xfrm>
            <a:off x="468630" y="1276392"/>
            <a:ext cx="2798922" cy="369332"/>
          </a:xfrm>
          <a:prstGeom prst="rect">
            <a:avLst/>
          </a:prstGeom>
          <a:solidFill>
            <a:schemeClr val="accent1">
              <a:lumMod val="60000"/>
              <a:lumOff val="40000"/>
            </a:schemeClr>
          </a:solidFill>
        </p:spPr>
        <p:txBody>
          <a:bodyPr wrap="square" rtlCol="0">
            <a:spAutoFit/>
          </a:bodyPr>
          <a:lstStyle/>
          <a:p>
            <a:pPr algn="ctr"/>
            <a:r>
              <a:rPr lang="en-US" sz="1800" dirty="0">
                <a:solidFill>
                  <a:srgbClr val="494949"/>
                </a:solidFill>
                <a:latin typeface="Barlow Semi Condensed" panose="00000506000000000000" pitchFamily="2" charset="0"/>
              </a:rPr>
              <a:t>Switching Techniques</a:t>
            </a:r>
          </a:p>
        </p:txBody>
      </p:sp>
      <p:sp>
        <p:nvSpPr>
          <p:cNvPr id="16" name="TextBox 15">
            <a:extLst>
              <a:ext uri="{FF2B5EF4-FFF2-40B4-BE49-F238E27FC236}">
                <a16:creationId xmlns:a16="http://schemas.microsoft.com/office/drawing/2014/main" id="{37EF09F6-882E-4DD2-985C-CF8C90731E89}"/>
              </a:ext>
            </a:extLst>
          </p:cNvPr>
          <p:cNvSpPr txBox="1"/>
          <p:nvPr/>
        </p:nvSpPr>
        <p:spPr>
          <a:xfrm>
            <a:off x="2153841" y="273772"/>
            <a:ext cx="4572000" cy="523220"/>
          </a:xfrm>
          <a:prstGeom prst="rect">
            <a:avLst/>
          </a:prstGeom>
          <a:noFill/>
        </p:spPr>
        <p:txBody>
          <a:bodyPr wrap="square">
            <a:spAutoFit/>
          </a:bodyPr>
          <a:lstStyle/>
          <a:p>
            <a:r>
              <a:rPr lang="en-US" sz="2800" b="1" i="0" u="none" strike="noStrike" dirty="0">
                <a:solidFill>
                  <a:srgbClr val="494949"/>
                </a:solidFill>
                <a:effectLst/>
                <a:latin typeface="Fjalla One" panose="02000506040000020004" pitchFamily="2" charset="0"/>
              </a:rPr>
              <a:t>Features of Computer Networks</a:t>
            </a:r>
            <a:endParaRPr lang="en-US" sz="2800" dirty="0">
              <a:solidFill>
                <a:srgbClr val="494949"/>
              </a:solidFill>
              <a:latin typeface="Fjalla One" panose="02000506040000020004" pitchFamily="2" charset="0"/>
            </a:endParaRPr>
          </a:p>
        </p:txBody>
      </p:sp>
      <p:sp>
        <p:nvSpPr>
          <p:cNvPr id="19" name="TextBox 18">
            <a:extLst>
              <a:ext uri="{FF2B5EF4-FFF2-40B4-BE49-F238E27FC236}">
                <a16:creationId xmlns:a16="http://schemas.microsoft.com/office/drawing/2014/main" id="{A0CD1DBD-6AA1-73A9-8689-DD8616503521}"/>
              </a:ext>
            </a:extLst>
          </p:cNvPr>
          <p:cNvSpPr txBox="1"/>
          <p:nvPr/>
        </p:nvSpPr>
        <p:spPr>
          <a:xfrm>
            <a:off x="660166" y="1879252"/>
            <a:ext cx="4042403" cy="1631216"/>
          </a:xfrm>
          <a:prstGeom prst="rect">
            <a:avLst/>
          </a:prstGeom>
          <a:noFill/>
        </p:spPr>
        <p:txBody>
          <a:bodyPr wrap="square">
            <a:spAutoFit/>
          </a:bodyPr>
          <a:lstStyle/>
          <a:p>
            <a:pPr marL="57150" indent="-285750" rtl="0">
              <a:spcBef>
                <a:spcPts val="1200"/>
              </a:spcBef>
              <a:spcAft>
                <a:spcPts val="1200"/>
              </a:spcAft>
              <a:buFont typeface="Arial" panose="020B0604020202020204" pitchFamily="34" charset="0"/>
              <a:buChar char="•"/>
            </a:pPr>
            <a:r>
              <a:rPr lang="en-US" sz="1600" b="0" i="0" u="none" strike="noStrike" dirty="0">
                <a:solidFill>
                  <a:srgbClr val="727272"/>
                </a:solidFill>
                <a:effectLst/>
                <a:latin typeface="Barlow Semi Condensed" panose="00000506000000000000" pitchFamily="2" charset="0"/>
              </a:rPr>
              <a:t>Network switches are devices used to connect multiple devices on a network.</a:t>
            </a:r>
            <a:endParaRPr lang="en-US" sz="1600" dirty="0">
              <a:solidFill>
                <a:srgbClr val="727272"/>
              </a:solidFill>
              <a:latin typeface="Barlow Semi Condensed" panose="00000506000000000000" pitchFamily="2" charset="0"/>
            </a:endParaRPr>
          </a:p>
          <a:p>
            <a:pPr marL="57150" indent="-285750" rtl="0">
              <a:spcBef>
                <a:spcPts val="1200"/>
              </a:spcBef>
              <a:spcAft>
                <a:spcPts val="1200"/>
              </a:spcAft>
              <a:buFont typeface="Arial" panose="020B0604020202020204" pitchFamily="34" charset="0"/>
              <a:buChar char="•"/>
            </a:pPr>
            <a:r>
              <a:rPr lang="en-US" sz="1600" b="0" i="0" u="none" strike="noStrike" dirty="0">
                <a:solidFill>
                  <a:srgbClr val="727272"/>
                </a:solidFill>
                <a:effectLst/>
                <a:latin typeface="Barlow Semi Condensed" panose="00000506000000000000" pitchFamily="2" charset="0"/>
              </a:rPr>
              <a:t>They allow for more efficient data transmission and help to reduce network congestion.</a:t>
            </a:r>
            <a:endParaRPr lang="en-US" sz="1600" b="0" dirty="0">
              <a:solidFill>
                <a:srgbClr val="727272"/>
              </a:solidFill>
              <a:effectLst/>
              <a:latin typeface="Barlow Semi Condensed" panose="00000506000000000000" pitchFamily="2" charset="0"/>
            </a:endParaRPr>
          </a:p>
        </p:txBody>
      </p:sp>
      <p:sp>
        <p:nvSpPr>
          <p:cNvPr id="22" name="TextBox 21">
            <a:extLst>
              <a:ext uri="{FF2B5EF4-FFF2-40B4-BE49-F238E27FC236}">
                <a16:creationId xmlns:a16="http://schemas.microsoft.com/office/drawing/2014/main" id="{680F867E-937B-155A-A68A-215DCCB72B42}"/>
              </a:ext>
            </a:extLst>
          </p:cNvPr>
          <p:cNvSpPr txBox="1"/>
          <p:nvPr/>
        </p:nvSpPr>
        <p:spPr>
          <a:xfrm>
            <a:off x="658096" y="1863863"/>
            <a:ext cx="270285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Circuit Switching </a:t>
            </a:r>
          </a:p>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Message Switching </a:t>
            </a:r>
          </a:p>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Packet Switching</a:t>
            </a:r>
          </a:p>
        </p:txBody>
      </p:sp>
      <p:sp>
        <p:nvSpPr>
          <p:cNvPr id="23" name="TextBox 22">
            <a:extLst>
              <a:ext uri="{FF2B5EF4-FFF2-40B4-BE49-F238E27FC236}">
                <a16:creationId xmlns:a16="http://schemas.microsoft.com/office/drawing/2014/main" id="{01DD9AD9-4F33-00AE-9C0B-052EE5660E5F}"/>
              </a:ext>
            </a:extLst>
          </p:cNvPr>
          <p:cNvSpPr txBox="1"/>
          <p:nvPr/>
        </p:nvSpPr>
        <p:spPr>
          <a:xfrm>
            <a:off x="2153841" y="4038731"/>
            <a:ext cx="5402053" cy="830997"/>
          </a:xfrm>
          <a:prstGeom prst="rect">
            <a:avLst/>
          </a:prstGeom>
          <a:noFill/>
        </p:spPr>
        <p:txBody>
          <a:bodyPr wrap="square" rtlCol="0">
            <a:spAutoFit/>
          </a:bodyPr>
          <a:lstStyle/>
          <a:p>
            <a:pPr marL="228600" rtl="0">
              <a:spcBef>
                <a:spcPts val="1200"/>
              </a:spcBef>
              <a:spcAft>
                <a:spcPts val="1200"/>
              </a:spcAft>
            </a:pPr>
            <a:r>
              <a:rPr lang="en-US" sz="1600" b="0" i="0" u="none" strike="noStrike" dirty="0">
                <a:solidFill>
                  <a:srgbClr val="727272"/>
                </a:solidFill>
                <a:effectLst/>
                <a:latin typeface="Barlow Semi Condensed" panose="00000506000000000000" pitchFamily="2" charset="0"/>
              </a:rPr>
              <a:t>Packet switching is generally considered to be the most efficient and flexible method of communication</a:t>
            </a:r>
            <a:br>
              <a:rPr lang="en-US" sz="1600" dirty="0">
                <a:solidFill>
                  <a:srgbClr val="727272"/>
                </a:solidFill>
                <a:latin typeface="Barlow Semi Condensed" panose="00000506000000000000" pitchFamily="2" charset="0"/>
              </a:rPr>
            </a:br>
            <a:endParaRPr lang="en-US" sz="1600" dirty="0">
              <a:solidFill>
                <a:srgbClr val="727272"/>
              </a:solidFill>
              <a:latin typeface="Barlow Semi Condensed" panose="00000506000000000000" pitchFamily="2" charset="0"/>
            </a:endParaRPr>
          </a:p>
        </p:txBody>
      </p:sp>
      <p:sp>
        <p:nvSpPr>
          <p:cNvPr id="24" name="Arrow: Right 23">
            <a:extLst>
              <a:ext uri="{FF2B5EF4-FFF2-40B4-BE49-F238E27FC236}">
                <a16:creationId xmlns:a16="http://schemas.microsoft.com/office/drawing/2014/main" id="{CCF0409F-5E37-E227-E61D-9ADB702A62C3}"/>
              </a:ext>
            </a:extLst>
          </p:cNvPr>
          <p:cNvSpPr/>
          <p:nvPr/>
        </p:nvSpPr>
        <p:spPr>
          <a:xfrm>
            <a:off x="1048330" y="4038731"/>
            <a:ext cx="961195" cy="5513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077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The Internet</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42316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7|0.8|0.7|0.9|0.6|0.5|0.9"/>
</p:tagLst>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806</Words>
  <Application>Microsoft Office PowerPoint</Application>
  <PresentationFormat>On-screen Show (16:9)</PresentationFormat>
  <Paragraphs>124</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Barlow Semi Condensed Medium</vt:lpstr>
      <vt:lpstr>Fjalla One</vt:lpstr>
      <vt:lpstr>Barlow Semi Condensed</vt:lpstr>
      <vt:lpstr>Technology Consulting by Slidesgo</vt:lpstr>
      <vt:lpstr>Interacting with the World</vt:lpstr>
      <vt:lpstr>Table of Contents</vt:lpstr>
      <vt:lpstr>PowerPoint Presentation</vt:lpstr>
      <vt:lpstr>Computer Network</vt:lpstr>
      <vt:lpstr>Computer Networks</vt:lpstr>
      <vt:lpstr>PowerPoint Presentation</vt:lpstr>
      <vt:lpstr>PowerPoint Presentation</vt:lpstr>
      <vt:lpstr>PowerPoint Presentation</vt:lpstr>
      <vt:lpstr>The Internet</vt:lpstr>
      <vt:lpstr>PowerPoint Presentation</vt:lpstr>
      <vt:lpstr>PowerPoint Presentation</vt:lpstr>
      <vt:lpstr>PowerPoint Presentation</vt:lpstr>
      <vt:lpstr>UPD</vt:lpstr>
      <vt:lpstr>TCP</vt:lpstr>
      <vt:lpstr>PowerPoint Presentation</vt:lpstr>
      <vt:lpstr>PowerPoint Presentation</vt:lpstr>
      <vt:lpstr>PowerPoint Presentation</vt:lpstr>
      <vt:lpstr>World Wide Web</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the World</dc:title>
  <dc:creator>DELL</dc:creator>
  <cp:lastModifiedBy>Phan Trang</cp:lastModifiedBy>
  <cp:revision>43</cp:revision>
  <dcterms:modified xsi:type="dcterms:W3CDTF">2023-05-31T08:44:36Z</dcterms:modified>
</cp:coreProperties>
</file>