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42"/>
  </p:notesMasterIdLst>
  <p:sldIdLst>
    <p:sldId id="256" r:id="rId2"/>
    <p:sldId id="257" r:id="rId3"/>
    <p:sldId id="287" r:id="rId4"/>
    <p:sldId id="289" r:id="rId5"/>
    <p:sldId id="293" r:id="rId6"/>
    <p:sldId id="329" r:id="rId7"/>
    <p:sldId id="327" r:id="rId8"/>
    <p:sldId id="328" r:id="rId9"/>
    <p:sldId id="333" r:id="rId10"/>
    <p:sldId id="337" r:id="rId11"/>
    <p:sldId id="323" r:id="rId12"/>
    <p:sldId id="288" r:id="rId13"/>
    <p:sldId id="292" r:id="rId14"/>
    <p:sldId id="325" r:id="rId15"/>
    <p:sldId id="321" r:id="rId16"/>
    <p:sldId id="320" r:id="rId17"/>
    <p:sldId id="298" r:id="rId18"/>
    <p:sldId id="299" r:id="rId19"/>
    <p:sldId id="301" r:id="rId20"/>
    <p:sldId id="302" r:id="rId21"/>
    <p:sldId id="324" r:id="rId22"/>
    <p:sldId id="334" r:id="rId23"/>
    <p:sldId id="307" r:id="rId24"/>
    <p:sldId id="306" r:id="rId25"/>
    <p:sldId id="305" r:id="rId26"/>
    <p:sldId id="304" r:id="rId27"/>
    <p:sldId id="303" r:id="rId28"/>
    <p:sldId id="309" r:id="rId29"/>
    <p:sldId id="310" r:id="rId30"/>
    <p:sldId id="336" r:id="rId31"/>
    <p:sldId id="311" r:id="rId32"/>
    <p:sldId id="315" r:id="rId33"/>
    <p:sldId id="331" r:id="rId34"/>
    <p:sldId id="332" r:id="rId35"/>
    <p:sldId id="295" r:id="rId36"/>
    <p:sldId id="294" r:id="rId37"/>
    <p:sldId id="335" r:id="rId38"/>
    <p:sldId id="297" r:id="rId39"/>
    <p:sldId id="296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409" autoAdjust="0"/>
  </p:normalViewPr>
  <p:slideViewPr>
    <p:cSldViewPr snapToGrid="0">
      <p:cViewPr varScale="1">
        <p:scale>
          <a:sx n="63" d="100"/>
          <a:sy n="63" d="100"/>
        </p:scale>
        <p:origin x="-91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7D16-2F1D-4A7D-832A-37B803B1490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3072F-57BE-4BDF-8E96-4D28227F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8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 quy định chi tiết một số điều của Luật căn cước công dân và Nghị định số 137/2015/NĐ-CP ngày 31/12/2015</a:t>
            </a:r>
            <a:r>
              <a:rPr lang="en-US" sz="1200" dirty="0" smtClean="0"/>
              <a:t> </a:t>
            </a:r>
            <a:r>
              <a:rPr lang="vi-VN" sz="1200" dirty="0" smtClean="0"/>
              <a:t>quy định chi tiết một số điều và biện pháp thi hành Luật căn cước công dân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6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1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0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5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62" y="862433"/>
            <a:ext cx="9324304" cy="28466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QUẢN LÝ </a:t>
            </a:r>
            <a:b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TIN CÔNG DÂN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554" y="4146997"/>
            <a:ext cx="9367068" cy="171289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                                        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B1203975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La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B1203900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Phi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B1203987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3353" y="373488"/>
            <a:ext cx="69159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CẦN THƠ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 VÀ TRUYỀN THÔNG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0034" y="6297769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11/2016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1323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787400"/>
            <a:ext cx="779462" cy="365125"/>
          </a:xfrm>
        </p:spPr>
        <p:txBody>
          <a:bodyPr/>
          <a:lstStyle/>
          <a:p>
            <a:fld id="{ED072615-4AFB-4EA9-B006-F43B64410368}" type="slidenum">
              <a:rPr lang="en-US" altLang="en-US"/>
              <a:pPr/>
              <a:t>10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flipV="1">
            <a:off x="0" y="714375"/>
            <a:ext cx="1584325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6"/>
          <p:cNvSpPr>
            <a:spLocks noChangeArrowheads="1"/>
          </p:cNvSpPr>
          <p:nvPr/>
        </p:nvSpPr>
        <p:spPr bwMode="auto">
          <a:xfrm>
            <a:off x="266700" y="723900"/>
            <a:ext cx="109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5B1E12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rPr>
              <a:t>7/38</a:t>
            </a:r>
          </a:p>
        </p:txBody>
      </p:sp>
      <p:sp>
        <p:nvSpPr>
          <p:cNvPr id="17" name="Content Placeholder 3"/>
          <p:cNvSpPr txBox="1">
            <a:spLocks noChangeArrowheads="1"/>
          </p:cNvSpPr>
          <p:nvPr/>
        </p:nvSpPr>
        <p:spPr>
          <a:xfrm>
            <a:off x="1365250" y="1185863"/>
            <a:ext cx="10139363" cy="438308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Quy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trình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kết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hôn</a:t>
            </a:r>
            <a:endParaRPr lang="en-US" altLang="zh-CN" sz="28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18" name="Title 1"/>
          <p:cNvSpPr>
            <a:spLocks noChangeArrowheads="1"/>
          </p:cNvSpPr>
          <p:nvPr/>
        </p:nvSpPr>
        <p:spPr bwMode="auto">
          <a:xfrm>
            <a:off x="1978025" y="723900"/>
            <a:ext cx="89122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26262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CƠ SỞ LÝ THUYẾT</a:t>
            </a:r>
          </a:p>
        </p:txBody>
      </p:sp>
      <p:sp>
        <p:nvSpPr>
          <p:cNvPr id="19" name="Freeform 11"/>
          <p:cNvSpPr>
            <a:spLocks noChangeArrowheads="1"/>
          </p:cNvSpPr>
          <p:nvPr/>
        </p:nvSpPr>
        <p:spPr bwMode="auto">
          <a:xfrm>
            <a:off x="1365250" y="1730375"/>
            <a:ext cx="10139363" cy="1485266"/>
          </a:xfrm>
          <a:custGeom>
            <a:avLst/>
            <a:gdLst>
              <a:gd name="T0" fmla="*/ 0 w 8506593"/>
              <a:gd name="T1" fmla="*/ 0 h 472432"/>
              <a:gd name="T2" fmla="*/ 8506593 w 8506593"/>
              <a:gd name="T3" fmla="*/ 0 h 472432"/>
              <a:gd name="T4" fmla="*/ 8506593 w 8506593"/>
              <a:gd name="T5" fmla="*/ 472432 h 472432"/>
              <a:gd name="T6" fmla="*/ 0 w 8506593"/>
              <a:gd name="T7" fmla="*/ 472432 h 472432"/>
              <a:gd name="T8" fmla="*/ 0 w 8506593"/>
              <a:gd name="T9" fmla="*/ 0 h 472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6593"/>
              <a:gd name="T16" fmla="*/ 0 h 472432"/>
              <a:gd name="T17" fmla="*/ 8506593 w 8506593"/>
              <a:gd name="T18" fmla="*/ 472432 h 472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rgbClr val="5B1E12"/>
          </a:solidFill>
          <a:ln w="15875" cap="rnd" cmpd="sng">
            <a:solidFill>
              <a:srgbClr val="EAE8CF"/>
            </a:solidFill>
            <a:miter lim="800000"/>
            <a:headEnd/>
            <a:tailEnd/>
          </a:ln>
        </p:spPr>
        <p:txBody>
          <a:bodyPr lIns="374993" tIns="76200" rIns="76200" bIns="76200" anchor="ctr"/>
          <a:lstStyle/>
          <a:p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Điều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kiện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- </a:t>
            </a:r>
            <a:r>
              <a:rPr 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nam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20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nữ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18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 smtClean="0">
              <a:solidFill>
                <a:srgbClr val="FFFF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-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Tự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nguyện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kết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hôn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  <a:endParaRPr lang="en-US" altLang="en-US" sz="2400" dirty="0">
              <a:solidFill>
                <a:srgbClr val="FFFFFF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20" name="Freeform 12"/>
          <p:cNvSpPr>
            <a:spLocks noChangeArrowheads="1"/>
          </p:cNvSpPr>
          <p:nvPr/>
        </p:nvSpPr>
        <p:spPr bwMode="auto">
          <a:xfrm>
            <a:off x="1379539" y="3377406"/>
            <a:ext cx="10139362" cy="2039723"/>
          </a:xfrm>
          <a:custGeom>
            <a:avLst/>
            <a:gdLst>
              <a:gd name="T0" fmla="*/ 0 w 8506593"/>
              <a:gd name="T1" fmla="*/ 0 h 472432"/>
              <a:gd name="T2" fmla="*/ 8506593 w 8506593"/>
              <a:gd name="T3" fmla="*/ 0 h 472432"/>
              <a:gd name="T4" fmla="*/ 8506593 w 8506593"/>
              <a:gd name="T5" fmla="*/ 472432 h 472432"/>
              <a:gd name="T6" fmla="*/ 0 w 8506593"/>
              <a:gd name="T7" fmla="*/ 472432 h 472432"/>
              <a:gd name="T8" fmla="*/ 0 w 8506593"/>
              <a:gd name="T9" fmla="*/ 0 h 472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6593"/>
              <a:gd name="T16" fmla="*/ 0 h 472432"/>
              <a:gd name="T17" fmla="*/ 8506593 w 8506593"/>
              <a:gd name="T18" fmla="*/ 472432 h 472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rgbClr val="5B1E12"/>
          </a:solidFill>
          <a:ln w="15875" cap="rnd" cmpd="sng">
            <a:solidFill>
              <a:srgbClr val="EAE8CF"/>
            </a:solidFill>
            <a:miter lim="800000"/>
            <a:headEnd/>
            <a:tailEnd/>
          </a:ln>
        </p:spPr>
        <p:txBody>
          <a:bodyPr lIns="374993" tIns="76200" rIns="76200" bIns="76200" anchor="ctr"/>
          <a:lstStyle/>
          <a:p>
            <a:endParaRPr lang="en-US" altLang="en-US" sz="2400" dirty="0" smtClean="0">
              <a:solidFill>
                <a:srgbClr val="FFFFFF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Hồ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sơ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</a:p>
          <a:p>
            <a:pPr lvl="0"/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-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400" dirty="0">
              <a:solidFill>
                <a:srgbClr val="FFFFFF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400" dirty="0"/>
              <a:t> </a:t>
            </a:r>
            <a:r>
              <a:rPr lang="en-US" sz="2400" dirty="0" smtClean="0"/>
              <a:t>.</a:t>
            </a:r>
          </a:p>
          <a:p>
            <a:pPr lvl="0"/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-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minh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hai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nam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nữ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altLang="en-US" sz="2400" dirty="0">
              <a:solidFill>
                <a:srgbClr val="FFFFFF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21" name="Freeform 13"/>
          <p:cNvSpPr>
            <a:spLocks noChangeArrowheads="1"/>
          </p:cNvSpPr>
          <p:nvPr/>
        </p:nvSpPr>
        <p:spPr bwMode="auto">
          <a:xfrm>
            <a:off x="1379538" y="5505451"/>
            <a:ext cx="10139363" cy="965200"/>
          </a:xfrm>
          <a:custGeom>
            <a:avLst/>
            <a:gdLst>
              <a:gd name="T0" fmla="*/ 0 w 8506593"/>
              <a:gd name="T1" fmla="*/ 0 h 472432"/>
              <a:gd name="T2" fmla="*/ 8506593 w 8506593"/>
              <a:gd name="T3" fmla="*/ 0 h 472432"/>
              <a:gd name="T4" fmla="*/ 8506593 w 8506593"/>
              <a:gd name="T5" fmla="*/ 472432 h 472432"/>
              <a:gd name="T6" fmla="*/ 0 w 8506593"/>
              <a:gd name="T7" fmla="*/ 472432 h 472432"/>
              <a:gd name="T8" fmla="*/ 0 w 8506593"/>
              <a:gd name="T9" fmla="*/ 0 h 472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6593"/>
              <a:gd name="T16" fmla="*/ 0 h 472432"/>
              <a:gd name="T17" fmla="*/ 8506593 w 8506593"/>
              <a:gd name="T18" fmla="*/ 472432 h 472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rgbClr val="5B1E12"/>
          </a:solidFill>
          <a:ln w="15875" cap="rnd" cmpd="sng">
            <a:solidFill>
              <a:srgbClr val="EAE8CF"/>
            </a:solidFill>
            <a:miter lim="800000"/>
            <a:headEnd/>
            <a:tailEnd/>
          </a:ln>
        </p:spPr>
        <p:txBody>
          <a:bodyPr lIns="374993" tIns="76200" rIns="76200" bIns="76200" anchor="ctr"/>
          <a:lstStyle/>
          <a:p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tiếp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hồ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sơ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và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xử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 autoUpdateAnimBg="0"/>
      <p:bldP spid="20" grpId="0" bldLvl="0" animBg="1" autoUpdateAnimBg="0"/>
      <p:bldP spid="2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165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10/38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9/38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7" y="1880875"/>
            <a:ext cx="10185009" cy="4355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237" y="1353247"/>
            <a:ext cx="9147778" cy="45945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69036" y="1302475"/>
            <a:ext cx="7761909" cy="4204801"/>
            <a:chOff x="4577" y="4625"/>
            <a:chExt cx="6834" cy="278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463" y="6799"/>
              <a:ext cx="2131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1" name="AutoShape 13"/>
            <p:cNvCxnSpPr>
              <a:cxnSpLocks noChangeShapeType="1"/>
            </p:cNvCxnSpPr>
            <p:nvPr/>
          </p:nvCxnSpPr>
          <p:spPr bwMode="auto">
            <a:xfrm>
              <a:off x="5394" y="6763"/>
              <a:ext cx="1069" cy="2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833" y="5267"/>
              <a:ext cx="1640" cy="617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 ký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endCxn id="12" idx="3"/>
            </p:cNvCxnSpPr>
            <p:nvPr/>
          </p:nvCxnSpPr>
          <p:spPr bwMode="auto">
            <a:xfrm flipV="1">
              <a:off x="5394" y="5794"/>
              <a:ext cx="679" cy="4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234" y="5601"/>
              <a:ext cx="2131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22" y="4625"/>
              <a:ext cx="2702" cy="8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8960" y="6591"/>
              <a:ext cx="2451" cy="81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Đổi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mật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khẩu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9" name="TextBox 23"/>
          <p:cNvSpPr txBox="1"/>
          <p:nvPr/>
        </p:nvSpPr>
        <p:spPr>
          <a:xfrm>
            <a:off x="2057623" y="4687679"/>
            <a:ext cx="222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562" y="6198767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104185" y="4034594"/>
            <a:ext cx="197450" cy="54753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5668488" y="407048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1" name="Straight Arrow Connector 40"/>
          <p:cNvCxnSpPr>
            <a:endCxn id="33" idx="7"/>
          </p:cNvCxnSpPr>
          <p:nvPr/>
        </p:nvCxnSpPr>
        <p:spPr>
          <a:xfrm flipH="1">
            <a:off x="7552692" y="2668280"/>
            <a:ext cx="1703049" cy="29669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7"/>
          <p:cNvSpPr txBox="1"/>
          <p:nvPr/>
        </p:nvSpPr>
        <p:spPr>
          <a:xfrm>
            <a:off x="9201003" y="260672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4" name="Straight Arrow Connector 43"/>
          <p:cNvCxnSpPr>
            <a:stCxn id="47" idx="3"/>
            <a:endCxn id="33" idx="5"/>
          </p:cNvCxnSpPr>
          <p:nvPr/>
        </p:nvCxnSpPr>
        <p:spPr>
          <a:xfrm flipH="1" flipV="1">
            <a:off x="7552692" y="3864437"/>
            <a:ext cx="1981920" cy="5176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7"/>
          <p:cNvSpPr txBox="1"/>
          <p:nvPr/>
        </p:nvSpPr>
        <p:spPr>
          <a:xfrm>
            <a:off x="7794864" y="418201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>
            <a:stCxn id="12" idx="4"/>
            <a:endCxn id="9" idx="1"/>
          </p:cNvCxnSpPr>
          <p:nvPr/>
        </p:nvCxnSpPr>
        <p:spPr>
          <a:xfrm>
            <a:off x="4826912" y="3206736"/>
            <a:ext cx="138653" cy="15144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87"/>
          <p:cNvSpPr txBox="1"/>
          <p:nvPr/>
        </p:nvSpPr>
        <p:spPr>
          <a:xfrm>
            <a:off x="4392106" y="35477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DÂN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9" y="1302475"/>
            <a:ext cx="10695709" cy="48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9062" y="6339512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262461" y="2010552"/>
            <a:ext cx="5460625" cy="2717150"/>
            <a:chOff x="4577" y="4844"/>
            <a:chExt cx="3803" cy="2809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8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78" name="AutoShape 15"/>
            <p:cNvCxnSpPr>
              <a:cxnSpLocks noChangeShapeType="1"/>
              <a:endCxn id="79" idx="2"/>
            </p:cNvCxnSpPr>
            <p:nvPr/>
          </p:nvCxnSpPr>
          <p:spPr bwMode="auto">
            <a:xfrm flipV="1">
              <a:off x="5368" y="5428"/>
              <a:ext cx="1729" cy="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7097" y="5007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6673" y="5971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9" name="AutoShape 15"/>
            <p:cNvCxnSpPr>
              <a:cxnSpLocks noChangeShapeType="1"/>
              <a:endCxn id="88" idx="1"/>
            </p:cNvCxnSpPr>
            <p:nvPr/>
          </p:nvCxnSpPr>
          <p:spPr bwMode="auto">
            <a:xfrm flipV="1">
              <a:off x="5368" y="6094"/>
              <a:ext cx="1493" cy="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5761" y="6812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cấu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hình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91" name="AutoShape 15"/>
            <p:cNvCxnSpPr>
              <a:cxnSpLocks noChangeShapeType="1"/>
              <a:endCxn id="90" idx="1"/>
            </p:cNvCxnSpPr>
            <p:nvPr/>
          </p:nvCxnSpPr>
          <p:spPr bwMode="auto">
            <a:xfrm>
              <a:off x="5192" y="6812"/>
              <a:ext cx="757" cy="1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7" name="TextBox 23"/>
          <p:cNvSpPr txBox="1"/>
          <p:nvPr/>
        </p:nvSpPr>
        <p:spPr>
          <a:xfrm>
            <a:off x="3980095" y="3759749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2" name="Straight Arrow Connector 91"/>
          <p:cNvCxnSpPr>
            <a:stCxn id="90" idx="0"/>
            <a:endCxn id="75" idx="4"/>
          </p:cNvCxnSpPr>
          <p:nvPr/>
        </p:nvCxnSpPr>
        <p:spPr>
          <a:xfrm flipH="1" flipV="1">
            <a:off x="4760795" y="2580293"/>
            <a:ext cx="1122853" cy="133390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87"/>
          <p:cNvSpPr txBox="1"/>
          <p:nvPr/>
        </p:nvSpPr>
        <p:spPr>
          <a:xfrm>
            <a:off x="5279115" y="445267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4" name="TextBox 87"/>
          <p:cNvSpPr txBox="1"/>
          <p:nvPr/>
        </p:nvSpPr>
        <p:spPr>
          <a:xfrm>
            <a:off x="6651894" y="328902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TextBox 87"/>
          <p:cNvSpPr txBox="1"/>
          <p:nvPr/>
        </p:nvSpPr>
        <p:spPr>
          <a:xfrm>
            <a:off x="6664383" y="19052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6" name="Straight Arrow Connector 95"/>
          <p:cNvCxnSpPr>
            <a:stCxn id="88" idx="0"/>
            <a:endCxn id="75" idx="5"/>
          </p:cNvCxnSpPr>
          <p:nvPr/>
        </p:nvCxnSpPr>
        <p:spPr>
          <a:xfrm flipH="1" flipV="1">
            <a:off x="5508574" y="2496856"/>
            <a:ext cx="1684590" cy="60384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1"/>
            <a:endCxn id="75" idx="6"/>
          </p:cNvCxnSpPr>
          <p:nvPr/>
        </p:nvCxnSpPr>
        <p:spPr>
          <a:xfrm flipH="1">
            <a:off x="5818315" y="2287356"/>
            <a:ext cx="1332334" cy="806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049491" y="2949235"/>
            <a:ext cx="2313798" cy="10980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Chỉnh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6" name="Straight Arrow Connector 105"/>
          <p:cNvCxnSpPr>
            <a:stCxn id="105" idx="2"/>
            <a:endCxn id="90" idx="6"/>
          </p:cNvCxnSpPr>
          <p:nvPr/>
        </p:nvCxnSpPr>
        <p:spPr>
          <a:xfrm>
            <a:off x="6049491" y="3498261"/>
            <a:ext cx="755269" cy="82269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87"/>
          <p:cNvSpPr txBox="1"/>
          <p:nvPr/>
        </p:nvSpPr>
        <p:spPr>
          <a:xfrm>
            <a:off x="6243379" y="3604693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QUẢN TRỊ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1306286"/>
            <a:ext cx="11190514" cy="49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546202" y="1435122"/>
            <a:ext cx="8483169" cy="4065104"/>
            <a:chOff x="4577" y="4399"/>
            <a:chExt cx="4920" cy="3160"/>
          </a:xfrm>
        </p:grpSpPr>
        <p:grpSp>
          <p:nvGrpSpPr>
            <p:cNvPr id="86" name="Group 8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9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8" name="AutoShape 15"/>
            <p:cNvCxnSpPr>
              <a:cxnSpLocks noChangeShapeType="1"/>
              <a:endCxn id="8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8477" y="4880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8335" y="5428"/>
              <a:ext cx="1162" cy="6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8274" y="6261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Phân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quyền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7138" y="6762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mở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6423" y="4608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7309" y="4399"/>
              <a:ext cx="1168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9" name="TextBox 23"/>
          <p:cNvSpPr txBox="1"/>
          <p:nvPr/>
        </p:nvSpPr>
        <p:spPr>
          <a:xfrm>
            <a:off x="815926" y="5500225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5" name="Straight Arrow Connector 104"/>
          <p:cNvCxnSpPr>
            <a:stCxn id="89" idx="1"/>
            <a:endCxn id="87" idx="4"/>
          </p:cNvCxnSpPr>
          <p:nvPr/>
        </p:nvCxnSpPr>
        <p:spPr>
          <a:xfrm flipH="1" flipV="1">
            <a:off x="3345427" y="2765286"/>
            <a:ext cx="885200" cy="75662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4"/>
            <a:endCxn id="89" idx="0"/>
          </p:cNvCxnSpPr>
          <p:nvPr/>
        </p:nvCxnSpPr>
        <p:spPr>
          <a:xfrm flipH="1">
            <a:off x="5012749" y="2608342"/>
            <a:ext cx="454333" cy="7551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4"/>
            <a:endCxn id="89" idx="7"/>
          </p:cNvCxnSpPr>
          <p:nvPr/>
        </p:nvCxnSpPr>
        <p:spPr>
          <a:xfrm flipH="1">
            <a:off x="5794871" y="2339479"/>
            <a:ext cx="1468850" cy="118243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0" idx="3"/>
            <a:endCxn id="89" idx="7"/>
          </p:cNvCxnSpPr>
          <p:nvPr/>
        </p:nvCxnSpPr>
        <p:spPr>
          <a:xfrm flipH="1">
            <a:off x="5794871" y="2515067"/>
            <a:ext cx="2691939" cy="100684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1" idx="3"/>
            <a:endCxn id="89" idx="6"/>
          </p:cNvCxnSpPr>
          <p:nvPr/>
        </p:nvCxnSpPr>
        <p:spPr>
          <a:xfrm flipH="1">
            <a:off x="6118837" y="3431948"/>
            <a:ext cx="2200401" cy="47246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2" idx="1"/>
            <a:endCxn id="89" idx="6"/>
          </p:cNvCxnSpPr>
          <p:nvPr/>
        </p:nvCxnSpPr>
        <p:spPr>
          <a:xfrm flipH="1" flipV="1">
            <a:off x="6118837" y="3904416"/>
            <a:ext cx="2090931" cy="761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3" idx="1"/>
            <a:endCxn id="89" idx="5"/>
          </p:cNvCxnSpPr>
          <p:nvPr/>
        </p:nvCxnSpPr>
        <p:spPr>
          <a:xfrm flipH="1" flipV="1">
            <a:off x="5794871" y="4286920"/>
            <a:ext cx="456182" cy="33817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87"/>
          <p:cNvSpPr txBox="1"/>
          <p:nvPr/>
        </p:nvSpPr>
        <p:spPr>
          <a:xfrm>
            <a:off x="5123938" y="300105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7" name="TextBox 87"/>
          <p:cNvSpPr txBox="1"/>
          <p:nvPr/>
        </p:nvSpPr>
        <p:spPr>
          <a:xfrm>
            <a:off x="6790033" y="268753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9" name="TextBox 87"/>
          <p:cNvSpPr txBox="1"/>
          <p:nvPr/>
        </p:nvSpPr>
        <p:spPr>
          <a:xfrm>
            <a:off x="7110743" y="31783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TextBox 87"/>
          <p:cNvSpPr txBox="1"/>
          <p:nvPr/>
        </p:nvSpPr>
        <p:spPr>
          <a:xfrm>
            <a:off x="7501888" y="382442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1" name="TextBox 87"/>
          <p:cNvSpPr txBox="1"/>
          <p:nvPr/>
        </p:nvSpPr>
        <p:spPr>
          <a:xfrm>
            <a:off x="7520191" y="43717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2" name="TextBox 87"/>
          <p:cNvSpPr txBox="1"/>
          <p:nvPr/>
        </p:nvSpPr>
        <p:spPr>
          <a:xfrm>
            <a:off x="5732303" y="504966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QUẢN TRỊ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2" y="1277641"/>
            <a:ext cx="11125201" cy="49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64566" y="6339512"/>
            <a:ext cx="952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546202" y="1933661"/>
            <a:ext cx="8221253" cy="2125722"/>
            <a:chOff x="4577" y="4715"/>
            <a:chExt cx="4703" cy="2343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5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43" name="AutoShape 15"/>
            <p:cNvCxnSpPr>
              <a:cxnSpLocks noChangeShapeType="1"/>
              <a:endCxn id="44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083" y="5208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118" y="6362"/>
              <a:ext cx="1162" cy="6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Chỉnh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sửa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165" y="4715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7" name="TextBox 23"/>
          <p:cNvSpPr txBox="1"/>
          <p:nvPr/>
        </p:nvSpPr>
        <p:spPr>
          <a:xfrm>
            <a:off x="3949825" y="3214204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>
            <a:stCxn id="44" idx="1"/>
            <a:endCxn id="42" idx="4"/>
          </p:cNvCxnSpPr>
          <p:nvPr/>
        </p:nvCxnSpPr>
        <p:spPr>
          <a:xfrm flipH="1" flipV="1">
            <a:off x="3370331" y="2585077"/>
            <a:ext cx="897452" cy="5336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44" idx="0"/>
          </p:cNvCxnSpPr>
          <p:nvPr/>
        </p:nvCxnSpPr>
        <p:spPr>
          <a:xfrm flipH="1">
            <a:off x="5060731" y="2478063"/>
            <a:ext cx="1228657" cy="52889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5" idx="2"/>
            <a:endCxn id="44" idx="7"/>
          </p:cNvCxnSpPr>
          <p:nvPr/>
        </p:nvCxnSpPr>
        <p:spPr>
          <a:xfrm flipH="1">
            <a:off x="5853679" y="2571469"/>
            <a:ext cx="1821316" cy="54722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4" idx="6"/>
          </p:cNvCxnSpPr>
          <p:nvPr/>
        </p:nvCxnSpPr>
        <p:spPr>
          <a:xfrm flipH="1" flipV="1">
            <a:off x="6182129" y="3388461"/>
            <a:ext cx="2414986" cy="169263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7"/>
          <p:cNvSpPr txBox="1"/>
          <p:nvPr/>
        </p:nvSpPr>
        <p:spPr>
          <a:xfrm>
            <a:off x="5669537" y="309616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TextBox 87"/>
          <p:cNvSpPr txBox="1"/>
          <p:nvPr/>
        </p:nvSpPr>
        <p:spPr>
          <a:xfrm>
            <a:off x="7166865" y="35419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TextBox 87"/>
          <p:cNvSpPr txBox="1"/>
          <p:nvPr/>
        </p:nvSpPr>
        <p:spPr>
          <a:xfrm>
            <a:off x="6199871" y="349081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QUẢN TRỊ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7" y="1502067"/>
            <a:ext cx="11014363" cy="48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8" y="1528011"/>
            <a:ext cx="10515601" cy="45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468" y="6339512"/>
            <a:ext cx="1057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104007" y="2684482"/>
            <a:ext cx="8426019" cy="2435498"/>
            <a:chOff x="4577" y="4233"/>
            <a:chExt cx="5156" cy="3264"/>
          </a:xfrm>
        </p:grpSpPr>
        <p:grpSp>
          <p:nvGrpSpPr>
            <p:cNvPr id="66" name="Group 6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7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8" name="AutoShape 15"/>
            <p:cNvCxnSpPr>
              <a:cxnSpLocks noChangeShapeType="1"/>
              <a:endCxn id="69" idx="2"/>
            </p:cNvCxnSpPr>
            <p:nvPr/>
          </p:nvCxnSpPr>
          <p:spPr bwMode="auto">
            <a:xfrm>
              <a:off x="5268" y="6183"/>
              <a:ext cx="754" cy="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022" y="5677"/>
              <a:ext cx="1337" cy="103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ký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8484" y="4913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528" y="576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68" y="4233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481" y="642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673" y="6223"/>
              <a:ext cx="1205" cy="65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6643" y="4455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Thống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kê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437" y="6928"/>
              <a:ext cx="1120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Duyệt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8" name="TextBox 23"/>
          <p:cNvSpPr txBox="1"/>
          <p:nvPr/>
        </p:nvSpPr>
        <p:spPr>
          <a:xfrm>
            <a:off x="2442507" y="3376688"/>
            <a:ext cx="292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0" name="Straight Arrow Connector 79"/>
          <p:cNvCxnSpPr>
            <a:stCxn id="69" idx="1"/>
            <a:endCxn id="67" idx="4"/>
          </p:cNvCxnSpPr>
          <p:nvPr/>
        </p:nvCxnSpPr>
        <p:spPr>
          <a:xfrm flipH="1" flipV="1">
            <a:off x="3809312" y="3579886"/>
            <a:ext cx="976115" cy="29494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69" idx="7"/>
          </p:cNvCxnSpPr>
          <p:nvPr/>
        </p:nvCxnSpPr>
        <p:spPr>
          <a:xfrm flipH="1">
            <a:off x="6330418" y="3132219"/>
            <a:ext cx="1566268" cy="74261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69" idx="7"/>
          </p:cNvCxnSpPr>
          <p:nvPr/>
        </p:nvCxnSpPr>
        <p:spPr>
          <a:xfrm flipH="1">
            <a:off x="6330418" y="3712858"/>
            <a:ext cx="2431782" cy="16197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2"/>
            <a:endCxn id="69" idx="6"/>
          </p:cNvCxnSpPr>
          <p:nvPr/>
        </p:nvCxnSpPr>
        <p:spPr>
          <a:xfrm flipH="1">
            <a:off x="6650396" y="4039900"/>
            <a:ext cx="1910399" cy="10744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/>
          <p:nvPr/>
        </p:nvSpPr>
        <p:spPr>
          <a:xfrm>
            <a:off x="7891621" y="2109083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7360352" y="4195320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5" name="Straight Arrow Connector 94"/>
          <p:cNvCxnSpPr>
            <a:stCxn id="94" idx="2"/>
            <a:endCxn id="69" idx="6"/>
          </p:cNvCxnSpPr>
          <p:nvPr/>
        </p:nvCxnSpPr>
        <p:spPr>
          <a:xfrm flipH="1" flipV="1">
            <a:off x="6650396" y="4147348"/>
            <a:ext cx="1833591" cy="38502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87"/>
          <p:cNvSpPr txBox="1"/>
          <p:nvPr/>
        </p:nvSpPr>
        <p:spPr>
          <a:xfrm>
            <a:off x="7503592" y="4839414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0" name="Straight Arrow Connector 99"/>
          <p:cNvCxnSpPr>
            <a:stCxn id="99" idx="1"/>
            <a:endCxn id="69" idx="5"/>
          </p:cNvCxnSpPr>
          <p:nvPr/>
        </p:nvCxnSpPr>
        <p:spPr>
          <a:xfrm flipH="1">
            <a:off x="6330418" y="4240825"/>
            <a:ext cx="1121510" cy="17903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87"/>
          <p:cNvSpPr txBox="1"/>
          <p:nvPr/>
        </p:nvSpPr>
        <p:spPr>
          <a:xfrm>
            <a:off x="6198935" y="3522810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2" name="Straight Arrow Connector 111"/>
          <p:cNvCxnSpPr>
            <a:stCxn id="110" idx="4"/>
            <a:endCxn id="69" idx="0"/>
          </p:cNvCxnSpPr>
          <p:nvPr/>
        </p:nvCxnSpPr>
        <p:spPr>
          <a:xfrm flipH="1">
            <a:off x="5557923" y="3374689"/>
            <a:ext cx="779522" cy="38726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87"/>
          <p:cNvSpPr txBox="1"/>
          <p:nvPr/>
        </p:nvSpPr>
        <p:spPr>
          <a:xfrm>
            <a:off x="5275633" y="28075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8" name="TextBox 87"/>
          <p:cNvSpPr txBox="1"/>
          <p:nvPr/>
        </p:nvSpPr>
        <p:spPr>
          <a:xfrm>
            <a:off x="4407222" y="3965521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9" name="Straight Arrow Connector 128"/>
          <p:cNvCxnSpPr>
            <a:endCxn id="69" idx="4"/>
          </p:cNvCxnSpPr>
          <p:nvPr/>
        </p:nvCxnSpPr>
        <p:spPr>
          <a:xfrm flipH="1" flipV="1">
            <a:off x="5557923" y="4532744"/>
            <a:ext cx="707324" cy="89228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5" y="1579718"/>
            <a:ext cx="10576144" cy="46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9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740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681830" y="1478342"/>
            <a:ext cx="5088768" cy="5088768"/>
          </a:xfrm>
          <a:prstGeom prst="blockArc">
            <a:avLst>
              <a:gd name="adj1" fmla="val 18900000"/>
              <a:gd name="adj2" fmla="val 2700000"/>
              <a:gd name="adj3" fmla="val 424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2947346" y="2369665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sp>
        <p:nvSpPr>
          <p:cNvPr id="13" name="Oval 12"/>
          <p:cNvSpPr/>
          <p:nvPr/>
        </p:nvSpPr>
        <p:spPr>
          <a:xfrm>
            <a:off x="2652075" y="2310611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285877" y="3078086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607" y="3019032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89779" y="3786508"/>
            <a:ext cx="8064160" cy="472432"/>
          </a:xfrm>
          <a:custGeom>
            <a:avLst/>
            <a:gdLst>
              <a:gd name="connsiteX0" fmla="*/ 0 w 8064160"/>
              <a:gd name="connsiteY0" fmla="*/ 0 h 472432"/>
              <a:gd name="connsiteX1" fmla="*/ 8064160 w 8064160"/>
              <a:gd name="connsiteY1" fmla="*/ 0 h 472432"/>
              <a:gd name="connsiteX2" fmla="*/ 8064160 w 8064160"/>
              <a:gd name="connsiteY2" fmla="*/ 472432 h 472432"/>
              <a:gd name="connsiteX3" fmla="*/ 0 w 8064160"/>
              <a:gd name="connsiteY3" fmla="*/ 472432 h 472432"/>
              <a:gd name="connsiteX4" fmla="*/ 0 w 8064160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160" h="472432">
                <a:moveTo>
                  <a:pt x="0" y="0"/>
                </a:moveTo>
                <a:lnTo>
                  <a:pt x="8064160" y="0"/>
                </a:lnTo>
                <a:lnTo>
                  <a:pt x="8064160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94509" y="3727454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3285877" y="4506382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HỆ THỐNG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90607" y="4435876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2947346" y="5203352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 VÀ HƯỚNG PHÁT TRIỂN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2075" y="5144298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2812783" y="2276378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067" y="2994073"/>
            <a:ext cx="46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203" y="3699559"/>
            <a:ext cx="58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454" y="4414664"/>
            <a:ext cx="71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IV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2783" y="5151120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2/39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9478" y="6339512"/>
            <a:ext cx="889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366654" y="1960481"/>
            <a:ext cx="7106189" cy="2740119"/>
            <a:chOff x="4577" y="4732"/>
            <a:chExt cx="4483" cy="2226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118" y="6362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2981633" y="4018479"/>
            <a:ext cx="292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5020749" y="2823385"/>
            <a:ext cx="813798" cy="72400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6553581" y="2699117"/>
            <a:ext cx="302956" cy="69666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7272615" y="2856875"/>
            <a:ext cx="1655098" cy="69051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 flipV="1">
            <a:off x="7570449" y="3913400"/>
            <a:ext cx="1026666" cy="116769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6934378" y="47006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978745" y="723593"/>
            <a:ext cx="959459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06" y="1497878"/>
            <a:ext cx="10778836" cy="48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18/38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6202" y="6339512"/>
            <a:ext cx="932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798618" y="2367298"/>
            <a:ext cx="6982691" cy="2110193"/>
            <a:chOff x="4577" y="4732"/>
            <a:chExt cx="4703" cy="241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38" y="592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983" y="657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3752719" y="3420090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4347935" y="2980584"/>
            <a:ext cx="762248" cy="51456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783670" y="2892264"/>
            <a:ext cx="283766" cy="49513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7157" y="3004386"/>
            <a:ext cx="1550257" cy="49076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 flipV="1">
            <a:off x="6736125" y="3755284"/>
            <a:ext cx="2299059" cy="55730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7315298" y="39912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  <a:endCxn id="19" idx="5"/>
          </p:cNvCxnSpPr>
          <p:nvPr/>
        </p:nvCxnSpPr>
        <p:spPr>
          <a:xfrm flipH="1" flipV="1">
            <a:off x="6457157" y="4015417"/>
            <a:ext cx="1603279" cy="3717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6684421" y="47627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1528011"/>
            <a:ext cx="10986654" cy="46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325" y="714375"/>
            <a:ext cx="10607675" cy="781050"/>
          </a:xfrm>
          <a:ln/>
        </p:spPr>
        <p:txBody>
          <a:bodyPr/>
          <a:lstStyle/>
          <a:p>
            <a:pPr algn="ctr"/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SỔ HỘ KHẨU</a:t>
            </a:r>
          </a:p>
        </p:txBody>
      </p:sp>
      <p:sp>
        <p:nvSpPr>
          <p:cNvPr id="26627" name="Freeform 11"/>
          <p:cNvSpPr>
            <a:spLocks/>
          </p:cNvSpPr>
          <p:nvPr/>
        </p:nvSpPr>
        <p:spPr bwMode="auto">
          <a:xfrm flipV="1">
            <a:off x="0" y="714375"/>
            <a:ext cx="1584325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29" name="Picture 5" descr="quan ly so ho khau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9663" y="1409700"/>
            <a:ext cx="10774362" cy="4365625"/>
          </a:xfrm>
          <a:ln/>
        </p:spPr>
      </p:pic>
      <p:sp>
        <p:nvSpPr>
          <p:cNvPr id="26630" name="TextBox 12"/>
          <p:cNvSpPr>
            <a:spLocks noChangeArrowheads="1"/>
          </p:cNvSpPr>
          <p:nvPr/>
        </p:nvSpPr>
        <p:spPr bwMode="auto">
          <a:xfrm>
            <a:off x="1824038" y="5991225"/>
            <a:ext cx="932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10: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quản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sz="2800" dirty="0">
              <a:solidFill>
                <a:srgbClr val="002060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968500" y="625475"/>
            <a:ext cx="9537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SỔ HỘ KHẨU</a:t>
            </a:r>
            <a:endParaRPr lang="en-US" altLang="en-US" sz="2800" dirty="0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0" y="714375"/>
            <a:ext cx="158273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1824038" y="5991225"/>
            <a:ext cx="932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11: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quản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dirty="0"/>
          </a:p>
        </p:txBody>
      </p:sp>
      <p:pic>
        <p:nvPicPr>
          <p:cNvPr id="9" name="Picture 6" descr="quan ly don dk them nhan  kh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308100"/>
            <a:ext cx="9010650" cy="4560888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582738" y="625475"/>
            <a:ext cx="106092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SỔ HỘ KHẨU</a:t>
            </a:r>
            <a:endParaRPr lang="en-US" altLang="en-US" sz="2800" dirty="0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0" y="762000"/>
            <a:ext cx="158273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1824038" y="5991225"/>
            <a:ext cx="932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12: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Quản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dirty="0"/>
          </a:p>
        </p:txBody>
      </p:sp>
      <p:pic>
        <p:nvPicPr>
          <p:cNvPr id="8" name="Picture 6" descr="quan ly don dk tach ho kh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8" y="1435100"/>
            <a:ext cx="10723419" cy="4527550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406525"/>
            <a:ext cx="10945091" cy="478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582738" y="625475"/>
            <a:ext cx="106092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</a:t>
            </a: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 SINH</a:t>
            </a:r>
            <a:endParaRPr lang="en-US" altLang="en-US" sz="2800" dirty="0"/>
          </a:p>
        </p:txBody>
      </p:sp>
      <p:sp>
        <p:nvSpPr>
          <p:cNvPr id="6" name="TextBox 12"/>
          <p:cNvSpPr>
            <a:spLocks noChangeArrowheads="1"/>
          </p:cNvSpPr>
          <p:nvPr/>
        </p:nvSpPr>
        <p:spPr bwMode="auto">
          <a:xfrm>
            <a:off x="1761836" y="6168237"/>
            <a:ext cx="932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13: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quản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sinh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63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582738" y="625475"/>
            <a:ext cx="106092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</a:t>
            </a: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 SINH</a:t>
            </a:r>
            <a:endParaRPr lang="en-US" altLang="en-US" sz="2800" dirty="0"/>
          </a:p>
        </p:txBody>
      </p:sp>
      <p:sp>
        <p:nvSpPr>
          <p:cNvPr id="6" name="TextBox 12"/>
          <p:cNvSpPr>
            <a:spLocks noChangeArrowheads="1"/>
          </p:cNvSpPr>
          <p:nvPr/>
        </p:nvSpPr>
        <p:spPr bwMode="auto">
          <a:xfrm>
            <a:off x="1219200" y="6168237"/>
            <a:ext cx="1015538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14: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Phân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rã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Xem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danh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sách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sinh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cần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xác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endParaRPr lang="en-US" altLang="en-US" sz="2800" dirty="0"/>
          </a:p>
          <a:p>
            <a:pPr algn="ctr"/>
            <a:endParaRPr lang="en-US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528763"/>
            <a:ext cx="10302240" cy="463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9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1582738" y="625475"/>
            <a:ext cx="106092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</a:t>
            </a: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 SINH</a:t>
            </a:r>
            <a:endParaRPr lang="en-US" altLang="en-US" sz="2800" dirty="0"/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1219200" y="6168237"/>
            <a:ext cx="1015538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15: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Phân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rã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Xem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sinh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đã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duyệt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endParaRPr lang="en-US" altLang="en-US" sz="2800" dirty="0"/>
          </a:p>
          <a:p>
            <a:pPr algn="ctr"/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8" y="1258494"/>
            <a:ext cx="9712037" cy="467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8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582738" y="625475"/>
            <a:ext cx="106092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</a:t>
            </a: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HÔN NHÂN</a:t>
            </a:r>
            <a:endParaRPr lang="en-US" altLang="en-US" sz="2800" dirty="0"/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1219200" y="6168237"/>
            <a:ext cx="1015538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16: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Quản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kết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hôn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endParaRPr lang="en-US" altLang="en-US" sz="2800" dirty="0"/>
          </a:p>
          <a:p>
            <a:pPr algn="ctr"/>
            <a:endParaRPr lang="en-US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07089"/>
            <a:ext cx="10155382" cy="486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6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582738" y="625475"/>
            <a:ext cx="106092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</a:t>
            </a: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HÔN NHÂN</a:t>
            </a:r>
            <a:endParaRPr lang="en-US" altLang="en-US" sz="2800" dirty="0"/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1219200" y="6168237"/>
            <a:ext cx="1015538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17: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Quản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yêu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cầu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kết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hôn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endParaRPr lang="en-US" altLang="en-US" sz="2800" dirty="0"/>
          </a:p>
          <a:p>
            <a:pPr algn="ctr"/>
            <a:endParaRPr lang="en-US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181099"/>
            <a:ext cx="10265092" cy="498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2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690255"/>
            <a:ext cx="10140046" cy="4898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3/39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8744" y="12285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582738" y="625475"/>
            <a:ext cx="106092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1pPr>
            <a:lvl2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2pPr>
            <a:lvl3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3pPr>
            <a:lvl4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4pPr>
            <a:lvl5pPr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  <a:ea typeface="幼圆" charset="0"/>
                <a:cs typeface="幼圆" charset="0"/>
                <a:sym typeface="Century Gothic" panose="020B0502020202020204" pitchFamily="34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 </a:t>
            </a:r>
            <a:r>
              <a:rPr lang="en-US" altLang="en-US" sz="2800" b="1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 QUẢN LÝ </a:t>
            </a:r>
            <a:r>
              <a:rPr lang="en-US" altLang="en-US" sz="2800" b="1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HÔN NHÂN</a:t>
            </a:r>
            <a:endParaRPr lang="en-US" altLang="en-US" sz="2800" dirty="0"/>
          </a:p>
        </p:txBody>
      </p:sp>
      <p:sp>
        <p:nvSpPr>
          <p:cNvPr id="7" name="TextBox 12"/>
          <p:cNvSpPr>
            <a:spLocks noChangeArrowheads="1"/>
          </p:cNvSpPr>
          <p:nvPr/>
        </p:nvSpPr>
        <p:spPr bwMode="auto">
          <a:xfrm>
            <a:off x="1219200" y="6168237"/>
            <a:ext cx="1015538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err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Hình</a:t>
            </a:r>
            <a:r>
              <a:rPr lang="en-US" altLang="en-US" sz="2800" dirty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18: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Phân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rã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danh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sách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hôn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đã</a:t>
            </a:r>
            <a:r>
              <a:rPr lang="en-US" altLang="en-US" sz="2800" dirty="0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duyệt</a:t>
            </a:r>
            <a:endParaRPr lang="en-US" altLang="en-US" sz="2800" dirty="0"/>
          </a:p>
          <a:p>
            <a:pPr algn="ctr"/>
            <a:endParaRPr lang="en-U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06525"/>
            <a:ext cx="10155382" cy="463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5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HỆ THỐNG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26224" y="1528011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Trang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964" y="1608995"/>
            <a:ext cx="4073502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926" y="5941974"/>
            <a:ext cx="629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19: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5" y="1870605"/>
            <a:ext cx="5877745" cy="372861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ĐĂNG NHẬP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110" y="1539520"/>
            <a:ext cx="4073502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THÔNG TIN TÀI KHOẢN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" y="1527852"/>
            <a:ext cx="6922302" cy="44026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808" y="5941974"/>
            <a:ext cx="692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4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110" y="1527852"/>
            <a:ext cx="4073502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QUẢN LÝ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808" y="5941974"/>
            <a:ext cx="692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21: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1527853"/>
            <a:ext cx="6927066" cy="4414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2361"/>
            <a:ext cx="10140046" cy="503563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chịu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56727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lvl="1" algn="just">
              <a:buSzPct val="100000"/>
              <a:buNone/>
            </a:pP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</a:t>
            </a:r>
            <a:r>
              <a:rPr lang="en-US" altLang="en-US" sz="24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,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cập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nhật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tình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trạng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trong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sz="22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Lưu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ngày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chuyển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đến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các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sz="22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Nhập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chỉ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cần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nhập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số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sinh</a:t>
            </a:r>
            <a:endParaRPr lang="en-US" altLang="en-US" sz="22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Người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hoặc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phải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là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chủ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endParaRPr lang="en-US" altLang="en-US" sz="22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Xem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các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đơn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chuyển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đã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duyệt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phục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vụ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cầu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xem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lịch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sử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chuyển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mỗi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200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người</a:t>
            </a:r>
            <a:r>
              <a:rPr lang="en-US" altLang="en-US" sz="22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5672742"/>
          </a:xfrm>
        </p:spPr>
        <p:txBody>
          <a:bodyPr>
            <a:normAutofit/>
          </a:bodyPr>
          <a:lstStyle/>
          <a:p>
            <a:pPr lvl="1" algn="just">
              <a:buSzPct val="100000"/>
              <a:buNone/>
            </a:pP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</a:t>
            </a:r>
            <a:r>
              <a:rPr lang="en-US" altLang="en-US" sz="24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Khai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sinh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  <a:endParaRPr lang="en-US" altLang="en-US" sz="24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/>
              <a:t>Kiểm tra ngày cấp lớn hơn ngày </a:t>
            </a:r>
            <a:r>
              <a:rPr lang="vi-VN" sz="2400" dirty="0" smtClean="0"/>
              <a:t>duyệt</a:t>
            </a:r>
            <a:r>
              <a:rPr lang="en-US" sz="2400" dirty="0" smtClean="0"/>
              <a:t>.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Ngày </a:t>
            </a:r>
            <a:r>
              <a:rPr lang="vi-VN" sz="2400" dirty="0"/>
              <a:t>cấp và ngày duyệt phải lớn hơn ngày hiện </a:t>
            </a:r>
            <a:r>
              <a:rPr lang="vi-VN" sz="2400" dirty="0" smtClean="0"/>
              <a:t>tại</a:t>
            </a:r>
            <a:r>
              <a:rPr lang="en-US" sz="2400" dirty="0" smtClean="0"/>
              <a:t>.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Thêm </a:t>
            </a:r>
            <a:r>
              <a:rPr lang="vi-VN" sz="2400" dirty="0"/>
              <a:t>chức năng xem ttdk khai sinh đã từ </a:t>
            </a:r>
            <a:r>
              <a:rPr lang="vi-VN" sz="2400" dirty="0" smtClean="0"/>
              <a:t>chối</a:t>
            </a:r>
            <a:r>
              <a:rPr lang="en-US" sz="2400" dirty="0" smtClean="0"/>
              <a:t>.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Cho </a:t>
            </a:r>
            <a:r>
              <a:rPr lang="vi-VN" sz="2400" dirty="0"/>
              <a:t>phép cán bộ hủy việc xác nhận hoặc duyệt ttdk khai </a:t>
            </a:r>
            <a:r>
              <a:rPr lang="vi-VN" sz="2400" dirty="0" smtClean="0"/>
              <a:t>sinh</a:t>
            </a:r>
            <a:r>
              <a:rPr lang="en-US" sz="2400" dirty="0" smtClean="0"/>
              <a:t>.</a:t>
            </a:r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Hiển </a:t>
            </a:r>
            <a:r>
              <a:rPr lang="vi-VN" sz="2400" dirty="0"/>
              <a:t>thị trạng thái ttdk khai sinh đã xác nhận, đã duyệt</a:t>
            </a:r>
            <a:r>
              <a:rPr lang="vi-VN" sz="2400" dirty="0" smtClean="0"/>
              <a:t>...</a:t>
            </a:r>
            <a:endParaRPr lang="en-US" sz="2400" dirty="0" smtClean="0"/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Kiểm </a:t>
            </a:r>
            <a:r>
              <a:rPr lang="vi-VN" sz="2400" dirty="0"/>
              <a:t>tra tuổi kết hôn, kết hôn cũng huyết thống, người đăng ký đã kết hôn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Khi </a:t>
            </a:r>
            <a:r>
              <a:rPr lang="vi-VN" sz="2400" dirty="0"/>
              <a:t>A đăng ký kết hôn, B có thể xác nhận ngay trên hệ thống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pPr lvl="2" algn="just">
              <a:buSzPct val="100000"/>
              <a:buFont typeface="Arial" panose="020B0604020202020204" pitchFamily="34" charset="0"/>
              <a:buChar char="•"/>
            </a:pPr>
            <a:r>
              <a:rPr lang="vi-VN" sz="2400" dirty="0" smtClean="0"/>
              <a:t>Hiển </a:t>
            </a:r>
            <a:r>
              <a:rPr lang="vi-VN" sz="2400" dirty="0"/>
              <a:t>thị trạng thái ttdk kết </a:t>
            </a:r>
            <a:r>
              <a:rPr lang="vi-VN" sz="2400" dirty="0" smtClean="0"/>
              <a:t>hôn</a:t>
            </a:r>
            <a:r>
              <a:rPr lang="en-US" sz="2400" dirty="0" smtClean="0"/>
              <a:t>.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50356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ngoại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sót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315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WebService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y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539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7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III.Phân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IV.Giới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sz="17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sz="17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7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7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700" b="1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690255"/>
            <a:ext cx="10140046" cy="57746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iảm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đẩy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4/39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78744" y="122859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012" y="2371185"/>
            <a:ext cx="9755188" cy="18824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Xin chân thành cảm ơn quý thầy cô</a:t>
            </a:r>
            <a:b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 các bạn đã theo dõi!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34006"/>
            <a:ext cx="17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97030" y="857795"/>
            <a:ext cx="9755188" cy="188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5/39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2">
                    <a:lumMod val="50000"/>
                  </a:schemeClr>
                </a:solidFill>
              </a:rPr>
              <a:t>6/39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64566" y="1808903"/>
            <a:ext cx="10140046" cy="1100209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64564" y="3065482"/>
            <a:ext cx="10140046" cy="1025834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364566" y="4247686"/>
            <a:ext cx="10140044" cy="1601574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CMND 9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12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15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/>
              <a:t>số 07/2016/TT-BCA ngày </a:t>
            </a:r>
            <a:r>
              <a:rPr lang="vi-VN" sz="2400" dirty="0" smtClean="0"/>
              <a:t>01/02/2016</a:t>
            </a:r>
            <a:r>
              <a:rPr lang="en-US" sz="24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364565" y="1841101"/>
            <a:ext cx="10140044" cy="1032387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chụp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64565" y="3019439"/>
            <a:ext cx="10140044" cy="1019783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364565" y="4185173"/>
            <a:ext cx="10140044" cy="1085759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hẹn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iấy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364565" y="1841101"/>
            <a:ext cx="10140044" cy="139089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64565" y="3317429"/>
            <a:ext cx="10140044" cy="1378683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tờ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UBND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364565" y="4781548"/>
            <a:ext cx="10140044" cy="1329699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defTabSz="1333500">
              <a:spcBef>
                <a:spcPct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iấy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787400"/>
            <a:ext cx="779462" cy="365125"/>
          </a:xfrm>
        </p:spPr>
        <p:txBody>
          <a:bodyPr/>
          <a:lstStyle/>
          <a:p>
            <a:fld id="{ED072615-4AFB-4EA9-B006-F43B64410368}" type="slidenum">
              <a:rPr lang="en-US" altLang="en-US"/>
              <a:pPr/>
              <a:t>9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 flipV="1">
            <a:off x="0" y="714375"/>
            <a:ext cx="1584325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  <a:gd name="T26" fmla="*/ 0 w 9248"/>
              <a:gd name="T27" fmla="*/ 0 h 10000"/>
              <a:gd name="T28" fmla="*/ 9248 w 9248"/>
              <a:gd name="T29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6"/>
          <p:cNvSpPr>
            <a:spLocks noChangeArrowheads="1"/>
          </p:cNvSpPr>
          <p:nvPr/>
        </p:nvSpPr>
        <p:spPr bwMode="auto">
          <a:xfrm>
            <a:off x="266700" y="723900"/>
            <a:ext cx="109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5B1E12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rPr>
              <a:t>7/38</a:t>
            </a:r>
          </a:p>
        </p:txBody>
      </p:sp>
      <p:sp>
        <p:nvSpPr>
          <p:cNvPr id="17" name="Content Placeholder 3"/>
          <p:cNvSpPr txBox="1">
            <a:spLocks noChangeArrowheads="1"/>
          </p:cNvSpPr>
          <p:nvPr/>
        </p:nvSpPr>
        <p:spPr>
          <a:xfrm>
            <a:off x="1365250" y="1185863"/>
            <a:ext cx="10139363" cy="438308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Quy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trình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hoặc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zh-CN" sz="2800" dirty="0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zh-CN" sz="2800" dirty="0" err="1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zh-CN" sz="28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18" name="Title 1"/>
          <p:cNvSpPr>
            <a:spLocks noChangeArrowheads="1"/>
          </p:cNvSpPr>
          <p:nvPr/>
        </p:nvSpPr>
        <p:spPr bwMode="auto">
          <a:xfrm>
            <a:off x="1978025" y="723900"/>
            <a:ext cx="89122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26262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CƠ SỞ LÝ THUYẾT</a:t>
            </a:r>
          </a:p>
        </p:txBody>
      </p:sp>
      <p:sp>
        <p:nvSpPr>
          <p:cNvPr id="19" name="Freeform 11"/>
          <p:cNvSpPr>
            <a:spLocks noChangeArrowheads="1"/>
          </p:cNvSpPr>
          <p:nvPr/>
        </p:nvSpPr>
        <p:spPr bwMode="auto">
          <a:xfrm>
            <a:off x="1365250" y="1730374"/>
            <a:ext cx="10139363" cy="1749427"/>
          </a:xfrm>
          <a:custGeom>
            <a:avLst/>
            <a:gdLst>
              <a:gd name="T0" fmla="*/ 0 w 8506593"/>
              <a:gd name="T1" fmla="*/ 0 h 472432"/>
              <a:gd name="T2" fmla="*/ 8506593 w 8506593"/>
              <a:gd name="T3" fmla="*/ 0 h 472432"/>
              <a:gd name="T4" fmla="*/ 8506593 w 8506593"/>
              <a:gd name="T5" fmla="*/ 472432 h 472432"/>
              <a:gd name="T6" fmla="*/ 0 w 8506593"/>
              <a:gd name="T7" fmla="*/ 472432 h 472432"/>
              <a:gd name="T8" fmla="*/ 0 w 8506593"/>
              <a:gd name="T9" fmla="*/ 0 h 472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6593"/>
              <a:gd name="T16" fmla="*/ 0 h 472432"/>
              <a:gd name="T17" fmla="*/ 8506593 w 8506593"/>
              <a:gd name="T18" fmla="*/ 472432 h 472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rgbClr val="5B1E12"/>
          </a:solidFill>
          <a:ln w="15875" cap="rnd" cmpd="sng">
            <a:solidFill>
              <a:srgbClr val="EAE8CF"/>
            </a:solidFill>
            <a:miter lim="800000"/>
            <a:headEnd/>
            <a:tailEnd/>
          </a:ln>
        </p:spPr>
        <p:txBody>
          <a:bodyPr lIns="374993" tIns="76200" rIns="76200" bIns="76200" anchor="ctr"/>
          <a:lstStyle/>
          <a:p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Điều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kiện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Người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cùng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chỗ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ở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hợp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pháp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có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năng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lực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hành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vi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dân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sự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đầy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đủ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và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có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cầu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endParaRPr lang="en-US" altLang="en-US" sz="2400" dirty="0">
              <a:solidFill>
                <a:srgbClr val="FFFFFF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Người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thêm</a:t>
            </a:r>
            <a:r>
              <a:rPr lang="en-US" altLang="en-US" sz="2400" dirty="0" smtClean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phải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được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sự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đồng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ý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chủ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</a:p>
        </p:txBody>
      </p:sp>
      <p:sp>
        <p:nvSpPr>
          <p:cNvPr id="20" name="Freeform 12"/>
          <p:cNvSpPr>
            <a:spLocks noChangeArrowheads="1"/>
          </p:cNvSpPr>
          <p:nvPr/>
        </p:nvSpPr>
        <p:spPr bwMode="auto">
          <a:xfrm>
            <a:off x="1379539" y="3571733"/>
            <a:ext cx="10139362" cy="1845396"/>
          </a:xfrm>
          <a:custGeom>
            <a:avLst/>
            <a:gdLst>
              <a:gd name="T0" fmla="*/ 0 w 8506593"/>
              <a:gd name="T1" fmla="*/ 0 h 472432"/>
              <a:gd name="T2" fmla="*/ 8506593 w 8506593"/>
              <a:gd name="T3" fmla="*/ 0 h 472432"/>
              <a:gd name="T4" fmla="*/ 8506593 w 8506593"/>
              <a:gd name="T5" fmla="*/ 472432 h 472432"/>
              <a:gd name="T6" fmla="*/ 0 w 8506593"/>
              <a:gd name="T7" fmla="*/ 472432 h 472432"/>
              <a:gd name="T8" fmla="*/ 0 w 8506593"/>
              <a:gd name="T9" fmla="*/ 0 h 472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6593"/>
              <a:gd name="T16" fmla="*/ 0 h 472432"/>
              <a:gd name="T17" fmla="*/ 8506593 w 8506593"/>
              <a:gd name="T18" fmla="*/ 472432 h 472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rgbClr val="5B1E12"/>
          </a:solidFill>
          <a:ln w="15875" cap="rnd" cmpd="sng">
            <a:solidFill>
              <a:srgbClr val="EAE8CF"/>
            </a:solidFill>
            <a:miter lim="800000"/>
            <a:headEnd/>
            <a:tailEnd/>
          </a:ln>
        </p:spPr>
        <p:txBody>
          <a:bodyPr lIns="374993" tIns="76200" rIns="76200" bIns="76200" anchor="ctr"/>
          <a:lstStyle/>
          <a:p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Hồ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sơ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</a:t>
            </a: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tách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</a:p>
          <a:p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	-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: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phiếu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thay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đổi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có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sự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xác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của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công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an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xã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phường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nơi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cư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trú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vào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phiếu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thay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đổi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sổ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,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nhân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khẩu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.</a:t>
            </a:r>
          </a:p>
        </p:txBody>
      </p:sp>
      <p:sp>
        <p:nvSpPr>
          <p:cNvPr id="21" name="Freeform 13"/>
          <p:cNvSpPr>
            <a:spLocks noChangeArrowheads="1"/>
          </p:cNvSpPr>
          <p:nvPr/>
        </p:nvSpPr>
        <p:spPr bwMode="auto">
          <a:xfrm>
            <a:off x="1379538" y="5505451"/>
            <a:ext cx="10139363" cy="965200"/>
          </a:xfrm>
          <a:custGeom>
            <a:avLst/>
            <a:gdLst>
              <a:gd name="T0" fmla="*/ 0 w 8506593"/>
              <a:gd name="T1" fmla="*/ 0 h 472432"/>
              <a:gd name="T2" fmla="*/ 8506593 w 8506593"/>
              <a:gd name="T3" fmla="*/ 0 h 472432"/>
              <a:gd name="T4" fmla="*/ 8506593 w 8506593"/>
              <a:gd name="T5" fmla="*/ 472432 h 472432"/>
              <a:gd name="T6" fmla="*/ 0 w 8506593"/>
              <a:gd name="T7" fmla="*/ 472432 h 472432"/>
              <a:gd name="T8" fmla="*/ 0 w 8506593"/>
              <a:gd name="T9" fmla="*/ 0 h 472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6593"/>
              <a:gd name="T16" fmla="*/ 0 h 472432"/>
              <a:gd name="T17" fmla="*/ 8506593 w 8506593"/>
              <a:gd name="T18" fmla="*/ 472432 h 472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rgbClr val="5B1E12"/>
          </a:solidFill>
          <a:ln w="15875" cap="rnd" cmpd="sng">
            <a:solidFill>
              <a:srgbClr val="EAE8CF"/>
            </a:solidFill>
            <a:miter lim="800000"/>
            <a:headEnd/>
            <a:tailEnd/>
          </a:ln>
        </p:spPr>
        <p:txBody>
          <a:bodyPr lIns="374993" tIns="76200" rIns="76200" bIns="76200" anchor="ctr"/>
          <a:lstStyle/>
          <a:p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Cán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bộ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tiếp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nhận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hồ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sơ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đăng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ký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và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xử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lý</a:t>
            </a: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III.Phân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thốngIV.Giới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thiệu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thốngV.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 autoUpdateAnimBg="0"/>
      <p:bldP spid="20" grpId="0" bldLvl="0" animBg="1" autoUpdateAnimBg="0"/>
      <p:bldP spid="21" grpId="0" bldLvl="0" animBg="1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1963</TotalTime>
  <Words>2317</Words>
  <Application>Microsoft Office PowerPoint</Application>
  <PresentationFormat>Custom</PresentationFormat>
  <Paragraphs>334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Wisp</vt:lpstr>
      <vt:lpstr>HỆ THỐNG QUẢN LÝ  THÔNG TIN CÔNG DÂN</vt:lpstr>
      <vt:lpstr>NỘI DUNG</vt:lpstr>
      <vt:lpstr>TỔNG QUAN</vt:lpstr>
      <vt:lpstr>TỔNG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CÁN BỘ QUẢN LÝ SỔ HỘ KHẨU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chân thành cảm ơn quý thầy cô và các bạn đã theo dõi!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ĐẤU GIÁ SẢN PHẨM TRỰC TUYẾN</dc:title>
  <dc:creator>Win 8.1</dc:creator>
  <cp:lastModifiedBy>Hồ Xuân Tín</cp:lastModifiedBy>
  <cp:revision>592</cp:revision>
  <dcterms:created xsi:type="dcterms:W3CDTF">2016-05-11T03:31:15Z</dcterms:created>
  <dcterms:modified xsi:type="dcterms:W3CDTF">2016-12-01T16:15:43Z</dcterms:modified>
</cp:coreProperties>
</file>