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409" r:id="rId4"/>
    <p:sldId id="327" r:id="rId5"/>
    <p:sldId id="410" r:id="rId6"/>
    <p:sldId id="414" r:id="rId7"/>
    <p:sldId id="411" r:id="rId8"/>
    <p:sldId id="412" r:id="rId9"/>
    <p:sldId id="413" r:id="rId10"/>
    <p:sldId id="329" r:id="rId11"/>
    <p:sldId id="405" r:id="rId12"/>
    <p:sldId id="408" r:id="rId13"/>
    <p:sldId id="406" r:id="rId14"/>
    <p:sldId id="40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3399"/>
    <a:srgbClr val="996600"/>
    <a:srgbClr val="35C9C2"/>
    <a:srgbClr val="2B1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2206" autoAdjust="0"/>
  </p:normalViewPr>
  <p:slideViewPr>
    <p:cSldViewPr>
      <p:cViewPr>
        <p:scale>
          <a:sx n="66" d="100"/>
          <a:sy n="66" d="100"/>
        </p:scale>
        <p:origin x="-157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EE99737-34FD-48E2-92F3-5E3B70307EE1}" type="datetimeFigureOut">
              <a:rPr lang="vi-VN"/>
              <a:pPr/>
              <a:t>20/11/2016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402088-5C1D-4ED1-830B-7F0482A4596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9871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7B3E99-9065-42C7-B7CC-95A26F1F6353}" type="slidenum">
              <a:rPr lang="vi-VN" altLang="en-US"/>
              <a:pPr/>
              <a:t>1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dirty="0" smtClean="0">
              <a:latin typeface="Calibri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A4DCB2-FC02-4AB4-9CE7-D59EC685CFBE}" type="slidenum">
              <a:rPr lang="vi-VN" altLang="en-US"/>
              <a:pPr/>
              <a:t>12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dirty="0" smtClean="0">
              <a:latin typeface="Calibri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A4DCB2-FC02-4AB4-9CE7-D59EC685CFBE}" type="slidenum">
              <a:rPr lang="vi-VN" altLang="en-US"/>
              <a:pPr/>
              <a:t>13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dirty="0" smtClean="0">
              <a:latin typeface="Calibri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A4DCB2-FC02-4AB4-9CE7-D59EC685CFBE}" type="slidenum">
              <a:rPr lang="vi-VN" altLang="en-US"/>
              <a:pPr/>
              <a:t>14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672659-0256-44F4-9A50-CEDB56C4E2CC}" type="slidenum">
              <a:rPr lang="vi-VN" altLang="en-US"/>
              <a:pPr/>
              <a:t>4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672659-0256-44F4-9A50-CEDB56C4E2CC}" type="slidenum">
              <a:rPr lang="vi-VN" altLang="en-US"/>
              <a:pPr/>
              <a:t>5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672659-0256-44F4-9A50-CEDB56C4E2CC}" type="slidenum">
              <a:rPr lang="vi-VN" altLang="en-US"/>
              <a:pPr/>
              <a:t>6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672659-0256-44F4-9A50-CEDB56C4E2CC}" type="slidenum">
              <a:rPr lang="vi-VN" altLang="en-US"/>
              <a:pPr/>
              <a:t>7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672659-0256-44F4-9A50-CEDB56C4E2CC}" type="slidenum">
              <a:rPr lang="vi-VN" altLang="en-US"/>
              <a:pPr/>
              <a:t>8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672659-0256-44F4-9A50-CEDB56C4E2CC}" type="slidenum">
              <a:rPr lang="vi-VN" altLang="en-US"/>
              <a:pPr/>
              <a:t>9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dirty="0" smtClean="0">
              <a:latin typeface="Calibri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A4DCB2-FC02-4AB4-9CE7-D59EC685CFBE}" type="slidenum">
              <a:rPr lang="vi-VN" altLang="en-US"/>
              <a:pPr/>
              <a:t>10</a:t>
            </a:fld>
            <a:endParaRPr lang="vi-V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dirty="0" smtClean="0">
              <a:latin typeface="Calibri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A4DCB2-FC02-4AB4-9CE7-D59EC685CFBE}" type="slidenum">
              <a:rPr lang="vi-VN" altLang="en-US"/>
              <a:pPr/>
              <a:t>11</a:t>
            </a:fld>
            <a:endParaRPr lang="vi-V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Image" r:id="rId3" imgW="7606349" imgH="6095238" progId="Photoshop.Image.6">
                  <p:embed/>
                </p:oleObj>
              </mc:Choice>
              <mc:Fallback>
                <p:oleObj name="Image" r:id="rId3" imgW="7606349" imgH="609523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18"/>
          <p:cNvSpPr>
            <a:spLocks/>
          </p:cNvSpPr>
          <p:nvPr/>
        </p:nvSpPr>
        <p:spPr bwMode="gray">
          <a:xfrm>
            <a:off x="25400" y="3784600"/>
            <a:ext cx="9118600" cy="2928938"/>
          </a:xfrm>
          <a:custGeom>
            <a:avLst/>
            <a:gdLst>
              <a:gd name="T0" fmla="*/ 0 w 5776"/>
              <a:gd name="T1" fmla="*/ 2147483647 h 1845"/>
              <a:gd name="T2" fmla="*/ 0 w 5776"/>
              <a:gd name="T3" fmla="*/ 2147483647 h 1845"/>
              <a:gd name="T4" fmla="*/ 2147483647 w 5776"/>
              <a:gd name="T5" fmla="*/ 2147483647 h 1845"/>
              <a:gd name="T6" fmla="*/ 2147483647 w 5776"/>
              <a:gd name="T7" fmla="*/ 0 h 1845"/>
              <a:gd name="T8" fmla="*/ 2147483647 w 5776"/>
              <a:gd name="T9" fmla="*/ 2147483647 h 1845"/>
              <a:gd name="T10" fmla="*/ 0 w 5776"/>
              <a:gd name="T11" fmla="*/ 2147483647 h 18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76" h="1845">
                <a:moveTo>
                  <a:pt x="0" y="1845"/>
                </a:moveTo>
                <a:lnTo>
                  <a:pt x="0" y="1336"/>
                </a:lnTo>
                <a:cubicBezTo>
                  <a:pt x="1039" y="1531"/>
                  <a:pt x="2448" y="1744"/>
                  <a:pt x="3664" y="1456"/>
                </a:cubicBezTo>
                <a:cubicBezTo>
                  <a:pt x="4880" y="1168"/>
                  <a:pt x="5624" y="520"/>
                  <a:pt x="5776" y="0"/>
                </a:cubicBezTo>
                <a:lnTo>
                  <a:pt x="5752" y="1845"/>
                </a:lnTo>
                <a:lnTo>
                  <a:pt x="0" y="18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22"/>
          <p:cNvSpPr>
            <a:spLocks/>
          </p:cNvSpPr>
          <p:nvPr/>
        </p:nvSpPr>
        <p:spPr bwMode="gray">
          <a:xfrm>
            <a:off x="0" y="4076700"/>
            <a:ext cx="5435600" cy="2349500"/>
          </a:xfrm>
          <a:custGeom>
            <a:avLst/>
            <a:gdLst>
              <a:gd name="T0" fmla="*/ 2147483647 w 3048"/>
              <a:gd name="T1" fmla="*/ 2147483647 h 1424"/>
              <a:gd name="T2" fmla="*/ 2147483647 w 3048"/>
              <a:gd name="T3" fmla="*/ 2147483647 h 1424"/>
              <a:gd name="T4" fmla="*/ 0 w 3048"/>
              <a:gd name="T5" fmla="*/ 0 h 1424"/>
              <a:gd name="T6" fmla="*/ 0 w 3048"/>
              <a:gd name="T7" fmla="*/ 2147483647 h 1424"/>
              <a:gd name="T8" fmla="*/ 2147483647 w 3048"/>
              <a:gd name="T9" fmla="*/ 2147483647 h 1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48" h="1424">
                <a:moveTo>
                  <a:pt x="3048" y="1335"/>
                </a:moveTo>
                <a:cubicBezTo>
                  <a:pt x="3048" y="1335"/>
                  <a:pt x="2352" y="1424"/>
                  <a:pt x="1440" y="1099"/>
                </a:cubicBezTo>
                <a:cubicBezTo>
                  <a:pt x="528" y="773"/>
                  <a:pt x="8" y="41"/>
                  <a:pt x="0" y="0"/>
                </a:cubicBezTo>
                <a:lnTo>
                  <a:pt x="0" y="1424"/>
                </a:lnTo>
                <a:lnTo>
                  <a:pt x="3048" y="1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9"/>
          <p:cNvSpPr>
            <a:spLocks/>
          </p:cNvSpPr>
          <p:nvPr/>
        </p:nvSpPr>
        <p:spPr bwMode="gray">
          <a:xfrm>
            <a:off x="0" y="4395788"/>
            <a:ext cx="9169400" cy="2476500"/>
          </a:xfrm>
          <a:custGeom>
            <a:avLst/>
            <a:gdLst>
              <a:gd name="T0" fmla="*/ 0 w 5776"/>
              <a:gd name="T1" fmla="*/ 2147483647 h 1560"/>
              <a:gd name="T2" fmla="*/ 0 w 5776"/>
              <a:gd name="T3" fmla="*/ 2147483647 h 1560"/>
              <a:gd name="T4" fmla="*/ 2147483647 w 5776"/>
              <a:gd name="T5" fmla="*/ 2147483647 h 1560"/>
              <a:gd name="T6" fmla="*/ 2147483647 w 5776"/>
              <a:gd name="T7" fmla="*/ 0 h 1560"/>
              <a:gd name="T8" fmla="*/ 2147483647 w 5776"/>
              <a:gd name="T9" fmla="*/ 2147483647 h 1560"/>
              <a:gd name="T10" fmla="*/ 0 w 5776"/>
              <a:gd name="T11" fmla="*/ 2147483647 h 1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76" h="1560">
                <a:moveTo>
                  <a:pt x="0" y="1560"/>
                </a:moveTo>
                <a:lnTo>
                  <a:pt x="0" y="928"/>
                </a:lnTo>
                <a:cubicBezTo>
                  <a:pt x="1040" y="1114"/>
                  <a:pt x="3064" y="1370"/>
                  <a:pt x="4200" y="984"/>
                </a:cubicBezTo>
                <a:cubicBezTo>
                  <a:pt x="5336" y="599"/>
                  <a:pt x="5776" y="24"/>
                  <a:pt x="5768" y="0"/>
                </a:cubicBezTo>
                <a:lnTo>
                  <a:pt x="5760" y="1560"/>
                </a:lnTo>
                <a:lnTo>
                  <a:pt x="0" y="156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white">
          <a:xfrm>
            <a:off x="7391400" y="5943600"/>
            <a:ext cx="14478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b="1" smtClean="0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47244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rgbClr val="2B166E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331913" y="1905000"/>
            <a:ext cx="6707187" cy="1074738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EAACC2B7-C605-455D-A389-93DB2C702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FD94C-D992-46B8-840C-22FD521931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0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0813"/>
            <a:ext cx="20574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813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D4789-DE4D-48B9-A616-9CCCB5053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0113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vi-V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38594-2B3F-43FE-8E6C-782654DB09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95744-B3AA-4242-812D-4F528BBAB1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BCAC0-88DE-4C24-9770-2404893B90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F404D-35BF-4043-8059-074F81CA4B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45A5E-9561-4740-B814-7BA866180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B5AAD-AB24-4D55-83E8-268C744DBC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245F3-2560-453B-B16D-BACDA8FB13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4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BE2C5-F199-4DB4-8D16-3B779C8A54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8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0FF88-A660-46BE-B2E7-777AE152D5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0" y="5445125"/>
            <a:ext cx="9144000" cy="1414463"/>
          </a:xfrm>
          <a:custGeom>
            <a:avLst/>
            <a:gdLst/>
            <a:ahLst/>
            <a:cxnLst>
              <a:cxn ang="0">
                <a:pos x="5760" y="885"/>
              </a:cxn>
              <a:cxn ang="0">
                <a:pos x="5760" y="0"/>
              </a:cxn>
              <a:cxn ang="0">
                <a:pos x="2832" y="626"/>
              </a:cxn>
              <a:cxn ang="0">
                <a:pos x="0" y="36"/>
              </a:cxn>
              <a:cxn ang="0">
                <a:pos x="0" y="891"/>
              </a:cxn>
              <a:cxn ang="0">
                <a:pos x="5760" y="885"/>
              </a:cxn>
            </a:cxnLst>
            <a:rect l="0" t="0" r="r" b="b"/>
            <a:pathLst>
              <a:path w="5760" h="891">
                <a:moveTo>
                  <a:pt x="5760" y="885"/>
                </a:moveTo>
                <a:lnTo>
                  <a:pt x="5760" y="0"/>
                </a:lnTo>
                <a:cubicBezTo>
                  <a:pt x="4888" y="573"/>
                  <a:pt x="3696" y="609"/>
                  <a:pt x="2832" y="626"/>
                </a:cubicBezTo>
                <a:cubicBezTo>
                  <a:pt x="1968" y="643"/>
                  <a:pt x="640" y="474"/>
                  <a:pt x="0" y="36"/>
                </a:cubicBezTo>
                <a:lnTo>
                  <a:pt x="0" y="891"/>
                </a:lnTo>
                <a:lnTo>
                  <a:pt x="5760" y="88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1529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vi-VN"/>
          </a:p>
        </p:txBody>
      </p:sp>
      <p:graphicFrame>
        <p:nvGraphicFramePr>
          <p:cNvPr id="1027" name="Object 16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Image" r:id="rId15" imgW="7390476" imgH="913963" progId="Photoshop.Image.6">
                  <p:embed/>
                </p:oleObj>
              </mc:Choice>
              <mc:Fallback>
                <p:oleObj name="Image" r:id="rId15" imgW="7390476" imgH="913963" progId="Photoshop.Image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vi-VN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vi-VN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0113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2303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vi-VN"/>
              <a:t>www.themegallery.com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324600" y="6537325"/>
            <a:ext cx="2438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8B3F70A0-C71A-43F5-9CAC-5B8F8D734B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50" r:id="rId2"/>
    <p:sldLayoutId id="2147484651" r:id="rId3"/>
    <p:sldLayoutId id="2147484652" r:id="rId4"/>
    <p:sldLayoutId id="2147484653" r:id="rId5"/>
    <p:sldLayoutId id="2147484654" r:id="rId6"/>
    <p:sldLayoutId id="2147484655" r:id="rId7"/>
    <p:sldLayoutId id="2147484656" r:id="rId8"/>
    <p:sldLayoutId id="2147484657" r:id="rId9"/>
    <p:sldLayoutId id="2147484658" r:id="rId10"/>
    <p:sldLayoutId id="2147484659" r:id="rId11"/>
    <p:sldLayoutId id="2147484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PowerPoint Slide Show - [Presentation9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" r="8308"/>
          <a:stretch>
            <a:fillRect/>
          </a:stretch>
        </p:blipFill>
        <p:spPr bwMode="auto">
          <a:xfrm>
            <a:off x="0" y="0"/>
            <a:ext cx="91678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539750" y="115888"/>
            <a:ext cx="832167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TRƯỜNG ĐẠI HỌC CẦN THƠ</a:t>
            </a:r>
          </a:p>
          <a:p>
            <a:pPr algn="ctr" eaLnBrk="1" hangingPunct="1"/>
            <a:r>
              <a:rPr lang="en-US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KHOA CÔNG NGHỆ THÔNG TIN VÀ TRUYỀN THÔNG</a:t>
            </a:r>
          </a:p>
          <a:p>
            <a:pPr algn="ctr" eaLnBrk="1" hangingPunct="1"/>
            <a:r>
              <a:rPr lang="en-US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</a:t>
            </a:r>
            <a:r>
              <a:rPr lang="en-US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</a:t>
            </a:r>
            <a:r>
              <a:rPr lang="en-US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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black">
          <a:xfrm>
            <a:off x="5965825" y="4365625"/>
            <a:ext cx="328612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i="1" dirty="0" err="1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Giáo</a:t>
            </a:r>
            <a:r>
              <a:rPr lang="en-US" sz="2000" i="1" dirty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000" i="1" dirty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i="1" dirty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i="1" dirty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1" i="1" dirty="0" smtClean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TS</a:t>
            </a:r>
            <a:r>
              <a:rPr lang="en-US" b="1" i="1" dirty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b="1" i="1" dirty="0" err="1" smtClean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lang="en-US" b="1" i="1" dirty="0" smtClean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 smtClean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b="1" i="1" dirty="0" smtClean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 smtClean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Án</a:t>
            </a:r>
            <a:endParaRPr lang="en-US" i="1" dirty="0">
              <a:solidFill>
                <a:srgbClr val="2B166E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i="1" dirty="0">
                <a:solidFill>
                  <a:srgbClr val="2B166E"/>
                </a:solidFill>
                <a:latin typeface="Arial" pitchFamily="34" charset="0"/>
                <a:cs typeface="Arial" pitchFamily="34" charset="0"/>
              </a:rPr>
              <a:t>					</a:t>
            </a:r>
          </a:p>
        </p:txBody>
      </p:sp>
      <p:sp>
        <p:nvSpPr>
          <p:cNvPr id="3076" name="Rectangle 2"/>
          <p:cNvSpPr txBox="1">
            <a:spLocks noChangeArrowheads="1"/>
          </p:cNvSpPr>
          <p:nvPr/>
        </p:nvSpPr>
        <p:spPr bwMode="auto">
          <a:xfrm>
            <a:off x="179513" y="2132856"/>
            <a:ext cx="8682508" cy="193908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8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Báo</a:t>
            </a:r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cáo</a:t>
            </a:r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luận</a:t>
            </a:r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văn</a:t>
            </a:r>
            <a:endParaRPr lang="en-US" sz="2800" b="1" cap="all" dirty="0" smtClean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sz="28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tài</a:t>
            </a:r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: </a:t>
            </a:r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QUẢN LÝ THÔNG TIN CÔNG DÂN</a:t>
            </a:r>
            <a:endParaRPr lang="en-US" sz="28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3"/>
          <p:cNvSpPr txBox="1">
            <a:spLocks noChangeArrowheads="1"/>
          </p:cNvSpPr>
          <p:nvPr/>
        </p:nvSpPr>
        <p:spPr bwMode="auto">
          <a:xfrm>
            <a:off x="344488" y="4183063"/>
            <a:ext cx="484505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i="1" dirty="0" err="1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altLang="en-US" sz="2000" i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000" i="1" dirty="0" err="1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altLang="en-US" sz="2000" i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000" i="1" dirty="0" err="1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altLang="en-US" sz="2000" i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000" i="1" dirty="0" err="1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en-US" sz="2000" i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i="1" dirty="0" err="1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altLang="en-US" b="1" i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en-US" altLang="en-US" b="1" i="1" dirty="0" err="1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Vũ</a:t>
            </a:r>
            <a:r>
              <a:rPr lang="en-US" altLang="en-US" b="1" i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	            	- B1203987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i="1" dirty="0" err="1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altLang="en-US" b="1" i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b="1" i="1" dirty="0" err="1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Hoàng</a:t>
            </a:r>
            <a:r>
              <a:rPr lang="en-US" altLang="en-US" b="1" i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b="1" i="1" dirty="0" err="1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Ân</a:t>
            </a:r>
            <a:r>
              <a:rPr lang="en-US" altLang="en-US" b="1" i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	- B1203900	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 i="1" dirty="0" err="1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Hồ</a:t>
            </a:r>
            <a:r>
              <a:rPr lang="en-US" altLang="en-US" b="1" i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b="1" i="1" dirty="0" err="1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Xuân</a:t>
            </a:r>
            <a:r>
              <a:rPr lang="en-US" altLang="en-US" b="1" i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b="1" i="1" dirty="0" err="1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Tín</a:t>
            </a:r>
            <a:r>
              <a:rPr lang="en-US" altLang="en-US" sz="2000" i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n-US" altLang="en-US" sz="2000" i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b="1" i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en-US" b="1" i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B1203975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094163" y="6550025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29/09/2016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486525"/>
            <a:ext cx="25908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1/36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4608513" y="1546225"/>
            <a:ext cx="18415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ctr" eaLnBrk="1" hangingPunct="1"/>
            <a:endParaRPr lang="vi-VN" b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5" descr="Logo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700"/>
            <a:ext cx="14192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2.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Phân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tích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hệ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thống</a:t>
            </a:r>
            <a:endParaRPr lang="en-US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484812"/>
          </a:xfrm>
        </p:spPr>
        <p:txBody>
          <a:bodyPr/>
          <a:lstStyle/>
          <a:p>
            <a:pPr marL="914400" lvl="1" indent="-457200" algn="just">
              <a:buFont typeface="+mj-lt"/>
              <a:buAutoNum type="arabicPeriod"/>
            </a:pPr>
            <a:r>
              <a:rPr lang="en-US" sz="2400" i="1" dirty="0" smtClean="0">
                <a:cs typeface="Arial" charset="0"/>
              </a:rPr>
              <a:t> </a:t>
            </a:r>
            <a:r>
              <a:rPr lang="en-US" sz="2400" i="1" dirty="0" err="1" smtClean="0">
                <a:cs typeface="Arial" charset="0"/>
              </a:rPr>
              <a:t>Sơ</a:t>
            </a:r>
            <a:r>
              <a:rPr lang="en-US" sz="2400" i="1" dirty="0" smtClean="0">
                <a:cs typeface="Arial" charset="0"/>
              </a:rPr>
              <a:t> </a:t>
            </a:r>
            <a:r>
              <a:rPr lang="en-US" sz="2400" i="1" dirty="0" err="1" smtClean="0">
                <a:cs typeface="Arial" charset="0"/>
              </a:rPr>
              <a:t>đồ</a:t>
            </a:r>
            <a:r>
              <a:rPr lang="en-US" sz="2400" i="1" dirty="0" smtClean="0">
                <a:cs typeface="Arial" charset="0"/>
              </a:rPr>
              <a:t> </a:t>
            </a:r>
            <a:r>
              <a:rPr lang="en-US" sz="2400" i="1" dirty="0" err="1" smtClean="0">
                <a:cs typeface="Arial" charset="0"/>
              </a:rPr>
              <a:t>tổng</a:t>
            </a:r>
            <a:r>
              <a:rPr lang="en-US" sz="2400" i="1" dirty="0" smtClean="0">
                <a:cs typeface="Arial" charset="0"/>
              </a:rPr>
              <a:t> </a:t>
            </a:r>
            <a:r>
              <a:rPr lang="en-US" sz="2400" i="1" dirty="0" err="1" smtClean="0">
                <a:cs typeface="Arial" charset="0"/>
              </a:rPr>
              <a:t>quan</a:t>
            </a:r>
            <a:r>
              <a:rPr lang="en-US" sz="2400" i="1" dirty="0" smtClean="0">
                <a:cs typeface="Arial" charset="0"/>
              </a:rPr>
              <a:t> </a:t>
            </a:r>
            <a:r>
              <a:rPr lang="en-US" sz="2400" i="1" dirty="0" err="1" smtClean="0">
                <a:cs typeface="Arial" charset="0"/>
              </a:rPr>
              <a:t>việc</a:t>
            </a:r>
            <a:r>
              <a:rPr lang="en-US" sz="2400" i="1" dirty="0" smtClean="0">
                <a:cs typeface="Arial" charset="0"/>
              </a:rPr>
              <a:t> </a:t>
            </a:r>
            <a:r>
              <a:rPr lang="en-US" sz="2400" i="1" dirty="0" err="1" smtClean="0">
                <a:cs typeface="Arial" charset="0"/>
              </a:rPr>
              <a:t>cấp</a:t>
            </a:r>
            <a:r>
              <a:rPr lang="en-US" sz="2400" i="1" dirty="0" smtClean="0">
                <a:cs typeface="Arial" charset="0"/>
              </a:rPr>
              <a:t>, </a:t>
            </a:r>
            <a:r>
              <a:rPr lang="en-US" sz="2400" i="1" dirty="0" err="1" smtClean="0">
                <a:cs typeface="Arial" charset="0"/>
              </a:rPr>
              <a:t>đổi</a:t>
            </a:r>
            <a:r>
              <a:rPr lang="en-US" sz="2400" i="1" dirty="0" smtClean="0">
                <a:cs typeface="Arial" charset="0"/>
              </a:rPr>
              <a:t>, </a:t>
            </a:r>
            <a:r>
              <a:rPr lang="en-US" sz="2400" i="1" dirty="0" err="1" smtClean="0">
                <a:cs typeface="Arial" charset="0"/>
              </a:rPr>
              <a:t>làm</a:t>
            </a:r>
            <a:r>
              <a:rPr lang="en-US" sz="2400" i="1" dirty="0" smtClean="0">
                <a:cs typeface="Arial" charset="0"/>
              </a:rPr>
              <a:t> </a:t>
            </a:r>
            <a:r>
              <a:rPr lang="en-US" sz="2400" i="1" dirty="0" err="1" smtClean="0">
                <a:cs typeface="Arial" charset="0"/>
              </a:rPr>
              <a:t>lại</a:t>
            </a:r>
            <a:r>
              <a:rPr lang="en-US" sz="2400" i="1" dirty="0" smtClean="0">
                <a:cs typeface="Arial" charset="0"/>
              </a:rPr>
              <a:t> CCCD (</a:t>
            </a:r>
            <a:r>
              <a:rPr lang="en-US" sz="2400" i="1" dirty="0" err="1" smtClean="0">
                <a:cs typeface="Arial" charset="0"/>
              </a:rPr>
              <a:t>Bussiness</a:t>
            </a:r>
            <a:r>
              <a:rPr lang="en-US" sz="2400" i="1" dirty="0" smtClean="0">
                <a:cs typeface="Arial" charset="0"/>
              </a:rPr>
              <a:t> Diagram)</a:t>
            </a:r>
          </a:p>
          <a:p>
            <a:pPr marL="457200" lvl="1" indent="0" algn="just">
              <a:buNone/>
            </a:pPr>
            <a:endParaRPr lang="en-US" sz="2400" i="1" dirty="0" smtClean="0">
              <a:cs typeface="Arial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537325"/>
            <a:ext cx="21336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7B51BD1E-8044-47EA-B414-F8C9A072795C}" type="slidenum">
              <a:rPr lang="en-US" altLang="en-US">
                <a:solidFill>
                  <a:schemeClr val="bg1"/>
                </a:solidFill>
              </a:rPr>
              <a:pPr algn="ctr"/>
              <a:t>10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44823"/>
            <a:ext cx="5943600" cy="418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2.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Phân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tích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hệ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thống</a:t>
            </a:r>
            <a:endParaRPr lang="en-US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484812"/>
          </a:xfrm>
        </p:spPr>
        <p:txBody>
          <a:bodyPr/>
          <a:lstStyle/>
          <a:p>
            <a:pPr marL="1257300" lvl="1" indent="-514350" algn="just">
              <a:buFont typeface="+mj-lt"/>
              <a:buAutoNum type="arabicPeriod" startAt="2"/>
            </a:pPr>
            <a:r>
              <a:rPr lang="en-US" sz="3600" i="1" dirty="0" err="1" smtClean="0">
                <a:cs typeface="Arial" charset="0"/>
              </a:rPr>
              <a:t>Sơ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đồ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hoạt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vụ</a:t>
            </a:r>
            <a:r>
              <a:rPr lang="en-US" sz="3600" i="1" dirty="0" smtClean="0">
                <a:cs typeface="Arial" charset="0"/>
              </a:rPr>
              <a:t> (Use case Diagram)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1600" i="1" dirty="0" smtClean="0">
                <a:cs typeface="Arial" charset="0"/>
              </a:rPr>
              <a:t>		</a:t>
            </a:r>
            <a:r>
              <a:rPr lang="en-US" sz="1800" i="1" dirty="0" err="1" smtClean="0">
                <a:cs typeface="Arial" charset="0"/>
              </a:rPr>
              <a:t>Tổng</a:t>
            </a:r>
            <a:r>
              <a:rPr lang="en-US" sz="1800" i="1" dirty="0" smtClean="0">
                <a:cs typeface="Arial" charset="0"/>
              </a:rPr>
              <a:t> </a:t>
            </a:r>
            <a:r>
              <a:rPr lang="en-US" sz="1800" i="1" dirty="0" err="1" smtClean="0">
                <a:cs typeface="Arial" charset="0"/>
              </a:rPr>
              <a:t>quan</a:t>
            </a:r>
            <a:r>
              <a:rPr lang="en-US" sz="1800" i="1" dirty="0" smtClean="0">
                <a:cs typeface="Arial" charset="0"/>
              </a:rPr>
              <a:t> </a:t>
            </a:r>
            <a:r>
              <a:rPr lang="en-US" sz="1800" i="1" dirty="0" err="1" smtClean="0">
                <a:cs typeface="Arial" charset="0"/>
              </a:rPr>
              <a:t>hệ</a:t>
            </a:r>
            <a:r>
              <a:rPr lang="en-US" sz="1800" i="1" dirty="0" smtClean="0">
                <a:cs typeface="Arial" charset="0"/>
              </a:rPr>
              <a:t> </a:t>
            </a:r>
            <a:r>
              <a:rPr lang="en-US" sz="1800" i="1" dirty="0" err="1" smtClean="0">
                <a:cs typeface="Arial" charset="0"/>
              </a:rPr>
              <a:t>thống</a:t>
            </a:r>
            <a:endParaRPr lang="en-US" sz="1800" i="1" dirty="0" smtClean="0">
              <a:cs typeface="Arial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537325"/>
            <a:ext cx="21336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7B51BD1E-8044-47EA-B414-F8C9A072795C}" type="slidenum">
              <a:rPr lang="en-US" altLang="en-US">
                <a:solidFill>
                  <a:schemeClr val="bg1"/>
                </a:solidFill>
              </a:rPr>
              <a:pPr algn="ctr"/>
              <a:t>11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62" y="2204864"/>
            <a:ext cx="3657600" cy="365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58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2.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Phân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tích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hệ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thống</a:t>
            </a:r>
            <a:endParaRPr lang="en-US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484812"/>
          </a:xfrm>
        </p:spPr>
        <p:txBody>
          <a:bodyPr/>
          <a:lstStyle/>
          <a:p>
            <a:pPr marL="1257300" lvl="1" indent="-514350" algn="just">
              <a:buFont typeface="+mj-lt"/>
              <a:buAutoNum type="arabicPeriod" startAt="2"/>
            </a:pPr>
            <a:r>
              <a:rPr lang="en-US" sz="3600" i="1" dirty="0" err="1" smtClean="0">
                <a:cs typeface="Arial" charset="0"/>
              </a:rPr>
              <a:t>Sơ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đồ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hoạt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vụ</a:t>
            </a:r>
            <a:r>
              <a:rPr lang="en-US" sz="3600" i="1" dirty="0" smtClean="0">
                <a:cs typeface="Arial" charset="0"/>
              </a:rPr>
              <a:t> (Use case Diagram)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1600" i="1" dirty="0" smtClean="0">
                <a:cs typeface="Arial" charset="0"/>
              </a:rPr>
              <a:t>		</a:t>
            </a:r>
            <a:r>
              <a:rPr lang="en-US" sz="1800" i="1" dirty="0" err="1" smtClean="0">
                <a:cs typeface="Arial" charset="0"/>
              </a:rPr>
              <a:t>Tổng</a:t>
            </a:r>
            <a:r>
              <a:rPr lang="en-US" sz="1800" i="1" dirty="0" smtClean="0">
                <a:cs typeface="Arial" charset="0"/>
              </a:rPr>
              <a:t> </a:t>
            </a:r>
            <a:r>
              <a:rPr lang="en-US" sz="1800" i="1" dirty="0" err="1" smtClean="0">
                <a:cs typeface="Arial" charset="0"/>
              </a:rPr>
              <a:t>quan</a:t>
            </a:r>
            <a:r>
              <a:rPr lang="en-US" sz="1800" i="1" dirty="0" smtClean="0">
                <a:cs typeface="Arial" charset="0"/>
              </a:rPr>
              <a:t> </a:t>
            </a:r>
            <a:r>
              <a:rPr lang="en-US" sz="1800" i="1" dirty="0" err="1" smtClean="0">
                <a:cs typeface="Arial" charset="0"/>
              </a:rPr>
              <a:t>hệ</a:t>
            </a:r>
            <a:r>
              <a:rPr lang="en-US" sz="1800" i="1" dirty="0" smtClean="0">
                <a:cs typeface="Arial" charset="0"/>
              </a:rPr>
              <a:t> </a:t>
            </a:r>
            <a:r>
              <a:rPr lang="en-US" sz="1800" i="1" dirty="0" err="1" smtClean="0">
                <a:cs typeface="Arial" charset="0"/>
              </a:rPr>
              <a:t>thống</a:t>
            </a:r>
            <a:endParaRPr lang="en-US" sz="1800" i="1" dirty="0" smtClean="0">
              <a:cs typeface="Arial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537325"/>
            <a:ext cx="21336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7B51BD1E-8044-47EA-B414-F8C9A072795C}" type="slidenum">
              <a:rPr lang="en-US" altLang="en-US">
                <a:solidFill>
                  <a:schemeClr val="bg1"/>
                </a:solidFill>
              </a:rPr>
              <a:pPr algn="ctr"/>
              <a:t>12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62" y="2204864"/>
            <a:ext cx="3657600" cy="365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810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2.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Phân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tích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hệ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thống</a:t>
            </a:r>
            <a:endParaRPr lang="en-US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484812"/>
          </a:xfrm>
        </p:spPr>
        <p:txBody>
          <a:bodyPr/>
          <a:lstStyle/>
          <a:p>
            <a:pPr marL="1257300" lvl="1" indent="-514350" algn="just">
              <a:buFont typeface="+mj-lt"/>
              <a:buAutoNum type="arabicPeriod" startAt="2"/>
            </a:pPr>
            <a:r>
              <a:rPr lang="en-US" sz="3600" i="1" dirty="0" err="1" smtClean="0">
                <a:cs typeface="Arial" charset="0"/>
              </a:rPr>
              <a:t>Sơ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đồ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hoạt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vụ</a:t>
            </a:r>
            <a:r>
              <a:rPr lang="en-US" sz="3600" i="1" dirty="0" smtClean="0">
                <a:cs typeface="Arial" charset="0"/>
              </a:rPr>
              <a:t> (Use case Diagram)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1600" i="1" dirty="0" smtClean="0">
                <a:cs typeface="Arial" charset="0"/>
              </a:rPr>
              <a:t>		</a:t>
            </a:r>
            <a:r>
              <a:rPr lang="en-US" sz="1800" i="1" dirty="0" err="1" smtClean="0">
                <a:cs typeface="Arial" charset="0"/>
              </a:rPr>
              <a:t>Tổng</a:t>
            </a:r>
            <a:r>
              <a:rPr lang="en-US" sz="1800" i="1" dirty="0" smtClean="0">
                <a:cs typeface="Arial" charset="0"/>
              </a:rPr>
              <a:t> </a:t>
            </a:r>
            <a:r>
              <a:rPr lang="en-US" sz="1800" i="1" dirty="0" err="1" smtClean="0">
                <a:cs typeface="Arial" charset="0"/>
              </a:rPr>
              <a:t>quan</a:t>
            </a:r>
            <a:r>
              <a:rPr lang="en-US" sz="1800" i="1" dirty="0" smtClean="0">
                <a:cs typeface="Arial" charset="0"/>
              </a:rPr>
              <a:t> </a:t>
            </a:r>
            <a:r>
              <a:rPr lang="en-US" sz="1800" i="1" dirty="0" err="1" smtClean="0">
                <a:cs typeface="Arial" charset="0"/>
              </a:rPr>
              <a:t>hệ</a:t>
            </a:r>
            <a:r>
              <a:rPr lang="en-US" sz="1800" i="1" dirty="0" smtClean="0">
                <a:cs typeface="Arial" charset="0"/>
              </a:rPr>
              <a:t> </a:t>
            </a:r>
            <a:r>
              <a:rPr lang="en-US" sz="1800" i="1" dirty="0" err="1" smtClean="0">
                <a:cs typeface="Arial" charset="0"/>
              </a:rPr>
              <a:t>thống</a:t>
            </a:r>
            <a:endParaRPr lang="en-US" sz="1800" i="1" dirty="0" smtClean="0">
              <a:cs typeface="Arial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537325"/>
            <a:ext cx="21336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7B51BD1E-8044-47EA-B414-F8C9A072795C}" type="slidenum">
              <a:rPr lang="en-US" altLang="en-US">
                <a:solidFill>
                  <a:schemeClr val="bg1"/>
                </a:solidFill>
              </a:rPr>
              <a:pPr algn="ctr"/>
              <a:t>13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60848"/>
            <a:ext cx="48965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86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2.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Phân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tích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hệ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thống</a:t>
            </a:r>
            <a:endParaRPr lang="en-US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484812"/>
          </a:xfrm>
        </p:spPr>
        <p:txBody>
          <a:bodyPr/>
          <a:lstStyle/>
          <a:p>
            <a:pPr marL="1257300" lvl="1" indent="-514350" algn="just">
              <a:buFont typeface="+mj-lt"/>
              <a:buAutoNum type="arabicPeriod" startAt="2"/>
            </a:pPr>
            <a:r>
              <a:rPr lang="en-US" sz="3600" i="1" dirty="0" err="1" smtClean="0">
                <a:cs typeface="Arial" charset="0"/>
              </a:rPr>
              <a:t>Sơ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đồ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hoạt</a:t>
            </a:r>
            <a:r>
              <a:rPr lang="en-US" sz="3600" i="1" dirty="0" smtClean="0">
                <a:cs typeface="Arial" charset="0"/>
              </a:rPr>
              <a:t> </a:t>
            </a:r>
            <a:r>
              <a:rPr lang="en-US" sz="3600" i="1" dirty="0" err="1" smtClean="0">
                <a:cs typeface="Arial" charset="0"/>
              </a:rPr>
              <a:t>vụ</a:t>
            </a:r>
            <a:r>
              <a:rPr lang="en-US" sz="3600" i="1" dirty="0" smtClean="0">
                <a:cs typeface="Arial" charset="0"/>
              </a:rPr>
              <a:t> (Use case Diagram)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1600" i="1" dirty="0" smtClean="0">
                <a:cs typeface="Arial" charset="0"/>
              </a:rPr>
              <a:t>		</a:t>
            </a:r>
            <a:r>
              <a:rPr lang="en-US" sz="1800" i="1" dirty="0" smtClean="0">
                <a:cs typeface="Arial" charset="0"/>
              </a:rPr>
              <a:t>Use case admin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537325"/>
            <a:ext cx="21336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7B51BD1E-8044-47EA-B414-F8C9A072795C}" type="slidenum">
              <a:rPr lang="en-US" altLang="en-US">
                <a:solidFill>
                  <a:schemeClr val="bg1"/>
                </a:solidFill>
              </a:rPr>
              <a:pPr algn="ctr"/>
              <a:t>14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348880"/>
            <a:ext cx="642937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199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NỘI DUNG</a:t>
            </a:r>
          </a:p>
        </p:txBody>
      </p:sp>
      <p:sp>
        <p:nvSpPr>
          <p:cNvPr id="41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537325"/>
            <a:ext cx="21336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279D8176-16D5-4E19-9BF7-C113C254A587}" type="slidenum">
              <a:rPr lang="en-US" altLang="en-US">
                <a:solidFill>
                  <a:schemeClr val="bg1"/>
                </a:solidFill>
                <a:cs typeface="Arial" charset="0"/>
              </a:rPr>
              <a:pPr algn="ctr"/>
              <a:t>2</a:t>
            </a:fld>
            <a:r>
              <a:rPr lang="en-US" altLang="en-US">
                <a:solidFill>
                  <a:schemeClr val="bg1"/>
                </a:solidFill>
                <a:cs typeface="Arial" charset="0"/>
              </a:rPr>
              <a:t>/36</a:t>
            </a:r>
          </a:p>
        </p:txBody>
      </p:sp>
      <p:grpSp>
        <p:nvGrpSpPr>
          <p:cNvPr id="4104" name="Group 58"/>
          <p:cNvGrpSpPr>
            <a:grpSpLocks/>
          </p:cNvGrpSpPr>
          <p:nvPr/>
        </p:nvGrpSpPr>
        <p:grpSpPr bwMode="auto">
          <a:xfrm>
            <a:off x="1570038" y="912813"/>
            <a:ext cx="5529262" cy="600075"/>
            <a:chOff x="1248" y="1124"/>
            <a:chExt cx="3216" cy="378"/>
          </a:xfrm>
        </p:grpSpPr>
        <p:sp>
          <p:nvSpPr>
            <p:cNvPr id="4110" name="Line 29"/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  <a:contourClr>
                <a:srgbClr val="54D060"/>
              </a:contour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2" name="Text Box 3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74" y="1124"/>
              <a:ext cx="279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600" u="sng" dirty="0" smtClean="0">
                  <a:solidFill>
                    <a:srgbClr val="00B050"/>
                  </a:solidFill>
                  <a:cs typeface="Arial" charset="0"/>
                </a:rPr>
                <a:t>Thu </a:t>
              </a:r>
              <a:r>
                <a:rPr lang="en-US" altLang="en-US" sz="2600" u="sng" dirty="0" err="1" smtClean="0">
                  <a:solidFill>
                    <a:srgbClr val="00B050"/>
                  </a:solidFill>
                  <a:cs typeface="Arial" charset="0"/>
                </a:rPr>
                <a:t>thập</a:t>
              </a:r>
              <a:r>
                <a:rPr lang="en-US" altLang="en-US" sz="2600" u="sng" dirty="0" smtClean="0">
                  <a:solidFill>
                    <a:srgbClr val="00B050"/>
                  </a:solidFill>
                  <a:cs typeface="Arial" charset="0"/>
                </a:rPr>
                <a:t> </a:t>
              </a:r>
              <a:r>
                <a:rPr lang="en-US" altLang="en-US" sz="2600" u="sng" dirty="0" err="1" smtClean="0">
                  <a:solidFill>
                    <a:srgbClr val="00B050"/>
                  </a:solidFill>
                  <a:cs typeface="Arial" charset="0"/>
                </a:rPr>
                <a:t>tài</a:t>
              </a:r>
              <a:r>
                <a:rPr lang="en-US" altLang="en-US" sz="2600" u="sng" dirty="0" smtClean="0">
                  <a:solidFill>
                    <a:srgbClr val="00B050"/>
                  </a:solidFill>
                  <a:cs typeface="Arial" charset="0"/>
                </a:rPr>
                <a:t> </a:t>
              </a:r>
              <a:r>
                <a:rPr lang="en-US" altLang="en-US" sz="2600" u="sng" dirty="0" err="1" smtClean="0">
                  <a:solidFill>
                    <a:srgbClr val="00B050"/>
                  </a:solidFill>
                  <a:cs typeface="Arial" charset="0"/>
                </a:rPr>
                <a:t>liệu</a:t>
              </a:r>
              <a:endParaRPr lang="en-US" altLang="en-US" sz="2600" u="sng" dirty="0">
                <a:solidFill>
                  <a:srgbClr val="00B050"/>
                </a:solidFill>
                <a:cs typeface="Arial" charset="0"/>
              </a:endParaRPr>
            </a:p>
          </p:txBody>
        </p:sp>
        <p:sp>
          <p:nvSpPr>
            <p:cNvPr id="4113" name="Text Box 31"/>
            <p:cNvSpPr txBox="1">
              <a:spLocks noChangeArrowheads="1"/>
            </p:cNvSpPr>
            <p:nvPr/>
          </p:nvSpPr>
          <p:spPr bwMode="gray">
            <a:xfrm>
              <a:off x="1296" y="1166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652564" y="1587479"/>
            <a:ext cx="7095900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cước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(CMND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NỘI DUNG</a:t>
            </a:r>
          </a:p>
        </p:txBody>
      </p:sp>
      <p:sp>
        <p:nvSpPr>
          <p:cNvPr id="41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537325"/>
            <a:ext cx="21336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279D8176-16D5-4E19-9BF7-C113C254A587}" type="slidenum">
              <a:rPr lang="en-US" altLang="en-US">
                <a:solidFill>
                  <a:schemeClr val="bg1"/>
                </a:solidFill>
                <a:cs typeface="Arial" charset="0"/>
              </a:rPr>
              <a:pPr algn="ctr"/>
              <a:t>3</a:t>
            </a:fld>
            <a:r>
              <a:rPr lang="en-US" altLang="en-US">
                <a:solidFill>
                  <a:schemeClr val="bg1"/>
                </a:solidFill>
                <a:cs typeface="Arial" charset="0"/>
              </a:rPr>
              <a:t>/36</a:t>
            </a:r>
          </a:p>
        </p:txBody>
      </p:sp>
      <p:grpSp>
        <p:nvGrpSpPr>
          <p:cNvPr id="4104" name="Group 58"/>
          <p:cNvGrpSpPr>
            <a:grpSpLocks/>
          </p:cNvGrpSpPr>
          <p:nvPr/>
        </p:nvGrpSpPr>
        <p:grpSpPr bwMode="auto">
          <a:xfrm>
            <a:off x="1570038" y="912813"/>
            <a:ext cx="5529262" cy="600075"/>
            <a:chOff x="1248" y="1124"/>
            <a:chExt cx="3216" cy="378"/>
          </a:xfrm>
        </p:grpSpPr>
        <p:sp>
          <p:nvSpPr>
            <p:cNvPr id="4110" name="Line 29"/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  <a:contourClr>
                <a:srgbClr val="54D060"/>
              </a:contour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2" name="Text Box 3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74" y="1124"/>
              <a:ext cx="279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600" u="sng" dirty="0" err="1" smtClean="0">
                  <a:solidFill>
                    <a:srgbClr val="00B050"/>
                  </a:solidFill>
                  <a:cs typeface="Arial" charset="0"/>
                </a:rPr>
                <a:t>Đặc</a:t>
              </a:r>
              <a:r>
                <a:rPr lang="en-US" altLang="en-US" sz="2600" u="sng" dirty="0" smtClean="0">
                  <a:solidFill>
                    <a:srgbClr val="00B050"/>
                  </a:solidFill>
                  <a:cs typeface="Arial" charset="0"/>
                </a:rPr>
                <a:t> </a:t>
              </a:r>
              <a:r>
                <a:rPr lang="en-US" altLang="en-US" sz="2600" u="sng" dirty="0" err="1" smtClean="0">
                  <a:solidFill>
                    <a:srgbClr val="00B050"/>
                  </a:solidFill>
                  <a:cs typeface="Arial" charset="0"/>
                </a:rPr>
                <a:t>tả</a:t>
              </a:r>
              <a:endParaRPr lang="en-US" altLang="en-US" sz="2600" u="sng" dirty="0">
                <a:solidFill>
                  <a:srgbClr val="00B050"/>
                </a:solidFill>
                <a:cs typeface="Arial" charset="0"/>
              </a:endParaRPr>
            </a:p>
          </p:txBody>
        </p:sp>
        <p:sp>
          <p:nvSpPr>
            <p:cNvPr id="4113" name="Text Box 31"/>
            <p:cNvSpPr txBox="1">
              <a:spLocks noChangeArrowheads="1"/>
            </p:cNvSpPr>
            <p:nvPr/>
          </p:nvSpPr>
          <p:spPr bwMode="gray">
            <a:xfrm>
              <a:off x="1296" y="1166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893098" y="1916831"/>
            <a:ext cx="6807868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cước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hôn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4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67544" y="27725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Nội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dung</a:t>
            </a:r>
            <a:endParaRPr lang="vi-VN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35375" y="6497638"/>
            <a:ext cx="2133600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8955EF22-F240-49FC-88A8-27E5D0B721F8}" type="slidenum">
              <a:rPr lang="en-US" altLang="en-US">
                <a:solidFill>
                  <a:schemeClr val="bg1"/>
                </a:solidFill>
              </a:rPr>
              <a:pPr algn="ctr"/>
              <a:t>4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268413"/>
            <a:ext cx="8891588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>
              <a:spcBef>
                <a:spcPct val="20000"/>
              </a:spcBef>
              <a:buClr>
                <a:schemeClr val="accent1"/>
              </a:buClr>
            </a:pPr>
            <a:endParaRPr lang="en-US" sz="2800" i="1" dirty="0" smtClean="0">
              <a:cs typeface="Arial" charset="0"/>
            </a:endParaRPr>
          </a:p>
          <a:p>
            <a:pPr lvl="1" algn="just">
              <a:spcBef>
                <a:spcPct val="20000"/>
              </a:spcBef>
              <a:buClr>
                <a:schemeClr val="accent1"/>
              </a:buClr>
            </a:pPr>
            <a:endParaRPr lang="en-US" sz="2800" i="1" dirty="0">
              <a:cs typeface="Arial" charset="0"/>
            </a:endParaRP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Bussiness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Diagram)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(Use case Diagram)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(CDM)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(Activity Diagram)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043608" y="1556792"/>
            <a:ext cx="5548313" cy="712787"/>
            <a:chOff x="1284" y="1039"/>
            <a:chExt cx="3227" cy="1059"/>
          </a:xfrm>
        </p:grpSpPr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1441" y="2027"/>
              <a:ext cx="3070" cy="7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gray">
            <a:xfrm rot="3419336">
              <a:off x="1100" y="1223"/>
              <a:ext cx="717" cy="3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  <a:contourClr>
                <a:srgbClr val="54D060"/>
              </a:contour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 Box 3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82" y="1094"/>
              <a:ext cx="2790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en-US" sz="2600" u="sng" dirty="0" err="1">
                  <a:solidFill>
                    <a:srgbClr val="00B050"/>
                  </a:solidFill>
                  <a:cs typeface="Arial" charset="0"/>
                </a:rPr>
                <a:t>Phân</a:t>
              </a:r>
              <a:r>
                <a:rPr lang="en-US" altLang="en-US" sz="2600" u="sng" dirty="0">
                  <a:solidFill>
                    <a:srgbClr val="00B050"/>
                  </a:solidFill>
                  <a:cs typeface="Arial" charset="0"/>
                </a:rPr>
                <a:t> </a:t>
              </a:r>
              <a:r>
                <a:rPr lang="en-US" altLang="en-US" sz="2600" u="sng" dirty="0" err="1">
                  <a:solidFill>
                    <a:srgbClr val="00B050"/>
                  </a:solidFill>
                  <a:cs typeface="Arial" charset="0"/>
                </a:rPr>
                <a:t>tích</a:t>
              </a:r>
              <a:r>
                <a:rPr lang="en-US" altLang="en-US" sz="2600" u="sng" dirty="0">
                  <a:solidFill>
                    <a:srgbClr val="00B050"/>
                  </a:solidFill>
                  <a:cs typeface="Arial" charset="0"/>
                </a:rPr>
                <a:t> </a:t>
              </a:r>
              <a:r>
                <a:rPr lang="en-US" altLang="en-US" sz="2600" u="sng" dirty="0" err="1">
                  <a:solidFill>
                    <a:srgbClr val="00B050"/>
                  </a:solidFill>
                  <a:cs typeface="Arial" charset="0"/>
                </a:rPr>
                <a:t>thiết</a:t>
              </a:r>
              <a:r>
                <a:rPr lang="en-US" altLang="en-US" sz="2600" u="sng" dirty="0">
                  <a:solidFill>
                    <a:srgbClr val="00B050"/>
                  </a:solidFill>
                  <a:cs typeface="Arial" charset="0"/>
                </a:rPr>
                <a:t> </a:t>
              </a:r>
              <a:r>
                <a:rPr lang="en-US" altLang="en-US" sz="2600" u="sng" dirty="0" err="1">
                  <a:solidFill>
                    <a:srgbClr val="00B050"/>
                  </a:solidFill>
                  <a:cs typeface="Arial" charset="0"/>
                </a:rPr>
                <a:t>kế</a:t>
              </a:r>
              <a:r>
                <a:rPr lang="en-US" altLang="en-US" sz="2600" u="sng" dirty="0">
                  <a:solidFill>
                    <a:srgbClr val="00B050"/>
                  </a:solidFill>
                  <a:cs typeface="Arial" charset="0"/>
                </a:rPr>
                <a:t> </a:t>
              </a:r>
              <a:r>
                <a:rPr lang="en-US" altLang="en-US" sz="2600" u="sng" dirty="0" err="1">
                  <a:solidFill>
                    <a:srgbClr val="00B050"/>
                  </a:solidFill>
                  <a:cs typeface="Arial" charset="0"/>
                </a:rPr>
                <a:t>hệ</a:t>
              </a:r>
              <a:r>
                <a:rPr lang="en-US" altLang="en-US" sz="2600" u="sng" dirty="0">
                  <a:solidFill>
                    <a:srgbClr val="00B050"/>
                  </a:solidFill>
                  <a:cs typeface="Arial" charset="0"/>
                </a:rPr>
                <a:t> </a:t>
              </a:r>
              <a:r>
                <a:rPr lang="en-US" altLang="en-US" sz="2600" u="sng" dirty="0" err="1">
                  <a:solidFill>
                    <a:srgbClr val="00B050"/>
                  </a:solidFill>
                  <a:cs typeface="Arial" charset="0"/>
                </a:rPr>
                <a:t>thống</a:t>
              </a:r>
              <a:endParaRPr lang="en-US" altLang="en-US" sz="2600" u="sng" dirty="0">
                <a:solidFill>
                  <a:srgbClr val="00B050"/>
                </a:solidFill>
                <a:cs typeface="Arial" charset="0"/>
              </a:endParaRP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gray">
            <a:xfrm>
              <a:off x="1336" y="1122"/>
              <a:ext cx="197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67544" y="27725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3.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Chức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năng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đã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làm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được</a:t>
            </a:r>
            <a:endParaRPr lang="vi-VN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35375" y="6497638"/>
            <a:ext cx="2133600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8955EF22-F240-49FC-88A8-27E5D0B721F8}" type="slidenum">
              <a:rPr lang="en-US" altLang="en-US">
                <a:solidFill>
                  <a:schemeClr val="bg1"/>
                </a:solidFill>
              </a:rPr>
              <a:pPr algn="ctr"/>
              <a:t>5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908720"/>
            <a:ext cx="914400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mơ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huyện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CCCD.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3124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67544" y="27725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3.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Chức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năng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đã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làm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được</a:t>
            </a:r>
            <a:endParaRPr lang="vi-VN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35375" y="6497638"/>
            <a:ext cx="2133600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8955EF22-F240-49FC-88A8-27E5D0B721F8}" type="slidenum">
              <a:rPr lang="en-US" altLang="en-US">
                <a:solidFill>
                  <a:schemeClr val="bg1"/>
                </a:solidFill>
              </a:rPr>
              <a:pPr algn="ctr"/>
              <a:t>6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908720"/>
            <a:ext cx="914400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CCCD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CCCD online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CCCD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CCCD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CCCD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CCCD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đốc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CCCD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CCCD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CCCD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online</a:t>
            </a:r>
          </a:p>
          <a:p>
            <a:pPr lvl="3" indent="0" algn="just">
              <a:spcBef>
                <a:spcPct val="20000"/>
              </a:spcBef>
              <a:buClr>
                <a:schemeClr val="accent1"/>
              </a:buClr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75191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67544" y="27725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3.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Chức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năng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đã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làm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được</a:t>
            </a:r>
            <a:endParaRPr lang="vi-VN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35375" y="6497638"/>
            <a:ext cx="2133600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8955EF22-F240-49FC-88A8-27E5D0B721F8}" type="slidenum">
              <a:rPr lang="en-US" altLang="en-US">
                <a:solidFill>
                  <a:schemeClr val="bg1"/>
                </a:solidFill>
              </a:rPr>
              <a:pPr algn="ctr"/>
              <a:t>7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908720"/>
            <a:ext cx="914400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online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tin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0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67544" y="27725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3.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Chức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năng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đã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làm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được</a:t>
            </a:r>
            <a:endParaRPr lang="vi-VN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35375" y="6497638"/>
            <a:ext cx="2133600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8955EF22-F240-49FC-88A8-27E5D0B721F8}" type="slidenum">
              <a:rPr lang="en-US" altLang="en-US">
                <a:solidFill>
                  <a:schemeClr val="bg1"/>
                </a:solidFill>
              </a:rPr>
              <a:pPr algn="ctr"/>
              <a:t>8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908720"/>
            <a:ext cx="914400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online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hẹn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507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67544" y="27725"/>
            <a:ext cx="8229600" cy="56356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3.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Chức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năng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đã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làm</a:t>
            </a:r>
            <a:r>
              <a:rPr lang="en-US" kern="1200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 </a:t>
            </a:r>
            <a:r>
              <a:rPr lang="en-US" kern="1200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+mn-ea"/>
                <a:cs typeface="Arial" charset="0"/>
              </a:rPr>
              <a:t>được</a:t>
            </a:r>
            <a:endParaRPr lang="vi-VN" kern="1200" cap="all" dirty="0">
              <a:ln w="0"/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35375" y="6497638"/>
            <a:ext cx="2133600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8955EF22-F240-49FC-88A8-27E5D0B721F8}" type="slidenum">
              <a:rPr lang="en-US" altLang="en-US">
                <a:solidFill>
                  <a:schemeClr val="bg1"/>
                </a:solidFill>
              </a:rPr>
              <a:pPr algn="ctr"/>
              <a:t>9</a:t>
            </a:fld>
            <a:r>
              <a:rPr lang="en-US" altLang="en-US">
                <a:solidFill>
                  <a:schemeClr val="bg1"/>
                </a:solidFill>
              </a:rPr>
              <a:t>/36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908720"/>
            <a:ext cx="914400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online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14550" lvl="3" indent="-514350" algn="just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hẹn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13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120l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11658</TotalTime>
  <Words>651</Words>
  <Application>Microsoft Office PowerPoint</Application>
  <PresentationFormat>On-screen Show (4:3)</PresentationFormat>
  <Paragraphs>119</Paragraphs>
  <Slides>14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cdb2004120l</vt:lpstr>
      <vt:lpstr>Image</vt:lpstr>
      <vt:lpstr>PowerPoint Presentation</vt:lpstr>
      <vt:lpstr>NỘI DUNG</vt:lpstr>
      <vt:lpstr>NỘI DUNG</vt:lpstr>
      <vt:lpstr>Nội dung</vt:lpstr>
      <vt:lpstr>3. Chức năng đã làm được</vt:lpstr>
      <vt:lpstr>3. Chức năng đã làm được</vt:lpstr>
      <vt:lpstr>3. Chức năng đã làm được</vt:lpstr>
      <vt:lpstr>3. Chức năng đã làm được</vt:lpstr>
      <vt:lpstr>3. Chức năng đã làm được</vt:lpstr>
      <vt:lpstr>2. Phân tích hệ thống</vt:lpstr>
      <vt:lpstr>2. Phân tích hệ thống</vt:lpstr>
      <vt:lpstr>2. Phân tích hệ thống</vt:lpstr>
      <vt:lpstr>2. Phân tích hệ thống</vt:lpstr>
      <vt:lpstr>2. Phân tích hệ thống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MINHPHA</dc:creator>
  <cp:lastModifiedBy>Hồ Xuân Tín</cp:lastModifiedBy>
  <cp:revision>920</cp:revision>
  <dcterms:created xsi:type="dcterms:W3CDTF">2010-01-22T10:22:35Z</dcterms:created>
  <dcterms:modified xsi:type="dcterms:W3CDTF">2016-11-20T14:07:34Z</dcterms:modified>
</cp:coreProperties>
</file>