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62" r:id="rId12"/>
    <p:sldId id="270" r:id="rId13"/>
    <p:sldId id="271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F7D89-EC98-4513-B8DC-35B0C7FAE9B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CD8C2-AD0A-4840-8030-446F4DECCB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Removes non-English words, stop words in English, and any distracting characters like punctuations, etc.</a:t>
          </a:r>
        </a:p>
      </dgm:t>
    </dgm:pt>
    <dgm:pt modelId="{F0A04623-6603-4560-9EAC-0098BF8ED3BC}" type="parTrans" cxnId="{0B60D505-964E-4F55-84EF-EEAA336F0BFA}">
      <dgm:prSet/>
      <dgm:spPr/>
      <dgm:t>
        <a:bodyPr/>
        <a:lstStyle/>
        <a:p>
          <a:endParaRPr lang="en-US"/>
        </a:p>
      </dgm:t>
    </dgm:pt>
    <dgm:pt modelId="{14E5F114-A611-4413-8AA4-3CE5F0209B3C}" type="sibTrans" cxnId="{0B60D505-964E-4F55-84EF-EEAA336F0BFA}">
      <dgm:prSet/>
      <dgm:spPr/>
      <dgm:t>
        <a:bodyPr/>
        <a:lstStyle/>
        <a:p>
          <a:endParaRPr lang="en-US"/>
        </a:p>
      </dgm:t>
    </dgm:pt>
    <dgm:pt modelId="{A815E4A9-BD10-4B16-B3DB-5A509621C7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Put the responses text in to lists of words and creates Bigram model</a:t>
          </a:r>
        </a:p>
      </dgm:t>
    </dgm:pt>
    <dgm:pt modelId="{C6F8871E-5F1D-4FDB-9E35-4F7188A0A161}" type="parTrans" cxnId="{96327999-51B1-473B-AE57-D79ADABD5F2E}">
      <dgm:prSet/>
      <dgm:spPr/>
      <dgm:t>
        <a:bodyPr/>
        <a:lstStyle/>
        <a:p>
          <a:endParaRPr lang="en-US"/>
        </a:p>
      </dgm:t>
    </dgm:pt>
    <dgm:pt modelId="{A16035F4-64BE-43B7-B1C9-3C7FCD3F1D60}" type="sibTrans" cxnId="{96327999-51B1-473B-AE57-D79ADABD5F2E}">
      <dgm:prSet/>
      <dgm:spPr/>
      <dgm:t>
        <a:bodyPr/>
        <a:lstStyle/>
        <a:p>
          <a:endParaRPr lang="en-US"/>
        </a:p>
      </dgm:t>
    </dgm:pt>
    <dgm:pt modelId="{0291AFA8-FEBE-4A04-8946-8B829D30D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Lemmatization: Noun, adjective, verb, and adverb forms.</a:t>
          </a:r>
        </a:p>
      </dgm:t>
    </dgm:pt>
    <dgm:pt modelId="{22C5F077-FBEE-4342-ADC7-93E0311D9269}" type="parTrans" cxnId="{7E731DA3-318A-4A7E-92A7-E605D94D0F7D}">
      <dgm:prSet/>
      <dgm:spPr/>
      <dgm:t>
        <a:bodyPr/>
        <a:lstStyle/>
        <a:p>
          <a:endParaRPr lang="en-US"/>
        </a:p>
      </dgm:t>
    </dgm:pt>
    <dgm:pt modelId="{F2B138B7-D3B9-468D-A7AA-6FCC035E72A1}" type="sibTrans" cxnId="{7E731DA3-318A-4A7E-92A7-E605D94D0F7D}">
      <dgm:prSet/>
      <dgm:spPr/>
      <dgm:t>
        <a:bodyPr/>
        <a:lstStyle/>
        <a:p>
          <a:endParaRPr lang="en-US"/>
        </a:p>
      </dgm:t>
    </dgm:pt>
    <dgm:pt modelId="{52EAE32C-B5EA-4C93-B90F-881748519892}" type="pres">
      <dgm:prSet presAssocID="{149F7D89-EC98-4513-B8DC-35B0C7FAE9BE}" presName="root" presStyleCnt="0">
        <dgm:presLayoutVars>
          <dgm:dir/>
          <dgm:resizeHandles val="exact"/>
        </dgm:presLayoutVars>
      </dgm:prSet>
      <dgm:spPr/>
    </dgm:pt>
    <dgm:pt modelId="{5A345DCE-7205-4B27-86B0-9FDDB0BD74FA}" type="pres">
      <dgm:prSet presAssocID="{409CD8C2-AD0A-4840-8030-446F4DECCB1E}" presName="compNode" presStyleCnt="0"/>
      <dgm:spPr/>
    </dgm:pt>
    <dgm:pt modelId="{0D02EE09-28C5-4CC7-B2E7-09974874D63E}" type="pres">
      <dgm:prSet presAssocID="{409CD8C2-AD0A-4840-8030-446F4DECCB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6341CF9-838A-488E-993D-E90DA0C8563D}" type="pres">
      <dgm:prSet presAssocID="{409CD8C2-AD0A-4840-8030-446F4DECCB1E}" presName="spaceRect" presStyleCnt="0"/>
      <dgm:spPr/>
    </dgm:pt>
    <dgm:pt modelId="{22FB0373-DB10-43BC-82FE-1821F40916E4}" type="pres">
      <dgm:prSet presAssocID="{409CD8C2-AD0A-4840-8030-446F4DECCB1E}" presName="textRect" presStyleLbl="revTx" presStyleIdx="0" presStyleCnt="3">
        <dgm:presLayoutVars>
          <dgm:chMax val="1"/>
          <dgm:chPref val="1"/>
        </dgm:presLayoutVars>
      </dgm:prSet>
      <dgm:spPr/>
    </dgm:pt>
    <dgm:pt modelId="{EBAC7CF6-ECB8-46E2-AB03-572280A8F779}" type="pres">
      <dgm:prSet presAssocID="{14E5F114-A611-4413-8AA4-3CE5F0209B3C}" presName="sibTrans" presStyleCnt="0"/>
      <dgm:spPr/>
    </dgm:pt>
    <dgm:pt modelId="{6E50B40B-ABAE-49BE-8243-0D14E867EC95}" type="pres">
      <dgm:prSet presAssocID="{A815E4A9-BD10-4B16-B3DB-5A509621C7BE}" presName="compNode" presStyleCnt="0"/>
      <dgm:spPr/>
    </dgm:pt>
    <dgm:pt modelId="{4994B722-D8DF-420F-B527-19A422581EA0}" type="pres">
      <dgm:prSet presAssocID="{A815E4A9-BD10-4B16-B3DB-5A509621C7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8C8A813-A6E9-4C30-B2AD-C2CE4789BB98}" type="pres">
      <dgm:prSet presAssocID="{A815E4A9-BD10-4B16-B3DB-5A509621C7BE}" presName="spaceRect" presStyleCnt="0"/>
      <dgm:spPr/>
    </dgm:pt>
    <dgm:pt modelId="{444165D2-3F4C-4A52-B970-EE0EEBB5CF76}" type="pres">
      <dgm:prSet presAssocID="{A815E4A9-BD10-4B16-B3DB-5A509621C7BE}" presName="textRect" presStyleLbl="revTx" presStyleIdx="1" presStyleCnt="3">
        <dgm:presLayoutVars>
          <dgm:chMax val="1"/>
          <dgm:chPref val="1"/>
        </dgm:presLayoutVars>
      </dgm:prSet>
      <dgm:spPr/>
    </dgm:pt>
    <dgm:pt modelId="{EC5D9736-7C13-49EA-BBAF-A5A4A2D1B537}" type="pres">
      <dgm:prSet presAssocID="{A16035F4-64BE-43B7-B1C9-3C7FCD3F1D60}" presName="sibTrans" presStyleCnt="0"/>
      <dgm:spPr/>
    </dgm:pt>
    <dgm:pt modelId="{8A14FC7A-9AFD-4F63-B215-0034835D80AB}" type="pres">
      <dgm:prSet presAssocID="{0291AFA8-FEBE-4A04-8946-8B829D30D4AD}" presName="compNode" presStyleCnt="0"/>
      <dgm:spPr/>
    </dgm:pt>
    <dgm:pt modelId="{74C8E717-E330-4B07-9823-1D39FBE5897B}" type="pres">
      <dgm:prSet presAssocID="{0291AFA8-FEBE-4A04-8946-8B829D30D4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06085F-F7A7-4871-BE67-5DD9F2B9B2BC}" type="pres">
      <dgm:prSet presAssocID="{0291AFA8-FEBE-4A04-8946-8B829D30D4AD}" presName="spaceRect" presStyleCnt="0"/>
      <dgm:spPr/>
    </dgm:pt>
    <dgm:pt modelId="{7AC18A1C-FACD-445B-87B4-B2856B4C5FBD}" type="pres">
      <dgm:prSet presAssocID="{0291AFA8-FEBE-4A04-8946-8B829D30D4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60D505-964E-4F55-84EF-EEAA336F0BFA}" srcId="{149F7D89-EC98-4513-B8DC-35B0C7FAE9BE}" destId="{409CD8C2-AD0A-4840-8030-446F4DECCB1E}" srcOrd="0" destOrd="0" parTransId="{F0A04623-6603-4560-9EAC-0098BF8ED3BC}" sibTransId="{14E5F114-A611-4413-8AA4-3CE5F0209B3C}"/>
    <dgm:cxn modelId="{73D4A156-D6F5-49A2-9420-37894A3C00A9}" type="presOf" srcId="{A815E4A9-BD10-4B16-B3DB-5A509621C7BE}" destId="{444165D2-3F4C-4A52-B970-EE0EEBB5CF76}" srcOrd="0" destOrd="0" presId="urn:microsoft.com/office/officeart/2018/2/layout/IconLabelList"/>
    <dgm:cxn modelId="{3C1D6494-FE2C-4CBD-9EC3-95F60F8731A2}" type="presOf" srcId="{0291AFA8-FEBE-4A04-8946-8B829D30D4AD}" destId="{7AC18A1C-FACD-445B-87B4-B2856B4C5FBD}" srcOrd="0" destOrd="0" presId="urn:microsoft.com/office/officeart/2018/2/layout/IconLabelList"/>
    <dgm:cxn modelId="{96327999-51B1-473B-AE57-D79ADABD5F2E}" srcId="{149F7D89-EC98-4513-B8DC-35B0C7FAE9BE}" destId="{A815E4A9-BD10-4B16-B3DB-5A509621C7BE}" srcOrd="1" destOrd="0" parTransId="{C6F8871E-5F1D-4FDB-9E35-4F7188A0A161}" sibTransId="{A16035F4-64BE-43B7-B1C9-3C7FCD3F1D60}"/>
    <dgm:cxn modelId="{7E731DA3-318A-4A7E-92A7-E605D94D0F7D}" srcId="{149F7D89-EC98-4513-B8DC-35B0C7FAE9BE}" destId="{0291AFA8-FEBE-4A04-8946-8B829D30D4AD}" srcOrd="2" destOrd="0" parTransId="{22C5F077-FBEE-4342-ADC7-93E0311D9269}" sibTransId="{F2B138B7-D3B9-468D-A7AA-6FCC035E72A1}"/>
    <dgm:cxn modelId="{E83B45D7-28A8-45F1-9E37-5ECF4F146A5A}" type="presOf" srcId="{149F7D89-EC98-4513-B8DC-35B0C7FAE9BE}" destId="{52EAE32C-B5EA-4C93-B90F-881748519892}" srcOrd="0" destOrd="0" presId="urn:microsoft.com/office/officeart/2018/2/layout/IconLabelList"/>
    <dgm:cxn modelId="{4C61E3DF-ECFF-4521-8051-981BDD86FD5C}" type="presOf" srcId="{409CD8C2-AD0A-4840-8030-446F4DECCB1E}" destId="{22FB0373-DB10-43BC-82FE-1821F40916E4}" srcOrd="0" destOrd="0" presId="urn:microsoft.com/office/officeart/2018/2/layout/IconLabelList"/>
    <dgm:cxn modelId="{37F947A3-744F-4049-A97D-E69973C3844E}" type="presParOf" srcId="{52EAE32C-B5EA-4C93-B90F-881748519892}" destId="{5A345DCE-7205-4B27-86B0-9FDDB0BD74FA}" srcOrd="0" destOrd="0" presId="urn:microsoft.com/office/officeart/2018/2/layout/IconLabelList"/>
    <dgm:cxn modelId="{1B796681-90C8-4F6D-8FA5-6E44059EE9D8}" type="presParOf" srcId="{5A345DCE-7205-4B27-86B0-9FDDB0BD74FA}" destId="{0D02EE09-28C5-4CC7-B2E7-09974874D63E}" srcOrd="0" destOrd="0" presId="urn:microsoft.com/office/officeart/2018/2/layout/IconLabelList"/>
    <dgm:cxn modelId="{985597DB-511E-4FC3-885C-AD354A2C8783}" type="presParOf" srcId="{5A345DCE-7205-4B27-86B0-9FDDB0BD74FA}" destId="{D6341CF9-838A-488E-993D-E90DA0C8563D}" srcOrd="1" destOrd="0" presId="urn:microsoft.com/office/officeart/2018/2/layout/IconLabelList"/>
    <dgm:cxn modelId="{5A315A24-A8ED-490E-9AE1-B2586B5AD0A5}" type="presParOf" srcId="{5A345DCE-7205-4B27-86B0-9FDDB0BD74FA}" destId="{22FB0373-DB10-43BC-82FE-1821F40916E4}" srcOrd="2" destOrd="0" presId="urn:microsoft.com/office/officeart/2018/2/layout/IconLabelList"/>
    <dgm:cxn modelId="{BEEDED97-2474-4960-AB48-FF99E835A28F}" type="presParOf" srcId="{52EAE32C-B5EA-4C93-B90F-881748519892}" destId="{EBAC7CF6-ECB8-46E2-AB03-572280A8F779}" srcOrd="1" destOrd="0" presId="urn:microsoft.com/office/officeart/2018/2/layout/IconLabelList"/>
    <dgm:cxn modelId="{C03504C6-3C30-4020-9E47-50C17EE57E52}" type="presParOf" srcId="{52EAE32C-B5EA-4C93-B90F-881748519892}" destId="{6E50B40B-ABAE-49BE-8243-0D14E867EC95}" srcOrd="2" destOrd="0" presId="urn:microsoft.com/office/officeart/2018/2/layout/IconLabelList"/>
    <dgm:cxn modelId="{ADB9CCDF-DF69-4990-9E13-950DFB52102F}" type="presParOf" srcId="{6E50B40B-ABAE-49BE-8243-0D14E867EC95}" destId="{4994B722-D8DF-420F-B527-19A422581EA0}" srcOrd="0" destOrd="0" presId="urn:microsoft.com/office/officeart/2018/2/layout/IconLabelList"/>
    <dgm:cxn modelId="{4233EA8D-8C32-45F3-9BC0-5E21AE458D48}" type="presParOf" srcId="{6E50B40B-ABAE-49BE-8243-0D14E867EC95}" destId="{08C8A813-A6E9-4C30-B2AD-C2CE4789BB98}" srcOrd="1" destOrd="0" presId="urn:microsoft.com/office/officeart/2018/2/layout/IconLabelList"/>
    <dgm:cxn modelId="{6868EF0E-322A-449C-9B5D-CDD8EF1D81AF}" type="presParOf" srcId="{6E50B40B-ABAE-49BE-8243-0D14E867EC95}" destId="{444165D2-3F4C-4A52-B970-EE0EEBB5CF76}" srcOrd="2" destOrd="0" presId="urn:microsoft.com/office/officeart/2018/2/layout/IconLabelList"/>
    <dgm:cxn modelId="{8961D457-A9D9-4C60-86A4-C49E5A028620}" type="presParOf" srcId="{52EAE32C-B5EA-4C93-B90F-881748519892}" destId="{EC5D9736-7C13-49EA-BBAF-A5A4A2D1B537}" srcOrd="3" destOrd="0" presId="urn:microsoft.com/office/officeart/2018/2/layout/IconLabelList"/>
    <dgm:cxn modelId="{0667C7B8-C970-4616-90EB-DD7406CC9DDA}" type="presParOf" srcId="{52EAE32C-B5EA-4C93-B90F-881748519892}" destId="{8A14FC7A-9AFD-4F63-B215-0034835D80AB}" srcOrd="4" destOrd="0" presId="urn:microsoft.com/office/officeart/2018/2/layout/IconLabelList"/>
    <dgm:cxn modelId="{A6881B55-9840-4AAF-84B7-38835E2B3114}" type="presParOf" srcId="{8A14FC7A-9AFD-4F63-B215-0034835D80AB}" destId="{74C8E717-E330-4B07-9823-1D39FBE5897B}" srcOrd="0" destOrd="0" presId="urn:microsoft.com/office/officeart/2018/2/layout/IconLabelList"/>
    <dgm:cxn modelId="{01365B61-0211-4239-86C1-68EF9CD67E24}" type="presParOf" srcId="{8A14FC7A-9AFD-4F63-B215-0034835D80AB}" destId="{0906085F-F7A7-4871-BE67-5DD9F2B9B2BC}" srcOrd="1" destOrd="0" presId="urn:microsoft.com/office/officeart/2018/2/layout/IconLabelList"/>
    <dgm:cxn modelId="{C223A82C-A567-473E-9267-6E8101628D11}" type="presParOf" srcId="{8A14FC7A-9AFD-4F63-B215-0034835D80AB}" destId="{7AC18A1C-FACD-445B-87B4-B2856B4C5F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2EE09-28C5-4CC7-B2E7-09974874D63E}">
      <dsp:nvSpPr>
        <dsp:cNvPr id="0" name=""/>
        <dsp:cNvSpPr/>
      </dsp:nvSpPr>
      <dsp:spPr>
        <a:xfrm>
          <a:off x="695632" y="358591"/>
          <a:ext cx="987618" cy="987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0373-DB10-43BC-82FE-1821F40916E4}">
      <dsp:nvSpPr>
        <dsp:cNvPr id="0" name=""/>
        <dsp:cNvSpPr/>
      </dsp:nvSpPr>
      <dsp:spPr>
        <a:xfrm>
          <a:off x="92088" y="1665376"/>
          <a:ext cx="21947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Removes non-English words, stop words in English, and any distracting characters like punctuations, etc.</a:t>
          </a:r>
        </a:p>
      </dsp:txBody>
      <dsp:txXfrm>
        <a:off x="92088" y="1665376"/>
        <a:ext cx="2194708" cy="720000"/>
      </dsp:txXfrm>
    </dsp:sp>
    <dsp:sp modelId="{4994B722-D8DF-420F-B527-19A422581EA0}">
      <dsp:nvSpPr>
        <dsp:cNvPr id="0" name=""/>
        <dsp:cNvSpPr/>
      </dsp:nvSpPr>
      <dsp:spPr>
        <a:xfrm>
          <a:off x="3274415" y="358591"/>
          <a:ext cx="987618" cy="987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165D2-3F4C-4A52-B970-EE0EEBB5CF76}">
      <dsp:nvSpPr>
        <dsp:cNvPr id="0" name=""/>
        <dsp:cNvSpPr/>
      </dsp:nvSpPr>
      <dsp:spPr>
        <a:xfrm>
          <a:off x="2670870" y="1665376"/>
          <a:ext cx="21947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Put the responses text in to lists of words and creates Bigram model</a:t>
          </a:r>
        </a:p>
      </dsp:txBody>
      <dsp:txXfrm>
        <a:off x="2670870" y="1665376"/>
        <a:ext cx="2194708" cy="720000"/>
      </dsp:txXfrm>
    </dsp:sp>
    <dsp:sp modelId="{74C8E717-E330-4B07-9823-1D39FBE5897B}">
      <dsp:nvSpPr>
        <dsp:cNvPr id="0" name=""/>
        <dsp:cNvSpPr/>
      </dsp:nvSpPr>
      <dsp:spPr>
        <a:xfrm>
          <a:off x="1985024" y="2934053"/>
          <a:ext cx="987618" cy="987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18A1C-FACD-445B-87B4-B2856B4C5FBD}">
      <dsp:nvSpPr>
        <dsp:cNvPr id="0" name=""/>
        <dsp:cNvSpPr/>
      </dsp:nvSpPr>
      <dsp:spPr>
        <a:xfrm>
          <a:off x="1381479" y="4240838"/>
          <a:ext cx="21947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Lemmatization: Noun, adjective, verb, and adverb forms.</a:t>
          </a:r>
        </a:p>
      </dsp:txBody>
      <dsp:txXfrm>
        <a:off x="1381479" y="4240838"/>
        <a:ext cx="219470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E365-72C5-4B42-A3CF-E3EE04ECD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ACAFE-63D3-4AC2-BF88-EBA31F46C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EA9-C9A0-4B22-9C4B-266B7616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9071-3D18-49DD-86CB-352FA926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34D2-879C-4DA5-8BB5-AF8570FE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9D50-5C86-4683-B30F-1187FA58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5A53E-D602-488F-A831-1C14F843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7411-4B81-4E26-8A53-0CCB1E89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4E56-BDBD-4D52-838F-44EA10FB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B74B-0035-4B3A-A34D-1E6DE79F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B8439-8859-4DFB-BA7C-FFF6EDF7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B38BE-AC15-4D13-8B5D-27EBE9B94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99ED-2F5E-4B7D-A3E7-CD59933D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1E19-7EF4-42A0-9B46-C7919170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F241-5C1E-4C90-BF5D-9240EA0D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D4CC-0048-4A5F-B2F9-4B972160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5E5A-E311-43E9-BCBC-2C48C288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26219-81DC-47A7-8717-ECD909FA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12DB-AA80-4348-B253-2928317F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4E8F-D50B-4ACE-9652-0E268DC8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DFA6-1126-4B84-9BA4-E0B051E9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AE95-C58D-4AF0-8AF9-E3B9CF7C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2D80-8E9F-4ED8-99BB-5820AAA6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5A95-C77B-4335-B825-469BE867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24FC-3C9B-4D2E-8323-2A0CA275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D91-CC13-403B-9E0C-4CA0DF9E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80AD-82F5-4F46-81F0-F4E8EB1B8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FDE99-8562-4256-8B3A-0C7A558A7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FCE5F-29F7-4811-B428-50696448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A06D-D5F3-440C-8665-5FA8FCC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17F86-73F4-4271-A8BB-00F413E2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E624-DB5C-4D8E-8746-9FC03592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193BB-4E8D-4604-AB41-69E23715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17438-EA42-4DE8-B8D9-E4B99AA1B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8995D-DED1-4DD9-A63B-73EEA9496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D104D-8805-4AA6-8510-F08D56816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B4284-61B1-455E-A86E-CB2B8CCF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60F3E-9B8E-41EE-9D40-9709D88F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73A64-D6DF-4501-B91D-7E836879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2FB0-1967-4517-9CEF-AFB7BBB2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58488-A296-4E0A-98B3-04D3E29E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4F06E-5F27-4275-A227-9B43C395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892E7-252A-4526-A8C6-2F4AC4E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31714-68F6-48AB-AC28-B85747C9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6B48F-D405-402B-9E35-BEF27093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AFA5-B554-40AE-8F1E-3F6B6FEB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A5BA-2D4E-4D96-9E92-283B4842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43D5-E0F1-49C7-89EA-2F98DC23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69CF0-487C-43F9-B76B-E6148C22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FE891-B60F-469D-9A9A-B5AE0609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63F8B-5493-4423-8BEE-75208EBD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CD67-F4A8-4EF0-B619-50B92900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83F5-3AE0-4B37-87D7-CE23DDE3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6A2E9-8951-408A-B8C6-50419063E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B4579-5BF2-4FED-86AE-0149E19E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5D9E-A3B6-49E6-8E54-6B2615BC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FFDF4-D9D5-48CE-9DA5-44F6B657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11C7-F652-449F-AA2B-A17BFB70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81C12-3742-4062-BF5D-FBE7357A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484DB-2027-49B9-AC98-263B20DD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0517A-3B38-4607-BD92-AFBDE01DF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D2CF-88B1-415C-91A0-B521280E6E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95EA-F7BD-4359-927F-2CA186BA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7C13-40DE-49DA-A9A3-93F35208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E752-3F89-4623-A129-C74DEF8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E53F5-9FF7-46EA-8814-4E054AF3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4" b="8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2CC62-4E79-457E-97BC-990F9B408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en-US" sz="4600"/>
              <a:t>Remesh Take-home Walk 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BCFC9-658A-4E28-BEB9-349A2CAF5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>
            <a:normAutofit/>
          </a:bodyPr>
          <a:lstStyle/>
          <a:p>
            <a:r>
              <a:rPr lang="en-US"/>
              <a:t>Trang Nguyen</a:t>
            </a:r>
            <a:endParaRPr lang="en-US" dirty="0"/>
          </a:p>
        </p:txBody>
      </p:sp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12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9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28D4-0788-41F3-BF28-6781391B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LDA 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C8F1-DA50-4049-8342-3FC8A5D4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86E88-7827-4362-9534-02B2B46B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8" y="1257249"/>
            <a:ext cx="10798657" cy="553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DAA880-6CB4-413C-BCD4-7F81EA6E6183}"/>
              </a:ext>
            </a:extLst>
          </p:cNvPr>
          <p:cNvSpPr txBox="1"/>
          <p:nvPr/>
        </p:nvSpPr>
        <p:spPr>
          <a:xfrm>
            <a:off x="885280" y="2820037"/>
            <a:ext cx="873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Easy to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4C9BA-7C1D-417D-8121-9C971F115E34}"/>
              </a:ext>
            </a:extLst>
          </p:cNvPr>
          <p:cNvSpPr txBox="1"/>
          <p:nvPr/>
        </p:nvSpPr>
        <p:spPr>
          <a:xfrm>
            <a:off x="3891538" y="5469946"/>
            <a:ext cx="1029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Easy to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2743A-AB48-40BC-9D16-3ED76FFAB750}"/>
              </a:ext>
            </a:extLst>
          </p:cNvPr>
          <p:cNvSpPr txBox="1"/>
          <p:nvPr/>
        </p:nvSpPr>
        <p:spPr>
          <a:xfrm>
            <a:off x="5148596" y="2998113"/>
            <a:ext cx="947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Ease of Connectivity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CCD24-E48F-48C3-9852-42C6BD941A7D}"/>
              </a:ext>
            </a:extLst>
          </p:cNvPr>
          <p:cNvSpPr txBox="1"/>
          <p:nvPr/>
        </p:nvSpPr>
        <p:spPr>
          <a:xfrm>
            <a:off x="1322095" y="5000587"/>
            <a:ext cx="8736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Show Relevant Contents</a:t>
            </a:r>
          </a:p>
        </p:txBody>
      </p:sp>
    </p:spTree>
    <p:extLst>
      <p:ext uri="{BB962C8B-B14F-4D97-AF65-F5344CB8AC3E}">
        <p14:creationId xmlns:p14="http://schemas.microsoft.com/office/powerpoint/2010/main" val="290491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24926-9ED9-435A-BDFD-AB2E47A9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Analysis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E493A9-49A1-404D-A289-091F3D543CA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5626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69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24926-9ED9-435A-BDFD-AB2E47A9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E24D80-3C21-44D5-A20E-744C1AAA5D8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85"/>
          <a:stretch/>
        </p:blipFill>
        <p:spPr>
          <a:xfrm>
            <a:off x="666427" y="484632"/>
            <a:ext cx="7702658" cy="55907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3665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24926-9ED9-435A-BDFD-AB2E47A9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A8784-5767-4E94-A7BB-D59AE6DA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60BC2-5DF4-4DAB-A3C6-10CD84BE9A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9931" y="618681"/>
            <a:ext cx="7873139" cy="55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5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24926-9ED9-435A-BDFD-AB2E47A9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Analysis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22BEA-C5D6-42A8-8BDC-BE60AF31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D524E-5F58-40F9-9E0F-F8448C7480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0067" y="484632"/>
            <a:ext cx="8496490" cy="56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4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BC615-E76B-4801-A9B4-C41E656A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8AAC-51C6-4ECB-9B92-FD564F37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Limitations:</a:t>
            </a:r>
          </a:p>
          <a:p>
            <a:r>
              <a:rPr lang="en-US" sz="2400" dirty="0"/>
              <a:t>It’s hard to validate and the way we name the topics can be bias </a:t>
            </a:r>
            <a:r>
              <a:rPr lang="en-US" sz="2400"/>
              <a:t>and subjective!!!</a:t>
            </a:r>
            <a:endParaRPr lang="en-US" sz="2400" dirty="0"/>
          </a:p>
          <a:p>
            <a:r>
              <a:rPr lang="en-US" sz="2400" dirty="0"/>
              <a:t>Used Collapsed Gibbs Sampling -&gt; the initial values of the variables are determined randomly -&gt; get over this by set </a:t>
            </a:r>
            <a:r>
              <a:rPr lang="en-US" sz="2400" dirty="0" err="1"/>
              <a:t>random_seed</a:t>
            </a:r>
            <a:r>
              <a:rPr lang="en-US" sz="2400" dirty="0"/>
              <a:t> to the model so that the code can be reproducible.</a:t>
            </a:r>
          </a:p>
          <a:p>
            <a:pPr marL="0" indent="0">
              <a:buNone/>
            </a:pPr>
            <a:r>
              <a:rPr lang="en-US" sz="2400" dirty="0"/>
              <a:t>Future Work/Improvement</a:t>
            </a:r>
          </a:p>
          <a:p>
            <a:r>
              <a:rPr lang="en-US" sz="2400" dirty="0"/>
              <a:t>External Data…?</a:t>
            </a:r>
          </a:p>
          <a:p>
            <a:r>
              <a:rPr lang="en-US" sz="2400" dirty="0"/>
              <a:t>It can be applied later if we need to perform any classification tasks. </a:t>
            </a:r>
          </a:p>
          <a:p>
            <a:r>
              <a:rPr lang="en-US" sz="2400" dirty="0"/>
              <a:t>Tune the model more.</a:t>
            </a:r>
          </a:p>
          <a:p>
            <a:r>
              <a:rPr lang="en-US" sz="2400" dirty="0"/>
              <a:t>Try different algorithms in Topic Modeling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73918-952E-4037-A7F0-FA996AB9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88" y="271272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you!!!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F93CC-8968-48A5-9048-7D407825D057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4" name="Graphic 13" descr="Questions">
            <a:extLst>
              <a:ext uri="{FF2B5EF4-FFF2-40B4-BE49-F238E27FC236}">
                <a16:creationId xmlns:a16="http://schemas.microsoft.com/office/drawing/2014/main" id="{E7EAEB24-3838-41CB-80F4-F76E2EAC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6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2FF93-2D17-4E88-9C20-6BDDD3DF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1F61-61A7-4960-A6E3-49642D4C9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660" y="652801"/>
            <a:ext cx="4957667" cy="53194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Preprocessing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 and Future Work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6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19DE7-B8EB-4E67-AEFD-8AD9187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161E-3061-459E-9B5C-5693FCC0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text responses to the question: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“What features do you like about the social media platforms that you use?”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a tedious task to go through every response, especially when we have a large number of responses.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 Models can be a great helper here!!!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‘new’ topics for later analysis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1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9B2A4-E468-4014-A975-AC9315B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FC0A6F4-928E-4321-85D8-20EF71223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303932"/>
              </p:ext>
            </p:extLst>
          </p:nvPr>
        </p:nvGraphicFramePr>
        <p:xfrm>
          <a:off x="6096000" y="896469"/>
          <a:ext cx="4957667" cy="531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06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9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: Shape 19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775D7-3F2A-4E5D-88B2-60D23E7C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Methodology: 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3155-4C08-4E77-848D-D194F22B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400" dirty="0"/>
              <a:t>Unsupervised learning that views titles as bags of words</a:t>
            </a:r>
          </a:p>
          <a:p>
            <a:r>
              <a:rPr lang="en-US" sz="2400" dirty="0"/>
              <a:t>Key assumption: the text was generated from a set of topics and each topic was generated by picking a set of words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C1E2EB-C30F-4C95-9CE6-37D0A1DD6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8" b="3"/>
          <a:stretch/>
        </p:blipFill>
        <p:spPr bwMode="auto">
          <a:xfrm>
            <a:off x="5445457" y="1634577"/>
            <a:ext cx="6155141" cy="36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6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8AF39-64C3-42E9-BC94-C6D245D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Methodology: 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8A82-B597-49AF-847E-3F5A2BB2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33425"/>
            <a:ext cx="5135592" cy="539115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we have k topics across all of the responses text in our data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word is randomly assigned to a topic so that k topics are distributed across responses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Assume that each word in the responses is assigned to the wrong topic but all other words have the correct topic assignment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Two probabilities P(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word|topics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and P(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topics|responses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are calculated to assign word to a topic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Repeat until convergence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8AF39-64C3-42E9-BC94-C6D245D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Methodology: LDA Mallet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8A82-B597-49AF-847E-3F5A2BB2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33425"/>
            <a:ext cx="5135592" cy="539115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Mallet is an open-source toolkit developed by Andrew McCullum which provides us the Mallet Topic Modelling toolkit which includes efficient and sampling-based implementation of LDA as well as Hierarchical LDA.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1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28D4-0788-41F3-BF28-6781391B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LDA 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C8F1-DA50-4049-8342-3FC8A5D4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Coherence score was used to decide interpretability and the quality of learned topics.</a:t>
            </a:r>
          </a:p>
          <a:p>
            <a:r>
              <a:rPr lang="en-US" sz="2000" dirty="0"/>
              <a:t>We will choose 4 the number of topics.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BB518-C638-4884-B048-052E8FB2EA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45457" y="1363510"/>
            <a:ext cx="6155141" cy="41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2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28D4-0788-41F3-BF28-6781391B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LDA 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C8F1-DA50-4049-8342-3FC8A5D4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then defined the name of our learn topic and find the dominant topic in each response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E70C66-9751-4FE4-8155-290192AF7A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3900" y="1806231"/>
            <a:ext cx="10744200" cy="47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3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447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Remesh Take-home Walk Through</vt:lpstr>
      <vt:lpstr>Roadmap</vt:lpstr>
      <vt:lpstr>Background</vt:lpstr>
      <vt:lpstr>Data Preprocessing</vt:lpstr>
      <vt:lpstr>Methodology: Latent Dirichlet Allocation (LDA)</vt:lpstr>
      <vt:lpstr>Methodology: Latent Dirichlet Allocation (LDA)</vt:lpstr>
      <vt:lpstr>Methodology: LDA Mallet</vt:lpstr>
      <vt:lpstr>LDA Results and Evaluation</vt:lpstr>
      <vt:lpstr>LDA Results and Evaluation</vt:lpstr>
      <vt:lpstr>LDA Results and Evaluation</vt:lpstr>
      <vt:lpstr>Analysis</vt:lpstr>
      <vt:lpstr>Analysis</vt:lpstr>
      <vt:lpstr>Analysis</vt:lpstr>
      <vt:lpstr>Analysis</vt:lpstr>
      <vt:lpstr>Limitations and Future Work</vt:lpstr>
      <vt:lpstr>Thank you!!!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Remesh Take-home Walk Through</dc:title>
  <dc:creator>Nguyen, Trang</dc:creator>
  <cp:lastModifiedBy>Nguyen, Trang</cp:lastModifiedBy>
  <cp:revision>22</cp:revision>
  <dcterms:created xsi:type="dcterms:W3CDTF">2021-04-16T21:53:50Z</dcterms:created>
  <dcterms:modified xsi:type="dcterms:W3CDTF">2021-04-20T02:52:30Z</dcterms:modified>
</cp:coreProperties>
</file>