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24.jpg" ContentType="image/unknown"/>
  <Override PartName="/ppt/media/image25.jpg" ContentType="image/unknown"/>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9.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64" r:id="rId6"/>
    <p:sldId id="283" r:id="rId7"/>
    <p:sldId id="262" r:id="rId8"/>
    <p:sldId id="269" r:id="rId9"/>
    <p:sldId id="284" r:id="rId10"/>
    <p:sldId id="258" r:id="rId11"/>
    <p:sldId id="270" r:id="rId12"/>
    <p:sldId id="285" r:id="rId13"/>
    <p:sldId id="276" r:id="rId14"/>
    <p:sldId id="292" r:id="rId15"/>
    <p:sldId id="299" r:id="rId16"/>
    <p:sldId id="293" r:id="rId17"/>
    <p:sldId id="294" r:id="rId18"/>
    <p:sldId id="300" r:id="rId19"/>
    <p:sldId id="296" r:id="rId20"/>
    <p:sldId id="286" r:id="rId21"/>
    <p:sldId id="295" r:id="rId22"/>
    <p:sldId id="287" r:id="rId23"/>
    <p:sldId id="297" r:id="rId24"/>
    <p:sldId id="298"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F0BB"/>
    <a:srgbClr val="2EF0CB"/>
    <a:srgbClr val="FFDAC1"/>
    <a:srgbClr val="FFB7B2"/>
    <a:srgbClr val="C7CEEA"/>
    <a:srgbClr val="85EAD7"/>
    <a:srgbClr val="FFFFFF"/>
    <a:srgbClr val="62615D"/>
    <a:srgbClr val="F8F8F8"/>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80" d="100"/>
          <a:sy n="80" d="100"/>
        </p:scale>
        <p:origin x="62" y="4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AC284-1357-4933-8455-6B5A7BA593AE}" type="doc">
      <dgm:prSet loTypeId="urn:microsoft.com/office/officeart/2005/8/layout/process1" loCatId="process" qsTypeId="urn:microsoft.com/office/officeart/2005/8/quickstyle/simple1" qsCatId="simple" csTypeId="urn:microsoft.com/office/officeart/2005/8/colors/accent1_2" csCatId="accent1" phldr="1"/>
      <dgm:spPr/>
    </dgm:pt>
    <dgm:pt modelId="{4F8D90C2-0D4F-4D9E-915E-464AE88FB370}">
      <dgm:prSet phldrT="[Text]"/>
      <dgm:spPr>
        <a:solidFill>
          <a:schemeClr val="accent2"/>
        </a:solidFill>
      </dgm:spPr>
      <dgm:t>
        <a:bodyPr/>
        <a:lstStyle/>
        <a:p>
          <a:r>
            <a:rPr lang="en-US" b="0" i="0" dirty="0"/>
            <a:t>Feature Extraction</a:t>
          </a:r>
          <a:endParaRPr lang="en-US" dirty="0"/>
        </a:p>
      </dgm:t>
    </dgm:pt>
    <dgm:pt modelId="{AFF88971-4DDC-4AED-843A-841E28443D42}" type="parTrans" cxnId="{8B2F2255-260B-4B63-82C2-1B93341CFB09}">
      <dgm:prSet/>
      <dgm:spPr/>
      <dgm:t>
        <a:bodyPr/>
        <a:lstStyle/>
        <a:p>
          <a:endParaRPr lang="en-US"/>
        </a:p>
      </dgm:t>
    </dgm:pt>
    <dgm:pt modelId="{CDDB6D49-8CE7-42F9-929F-0BB0890F64F8}" type="sibTrans" cxnId="{8B2F2255-260B-4B63-82C2-1B93341CFB09}">
      <dgm:prSet/>
      <dgm:spPr/>
      <dgm:t>
        <a:bodyPr/>
        <a:lstStyle/>
        <a:p>
          <a:endParaRPr lang="en-US"/>
        </a:p>
      </dgm:t>
    </dgm:pt>
    <dgm:pt modelId="{5BE8DCCB-748F-405A-B4C1-B3C11879D503}">
      <dgm:prSet phldrT="[Text]"/>
      <dgm:spPr>
        <a:solidFill>
          <a:schemeClr val="accent4">
            <a:lumMod val="60000"/>
            <a:lumOff val="40000"/>
          </a:schemeClr>
        </a:solidFill>
      </dgm:spPr>
      <dgm:t>
        <a:bodyPr/>
        <a:lstStyle/>
        <a:p>
          <a:r>
            <a:rPr lang="en-US" b="0" i="0" dirty="0">
              <a:solidFill>
                <a:schemeClr val="tx1"/>
              </a:solidFill>
            </a:rPr>
            <a:t>Feature Description</a:t>
          </a:r>
          <a:endParaRPr lang="en-US" dirty="0">
            <a:solidFill>
              <a:schemeClr val="tx1"/>
            </a:solidFill>
          </a:endParaRPr>
        </a:p>
      </dgm:t>
    </dgm:pt>
    <dgm:pt modelId="{AE19B7B2-3BDD-4221-9DA0-1CB12A97E8DD}" type="parTrans" cxnId="{1084CDF9-AFB3-4728-805F-0FF50A5034F3}">
      <dgm:prSet/>
      <dgm:spPr/>
      <dgm:t>
        <a:bodyPr/>
        <a:lstStyle/>
        <a:p>
          <a:endParaRPr lang="en-US"/>
        </a:p>
      </dgm:t>
    </dgm:pt>
    <dgm:pt modelId="{3A7108E2-85A8-4E5E-8ED4-080991E67C5C}" type="sibTrans" cxnId="{1084CDF9-AFB3-4728-805F-0FF50A5034F3}">
      <dgm:prSet/>
      <dgm:spPr/>
      <dgm:t>
        <a:bodyPr/>
        <a:lstStyle/>
        <a:p>
          <a:endParaRPr lang="en-US"/>
        </a:p>
      </dgm:t>
    </dgm:pt>
    <dgm:pt modelId="{82075204-0D49-42C6-8213-3FE014B98F11}">
      <dgm:prSet phldrT="[Text]"/>
      <dgm:spPr>
        <a:solidFill>
          <a:schemeClr val="tx1">
            <a:lumMod val="65000"/>
            <a:lumOff val="35000"/>
          </a:schemeClr>
        </a:solidFill>
      </dgm:spPr>
      <dgm:t>
        <a:bodyPr/>
        <a:lstStyle/>
        <a:p>
          <a:r>
            <a:rPr lang="en-US" b="0" i="0" dirty="0"/>
            <a:t>Feature Matching</a:t>
          </a:r>
          <a:endParaRPr lang="en-US" dirty="0"/>
        </a:p>
      </dgm:t>
    </dgm:pt>
    <dgm:pt modelId="{0755FD40-2D97-4597-8BB3-0573DFBBAA4D}" type="parTrans" cxnId="{6790505B-B3AC-4BA4-AC4A-60BDF6BC9817}">
      <dgm:prSet/>
      <dgm:spPr/>
      <dgm:t>
        <a:bodyPr/>
        <a:lstStyle/>
        <a:p>
          <a:endParaRPr lang="en-US"/>
        </a:p>
      </dgm:t>
    </dgm:pt>
    <dgm:pt modelId="{52E0CC13-5ED3-49AB-943F-21AE143A1326}" type="sibTrans" cxnId="{6790505B-B3AC-4BA4-AC4A-60BDF6BC9817}">
      <dgm:prSet/>
      <dgm:spPr/>
      <dgm:t>
        <a:bodyPr/>
        <a:lstStyle/>
        <a:p>
          <a:endParaRPr lang="en-US"/>
        </a:p>
      </dgm:t>
    </dgm:pt>
    <dgm:pt modelId="{2CFF5D10-C60E-4CE4-AD39-5BF670A6FD46}" type="pres">
      <dgm:prSet presAssocID="{D9BAC284-1357-4933-8455-6B5A7BA593AE}" presName="Name0" presStyleCnt="0">
        <dgm:presLayoutVars>
          <dgm:dir/>
          <dgm:resizeHandles val="exact"/>
        </dgm:presLayoutVars>
      </dgm:prSet>
      <dgm:spPr/>
    </dgm:pt>
    <dgm:pt modelId="{8CF5B259-42FB-4FA3-BEA9-E37536F06217}" type="pres">
      <dgm:prSet presAssocID="{4F8D90C2-0D4F-4D9E-915E-464AE88FB370}" presName="node" presStyleLbl="node1" presStyleIdx="0" presStyleCnt="3">
        <dgm:presLayoutVars>
          <dgm:bulletEnabled val="1"/>
        </dgm:presLayoutVars>
      </dgm:prSet>
      <dgm:spPr/>
    </dgm:pt>
    <dgm:pt modelId="{DF8FD6C0-3DB0-44E2-A031-32F74D486BC8}" type="pres">
      <dgm:prSet presAssocID="{CDDB6D49-8CE7-42F9-929F-0BB0890F64F8}" presName="sibTrans" presStyleLbl="sibTrans2D1" presStyleIdx="0" presStyleCnt="2"/>
      <dgm:spPr/>
    </dgm:pt>
    <dgm:pt modelId="{69EFE217-8D12-4F7F-BC7E-6E92F249BD11}" type="pres">
      <dgm:prSet presAssocID="{CDDB6D49-8CE7-42F9-929F-0BB0890F64F8}" presName="connectorText" presStyleLbl="sibTrans2D1" presStyleIdx="0" presStyleCnt="2"/>
      <dgm:spPr/>
    </dgm:pt>
    <dgm:pt modelId="{90B17F2D-F649-4BB7-B589-F71F5A02181F}" type="pres">
      <dgm:prSet presAssocID="{5BE8DCCB-748F-405A-B4C1-B3C11879D503}" presName="node" presStyleLbl="node1" presStyleIdx="1" presStyleCnt="3">
        <dgm:presLayoutVars>
          <dgm:bulletEnabled val="1"/>
        </dgm:presLayoutVars>
      </dgm:prSet>
      <dgm:spPr/>
    </dgm:pt>
    <dgm:pt modelId="{6F2909D7-D2C1-4789-9F8D-C4B2215EAFC3}" type="pres">
      <dgm:prSet presAssocID="{3A7108E2-85A8-4E5E-8ED4-080991E67C5C}" presName="sibTrans" presStyleLbl="sibTrans2D1" presStyleIdx="1" presStyleCnt="2"/>
      <dgm:spPr/>
    </dgm:pt>
    <dgm:pt modelId="{D02BB9B5-60EA-4EAD-91CD-EC7396DEF861}" type="pres">
      <dgm:prSet presAssocID="{3A7108E2-85A8-4E5E-8ED4-080991E67C5C}" presName="connectorText" presStyleLbl="sibTrans2D1" presStyleIdx="1" presStyleCnt="2"/>
      <dgm:spPr/>
    </dgm:pt>
    <dgm:pt modelId="{603A4044-A39E-433A-97CA-8EEB25BBB3D3}" type="pres">
      <dgm:prSet presAssocID="{82075204-0D49-42C6-8213-3FE014B98F11}" presName="node" presStyleLbl="node1" presStyleIdx="2" presStyleCnt="3">
        <dgm:presLayoutVars>
          <dgm:bulletEnabled val="1"/>
        </dgm:presLayoutVars>
      </dgm:prSet>
      <dgm:spPr/>
    </dgm:pt>
  </dgm:ptLst>
  <dgm:cxnLst>
    <dgm:cxn modelId="{72E19539-4240-43C3-96DA-8A76868295EB}" type="presOf" srcId="{5BE8DCCB-748F-405A-B4C1-B3C11879D503}" destId="{90B17F2D-F649-4BB7-B589-F71F5A02181F}" srcOrd="0" destOrd="0" presId="urn:microsoft.com/office/officeart/2005/8/layout/process1"/>
    <dgm:cxn modelId="{6790505B-B3AC-4BA4-AC4A-60BDF6BC9817}" srcId="{D9BAC284-1357-4933-8455-6B5A7BA593AE}" destId="{82075204-0D49-42C6-8213-3FE014B98F11}" srcOrd="2" destOrd="0" parTransId="{0755FD40-2D97-4597-8BB3-0573DFBBAA4D}" sibTransId="{52E0CC13-5ED3-49AB-943F-21AE143A1326}"/>
    <dgm:cxn modelId="{C6D9F763-16DF-4223-A2AD-C1B5FD5B4894}" type="presOf" srcId="{CDDB6D49-8CE7-42F9-929F-0BB0890F64F8}" destId="{69EFE217-8D12-4F7F-BC7E-6E92F249BD11}" srcOrd="1" destOrd="0" presId="urn:microsoft.com/office/officeart/2005/8/layout/process1"/>
    <dgm:cxn modelId="{8ABE5D46-C9DC-4C0D-A3A4-AE4607BD7154}" type="presOf" srcId="{3A7108E2-85A8-4E5E-8ED4-080991E67C5C}" destId="{6F2909D7-D2C1-4789-9F8D-C4B2215EAFC3}" srcOrd="0" destOrd="0" presId="urn:microsoft.com/office/officeart/2005/8/layout/process1"/>
    <dgm:cxn modelId="{82D9E46F-DF0A-40D7-9C33-F4514661D603}" type="presOf" srcId="{3A7108E2-85A8-4E5E-8ED4-080991E67C5C}" destId="{D02BB9B5-60EA-4EAD-91CD-EC7396DEF861}" srcOrd="1" destOrd="0" presId="urn:microsoft.com/office/officeart/2005/8/layout/process1"/>
    <dgm:cxn modelId="{8B2F2255-260B-4B63-82C2-1B93341CFB09}" srcId="{D9BAC284-1357-4933-8455-6B5A7BA593AE}" destId="{4F8D90C2-0D4F-4D9E-915E-464AE88FB370}" srcOrd="0" destOrd="0" parTransId="{AFF88971-4DDC-4AED-843A-841E28443D42}" sibTransId="{CDDB6D49-8CE7-42F9-929F-0BB0890F64F8}"/>
    <dgm:cxn modelId="{EB75FD86-2385-4D53-AD6F-E10F0C73EC65}" type="presOf" srcId="{82075204-0D49-42C6-8213-3FE014B98F11}" destId="{603A4044-A39E-433A-97CA-8EEB25BBB3D3}" srcOrd="0" destOrd="0" presId="urn:microsoft.com/office/officeart/2005/8/layout/process1"/>
    <dgm:cxn modelId="{9478279E-A58B-4D14-81AA-70310831B87A}" type="presOf" srcId="{4F8D90C2-0D4F-4D9E-915E-464AE88FB370}" destId="{8CF5B259-42FB-4FA3-BEA9-E37536F06217}" srcOrd="0" destOrd="0" presId="urn:microsoft.com/office/officeart/2005/8/layout/process1"/>
    <dgm:cxn modelId="{D9F616B2-7F48-4ABE-9AC6-7CE2A4F2623D}" type="presOf" srcId="{D9BAC284-1357-4933-8455-6B5A7BA593AE}" destId="{2CFF5D10-C60E-4CE4-AD39-5BF670A6FD46}" srcOrd="0" destOrd="0" presId="urn:microsoft.com/office/officeart/2005/8/layout/process1"/>
    <dgm:cxn modelId="{94B862BE-EE8C-4C43-8AE6-37EB12A79FAC}" type="presOf" srcId="{CDDB6D49-8CE7-42F9-929F-0BB0890F64F8}" destId="{DF8FD6C0-3DB0-44E2-A031-32F74D486BC8}" srcOrd="0" destOrd="0" presId="urn:microsoft.com/office/officeart/2005/8/layout/process1"/>
    <dgm:cxn modelId="{1084CDF9-AFB3-4728-805F-0FF50A5034F3}" srcId="{D9BAC284-1357-4933-8455-6B5A7BA593AE}" destId="{5BE8DCCB-748F-405A-B4C1-B3C11879D503}" srcOrd="1" destOrd="0" parTransId="{AE19B7B2-3BDD-4221-9DA0-1CB12A97E8DD}" sibTransId="{3A7108E2-85A8-4E5E-8ED4-080991E67C5C}"/>
    <dgm:cxn modelId="{084B8285-6DBE-460F-8920-23215177785A}" type="presParOf" srcId="{2CFF5D10-C60E-4CE4-AD39-5BF670A6FD46}" destId="{8CF5B259-42FB-4FA3-BEA9-E37536F06217}" srcOrd="0" destOrd="0" presId="urn:microsoft.com/office/officeart/2005/8/layout/process1"/>
    <dgm:cxn modelId="{D3ED291B-E1A3-4C05-95D1-20F38F62F6C0}" type="presParOf" srcId="{2CFF5D10-C60E-4CE4-AD39-5BF670A6FD46}" destId="{DF8FD6C0-3DB0-44E2-A031-32F74D486BC8}" srcOrd="1" destOrd="0" presId="urn:microsoft.com/office/officeart/2005/8/layout/process1"/>
    <dgm:cxn modelId="{5352E075-8065-4A6C-BAA6-FAD8214DD0FB}" type="presParOf" srcId="{DF8FD6C0-3DB0-44E2-A031-32F74D486BC8}" destId="{69EFE217-8D12-4F7F-BC7E-6E92F249BD11}" srcOrd="0" destOrd="0" presId="urn:microsoft.com/office/officeart/2005/8/layout/process1"/>
    <dgm:cxn modelId="{E830C7E0-8D16-4AB6-B2AB-75B80CDC1BB3}" type="presParOf" srcId="{2CFF5D10-C60E-4CE4-AD39-5BF670A6FD46}" destId="{90B17F2D-F649-4BB7-B589-F71F5A02181F}" srcOrd="2" destOrd="0" presId="urn:microsoft.com/office/officeart/2005/8/layout/process1"/>
    <dgm:cxn modelId="{96F61304-5384-4523-92A1-ABBE8908BD48}" type="presParOf" srcId="{2CFF5D10-C60E-4CE4-AD39-5BF670A6FD46}" destId="{6F2909D7-D2C1-4789-9F8D-C4B2215EAFC3}" srcOrd="3" destOrd="0" presId="urn:microsoft.com/office/officeart/2005/8/layout/process1"/>
    <dgm:cxn modelId="{CB9F5ABC-0D7E-4615-A07E-F1EBA9F86265}" type="presParOf" srcId="{6F2909D7-D2C1-4789-9F8D-C4B2215EAFC3}" destId="{D02BB9B5-60EA-4EAD-91CD-EC7396DEF861}" srcOrd="0" destOrd="0" presId="urn:microsoft.com/office/officeart/2005/8/layout/process1"/>
    <dgm:cxn modelId="{07F7D94E-DF5E-4CD8-96D4-7CF230219164}" type="presParOf" srcId="{2CFF5D10-C60E-4CE4-AD39-5BF670A6FD46}" destId="{603A4044-A39E-433A-97CA-8EEB25BBB3D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5B259-42FB-4FA3-BEA9-E37536F06217}">
      <dsp:nvSpPr>
        <dsp:cNvPr id="0" name=""/>
        <dsp:cNvSpPr/>
      </dsp:nvSpPr>
      <dsp:spPr>
        <a:xfrm>
          <a:off x="7143" y="816768"/>
          <a:ext cx="2135187" cy="128111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t>Feature Extraction</a:t>
          </a:r>
          <a:endParaRPr lang="en-US" sz="2900" kern="1200" dirty="0"/>
        </a:p>
      </dsp:txBody>
      <dsp:txXfrm>
        <a:off x="44665" y="854290"/>
        <a:ext cx="2060143" cy="1206068"/>
      </dsp:txXfrm>
    </dsp:sp>
    <dsp:sp modelId="{DF8FD6C0-3DB0-44E2-A031-32F74D486BC8}">
      <dsp:nvSpPr>
        <dsp:cNvPr id="0" name=""/>
        <dsp:cNvSpPr/>
      </dsp:nvSpPr>
      <dsp:spPr>
        <a:xfrm>
          <a:off x="2355850" y="119256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55850" y="1298466"/>
        <a:ext cx="316861" cy="317716"/>
      </dsp:txXfrm>
    </dsp:sp>
    <dsp:sp modelId="{90B17F2D-F649-4BB7-B589-F71F5A02181F}">
      <dsp:nvSpPr>
        <dsp:cNvPr id="0" name=""/>
        <dsp:cNvSpPr/>
      </dsp:nvSpPr>
      <dsp:spPr>
        <a:xfrm>
          <a:off x="2996406" y="816768"/>
          <a:ext cx="2135187" cy="1281112"/>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solidFill>
                <a:schemeClr val="tx1"/>
              </a:solidFill>
            </a:rPr>
            <a:t>Feature Description</a:t>
          </a:r>
          <a:endParaRPr lang="en-US" sz="2900" kern="1200" dirty="0">
            <a:solidFill>
              <a:schemeClr val="tx1"/>
            </a:solidFill>
          </a:endParaRPr>
        </a:p>
      </dsp:txBody>
      <dsp:txXfrm>
        <a:off x="3033928" y="854290"/>
        <a:ext cx="2060143" cy="1206068"/>
      </dsp:txXfrm>
    </dsp:sp>
    <dsp:sp modelId="{6F2909D7-D2C1-4789-9F8D-C4B2215EAFC3}">
      <dsp:nvSpPr>
        <dsp:cNvPr id="0" name=""/>
        <dsp:cNvSpPr/>
      </dsp:nvSpPr>
      <dsp:spPr>
        <a:xfrm>
          <a:off x="5345112" y="119256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45112" y="1298466"/>
        <a:ext cx="316861" cy="317716"/>
      </dsp:txXfrm>
    </dsp:sp>
    <dsp:sp modelId="{603A4044-A39E-433A-97CA-8EEB25BBB3D3}">
      <dsp:nvSpPr>
        <dsp:cNvPr id="0" name=""/>
        <dsp:cNvSpPr/>
      </dsp:nvSpPr>
      <dsp:spPr>
        <a:xfrm>
          <a:off x="5985668" y="816768"/>
          <a:ext cx="2135187" cy="1281112"/>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t>Feature Matching</a:t>
          </a:r>
          <a:endParaRPr lang="en-US" sz="2900" kern="1200" dirty="0"/>
        </a:p>
      </dsp:txBody>
      <dsp:txXfrm>
        <a:off x="6023190" y="854290"/>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29/10/2023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4.jpg"/><Relationship Id="rId1" Type="http://schemas.openxmlformats.org/officeDocument/2006/relationships/slideLayout" Target="../slideLayouts/slideLayout10.xml"/><Relationship Id="rId5" Type="http://schemas.openxmlformats.org/officeDocument/2006/relationships/slide" Target="slide16.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4.jpg"/><Relationship Id="rId1" Type="http://schemas.openxmlformats.org/officeDocument/2006/relationships/slideLayout" Target="../slideLayouts/slideLayout10.xml"/><Relationship Id="rId5" Type="http://schemas.openxmlformats.org/officeDocument/2006/relationships/slide" Target="slide16.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8.jp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4.jpg"/><Relationship Id="rId1" Type="http://schemas.openxmlformats.org/officeDocument/2006/relationships/slideLayout" Target="../slideLayouts/slideLayout10.xml"/><Relationship Id="rId5" Type="http://schemas.openxmlformats.org/officeDocument/2006/relationships/slide" Target="slide16.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73168" y="2707689"/>
            <a:ext cx="7418832" cy="2636289"/>
          </a:xfrm>
        </p:spPr>
        <p:txBody>
          <a:bodyPr/>
          <a:lstStyle/>
          <a:p>
            <a:pPr algn="ctr"/>
            <a:r>
              <a:rPr lang="en-US" sz="3500" dirty="0" err="1">
                <a:latin typeface="Tomorrow ExtraBold" pitchFamily="2" charset="0"/>
              </a:rPr>
              <a:t>ComPlex</a:t>
            </a:r>
            <a:r>
              <a:rPr lang="en-US" sz="3500" dirty="0">
                <a:latin typeface="Tomorrow ExtraBold" pitchFamily="2" charset="0"/>
              </a:rPr>
              <a:t> Environment </a:t>
            </a:r>
            <a:r>
              <a:rPr lang="vi-VN" sz="3500" dirty="0">
                <a:latin typeface="Tomorrow ExtraBold" pitchFamily="2" charset="0"/>
              </a:rPr>
              <a:t>Multi </a:t>
            </a:r>
            <a:r>
              <a:rPr lang="en-US" sz="3500" dirty="0">
                <a:latin typeface="Tomorrow ExtraBold" pitchFamily="2" charset="0"/>
              </a:rPr>
              <a:t>Barcode &amp; </a:t>
            </a:r>
            <a:r>
              <a:rPr lang="en-US" sz="3500" dirty="0" err="1">
                <a:latin typeface="Tomorrow ExtraBold" pitchFamily="2" charset="0"/>
              </a:rPr>
              <a:t>qr</a:t>
            </a:r>
            <a:r>
              <a:rPr lang="en-US" sz="3500" dirty="0">
                <a:latin typeface="Tomorrow ExtraBold" pitchFamily="2" charset="0"/>
              </a:rPr>
              <a:t> code reader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68863" y="5489236"/>
            <a:ext cx="4941770" cy="396660"/>
          </a:xfrm>
        </p:spPr>
        <p:txBody>
          <a:bodyPr>
            <a:normAutofit/>
          </a:bodyPr>
          <a:lstStyle/>
          <a:p>
            <a:r>
              <a:rPr lang="en-US" sz="1300" dirty="0">
                <a:latin typeface="Montserrat" pitchFamily="2" charset="0"/>
              </a:rPr>
              <a:t>30</a:t>
            </a:r>
            <a:r>
              <a:rPr lang="en-US" sz="1300" baseline="30000" dirty="0">
                <a:latin typeface="Montserrat" pitchFamily="2" charset="0"/>
              </a:rPr>
              <a:t>th</a:t>
            </a:r>
            <a:r>
              <a:rPr lang="en-US" sz="1300" dirty="0">
                <a:latin typeface="Montserrat" pitchFamily="2" charset="0"/>
              </a:rPr>
              <a:t> October, 2023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grpSp>
        <p:nvGrpSpPr>
          <p:cNvPr id="27" name="Group 26">
            <a:extLst>
              <a:ext uri="{FF2B5EF4-FFF2-40B4-BE49-F238E27FC236}">
                <a16:creationId xmlns:a16="http://schemas.microsoft.com/office/drawing/2014/main" id="{D3A12849-8B39-9238-8857-D7F3174CAC55}"/>
              </a:ext>
            </a:extLst>
          </p:cNvPr>
          <p:cNvGrpSpPr/>
          <p:nvPr/>
        </p:nvGrpSpPr>
        <p:grpSpPr>
          <a:xfrm>
            <a:off x="1266916" y="1704975"/>
            <a:ext cx="2830452" cy="3409950"/>
            <a:chOff x="1266916" y="1704975"/>
            <a:chExt cx="2830452" cy="3409950"/>
          </a:xfrm>
        </p:grpSpPr>
        <p:sp>
          <p:nvSpPr>
            <p:cNvPr id="2" name="Rectangle: Rounded Corners 1">
              <a:hlinkClick r:id="rId3" action="ppaction://hlinksldjump"/>
              <a:extLst>
                <a:ext uri="{FF2B5EF4-FFF2-40B4-BE49-F238E27FC236}">
                  <a16:creationId xmlns:a16="http://schemas.microsoft.com/office/drawing/2014/main" id="{B5A693B2-63B6-A809-48D7-7D0A3427779D}"/>
                </a:ext>
              </a:extLst>
            </p:cNvPr>
            <p:cNvSpPr/>
            <p:nvPr/>
          </p:nvSpPr>
          <p:spPr>
            <a:xfrm>
              <a:off x="1289111" y="20574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1793594-BE94-F872-D93D-E361D0944C52}"/>
                </a:ext>
              </a:extLst>
            </p:cNvPr>
            <p:cNvSpPr/>
            <p:nvPr/>
          </p:nvSpPr>
          <p:spPr>
            <a:xfrm>
              <a:off x="3211543" y="17049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FE37F5-AD71-5B15-B7FD-83A5ABAC534F}"/>
                </a:ext>
              </a:extLst>
            </p:cNvPr>
            <p:cNvSpPr txBox="1"/>
            <p:nvPr/>
          </p:nvSpPr>
          <p:spPr>
            <a:xfrm>
              <a:off x="1304925" y="2809785"/>
              <a:ext cx="2276475" cy="400110"/>
            </a:xfrm>
            <a:prstGeom prst="rect">
              <a:avLst/>
            </a:prstGeom>
            <a:noFill/>
          </p:spPr>
          <p:txBody>
            <a:bodyPr wrap="square" rtlCol="0">
              <a:spAutoFit/>
            </a:bodyPr>
            <a:lstStyle/>
            <a:p>
              <a:pPr algn="ctr"/>
              <a:r>
                <a:rPr lang="en-US" sz="2000" dirty="0">
                  <a:latin typeface="Montserrat Black" pitchFamily="2" charset="0"/>
                </a:rPr>
                <a:t>P</a:t>
              </a:r>
              <a:r>
                <a:rPr lang="vi-VN" sz="2000" dirty="0">
                  <a:latin typeface="Montserrat Black" pitchFamily="2" charset="0"/>
                </a:rPr>
                <a:t>reprocessing</a:t>
              </a:r>
              <a:endParaRPr lang="en-US" sz="2000" dirty="0">
                <a:latin typeface="Montserrat Black" pitchFamily="2" charset="0"/>
              </a:endParaRPr>
            </a:p>
          </p:txBody>
        </p:sp>
        <p:sp>
          <p:nvSpPr>
            <p:cNvPr id="9" name="TextBox 8">
              <a:extLst>
                <a:ext uri="{FF2B5EF4-FFF2-40B4-BE49-F238E27FC236}">
                  <a16:creationId xmlns:a16="http://schemas.microsoft.com/office/drawing/2014/main" id="{A1A0F749-457F-EEB8-FA99-ADC51A56FB85}"/>
                </a:ext>
              </a:extLst>
            </p:cNvPr>
            <p:cNvSpPr txBox="1"/>
            <p:nvPr/>
          </p:nvSpPr>
          <p:spPr>
            <a:xfrm>
              <a:off x="3349655" y="1909360"/>
              <a:ext cx="609600" cy="477054"/>
            </a:xfrm>
            <a:prstGeom prst="rect">
              <a:avLst/>
            </a:prstGeom>
            <a:noFill/>
          </p:spPr>
          <p:txBody>
            <a:bodyPr wrap="square" rtlCol="0">
              <a:spAutoFit/>
            </a:bodyPr>
            <a:lstStyle/>
            <a:p>
              <a:r>
                <a:rPr lang="vi-VN" sz="2500" dirty="0">
                  <a:latin typeface="Montserrat Black" pitchFamily="2" charset="0"/>
                </a:rPr>
                <a:t>01</a:t>
              </a:r>
              <a:endParaRPr lang="en-US" sz="2500" dirty="0">
                <a:latin typeface="Montserrat Black" pitchFamily="2" charset="0"/>
              </a:endParaRPr>
            </a:p>
          </p:txBody>
        </p:sp>
        <p:sp>
          <p:nvSpPr>
            <p:cNvPr id="15" name="TextBox 14">
              <a:extLst>
                <a:ext uri="{FF2B5EF4-FFF2-40B4-BE49-F238E27FC236}">
                  <a16:creationId xmlns:a16="http://schemas.microsoft.com/office/drawing/2014/main" id="{4CA17BD5-AA45-401F-0824-F6695D30B026}"/>
                </a:ext>
              </a:extLst>
            </p:cNvPr>
            <p:cNvSpPr txBox="1"/>
            <p:nvPr/>
          </p:nvSpPr>
          <p:spPr>
            <a:xfrm>
              <a:off x="1266916" y="3355171"/>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Utilizing various techniques to process and enhance the image </a:t>
              </a:r>
              <a:r>
                <a:rPr lang="vi-VN" sz="1400" b="0" i="0" dirty="0">
                  <a:solidFill>
                    <a:srgbClr val="000000"/>
                  </a:solidFill>
                  <a:effectLst/>
                  <a:latin typeface="Montserrat Medium" pitchFamily="2" charset="0"/>
                </a:rPr>
                <a:t>quality</a:t>
              </a:r>
              <a:r>
                <a:rPr lang="en-US" sz="1400" b="0" i="0" dirty="0">
                  <a:solidFill>
                    <a:srgbClr val="000000"/>
                  </a:solidFill>
                  <a:effectLst/>
                  <a:latin typeface="Montserrat Medium" pitchFamily="2" charset="0"/>
                </a:rPr>
                <a:t>.</a:t>
              </a:r>
              <a:endParaRPr lang="en-US" sz="1400" dirty="0">
                <a:latin typeface="Montserrat Medium" pitchFamily="2" charset="0"/>
              </a:endParaRPr>
            </a:p>
          </p:txBody>
        </p:sp>
      </p:grpSp>
      <p:grpSp>
        <p:nvGrpSpPr>
          <p:cNvPr id="28" name="Group 27">
            <a:extLst>
              <a:ext uri="{FF2B5EF4-FFF2-40B4-BE49-F238E27FC236}">
                <a16:creationId xmlns:a16="http://schemas.microsoft.com/office/drawing/2014/main" id="{FBF3B7FE-0505-C3E0-F0CD-7EEE7B69E629}"/>
              </a:ext>
            </a:extLst>
          </p:cNvPr>
          <p:cNvGrpSpPr/>
          <p:nvPr/>
        </p:nvGrpSpPr>
        <p:grpSpPr>
          <a:xfrm>
            <a:off x="4856085" y="1743075"/>
            <a:ext cx="2863882" cy="3409950"/>
            <a:chOff x="4856085" y="1743075"/>
            <a:chExt cx="2863882" cy="3409950"/>
          </a:xfrm>
        </p:grpSpPr>
        <p:sp>
          <p:nvSpPr>
            <p:cNvPr id="16" name="Rectangle: Rounded Corners 15">
              <a:hlinkClick r:id="rId4" action="ppaction://hlinksldjump"/>
              <a:extLst>
                <a:ext uri="{FF2B5EF4-FFF2-40B4-BE49-F238E27FC236}">
                  <a16:creationId xmlns:a16="http://schemas.microsoft.com/office/drawing/2014/main" id="{4645B149-0F3E-A263-6CCA-09D86CBDB60F}"/>
                </a:ext>
              </a:extLst>
            </p:cNvPr>
            <p:cNvSpPr/>
            <p:nvPr/>
          </p:nvSpPr>
          <p:spPr>
            <a:xfrm>
              <a:off x="4911710" y="20955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43B75C9-D5D6-9BDC-3A3E-00E4201A1F48}"/>
                </a:ext>
              </a:extLst>
            </p:cNvPr>
            <p:cNvSpPr/>
            <p:nvPr/>
          </p:nvSpPr>
          <p:spPr>
            <a:xfrm>
              <a:off x="6834142" y="17430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9F1FCE-F8E3-6751-0A38-CB2B928D0AEA}"/>
                </a:ext>
              </a:extLst>
            </p:cNvPr>
            <p:cNvSpPr txBox="1"/>
            <p:nvPr/>
          </p:nvSpPr>
          <p:spPr>
            <a:xfrm>
              <a:off x="5000579" y="2820143"/>
              <a:ext cx="2276475" cy="400110"/>
            </a:xfrm>
            <a:prstGeom prst="rect">
              <a:avLst/>
            </a:prstGeom>
            <a:noFill/>
          </p:spPr>
          <p:txBody>
            <a:bodyPr wrap="square" rtlCol="0">
              <a:spAutoFit/>
            </a:bodyPr>
            <a:lstStyle/>
            <a:p>
              <a:pPr algn="ctr"/>
              <a:r>
                <a:rPr lang="en-US" sz="2000" dirty="0">
                  <a:latin typeface="Montserrat Black" pitchFamily="2" charset="0"/>
                </a:rPr>
                <a:t>Detect </a:t>
              </a:r>
            </a:p>
          </p:txBody>
        </p:sp>
        <p:sp>
          <p:nvSpPr>
            <p:cNvPr id="19" name="TextBox 18">
              <a:extLst>
                <a:ext uri="{FF2B5EF4-FFF2-40B4-BE49-F238E27FC236}">
                  <a16:creationId xmlns:a16="http://schemas.microsoft.com/office/drawing/2014/main" id="{B7A54B3B-BA83-7C95-6B4F-1C244EA12A05}"/>
                </a:ext>
              </a:extLst>
            </p:cNvPr>
            <p:cNvSpPr txBox="1"/>
            <p:nvPr/>
          </p:nvSpPr>
          <p:spPr>
            <a:xfrm>
              <a:off x="6972254" y="1947460"/>
              <a:ext cx="609600" cy="477054"/>
            </a:xfrm>
            <a:prstGeom prst="rect">
              <a:avLst/>
            </a:prstGeom>
            <a:noFill/>
          </p:spPr>
          <p:txBody>
            <a:bodyPr wrap="square" rtlCol="0">
              <a:spAutoFit/>
            </a:bodyPr>
            <a:lstStyle/>
            <a:p>
              <a:r>
                <a:rPr lang="vi-VN" sz="2500" dirty="0">
                  <a:latin typeface="Montserrat Black" pitchFamily="2" charset="0"/>
                </a:rPr>
                <a:t>02</a:t>
              </a:r>
              <a:endParaRPr lang="en-US" sz="2500" dirty="0">
                <a:latin typeface="Montserrat Black" pitchFamily="2" charset="0"/>
              </a:endParaRPr>
            </a:p>
          </p:txBody>
        </p:sp>
        <p:sp>
          <p:nvSpPr>
            <p:cNvPr id="20" name="TextBox 19">
              <a:extLst>
                <a:ext uri="{FF2B5EF4-FFF2-40B4-BE49-F238E27FC236}">
                  <a16:creationId xmlns:a16="http://schemas.microsoft.com/office/drawing/2014/main" id="{415224AC-2AEF-9610-88C2-B8821CB7668E}"/>
                </a:ext>
              </a:extLst>
            </p:cNvPr>
            <p:cNvSpPr txBox="1"/>
            <p:nvPr/>
          </p:nvSpPr>
          <p:spPr>
            <a:xfrm>
              <a:off x="4856085" y="3429000"/>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Detecting and bounding the positions that are likely to be QR codes or barcodes the most.</a:t>
              </a:r>
              <a:endParaRPr lang="en-US" sz="1400" dirty="0">
                <a:latin typeface="Montserrat Medium" pitchFamily="2" charset="0"/>
              </a:endParaRPr>
            </a:p>
          </p:txBody>
        </p:sp>
      </p:grpSp>
      <p:grpSp>
        <p:nvGrpSpPr>
          <p:cNvPr id="29" name="Group 28">
            <a:extLst>
              <a:ext uri="{FF2B5EF4-FFF2-40B4-BE49-F238E27FC236}">
                <a16:creationId xmlns:a16="http://schemas.microsoft.com/office/drawing/2014/main" id="{687C74C3-C7C3-58F8-EE13-CB3FD9515398}"/>
              </a:ext>
            </a:extLst>
          </p:cNvPr>
          <p:cNvGrpSpPr/>
          <p:nvPr/>
        </p:nvGrpSpPr>
        <p:grpSpPr>
          <a:xfrm>
            <a:off x="8494590" y="1781175"/>
            <a:ext cx="2847976" cy="3409950"/>
            <a:chOff x="8494590" y="1781175"/>
            <a:chExt cx="2847976" cy="3409950"/>
          </a:xfrm>
        </p:grpSpPr>
        <p:sp>
          <p:nvSpPr>
            <p:cNvPr id="21" name="Rectangle: Rounded Corners 20">
              <a:hlinkClick r:id="rId5" action="ppaction://hlinksldjump"/>
              <a:extLst>
                <a:ext uri="{FF2B5EF4-FFF2-40B4-BE49-F238E27FC236}">
                  <a16:creationId xmlns:a16="http://schemas.microsoft.com/office/drawing/2014/main" id="{387B2486-EB9B-7074-3B41-389F232209B0}"/>
                </a:ext>
              </a:extLst>
            </p:cNvPr>
            <p:cNvSpPr/>
            <p:nvPr/>
          </p:nvSpPr>
          <p:spPr>
            <a:xfrm>
              <a:off x="8534309" y="21336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E149611-4B3D-F9B4-2E51-D22AE5C77112}"/>
                </a:ext>
              </a:extLst>
            </p:cNvPr>
            <p:cNvSpPr/>
            <p:nvPr/>
          </p:nvSpPr>
          <p:spPr>
            <a:xfrm>
              <a:off x="10456741" y="17811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D7ED60-51FD-CE3F-0439-D4007874DB87}"/>
                </a:ext>
              </a:extLst>
            </p:cNvPr>
            <p:cNvSpPr txBox="1"/>
            <p:nvPr/>
          </p:nvSpPr>
          <p:spPr>
            <a:xfrm>
              <a:off x="8576363" y="2815039"/>
              <a:ext cx="2276475" cy="400110"/>
            </a:xfrm>
            <a:prstGeom prst="rect">
              <a:avLst/>
            </a:prstGeom>
            <a:noFill/>
          </p:spPr>
          <p:txBody>
            <a:bodyPr wrap="square" rtlCol="0">
              <a:spAutoFit/>
            </a:bodyPr>
            <a:lstStyle/>
            <a:p>
              <a:pPr algn="ctr"/>
              <a:r>
                <a:rPr lang="en-US" sz="2000" dirty="0">
                  <a:latin typeface="Montserrat Black" pitchFamily="2" charset="0"/>
                </a:rPr>
                <a:t>Decode</a:t>
              </a:r>
            </a:p>
          </p:txBody>
        </p:sp>
        <p:sp>
          <p:nvSpPr>
            <p:cNvPr id="24" name="TextBox 23">
              <a:extLst>
                <a:ext uri="{FF2B5EF4-FFF2-40B4-BE49-F238E27FC236}">
                  <a16:creationId xmlns:a16="http://schemas.microsoft.com/office/drawing/2014/main" id="{46B38465-A06B-BF1E-EE55-2F3F48ED6FCD}"/>
                </a:ext>
              </a:extLst>
            </p:cNvPr>
            <p:cNvSpPr txBox="1"/>
            <p:nvPr/>
          </p:nvSpPr>
          <p:spPr>
            <a:xfrm>
              <a:off x="10594853" y="1985560"/>
              <a:ext cx="609600" cy="477054"/>
            </a:xfrm>
            <a:prstGeom prst="rect">
              <a:avLst/>
            </a:prstGeom>
            <a:noFill/>
          </p:spPr>
          <p:txBody>
            <a:bodyPr wrap="square" rtlCol="0">
              <a:spAutoFit/>
            </a:bodyPr>
            <a:lstStyle/>
            <a:p>
              <a:r>
                <a:rPr lang="vi-VN" sz="2500" dirty="0">
                  <a:latin typeface="Montserrat Black" pitchFamily="2" charset="0"/>
                </a:rPr>
                <a:t>03</a:t>
              </a:r>
              <a:endParaRPr lang="en-US" sz="2500" dirty="0">
                <a:latin typeface="Montserrat Black" pitchFamily="2" charset="0"/>
              </a:endParaRPr>
            </a:p>
          </p:txBody>
        </p:sp>
        <p:sp>
          <p:nvSpPr>
            <p:cNvPr id="25" name="TextBox 24">
              <a:extLst>
                <a:ext uri="{FF2B5EF4-FFF2-40B4-BE49-F238E27FC236}">
                  <a16:creationId xmlns:a16="http://schemas.microsoft.com/office/drawing/2014/main" id="{B99D599F-B3B2-2FFE-90D8-BBE220ABDB4B}"/>
                </a:ext>
              </a:extLst>
            </p:cNvPr>
            <p:cNvSpPr txBox="1"/>
            <p:nvPr/>
          </p:nvSpPr>
          <p:spPr>
            <a:xfrm>
              <a:off x="8494590" y="3428999"/>
              <a:ext cx="2420969" cy="738664"/>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 </a:t>
              </a:r>
              <a:r>
                <a:rPr lang="vi-VN" sz="1400" b="0" i="0" dirty="0">
                  <a:solidFill>
                    <a:srgbClr val="000000"/>
                  </a:solidFill>
                  <a:effectLst/>
                  <a:latin typeface="Montserrat Medium" pitchFamily="2" charset="0"/>
                </a:rPr>
                <a:t>A</a:t>
              </a:r>
              <a:r>
                <a:rPr lang="en-US" sz="1400" b="0" i="0" dirty="0" err="1">
                  <a:solidFill>
                    <a:srgbClr val="000000"/>
                  </a:solidFill>
                  <a:effectLst/>
                  <a:latin typeface="Montserrat Medium" pitchFamily="2" charset="0"/>
                </a:rPr>
                <a:t>dditional</a:t>
              </a:r>
              <a:r>
                <a:rPr lang="en-US" sz="1400" b="0" i="0" dirty="0">
                  <a:solidFill>
                    <a:srgbClr val="000000"/>
                  </a:solidFill>
                  <a:effectLst/>
                  <a:latin typeface="Montserrat Medium" pitchFamily="2" charset="0"/>
                </a:rPr>
                <a:t> processing for the library to be able to decode</a:t>
              </a:r>
              <a:endParaRPr lang="en-US" sz="1400" dirty="0">
                <a:latin typeface="Montserrat Medium" pitchFamily="2" charset="0"/>
              </a:endParaRPr>
            </a:p>
          </p:txBody>
        </p:sp>
      </p:grpSp>
      <p:sp>
        <p:nvSpPr>
          <p:cNvPr id="39" name="Oval 38">
            <a:extLst>
              <a:ext uri="{FF2B5EF4-FFF2-40B4-BE49-F238E27FC236}">
                <a16:creationId xmlns:a16="http://schemas.microsoft.com/office/drawing/2014/main" id="{31BBABA2-39D6-A197-628C-1076F711ED06}"/>
              </a:ext>
            </a:extLst>
          </p:cNvPr>
          <p:cNvSpPr/>
          <p:nvPr/>
        </p:nvSpPr>
        <p:spPr>
          <a:xfrm>
            <a:off x="596652" y="406605"/>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40" name="TextBox 39">
            <a:extLst>
              <a:ext uri="{FF2B5EF4-FFF2-40B4-BE49-F238E27FC236}">
                <a16:creationId xmlns:a16="http://schemas.microsoft.com/office/drawing/2014/main" id="{4A93A268-5837-B7EB-A467-3D4E18655ECD}"/>
              </a:ext>
            </a:extLst>
          </p:cNvPr>
          <p:cNvSpPr txBox="1"/>
          <p:nvPr/>
        </p:nvSpPr>
        <p:spPr>
          <a:xfrm>
            <a:off x="1439744" y="522001"/>
            <a:ext cx="1529586" cy="461665"/>
          </a:xfrm>
          <a:prstGeom prst="rect">
            <a:avLst/>
          </a:prstGeom>
          <a:noFill/>
        </p:spPr>
        <p:txBody>
          <a:bodyPr wrap="none" rtlCol="0">
            <a:spAutoFit/>
          </a:bodyPr>
          <a:lstStyle/>
          <a:p>
            <a:r>
              <a:rPr lang="en-US" sz="2400" b="1" dirty="0">
                <a:solidFill>
                  <a:schemeClr val="bg1"/>
                </a:solidFill>
                <a:latin typeface="Montserrat" pitchFamily="2" charset="0"/>
              </a:rPr>
              <a:t>Solution</a:t>
            </a:r>
          </a:p>
        </p:txBody>
      </p:sp>
      <p:sp>
        <p:nvSpPr>
          <p:cNvPr id="41" name="TextBox 40">
            <a:extLst>
              <a:ext uri="{FF2B5EF4-FFF2-40B4-BE49-F238E27FC236}">
                <a16:creationId xmlns:a16="http://schemas.microsoft.com/office/drawing/2014/main" id="{4B442515-2828-1CDD-0F9A-3D16ACAE7D84}"/>
              </a:ext>
            </a:extLst>
          </p:cNvPr>
          <p:cNvSpPr txBox="1"/>
          <p:nvPr/>
        </p:nvSpPr>
        <p:spPr>
          <a:xfrm>
            <a:off x="697751" y="568167"/>
            <a:ext cx="558812" cy="369332"/>
          </a:xfrm>
          <a:prstGeom prst="rect">
            <a:avLst/>
          </a:prstGeom>
          <a:noFill/>
        </p:spPr>
        <p:txBody>
          <a:bodyPr wrap="square" rtlCol="0">
            <a:spAutoFit/>
          </a:bodyPr>
          <a:lstStyle/>
          <a:p>
            <a:r>
              <a:rPr lang="vi-VN" b="1" dirty="0">
                <a:latin typeface="Montserrat" pitchFamily="2" charset="0"/>
              </a:rPr>
              <a:t>03</a:t>
            </a:r>
            <a:endParaRPr lang="en-US" b="1" dirty="0">
              <a:latin typeface="Montserrat" pitchFamily="2" charset="0"/>
            </a:endParaRPr>
          </a:p>
        </p:txBody>
      </p:sp>
    </p:spTree>
    <p:extLst>
      <p:ext uri="{BB962C8B-B14F-4D97-AF65-F5344CB8AC3E}">
        <p14:creationId xmlns:p14="http://schemas.microsoft.com/office/powerpoint/2010/main" val="193293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B06D17-69DE-98DB-DBBB-AB74024F67F2}"/>
              </a:ext>
            </a:extLst>
          </p:cNvPr>
          <p:cNvSpPr/>
          <p:nvPr/>
        </p:nvSpPr>
        <p:spPr>
          <a:xfrm>
            <a:off x="0" y="0"/>
            <a:ext cx="12487275" cy="6858000"/>
          </a:xfrm>
          <a:prstGeom prst="rect">
            <a:avLst/>
          </a:prstGeom>
          <a:blipFill dpi="0" rotWithShape="1">
            <a:blip r:embed="rId2">
              <a:alphaModFix amt="11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6" name="Freeform: Shape 15">
            <a:extLst>
              <a:ext uri="{FF2B5EF4-FFF2-40B4-BE49-F238E27FC236}">
                <a16:creationId xmlns:a16="http://schemas.microsoft.com/office/drawing/2014/main" id="{BFE0DA5A-E360-9E3A-7D44-EA66D62F8590}"/>
              </a:ext>
            </a:extLst>
          </p:cNvPr>
          <p:cNvSpPr/>
          <p:nvPr/>
        </p:nvSpPr>
        <p:spPr>
          <a:xfrm rot="2190390">
            <a:off x="8036001" y="-1127413"/>
            <a:ext cx="3985870" cy="6073415"/>
          </a:xfrm>
          <a:custGeom>
            <a:avLst/>
            <a:gdLst>
              <a:gd name="connsiteX0" fmla="*/ 151037 w 3985870"/>
              <a:gd name="connsiteY0" fmla="*/ 3865358 h 6073415"/>
              <a:gd name="connsiteX1" fmla="*/ 317126 w 3985870"/>
              <a:gd name="connsiteY1" fmla="*/ 3814625 h 6073415"/>
              <a:gd name="connsiteX2" fmla="*/ 391382 w 3985870"/>
              <a:gd name="connsiteY2" fmla="*/ 3814625 h 6073415"/>
              <a:gd name="connsiteX3" fmla="*/ 688442 w 3985870"/>
              <a:gd name="connsiteY3" fmla="*/ 4111685 h 6073415"/>
              <a:gd name="connsiteX4" fmla="*/ 688442 w 3985870"/>
              <a:gd name="connsiteY4" fmla="*/ 4859668 h 6073415"/>
              <a:gd name="connsiteX5" fmla="*/ 391382 w 3985870"/>
              <a:gd name="connsiteY5" fmla="*/ 5156728 h 6073415"/>
              <a:gd name="connsiteX6" fmla="*/ 317126 w 3985870"/>
              <a:gd name="connsiteY6" fmla="*/ 5156728 h 6073415"/>
              <a:gd name="connsiteX7" fmla="*/ 20066 w 3985870"/>
              <a:gd name="connsiteY7" fmla="*/ 4859668 h 6073415"/>
              <a:gd name="connsiteX8" fmla="*/ 20066 w 3985870"/>
              <a:gd name="connsiteY8" fmla="*/ 4111685 h 6073415"/>
              <a:gd name="connsiteX9" fmla="*/ 151037 w 3985870"/>
              <a:gd name="connsiteY9" fmla="*/ 3865358 h 6073415"/>
              <a:gd name="connsiteX10" fmla="*/ 1791877 w 3985870"/>
              <a:gd name="connsiteY10" fmla="*/ 2608936 h 6073415"/>
              <a:gd name="connsiteX11" fmla="*/ 1957965 w 3985870"/>
              <a:gd name="connsiteY11" fmla="*/ 2558203 h 6073415"/>
              <a:gd name="connsiteX12" fmla="*/ 2032221 w 3985870"/>
              <a:gd name="connsiteY12" fmla="*/ 2558204 h 6073415"/>
              <a:gd name="connsiteX13" fmla="*/ 2329282 w 3985870"/>
              <a:gd name="connsiteY13" fmla="*/ 2855263 h 6073415"/>
              <a:gd name="connsiteX14" fmla="*/ 2329281 w 3985870"/>
              <a:gd name="connsiteY14" fmla="*/ 3951606 h 6073415"/>
              <a:gd name="connsiteX15" fmla="*/ 2032221 w 3985870"/>
              <a:gd name="connsiteY15" fmla="*/ 4248666 h 6073415"/>
              <a:gd name="connsiteX16" fmla="*/ 1957966 w 3985870"/>
              <a:gd name="connsiteY16" fmla="*/ 4248666 h 6073415"/>
              <a:gd name="connsiteX17" fmla="*/ 1660905 w 3985870"/>
              <a:gd name="connsiteY17" fmla="*/ 3951607 h 6073415"/>
              <a:gd name="connsiteX18" fmla="*/ 1660905 w 3985870"/>
              <a:gd name="connsiteY18" fmla="*/ 2855264 h 6073415"/>
              <a:gd name="connsiteX19" fmla="*/ 1791877 w 3985870"/>
              <a:gd name="connsiteY19" fmla="*/ 2608936 h 6073415"/>
              <a:gd name="connsiteX20" fmla="*/ 3448465 w 3985870"/>
              <a:gd name="connsiteY20" fmla="*/ 619171 h 6073415"/>
              <a:gd name="connsiteX21" fmla="*/ 3614555 w 3985870"/>
              <a:gd name="connsiteY21" fmla="*/ 568438 h 6073415"/>
              <a:gd name="connsiteX22" fmla="*/ 3688810 w 3985870"/>
              <a:gd name="connsiteY22" fmla="*/ 568438 h 6073415"/>
              <a:gd name="connsiteX23" fmla="*/ 3985870 w 3985870"/>
              <a:gd name="connsiteY23" fmla="*/ 865498 h 6073415"/>
              <a:gd name="connsiteX24" fmla="*/ 3985870 w 3985870"/>
              <a:gd name="connsiteY24" fmla="*/ 5110870 h 6073415"/>
              <a:gd name="connsiteX25" fmla="*/ 3688810 w 3985870"/>
              <a:gd name="connsiteY25" fmla="*/ 5407930 h 6073415"/>
              <a:gd name="connsiteX26" fmla="*/ 3614554 w 3985870"/>
              <a:gd name="connsiteY26" fmla="*/ 5407930 h 6073415"/>
              <a:gd name="connsiteX27" fmla="*/ 3317494 w 3985870"/>
              <a:gd name="connsiteY27" fmla="*/ 5110870 h 6073415"/>
              <a:gd name="connsiteX28" fmla="*/ 3317494 w 3985870"/>
              <a:gd name="connsiteY28" fmla="*/ 865498 h 6073415"/>
              <a:gd name="connsiteX29" fmla="*/ 3448465 w 3985870"/>
              <a:gd name="connsiteY29" fmla="*/ 619171 h 6073415"/>
              <a:gd name="connsiteX30" fmla="*/ 2606180 w 3985870"/>
              <a:gd name="connsiteY30" fmla="*/ 50733 h 6073415"/>
              <a:gd name="connsiteX31" fmla="*/ 2772269 w 3985870"/>
              <a:gd name="connsiteY31" fmla="*/ 0 h 6073415"/>
              <a:gd name="connsiteX32" fmla="*/ 2846525 w 3985870"/>
              <a:gd name="connsiteY32" fmla="*/ 0 h 6073415"/>
              <a:gd name="connsiteX33" fmla="*/ 3143585 w 3985870"/>
              <a:gd name="connsiteY33" fmla="*/ 297060 h 6073415"/>
              <a:gd name="connsiteX34" fmla="*/ 3143585 w 3985870"/>
              <a:gd name="connsiteY34" fmla="*/ 4542432 h 6073415"/>
              <a:gd name="connsiteX35" fmla="*/ 2846525 w 3985870"/>
              <a:gd name="connsiteY35" fmla="*/ 4839492 h 6073415"/>
              <a:gd name="connsiteX36" fmla="*/ 2772269 w 3985870"/>
              <a:gd name="connsiteY36" fmla="*/ 4839492 h 6073415"/>
              <a:gd name="connsiteX37" fmla="*/ 2475209 w 3985870"/>
              <a:gd name="connsiteY37" fmla="*/ 4542431 h 6073415"/>
              <a:gd name="connsiteX38" fmla="*/ 2475209 w 3985870"/>
              <a:gd name="connsiteY38" fmla="*/ 297060 h 6073415"/>
              <a:gd name="connsiteX39" fmla="*/ 2606180 w 3985870"/>
              <a:gd name="connsiteY39" fmla="*/ 50733 h 6073415"/>
              <a:gd name="connsiteX40" fmla="*/ 1784055 w 3985870"/>
              <a:gd name="connsiteY40" fmla="*/ 61591 h 6073415"/>
              <a:gd name="connsiteX41" fmla="*/ 1950143 w 3985870"/>
              <a:gd name="connsiteY41" fmla="*/ 10858 h 6073415"/>
              <a:gd name="connsiteX42" fmla="*/ 2024400 w 3985870"/>
              <a:gd name="connsiteY42" fmla="*/ 10858 h 6073415"/>
              <a:gd name="connsiteX43" fmla="*/ 2321460 w 3985870"/>
              <a:gd name="connsiteY43" fmla="*/ 307918 h 6073415"/>
              <a:gd name="connsiteX44" fmla="*/ 2321459 w 3985870"/>
              <a:gd name="connsiteY44" fmla="*/ 2186463 h 6073415"/>
              <a:gd name="connsiteX45" fmla="*/ 2024400 w 3985870"/>
              <a:gd name="connsiteY45" fmla="*/ 2483523 h 6073415"/>
              <a:gd name="connsiteX46" fmla="*/ 1950144 w 3985870"/>
              <a:gd name="connsiteY46" fmla="*/ 2483523 h 6073415"/>
              <a:gd name="connsiteX47" fmla="*/ 1653084 w 3985870"/>
              <a:gd name="connsiteY47" fmla="*/ 2186463 h 6073415"/>
              <a:gd name="connsiteX48" fmla="*/ 1653084 w 3985870"/>
              <a:gd name="connsiteY48" fmla="*/ 307918 h 6073415"/>
              <a:gd name="connsiteX49" fmla="*/ 1784055 w 3985870"/>
              <a:gd name="connsiteY49" fmla="*/ 61591 h 6073415"/>
              <a:gd name="connsiteX50" fmla="*/ 1042498 w 3985870"/>
              <a:gd name="connsiteY50" fmla="*/ 327531 h 6073415"/>
              <a:gd name="connsiteX51" fmla="*/ 1208587 w 3985870"/>
              <a:gd name="connsiteY51" fmla="*/ 276798 h 6073415"/>
              <a:gd name="connsiteX52" fmla="*/ 1282842 w 3985870"/>
              <a:gd name="connsiteY52" fmla="*/ 276798 h 6073415"/>
              <a:gd name="connsiteX53" fmla="*/ 1579903 w 3985870"/>
              <a:gd name="connsiteY53" fmla="*/ 573858 h 6073415"/>
              <a:gd name="connsiteX54" fmla="*/ 1579902 w 3985870"/>
              <a:gd name="connsiteY54" fmla="*/ 5776355 h 6073415"/>
              <a:gd name="connsiteX55" fmla="*/ 1282843 w 3985870"/>
              <a:gd name="connsiteY55" fmla="*/ 6073415 h 6073415"/>
              <a:gd name="connsiteX56" fmla="*/ 1208586 w 3985870"/>
              <a:gd name="connsiteY56" fmla="*/ 6073415 h 6073415"/>
              <a:gd name="connsiteX57" fmla="*/ 911526 w 3985870"/>
              <a:gd name="connsiteY57" fmla="*/ 5776355 h 6073415"/>
              <a:gd name="connsiteX58" fmla="*/ 911526 w 3985870"/>
              <a:gd name="connsiteY58" fmla="*/ 573858 h 6073415"/>
              <a:gd name="connsiteX59" fmla="*/ 1042498 w 3985870"/>
              <a:gd name="connsiteY59" fmla="*/ 327531 h 6073415"/>
              <a:gd name="connsiteX60" fmla="*/ 130971 w 3985870"/>
              <a:gd name="connsiteY60" fmla="*/ 729355 h 6073415"/>
              <a:gd name="connsiteX61" fmla="*/ 297060 w 3985870"/>
              <a:gd name="connsiteY61" fmla="*/ 678622 h 6073415"/>
              <a:gd name="connsiteX62" fmla="*/ 371316 w 3985870"/>
              <a:gd name="connsiteY62" fmla="*/ 678623 h 6073415"/>
              <a:gd name="connsiteX63" fmla="*/ 668376 w 3985870"/>
              <a:gd name="connsiteY63" fmla="*/ 975682 h 6073415"/>
              <a:gd name="connsiteX64" fmla="*/ 668377 w 3985870"/>
              <a:gd name="connsiteY64" fmla="*/ 3398493 h 6073415"/>
              <a:gd name="connsiteX65" fmla="*/ 371316 w 3985870"/>
              <a:gd name="connsiteY65" fmla="*/ 3695553 h 6073415"/>
              <a:gd name="connsiteX66" fmla="*/ 297060 w 3985870"/>
              <a:gd name="connsiteY66" fmla="*/ 3695554 h 6073415"/>
              <a:gd name="connsiteX67" fmla="*/ 0 w 3985870"/>
              <a:gd name="connsiteY67" fmla="*/ 3398493 h 6073415"/>
              <a:gd name="connsiteX68" fmla="*/ 0 w 3985870"/>
              <a:gd name="connsiteY68" fmla="*/ 975683 h 6073415"/>
              <a:gd name="connsiteX69" fmla="*/ 130971 w 3985870"/>
              <a:gd name="connsiteY69" fmla="*/ 729355 h 607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985870" h="6073415">
                <a:moveTo>
                  <a:pt x="151037" y="3865358"/>
                </a:moveTo>
                <a:cubicBezTo>
                  <a:pt x="198448" y="3833328"/>
                  <a:pt x="255603" y="3814625"/>
                  <a:pt x="317126" y="3814625"/>
                </a:cubicBezTo>
                <a:lnTo>
                  <a:pt x="391382" y="3814625"/>
                </a:lnTo>
                <a:cubicBezTo>
                  <a:pt x="555444" y="3814625"/>
                  <a:pt x="688442" y="3947623"/>
                  <a:pt x="688442" y="4111685"/>
                </a:cubicBezTo>
                <a:lnTo>
                  <a:pt x="688442" y="4859668"/>
                </a:lnTo>
                <a:cubicBezTo>
                  <a:pt x="688442" y="5023730"/>
                  <a:pt x="555444" y="5156728"/>
                  <a:pt x="391382" y="5156728"/>
                </a:cubicBezTo>
                <a:lnTo>
                  <a:pt x="317126" y="5156728"/>
                </a:lnTo>
                <a:cubicBezTo>
                  <a:pt x="153064" y="5156728"/>
                  <a:pt x="20066" y="5023730"/>
                  <a:pt x="20066" y="4859668"/>
                </a:cubicBezTo>
                <a:lnTo>
                  <a:pt x="20066" y="4111685"/>
                </a:lnTo>
                <a:cubicBezTo>
                  <a:pt x="20066" y="4009146"/>
                  <a:pt x="72019" y="3918742"/>
                  <a:pt x="151037" y="3865358"/>
                </a:cubicBezTo>
                <a:close/>
                <a:moveTo>
                  <a:pt x="1791877" y="2608936"/>
                </a:moveTo>
                <a:cubicBezTo>
                  <a:pt x="1839287" y="2576907"/>
                  <a:pt x="1896442" y="2558204"/>
                  <a:pt x="1957965" y="2558203"/>
                </a:cubicBezTo>
                <a:lnTo>
                  <a:pt x="2032221" y="2558204"/>
                </a:lnTo>
                <a:cubicBezTo>
                  <a:pt x="2196283" y="2558204"/>
                  <a:pt x="2329281" y="2691202"/>
                  <a:pt x="2329282" y="2855263"/>
                </a:cubicBezTo>
                <a:lnTo>
                  <a:pt x="2329281" y="3951606"/>
                </a:lnTo>
                <a:cubicBezTo>
                  <a:pt x="2329281" y="4115668"/>
                  <a:pt x="2196283" y="4248667"/>
                  <a:pt x="2032221" y="4248666"/>
                </a:cubicBezTo>
                <a:lnTo>
                  <a:pt x="1957966" y="4248666"/>
                </a:lnTo>
                <a:cubicBezTo>
                  <a:pt x="1793904" y="4248666"/>
                  <a:pt x="1660906" y="4115668"/>
                  <a:pt x="1660905" y="3951607"/>
                </a:cubicBezTo>
                <a:lnTo>
                  <a:pt x="1660905" y="2855264"/>
                </a:lnTo>
                <a:cubicBezTo>
                  <a:pt x="1660906" y="2752725"/>
                  <a:pt x="1712858" y="2662320"/>
                  <a:pt x="1791877" y="2608936"/>
                </a:cubicBezTo>
                <a:close/>
                <a:moveTo>
                  <a:pt x="3448465" y="619171"/>
                </a:moveTo>
                <a:cubicBezTo>
                  <a:pt x="3495876" y="587141"/>
                  <a:pt x="3553031" y="568438"/>
                  <a:pt x="3614555" y="568438"/>
                </a:cubicBezTo>
                <a:lnTo>
                  <a:pt x="3688810" y="568438"/>
                </a:lnTo>
                <a:cubicBezTo>
                  <a:pt x="3852872" y="568438"/>
                  <a:pt x="3985870" y="701436"/>
                  <a:pt x="3985870" y="865498"/>
                </a:cubicBezTo>
                <a:lnTo>
                  <a:pt x="3985870" y="5110870"/>
                </a:lnTo>
                <a:cubicBezTo>
                  <a:pt x="3985870" y="5274932"/>
                  <a:pt x="3852872" y="5407930"/>
                  <a:pt x="3688810" y="5407930"/>
                </a:cubicBezTo>
                <a:lnTo>
                  <a:pt x="3614554" y="5407930"/>
                </a:lnTo>
                <a:cubicBezTo>
                  <a:pt x="3450492" y="5407930"/>
                  <a:pt x="3317494" y="5274932"/>
                  <a:pt x="3317494" y="5110870"/>
                </a:cubicBezTo>
                <a:lnTo>
                  <a:pt x="3317494" y="865498"/>
                </a:lnTo>
                <a:cubicBezTo>
                  <a:pt x="3317495" y="762959"/>
                  <a:pt x="3369446" y="672555"/>
                  <a:pt x="3448465" y="619171"/>
                </a:cubicBezTo>
                <a:close/>
                <a:moveTo>
                  <a:pt x="2606180" y="50733"/>
                </a:moveTo>
                <a:cubicBezTo>
                  <a:pt x="2653591" y="18703"/>
                  <a:pt x="2710746" y="0"/>
                  <a:pt x="2772269" y="0"/>
                </a:cubicBezTo>
                <a:lnTo>
                  <a:pt x="2846525" y="0"/>
                </a:lnTo>
                <a:cubicBezTo>
                  <a:pt x="3010587" y="0"/>
                  <a:pt x="3143585" y="132998"/>
                  <a:pt x="3143585" y="297060"/>
                </a:cubicBezTo>
                <a:lnTo>
                  <a:pt x="3143585" y="4542432"/>
                </a:lnTo>
                <a:cubicBezTo>
                  <a:pt x="3143584" y="4706494"/>
                  <a:pt x="3010587" y="4839491"/>
                  <a:pt x="2846525" y="4839492"/>
                </a:cubicBezTo>
                <a:lnTo>
                  <a:pt x="2772269" y="4839492"/>
                </a:lnTo>
                <a:cubicBezTo>
                  <a:pt x="2608207" y="4839492"/>
                  <a:pt x="2475209" y="4706494"/>
                  <a:pt x="2475209" y="4542431"/>
                </a:cubicBezTo>
                <a:lnTo>
                  <a:pt x="2475209" y="297060"/>
                </a:lnTo>
                <a:cubicBezTo>
                  <a:pt x="2475209" y="194521"/>
                  <a:pt x="2527161" y="104117"/>
                  <a:pt x="2606180" y="50733"/>
                </a:cubicBezTo>
                <a:close/>
                <a:moveTo>
                  <a:pt x="1784055" y="61591"/>
                </a:moveTo>
                <a:cubicBezTo>
                  <a:pt x="1831465" y="29561"/>
                  <a:pt x="1888620" y="10858"/>
                  <a:pt x="1950143" y="10858"/>
                </a:cubicBezTo>
                <a:lnTo>
                  <a:pt x="2024400" y="10858"/>
                </a:lnTo>
                <a:cubicBezTo>
                  <a:pt x="2188462" y="10858"/>
                  <a:pt x="2321460" y="143856"/>
                  <a:pt x="2321460" y="307918"/>
                </a:cubicBezTo>
                <a:lnTo>
                  <a:pt x="2321459" y="2186463"/>
                </a:lnTo>
                <a:cubicBezTo>
                  <a:pt x="2321460" y="2350524"/>
                  <a:pt x="2188462" y="2483523"/>
                  <a:pt x="2024400" y="2483523"/>
                </a:cubicBezTo>
                <a:lnTo>
                  <a:pt x="1950144" y="2483523"/>
                </a:lnTo>
                <a:cubicBezTo>
                  <a:pt x="1786082" y="2483523"/>
                  <a:pt x="1653084" y="2350525"/>
                  <a:pt x="1653084" y="2186463"/>
                </a:cubicBezTo>
                <a:lnTo>
                  <a:pt x="1653084" y="307918"/>
                </a:lnTo>
                <a:cubicBezTo>
                  <a:pt x="1653083" y="205379"/>
                  <a:pt x="1705036" y="114975"/>
                  <a:pt x="1784055" y="61591"/>
                </a:cubicBezTo>
                <a:close/>
                <a:moveTo>
                  <a:pt x="1042498" y="327531"/>
                </a:moveTo>
                <a:cubicBezTo>
                  <a:pt x="1089908" y="295501"/>
                  <a:pt x="1147063" y="276799"/>
                  <a:pt x="1208587" y="276798"/>
                </a:cubicBezTo>
                <a:lnTo>
                  <a:pt x="1282842" y="276798"/>
                </a:lnTo>
                <a:cubicBezTo>
                  <a:pt x="1446905" y="276798"/>
                  <a:pt x="1579903" y="409796"/>
                  <a:pt x="1579903" y="573858"/>
                </a:cubicBezTo>
                <a:lnTo>
                  <a:pt x="1579902" y="5776355"/>
                </a:lnTo>
                <a:cubicBezTo>
                  <a:pt x="1579903" y="5940417"/>
                  <a:pt x="1446904" y="6073415"/>
                  <a:pt x="1282843" y="6073415"/>
                </a:cubicBezTo>
                <a:lnTo>
                  <a:pt x="1208586" y="6073415"/>
                </a:lnTo>
                <a:cubicBezTo>
                  <a:pt x="1044525" y="6073415"/>
                  <a:pt x="911527" y="5940417"/>
                  <a:pt x="911526" y="5776355"/>
                </a:cubicBezTo>
                <a:lnTo>
                  <a:pt x="911526" y="573858"/>
                </a:lnTo>
                <a:cubicBezTo>
                  <a:pt x="911527" y="471320"/>
                  <a:pt x="963479" y="380915"/>
                  <a:pt x="1042498" y="327531"/>
                </a:cubicBezTo>
                <a:close/>
                <a:moveTo>
                  <a:pt x="130971" y="729355"/>
                </a:moveTo>
                <a:cubicBezTo>
                  <a:pt x="178382" y="697325"/>
                  <a:pt x="235537" y="678623"/>
                  <a:pt x="297060" y="678622"/>
                </a:cubicBezTo>
                <a:lnTo>
                  <a:pt x="371316" y="678623"/>
                </a:lnTo>
                <a:cubicBezTo>
                  <a:pt x="535379" y="678622"/>
                  <a:pt x="668377" y="811620"/>
                  <a:pt x="668376" y="975682"/>
                </a:cubicBezTo>
                <a:lnTo>
                  <a:pt x="668377" y="3398493"/>
                </a:lnTo>
                <a:cubicBezTo>
                  <a:pt x="668376" y="3562555"/>
                  <a:pt x="535378" y="3695553"/>
                  <a:pt x="371316" y="3695553"/>
                </a:cubicBezTo>
                <a:lnTo>
                  <a:pt x="297060" y="3695554"/>
                </a:lnTo>
                <a:cubicBezTo>
                  <a:pt x="132998" y="3695553"/>
                  <a:pt x="0" y="3562555"/>
                  <a:pt x="0" y="3398493"/>
                </a:cubicBezTo>
                <a:lnTo>
                  <a:pt x="0" y="975683"/>
                </a:lnTo>
                <a:cubicBezTo>
                  <a:pt x="0" y="873144"/>
                  <a:pt x="51953" y="782739"/>
                  <a:pt x="130971" y="729355"/>
                </a:cubicBezTo>
                <a:close/>
              </a:path>
            </a:pathLst>
          </a:custGeom>
          <a:blipFill dpi="0" rotWithShape="0">
            <a:blip r:embed="rId2">
              <a:alphaModFix amt="87000"/>
            </a:blip>
            <a:srcRect/>
            <a:stretch>
              <a:fillRect l="-37467" t="7330" r="-34875" b="4659"/>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7BC36581-FA79-AB4F-FFF4-0CC29FAE643F}"/>
              </a:ext>
            </a:extLst>
          </p:cNvPr>
          <p:cNvSpPr txBox="1"/>
          <p:nvPr/>
        </p:nvSpPr>
        <p:spPr>
          <a:xfrm>
            <a:off x="755415" y="695314"/>
            <a:ext cx="5197710" cy="553998"/>
          </a:xfrm>
          <a:prstGeom prst="rect">
            <a:avLst/>
          </a:prstGeom>
          <a:noFill/>
        </p:spPr>
        <p:txBody>
          <a:bodyPr wrap="square" rtlCol="0">
            <a:spAutoFit/>
          </a:bodyPr>
          <a:lstStyle/>
          <a:p>
            <a:r>
              <a:rPr lang="vi-VN" sz="3000" b="1" dirty="0">
                <a:latin typeface="Montserrat" pitchFamily="2" charset="0"/>
              </a:rPr>
              <a:t>Brightness equalization</a:t>
            </a:r>
            <a:endParaRPr lang="en-US" sz="3000" b="1" dirty="0">
              <a:latin typeface="Montserrat" pitchFamily="2" charset="0"/>
            </a:endParaRPr>
          </a:p>
        </p:txBody>
      </p:sp>
      <p:sp>
        <p:nvSpPr>
          <p:cNvPr id="19" name="TextBox 18">
            <a:extLst>
              <a:ext uri="{FF2B5EF4-FFF2-40B4-BE49-F238E27FC236}">
                <a16:creationId xmlns:a16="http://schemas.microsoft.com/office/drawing/2014/main" id="{38951848-2FF8-49A4-295F-94A6B45EC620}"/>
              </a:ext>
            </a:extLst>
          </p:cNvPr>
          <p:cNvSpPr txBox="1"/>
          <p:nvPr/>
        </p:nvSpPr>
        <p:spPr>
          <a:xfrm>
            <a:off x="755415" y="1378588"/>
            <a:ext cx="4607160" cy="1965218"/>
          </a:xfrm>
          <a:prstGeom prst="rect">
            <a:avLst/>
          </a:prstGeom>
          <a:noFill/>
        </p:spPr>
        <p:txBody>
          <a:bodyPr wrap="square" rtlCol="0">
            <a:spAutoFit/>
          </a:bodyPr>
          <a:lstStyle/>
          <a:p>
            <a:pPr algn="just">
              <a:lnSpc>
                <a:spcPct val="114000"/>
              </a:lnSpc>
            </a:pPr>
            <a:r>
              <a:rPr lang="en-US" b="0" i="0" dirty="0">
                <a:solidFill>
                  <a:srgbClr val="000000"/>
                </a:solidFill>
                <a:effectLst/>
                <a:latin typeface="Montserrat Medium" pitchFamily="2" charset="0"/>
              </a:rPr>
              <a:t>is a technique used in image processing to adjust the distribution of pixel intensities in an image. The goal is to enhance the overall contrast and improve the visibility of details in the image.</a:t>
            </a:r>
            <a:endParaRPr lang="en-US" dirty="0">
              <a:latin typeface="Montserrat Medium" pitchFamily="2" charset="0"/>
            </a:endParaRPr>
          </a:p>
        </p:txBody>
      </p:sp>
      <p:pic>
        <p:nvPicPr>
          <p:cNvPr id="21" name="Picture 20">
            <a:extLst>
              <a:ext uri="{FF2B5EF4-FFF2-40B4-BE49-F238E27FC236}">
                <a16:creationId xmlns:a16="http://schemas.microsoft.com/office/drawing/2014/main" id="{F788D566-3B24-1298-5B65-920E87907D2D}"/>
              </a:ext>
            </a:extLst>
          </p:cNvPr>
          <p:cNvPicPr>
            <a:picLocks noChangeAspect="1"/>
          </p:cNvPicPr>
          <p:nvPr/>
        </p:nvPicPr>
        <p:blipFill>
          <a:blip r:embed="rId3"/>
          <a:stretch>
            <a:fillRect/>
          </a:stretch>
        </p:blipFill>
        <p:spPr>
          <a:xfrm>
            <a:off x="755415" y="3737864"/>
            <a:ext cx="3156657" cy="2713549"/>
          </a:xfrm>
          <a:prstGeom prst="rect">
            <a:avLst/>
          </a:prstGeom>
        </p:spPr>
      </p:pic>
      <p:pic>
        <p:nvPicPr>
          <p:cNvPr id="23" name="Picture 22">
            <a:extLst>
              <a:ext uri="{FF2B5EF4-FFF2-40B4-BE49-F238E27FC236}">
                <a16:creationId xmlns:a16="http://schemas.microsoft.com/office/drawing/2014/main" id="{7CF39E79-5C4F-663C-AB5E-7315CA4E0A28}"/>
              </a:ext>
            </a:extLst>
          </p:cNvPr>
          <p:cNvPicPr>
            <a:picLocks noChangeAspect="1"/>
          </p:cNvPicPr>
          <p:nvPr/>
        </p:nvPicPr>
        <p:blipFill>
          <a:blip r:embed="rId4"/>
          <a:stretch>
            <a:fillRect/>
          </a:stretch>
        </p:blipFill>
        <p:spPr>
          <a:xfrm>
            <a:off x="4146204" y="3670440"/>
            <a:ext cx="3235672" cy="2780973"/>
          </a:xfrm>
          <a:prstGeom prst="rect">
            <a:avLst/>
          </a:prstGeom>
        </p:spPr>
      </p:pic>
    </p:spTree>
    <p:extLst>
      <p:ext uri="{BB962C8B-B14F-4D97-AF65-F5344CB8AC3E}">
        <p14:creationId xmlns:p14="http://schemas.microsoft.com/office/powerpoint/2010/main" val="7269811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grpSp>
        <p:nvGrpSpPr>
          <p:cNvPr id="27" name="Group 26">
            <a:extLst>
              <a:ext uri="{FF2B5EF4-FFF2-40B4-BE49-F238E27FC236}">
                <a16:creationId xmlns:a16="http://schemas.microsoft.com/office/drawing/2014/main" id="{D3A12849-8B39-9238-8857-D7F3174CAC55}"/>
              </a:ext>
            </a:extLst>
          </p:cNvPr>
          <p:cNvGrpSpPr/>
          <p:nvPr/>
        </p:nvGrpSpPr>
        <p:grpSpPr>
          <a:xfrm>
            <a:off x="1266916" y="1704975"/>
            <a:ext cx="2830452" cy="3409950"/>
            <a:chOff x="1266916" y="1704975"/>
            <a:chExt cx="2830452" cy="3409950"/>
          </a:xfrm>
        </p:grpSpPr>
        <p:sp>
          <p:nvSpPr>
            <p:cNvPr id="2" name="Rectangle: Rounded Corners 1">
              <a:hlinkClick r:id="rId3" action="ppaction://hlinksldjump"/>
              <a:extLst>
                <a:ext uri="{FF2B5EF4-FFF2-40B4-BE49-F238E27FC236}">
                  <a16:creationId xmlns:a16="http://schemas.microsoft.com/office/drawing/2014/main" id="{B5A693B2-63B6-A809-48D7-7D0A3427779D}"/>
                </a:ext>
              </a:extLst>
            </p:cNvPr>
            <p:cNvSpPr/>
            <p:nvPr/>
          </p:nvSpPr>
          <p:spPr>
            <a:xfrm>
              <a:off x="1289111" y="20574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1793594-BE94-F872-D93D-E361D0944C52}"/>
                </a:ext>
              </a:extLst>
            </p:cNvPr>
            <p:cNvSpPr/>
            <p:nvPr/>
          </p:nvSpPr>
          <p:spPr>
            <a:xfrm>
              <a:off x="3211543" y="17049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FE37F5-AD71-5B15-B7FD-83A5ABAC534F}"/>
                </a:ext>
              </a:extLst>
            </p:cNvPr>
            <p:cNvSpPr txBox="1"/>
            <p:nvPr/>
          </p:nvSpPr>
          <p:spPr>
            <a:xfrm>
              <a:off x="1304925" y="2809785"/>
              <a:ext cx="2276475" cy="400110"/>
            </a:xfrm>
            <a:prstGeom prst="rect">
              <a:avLst/>
            </a:prstGeom>
            <a:noFill/>
          </p:spPr>
          <p:txBody>
            <a:bodyPr wrap="square" rtlCol="0">
              <a:spAutoFit/>
            </a:bodyPr>
            <a:lstStyle/>
            <a:p>
              <a:pPr algn="ctr"/>
              <a:r>
                <a:rPr lang="en-US" sz="2000" dirty="0">
                  <a:latin typeface="Montserrat Black" pitchFamily="2" charset="0"/>
                </a:rPr>
                <a:t>P</a:t>
              </a:r>
              <a:r>
                <a:rPr lang="vi-VN" sz="2000" dirty="0">
                  <a:latin typeface="Montserrat Black" pitchFamily="2" charset="0"/>
                </a:rPr>
                <a:t>reprocessing</a:t>
              </a:r>
              <a:endParaRPr lang="en-US" sz="2000" dirty="0">
                <a:latin typeface="Montserrat Black" pitchFamily="2" charset="0"/>
              </a:endParaRPr>
            </a:p>
          </p:txBody>
        </p:sp>
        <p:sp>
          <p:nvSpPr>
            <p:cNvPr id="9" name="TextBox 8">
              <a:extLst>
                <a:ext uri="{FF2B5EF4-FFF2-40B4-BE49-F238E27FC236}">
                  <a16:creationId xmlns:a16="http://schemas.microsoft.com/office/drawing/2014/main" id="{A1A0F749-457F-EEB8-FA99-ADC51A56FB85}"/>
                </a:ext>
              </a:extLst>
            </p:cNvPr>
            <p:cNvSpPr txBox="1"/>
            <p:nvPr/>
          </p:nvSpPr>
          <p:spPr>
            <a:xfrm>
              <a:off x="3349655" y="1909360"/>
              <a:ext cx="609600" cy="477054"/>
            </a:xfrm>
            <a:prstGeom prst="rect">
              <a:avLst/>
            </a:prstGeom>
            <a:noFill/>
          </p:spPr>
          <p:txBody>
            <a:bodyPr wrap="square" rtlCol="0">
              <a:spAutoFit/>
            </a:bodyPr>
            <a:lstStyle/>
            <a:p>
              <a:r>
                <a:rPr lang="vi-VN" sz="2500" dirty="0">
                  <a:latin typeface="Montserrat Black" pitchFamily="2" charset="0"/>
                </a:rPr>
                <a:t>01</a:t>
              </a:r>
              <a:endParaRPr lang="en-US" sz="2500" dirty="0">
                <a:latin typeface="Montserrat Black" pitchFamily="2" charset="0"/>
              </a:endParaRPr>
            </a:p>
          </p:txBody>
        </p:sp>
        <p:sp>
          <p:nvSpPr>
            <p:cNvPr id="15" name="TextBox 14">
              <a:extLst>
                <a:ext uri="{FF2B5EF4-FFF2-40B4-BE49-F238E27FC236}">
                  <a16:creationId xmlns:a16="http://schemas.microsoft.com/office/drawing/2014/main" id="{4CA17BD5-AA45-401F-0824-F6695D30B026}"/>
                </a:ext>
              </a:extLst>
            </p:cNvPr>
            <p:cNvSpPr txBox="1"/>
            <p:nvPr/>
          </p:nvSpPr>
          <p:spPr>
            <a:xfrm>
              <a:off x="1266916" y="3355171"/>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Utilizing various techniques to process and enhance the image </a:t>
              </a:r>
              <a:r>
                <a:rPr lang="vi-VN" sz="1400" b="0" i="0" dirty="0">
                  <a:solidFill>
                    <a:srgbClr val="000000"/>
                  </a:solidFill>
                  <a:effectLst/>
                  <a:latin typeface="Montserrat Medium" pitchFamily="2" charset="0"/>
                </a:rPr>
                <a:t>quality</a:t>
              </a:r>
              <a:r>
                <a:rPr lang="en-US" sz="1400" b="0" i="0" dirty="0">
                  <a:solidFill>
                    <a:srgbClr val="000000"/>
                  </a:solidFill>
                  <a:effectLst/>
                  <a:latin typeface="Montserrat Medium" pitchFamily="2" charset="0"/>
                </a:rPr>
                <a:t>.</a:t>
              </a:r>
              <a:endParaRPr lang="en-US" sz="1400" dirty="0">
                <a:latin typeface="Montserrat Medium" pitchFamily="2" charset="0"/>
              </a:endParaRPr>
            </a:p>
          </p:txBody>
        </p:sp>
      </p:grpSp>
      <p:grpSp>
        <p:nvGrpSpPr>
          <p:cNvPr id="28" name="Group 27">
            <a:extLst>
              <a:ext uri="{FF2B5EF4-FFF2-40B4-BE49-F238E27FC236}">
                <a16:creationId xmlns:a16="http://schemas.microsoft.com/office/drawing/2014/main" id="{FBF3B7FE-0505-C3E0-F0CD-7EEE7B69E629}"/>
              </a:ext>
            </a:extLst>
          </p:cNvPr>
          <p:cNvGrpSpPr/>
          <p:nvPr/>
        </p:nvGrpSpPr>
        <p:grpSpPr>
          <a:xfrm>
            <a:off x="4856085" y="1743075"/>
            <a:ext cx="2863882" cy="3409950"/>
            <a:chOff x="4856085" y="1743075"/>
            <a:chExt cx="2863882" cy="3409950"/>
          </a:xfrm>
        </p:grpSpPr>
        <p:sp>
          <p:nvSpPr>
            <p:cNvPr id="16" name="Rectangle: Rounded Corners 15">
              <a:hlinkClick r:id="rId4" action="ppaction://hlinksldjump"/>
              <a:extLst>
                <a:ext uri="{FF2B5EF4-FFF2-40B4-BE49-F238E27FC236}">
                  <a16:creationId xmlns:a16="http://schemas.microsoft.com/office/drawing/2014/main" id="{4645B149-0F3E-A263-6CCA-09D86CBDB60F}"/>
                </a:ext>
              </a:extLst>
            </p:cNvPr>
            <p:cNvSpPr/>
            <p:nvPr/>
          </p:nvSpPr>
          <p:spPr>
            <a:xfrm>
              <a:off x="4911710" y="20955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43B75C9-D5D6-9BDC-3A3E-00E4201A1F48}"/>
                </a:ext>
              </a:extLst>
            </p:cNvPr>
            <p:cNvSpPr/>
            <p:nvPr/>
          </p:nvSpPr>
          <p:spPr>
            <a:xfrm>
              <a:off x="6834142" y="17430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9F1FCE-F8E3-6751-0A38-CB2B928D0AEA}"/>
                </a:ext>
              </a:extLst>
            </p:cNvPr>
            <p:cNvSpPr txBox="1"/>
            <p:nvPr/>
          </p:nvSpPr>
          <p:spPr>
            <a:xfrm>
              <a:off x="5000579" y="2820143"/>
              <a:ext cx="2276475" cy="400110"/>
            </a:xfrm>
            <a:prstGeom prst="rect">
              <a:avLst/>
            </a:prstGeom>
            <a:noFill/>
          </p:spPr>
          <p:txBody>
            <a:bodyPr wrap="square" rtlCol="0">
              <a:spAutoFit/>
            </a:bodyPr>
            <a:lstStyle/>
            <a:p>
              <a:pPr algn="ctr"/>
              <a:r>
                <a:rPr lang="en-US" sz="2000" dirty="0">
                  <a:latin typeface="Montserrat Black" pitchFamily="2" charset="0"/>
                </a:rPr>
                <a:t>Detect </a:t>
              </a:r>
            </a:p>
          </p:txBody>
        </p:sp>
        <p:sp>
          <p:nvSpPr>
            <p:cNvPr id="19" name="TextBox 18">
              <a:extLst>
                <a:ext uri="{FF2B5EF4-FFF2-40B4-BE49-F238E27FC236}">
                  <a16:creationId xmlns:a16="http://schemas.microsoft.com/office/drawing/2014/main" id="{B7A54B3B-BA83-7C95-6B4F-1C244EA12A05}"/>
                </a:ext>
              </a:extLst>
            </p:cNvPr>
            <p:cNvSpPr txBox="1"/>
            <p:nvPr/>
          </p:nvSpPr>
          <p:spPr>
            <a:xfrm>
              <a:off x="6972254" y="1947460"/>
              <a:ext cx="609600" cy="477054"/>
            </a:xfrm>
            <a:prstGeom prst="rect">
              <a:avLst/>
            </a:prstGeom>
            <a:noFill/>
          </p:spPr>
          <p:txBody>
            <a:bodyPr wrap="square" rtlCol="0">
              <a:spAutoFit/>
            </a:bodyPr>
            <a:lstStyle/>
            <a:p>
              <a:r>
                <a:rPr lang="vi-VN" sz="2500" dirty="0">
                  <a:latin typeface="Montserrat Black" pitchFamily="2" charset="0"/>
                </a:rPr>
                <a:t>02</a:t>
              </a:r>
              <a:endParaRPr lang="en-US" sz="2500" dirty="0">
                <a:latin typeface="Montserrat Black" pitchFamily="2" charset="0"/>
              </a:endParaRPr>
            </a:p>
          </p:txBody>
        </p:sp>
        <p:sp>
          <p:nvSpPr>
            <p:cNvPr id="20" name="TextBox 19">
              <a:extLst>
                <a:ext uri="{FF2B5EF4-FFF2-40B4-BE49-F238E27FC236}">
                  <a16:creationId xmlns:a16="http://schemas.microsoft.com/office/drawing/2014/main" id="{415224AC-2AEF-9610-88C2-B8821CB7668E}"/>
                </a:ext>
              </a:extLst>
            </p:cNvPr>
            <p:cNvSpPr txBox="1"/>
            <p:nvPr/>
          </p:nvSpPr>
          <p:spPr>
            <a:xfrm>
              <a:off x="4856085" y="3429000"/>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Detecting and bounding the positions that are likely to be QR codes or barcodes the most.</a:t>
              </a:r>
              <a:endParaRPr lang="en-US" sz="1400" dirty="0">
                <a:latin typeface="Montserrat Medium" pitchFamily="2" charset="0"/>
              </a:endParaRPr>
            </a:p>
          </p:txBody>
        </p:sp>
      </p:grpSp>
      <p:grpSp>
        <p:nvGrpSpPr>
          <p:cNvPr id="29" name="Group 28">
            <a:extLst>
              <a:ext uri="{FF2B5EF4-FFF2-40B4-BE49-F238E27FC236}">
                <a16:creationId xmlns:a16="http://schemas.microsoft.com/office/drawing/2014/main" id="{687C74C3-C7C3-58F8-EE13-CB3FD9515398}"/>
              </a:ext>
            </a:extLst>
          </p:cNvPr>
          <p:cNvGrpSpPr/>
          <p:nvPr/>
        </p:nvGrpSpPr>
        <p:grpSpPr>
          <a:xfrm>
            <a:off x="8494590" y="1781175"/>
            <a:ext cx="2847976" cy="3409950"/>
            <a:chOff x="8494590" y="1781175"/>
            <a:chExt cx="2847976" cy="3409950"/>
          </a:xfrm>
        </p:grpSpPr>
        <p:sp>
          <p:nvSpPr>
            <p:cNvPr id="21" name="Rectangle: Rounded Corners 20">
              <a:hlinkClick r:id="rId5" action="ppaction://hlinksldjump"/>
              <a:extLst>
                <a:ext uri="{FF2B5EF4-FFF2-40B4-BE49-F238E27FC236}">
                  <a16:creationId xmlns:a16="http://schemas.microsoft.com/office/drawing/2014/main" id="{387B2486-EB9B-7074-3B41-389F232209B0}"/>
                </a:ext>
              </a:extLst>
            </p:cNvPr>
            <p:cNvSpPr/>
            <p:nvPr/>
          </p:nvSpPr>
          <p:spPr>
            <a:xfrm>
              <a:off x="8534309" y="21336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E149611-4B3D-F9B4-2E51-D22AE5C77112}"/>
                </a:ext>
              </a:extLst>
            </p:cNvPr>
            <p:cNvSpPr/>
            <p:nvPr/>
          </p:nvSpPr>
          <p:spPr>
            <a:xfrm>
              <a:off x="10456741" y="17811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D7ED60-51FD-CE3F-0439-D4007874DB87}"/>
                </a:ext>
              </a:extLst>
            </p:cNvPr>
            <p:cNvSpPr txBox="1"/>
            <p:nvPr/>
          </p:nvSpPr>
          <p:spPr>
            <a:xfrm>
              <a:off x="8576363" y="2815039"/>
              <a:ext cx="2276475" cy="400110"/>
            </a:xfrm>
            <a:prstGeom prst="rect">
              <a:avLst/>
            </a:prstGeom>
            <a:noFill/>
          </p:spPr>
          <p:txBody>
            <a:bodyPr wrap="square" rtlCol="0">
              <a:spAutoFit/>
            </a:bodyPr>
            <a:lstStyle/>
            <a:p>
              <a:pPr algn="ctr"/>
              <a:r>
                <a:rPr lang="en-US" sz="2000" dirty="0">
                  <a:latin typeface="Montserrat Black" pitchFamily="2" charset="0"/>
                </a:rPr>
                <a:t>Decode</a:t>
              </a:r>
            </a:p>
          </p:txBody>
        </p:sp>
        <p:sp>
          <p:nvSpPr>
            <p:cNvPr id="24" name="TextBox 23">
              <a:extLst>
                <a:ext uri="{FF2B5EF4-FFF2-40B4-BE49-F238E27FC236}">
                  <a16:creationId xmlns:a16="http://schemas.microsoft.com/office/drawing/2014/main" id="{46B38465-A06B-BF1E-EE55-2F3F48ED6FCD}"/>
                </a:ext>
              </a:extLst>
            </p:cNvPr>
            <p:cNvSpPr txBox="1"/>
            <p:nvPr/>
          </p:nvSpPr>
          <p:spPr>
            <a:xfrm>
              <a:off x="10594853" y="1985560"/>
              <a:ext cx="609600" cy="477054"/>
            </a:xfrm>
            <a:prstGeom prst="rect">
              <a:avLst/>
            </a:prstGeom>
            <a:noFill/>
          </p:spPr>
          <p:txBody>
            <a:bodyPr wrap="square" rtlCol="0">
              <a:spAutoFit/>
            </a:bodyPr>
            <a:lstStyle/>
            <a:p>
              <a:r>
                <a:rPr lang="vi-VN" sz="2500" dirty="0">
                  <a:latin typeface="Montserrat Black" pitchFamily="2" charset="0"/>
                </a:rPr>
                <a:t>03</a:t>
              </a:r>
              <a:endParaRPr lang="en-US" sz="2500" dirty="0">
                <a:latin typeface="Montserrat Black" pitchFamily="2" charset="0"/>
              </a:endParaRPr>
            </a:p>
          </p:txBody>
        </p:sp>
        <p:sp>
          <p:nvSpPr>
            <p:cNvPr id="25" name="TextBox 24">
              <a:extLst>
                <a:ext uri="{FF2B5EF4-FFF2-40B4-BE49-F238E27FC236}">
                  <a16:creationId xmlns:a16="http://schemas.microsoft.com/office/drawing/2014/main" id="{B99D599F-B3B2-2FFE-90D8-BBE220ABDB4B}"/>
                </a:ext>
              </a:extLst>
            </p:cNvPr>
            <p:cNvSpPr txBox="1"/>
            <p:nvPr/>
          </p:nvSpPr>
          <p:spPr>
            <a:xfrm>
              <a:off x="8494590" y="3428999"/>
              <a:ext cx="2420969" cy="738664"/>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 </a:t>
              </a:r>
              <a:r>
                <a:rPr lang="vi-VN" sz="1400" b="0" i="0" dirty="0">
                  <a:solidFill>
                    <a:srgbClr val="000000"/>
                  </a:solidFill>
                  <a:effectLst/>
                  <a:latin typeface="Montserrat Medium" pitchFamily="2" charset="0"/>
                </a:rPr>
                <a:t>A</a:t>
              </a:r>
              <a:r>
                <a:rPr lang="en-US" sz="1400" b="0" i="0" dirty="0" err="1">
                  <a:solidFill>
                    <a:srgbClr val="000000"/>
                  </a:solidFill>
                  <a:effectLst/>
                  <a:latin typeface="Montserrat Medium" pitchFamily="2" charset="0"/>
                </a:rPr>
                <a:t>dditional</a:t>
              </a:r>
              <a:r>
                <a:rPr lang="en-US" sz="1400" b="0" i="0" dirty="0">
                  <a:solidFill>
                    <a:srgbClr val="000000"/>
                  </a:solidFill>
                  <a:effectLst/>
                  <a:latin typeface="Montserrat Medium" pitchFamily="2" charset="0"/>
                </a:rPr>
                <a:t> processing for the library to be able to decode</a:t>
              </a:r>
              <a:endParaRPr lang="en-US" sz="1400" dirty="0">
                <a:latin typeface="Montserrat Medium" pitchFamily="2" charset="0"/>
              </a:endParaRPr>
            </a:p>
          </p:txBody>
        </p:sp>
      </p:grpSp>
      <p:sp>
        <p:nvSpPr>
          <p:cNvPr id="39" name="Oval 38">
            <a:extLst>
              <a:ext uri="{FF2B5EF4-FFF2-40B4-BE49-F238E27FC236}">
                <a16:creationId xmlns:a16="http://schemas.microsoft.com/office/drawing/2014/main" id="{31BBABA2-39D6-A197-628C-1076F711ED06}"/>
              </a:ext>
            </a:extLst>
          </p:cNvPr>
          <p:cNvSpPr/>
          <p:nvPr/>
        </p:nvSpPr>
        <p:spPr>
          <a:xfrm>
            <a:off x="596652" y="406605"/>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40" name="TextBox 39">
            <a:extLst>
              <a:ext uri="{FF2B5EF4-FFF2-40B4-BE49-F238E27FC236}">
                <a16:creationId xmlns:a16="http://schemas.microsoft.com/office/drawing/2014/main" id="{4A93A268-5837-B7EB-A467-3D4E18655ECD}"/>
              </a:ext>
            </a:extLst>
          </p:cNvPr>
          <p:cNvSpPr txBox="1"/>
          <p:nvPr/>
        </p:nvSpPr>
        <p:spPr>
          <a:xfrm>
            <a:off x="1439744" y="522001"/>
            <a:ext cx="1529586" cy="461665"/>
          </a:xfrm>
          <a:prstGeom prst="rect">
            <a:avLst/>
          </a:prstGeom>
          <a:noFill/>
        </p:spPr>
        <p:txBody>
          <a:bodyPr wrap="none" rtlCol="0">
            <a:spAutoFit/>
          </a:bodyPr>
          <a:lstStyle/>
          <a:p>
            <a:r>
              <a:rPr lang="en-US" sz="2400" b="1" dirty="0">
                <a:solidFill>
                  <a:schemeClr val="bg1"/>
                </a:solidFill>
                <a:latin typeface="Montserrat" pitchFamily="2" charset="0"/>
              </a:rPr>
              <a:t>Solution</a:t>
            </a:r>
          </a:p>
        </p:txBody>
      </p:sp>
      <p:sp>
        <p:nvSpPr>
          <p:cNvPr id="41" name="TextBox 40">
            <a:extLst>
              <a:ext uri="{FF2B5EF4-FFF2-40B4-BE49-F238E27FC236}">
                <a16:creationId xmlns:a16="http://schemas.microsoft.com/office/drawing/2014/main" id="{4B442515-2828-1CDD-0F9A-3D16ACAE7D84}"/>
              </a:ext>
            </a:extLst>
          </p:cNvPr>
          <p:cNvSpPr txBox="1"/>
          <p:nvPr/>
        </p:nvSpPr>
        <p:spPr>
          <a:xfrm>
            <a:off x="697751" y="568167"/>
            <a:ext cx="558812" cy="369332"/>
          </a:xfrm>
          <a:prstGeom prst="rect">
            <a:avLst/>
          </a:prstGeom>
          <a:noFill/>
        </p:spPr>
        <p:txBody>
          <a:bodyPr wrap="square" rtlCol="0">
            <a:spAutoFit/>
          </a:bodyPr>
          <a:lstStyle/>
          <a:p>
            <a:r>
              <a:rPr lang="vi-VN" b="1" dirty="0">
                <a:latin typeface="Montserrat" pitchFamily="2" charset="0"/>
              </a:rPr>
              <a:t>03</a:t>
            </a:r>
            <a:endParaRPr lang="en-US" b="1" dirty="0">
              <a:latin typeface="Montserrat" pitchFamily="2" charset="0"/>
            </a:endParaRPr>
          </a:p>
        </p:txBody>
      </p:sp>
    </p:spTree>
    <p:extLst>
      <p:ext uri="{BB962C8B-B14F-4D97-AF65-F5344CB8AC3E}">
        <p14:creationId xmlns:p14="http://schemas.microsoft.com/office/powerpoint/2010/main" val="3008328208"/>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Rectangle 3">
            <a:extLst>
              <a:ext uri="{FF2B5EF4-FFF2-40B4-BE49-F238E27FC236}">
                <a16:creationId xmlns:a16="http://schemas.microsoft.com/office/drawing/2014/main" id="{A4210FFC-9D92-75B5-9B8A-72AA75718803}"/>
              </a:ext>
            </a:extLst>
          </p:cNvPr>
          <p:cNvSpPr/>
          <p:nvPr/>
        </p:nvSpPr>
        <p:spPr>
          <a:xfrm>
            <a:off x="3438525" y="0"/>
            <a:ext cx="12192000" cy="6858000"/>
          </a:xfrm>
          <a:prstGeom prst="rect">
            <a:avLst/>
          </a:prstGeom>
          <a:blipFill dpi="0" rotWithShape="1">
            <a:blip r:embed="rId2">
              <a:alphaModFix amt="83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9EF0D6-EC5C-A877-3398-5CE72E37758F}"/>
              </a:ext>
            </a:extLst>
          </p:cNvPr>
          <p:cNvSpPr/>
          <p:nvPr/>
        </p:nvSpPr>
        <p:spPr>
          <a:xfrm>
            <a:off x="3355357" y="0"/>
            <a:ext cx="10561755" cy="6858000"/>
          </a:xfrm>
          <a:prstGeom prst="rect">
            <a:avLst/>
          </a:prstGeom>
          <a:gradFill>
            <a:gsLst>
              <a:gs pos="0">
                <a:schemeClr val="accent1">
                  <a:lumMod val="5000"/>
                  <a:lumOff val="95000"/>
                  <a:alpha val="52000"/>
                </a:schemeClr>
              </a:gs>
              <a:gs pos="63000">
                <a:schemeClr val="tx2">
                  <a:alpha val="54000"/>
                </a:schemeClr>
              </a:gs>
              <a:gs pos="91000">
                <a:schemeClr val="tx2"/>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E816293-D5DE-3262-75F6-DC94B80B8A5C}"/>
              </a:ext>
            </a:extLst>
          </p:cNvPr>
          <p:cNvSpPr txBox="1"/>
          <p:nvPr/>
        </p:nvSpPr>
        <p:spPr>
          <a:xfrm>
            <a:off x="705123" y="1446903"/>
            <a:ext cx="3600177" cy="430887"/>
          </a:xfrm>
          <a:prstGeom prst="rect">
            <a:avLst/>
          </a:prstGeom>
          <a:noFill/>
        </p:spPr>
        <p:txBody>
          <a:bodyPr wrap="square" rtlCol="0">
            <a:spAutoFit/>
          </a:bodyPr>
          <a:lstStyle/>
          <a:p>
            <a:r>
              <a:rPr lang="vi-VN" sz="2200" b="1" dirty="0">
                <a:solidFill>
                  <a:schemeClr val="bg1"/>
                </a:solidFill>
                <a:latin typeface="Montserrat Medium" pitchFamily="2" charset="0"/>
              </a:rPr>
              <a:t>Feature matching</a:t>
            </a:r>
            <a:endParaRPr lang="en-US" sz="2200" b="1" dirty="0">
              <a:solidFill>
                <a:schemeClr val="bg1"/>
              </a:solidFill>
              <a:latin typeface="Montserrat Medium" pitchFamily="2" charset="0"/>
            </a:endParaRPr>
          </a:p>
        </p:txBody>
      </p:sp>
      <p:sp>
        <p:nvSpPr>
          <p:cNvPr id="26" name="TextBox 25">
            <a:extLst>
              <a:ext uri="{FF2B5EF4-FFF2-40B4-BE49-F238E27FC236}">
                <a16:creationId xmlns:a16="http://schemas.microsoft.com/office/drawing/2014/main" id="{C6689BE9-0F00-7E40-9B8B-39E5BABDE173}"/>
              </a:ext>
            </a:extLst>
          </p:cNvPr>
          <p:cNvSpPr txBox="1"/>
          <p:nvPr/>
        </p:nvSpPr>
        <p:spPr>
          <a:xfrm>
            <a:off x="705123" y="1992219"/>
            <a:ext cx="4226160" cy="1020857"/>
          </a:xfrm>
          <a:prstGeom prst="rect">
            <a:avLst/>
          </a:prstGeom>
          <a:noFill/>
        </p:spPr>
        <p:txBody>
          <a:bodyPr wrap="square" rtlCol="0">
            <a:spAutoFit/>
          </a:bodyPr>
          <a:lstStyle/>
          <a:p>
            <a:pPr algn="just">
              <a:lnSpc>
                <a:spcPct val="114000"/>
              </a:lnSpc>
            </a:pPr>
            <a:r>
              <a:rPr lang="en-US" dirty="0">
                <a:solidFill>
                  <a:schemeClr val="bg1"/>
                </a:solidFill>
                <a:latin typeface="Montserrat Medium" pitchFamily="2" charset="0"/>
              </a:rPr>
              <a:t>is a fundamental technique</a:t>
            </a:r>
            <a:r>
              <a:rPr lang="vi-VN" dirty="0">
                <a:solidFill>
                  <a:schemeClr val="bg1"/>
                </a:solidFill>
                <a:latin typeface="Montserrat Medium" pitchFamily="2" charset="0"/>
              </a:rPr>
              <a:t> </a:t>
            </a:r>
            <a:r>
              <a:rPr lang="en-US" b="0" i="0" dirty="0">
                <a:solidFill>
                  <a:schemeClr val="bg1"/>
                </a:solidFill>
                <a:effectLst/>
                <a:latin typeface="Montserrat Medium" pitchFamily="2" charset="0"/>
              </a:rPr>
              <a:t>to find corresponding features or points between multiple images.</a:t>
            </a:r>
            <a:r>
              <a:rPr lang="vi-VN" b="0" i="0" dirty="0">
                <a:solidFill>
                  <a:schemeClr val="bg1"/>
                </a:solidFill>
                <a:effectLst/>
                <a:latin typeface="Montserrat Medium" pitchFamily="2" charset="0"/>
              </a:rPr>
              <a:t> </a:t>
            </a:r>
            <a:endParaRPr lang="en-US" dirty="0">
              <a:solidFill>
                <a:schemeClr val="bg1"/>
              </a:solidFill>
              <a:latin typeface="Montserrat Medium" pitchFamily="2" charset="0"/>
            </a:endParaRPr>
          </a:p>
        </p:txBody>
      </p:sp>
      <p:graphicFrame>
        <p:nvGraphicFramePr>
          <p:cNvPr id="27" name="Diagram 26">
            <a:extLst>
              <a:ext uri="{FF2B5EF4-FFF2-40B4-BE49-F238E27FC236}">
                <a16:creationId xmlns:a16="http://schemas.microsoft.com/office/drawing/2014/main" id="{7A452F10-F225-160C-31D1-6DB51FC5E970}"/>
              </a:ext>
            </a:extLst>
          </p:cNvPr>
          <p:cNvGraphicFramePr/>
          <p:nvPr>
            <p:extLst>
              <p:ext uri="{D42A27DB-BD31-4B8C-83A1-F6EECF244321}">
                <p14:modId xmlns:p14="http://schemas.microsoft.com/office/powerpoint/2010/main" val="4215299261"/>
              </p:ext>
            </p:extLst>
          </p:nvPr>
        </p:nvGraphicFramePr>
        <p:xfrm>
          <a:off x="838200" y="3149601"/>
          <a:ext cx="8128000" cy="2914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Freeform: Shape 19">
            <a:extLst>
              <a:ext uri="{FF2B5EF4-FFF2-40B4-BE49-F238E27FC236}">
                <a16:creationId xmlns:a16="http://schemas.microsoft.com/office/drawing/2014/main" id="{1C83322D-766F-575C-5C41-0FCB00DD2A91}"/>
              </a:ext>
            </a:extLst>
          </p:cNvPr>
          <p:cNvSpPr/>
          <p:nvPr/>
        </p:nvSpPr>
        <p:spPr>
          <a:xfrm>
            <a:off x="8367140" y="793750"/>
            <a:ext cx="4395598" cy="3933031"/>
          </a:xfrm>
          <a:custGeom>
            <a:avLst/>
            <a:gdLst>
              <a:gd name="connsiteX0" fmla="*/ 1313689 w 4395598"/>
              <a:gd name="connsiteY0" fmla="*/ 2904331 h 3933031"/>
              <a:gd name="connsiteX1" fmla="*/ 1992631 w 4395598"/>
              <a:gd name="connsiteY1" fmla="*/ 2904331 h 3933031"/>
              <a:gd name="connsiteX2" fmla="*/ 2249806 w 4395598"/>
              <a:gd name="connsiteY2" fmla="*/ 3418681 h 3933031"/>
              <a:gd name="connsiteX3" fmla="*/ 1992631 w 4395598"/>
              <a:gd name="connsiteY3" fmla="*/ 3933031 h 3933031"/>
              <a:gd name="connsiteX4" fmla="*/ 1313689 w 4395598"/>
              <a:gd name="connsiteY4" fmla="*/ 3933031 h 3933031"/>
              <a:gd name="connsiteX5" fmla="*/ 1056514 w 4395598"/>
              <a:gd name="connsiteY5" fmla="*/ 3418681 h 3933031"/>
              <a:gd name="connsiteX6" fmla="*/ 3455957 w 4395598"/>
              <a:gd name="connsiteY6" fmla="*/ 1778000 h 3933031"/>
              <a:gd name="connsiteX7" fmla="*/ 4134899 w 4395598"/>
              <a:gd name="connsiteY7" fmla="*/ 1778000 h 3933031"/>
              <a:gd name="connsiteX8" fmla="*/ 4392074 w 4395598"/>
              <a:gd name="connsiteY8" fmla="*/ 2292350 h 3933031"/>
              <a:gd name="connsiteX9" fmla="*/ 4134899 w 4395598"/>
              <a:gd name="connsiteY9" fmla="*/ 2806700 h 3933031"/>
              <a:gd name="connsiteX10" fmla="*/ 3455957 w 4395598"/>
              <a:gd name="connsiteY10" fmla="*/ 2806700 h 3933031"/>
              <a:gd name="connsiteX11" fmla="*/ 3198782 w 4395598"/>
              <a:gd name="connsiteY11" fmla="*/ 2292350 h 3933031"/>
              <a:gd name="connsiteX12" fmla="*/ 1313689 w 4395598"/>
              <a:gd name="connsiteY12" fmla="*/ 1746250 h 3933031"/>
              <a:gd name="connsiteX13" fmla="*/ 1992631 w 4395598"/>
              <a:gd name="connsiteY13" fmla="*/ 1746250 h 3933031"/>
              <a:gd name="connsiteX14" fmla="*/ 2249806 w 4395598"/>
              <a:gd name="connsiteY14" fmla="*/ 2260600 h 3933031"/>
              <a:gd name="connsiteX15" fmla="*/ 1992631 w 4395598"/>
              <a:gd name="connsiteY15" fmla="*/ 2774950 h 3933031"/>
              <a:gd name="connsiteX16" fmla="*/ 1313689 w 4395598"/>
              <a:gd name="connsiteY16" fmla="*/ 2774950 h 3933031"/>
              <a:gd name="connsiteX17" fmla="*/ 1056514 w 4395598"/>
              <a:gd name="connsiteY17" fmla="*/ 2260600 h 3933031"/>
              <a:gd name="connsiteX18" fmla="*/ 281561 w 4395598"/>
              <a:gd name="connsiteY18" fmla="*/ 1176337 h 3933031"/>
              <a:gd name="connsiteX19" fmla="*/ 960503 w 4395598"/>
              <a:gd name="connsiteY19" fmla="*/ 1176337 h 3933031"/>
              <a:gd name="connsiteX20" fmla="*/ 1217678 w 4395598"/>
              <a:gd name="connsiteY20" fmla="*/ 1690687 h 3933031"/>
              <a:gd name="connsiteX21" fmla="*/ 960503 w 4395598"/>
              <a:gd name="connsiteY21" fmla="*/ 2205037 h 3933031"/>
              <a:gd name="connsiteX22" fmla="*/ 281561 w 4395598"/>
              <a:gd name="connsiteY22" fmla="*/ 2205037 h 3933031"/>
              <a:gd name="connsiteX23" fmla="*/ 24386 w 4395598"/>
              <a:gd name="connsiteY23" fmla="*/ 1690687 h 3933031"/>
              <a:gd name="connsiteX24" fmla="*/ 2370203 w 4395598"/>
              <a:gd name="connsiteY24" fmla="*/ 1165226 h 3933031"/>
              <a:gd name="connsiteX25" fmla="*/ 3049145 w 4395598"/>
              <a:gd name="connsiteY25" fmla="*/ 1165226 h 3933031"/>
              <a:gd name="connsiteX26" fmla="*/ 3306320 w 4395598"/>
              <a:gd name="connsiteY26" fmla="*/ 1679576 h 3933031"/>
              <a:gd name="connsiteX27" fmla="*/ 3049145 w 4395598"/>
              <a:gd name="connsiteY27" fmla="*/ 2193926 h 3933031"/>
              <a:gd name="connsiteX28" fmla="*/ 2370203 w 4395598"/>
              <a:gd name="connsiteY28" fmla="*/ 2193926 h 3933031"/>
              <a:gd name="connsiteX29" fmla="*/ 2113028 w 4395598"/>
              <a:gd name="connsiteY29" fmla="*/ 1679576 h 3933031"/>
              <a:gd name="connsiteX30" fmla="*/ 1313689 w 4395598"/>
              <a:gd name="connsiteY30" fmla="*/ 582613 h 3933031"/>
              <a:gd name="connsiteX31" fmla="*/ 1992631 w 4395598"/>
              <a:gd name="connsiteY31" fmla="*/ 582613 h 3933031"/>
              <a:gd name="connsiteX32" fmla="*/ 2249806 w 4395598"/>
              <a:gd name="connsiteY32" fmla="*/ 1096963 h 3933031"/>
              <a:gd name="connsiteX33" fmla="*/ 1992631 w 4395598"/>
              <a:gd name="connsiteY33" fmla="*/ 1611313 h 3933031"/>
              <a:gd name="connsiteX34" fmla="*/ 1313689 w 4395598"/>
              <a:gd name="connsiteY34" fmla="*/ 1611313 h 3933031"/>
              <a:gd name="connsiteX35" fmla="*/ 1056514 w 4395598"/>
              <a:gd name="connsiteY35" fmla="*/ 1096963 h 3933031"/>
              <a:gd name="connsiteX36" fmla="*/ 3459481 w 4395598"/>
              <a:gd name="connsiteY36" fmla="*/ 546100 h 3933031"/>
              <a:gd name="connsiteX37" fmla="*/ 4138423 w 4395598"/>
              <a:gd name="connsiteY37" fmla="*/ 546100 h 3933031"/>
              <a:gd name="connsiteX38" fmla="*/ 4395598 w 4395598"/>
              <a:gd name="connsiteY38" fmla="*/ 1060450 h 3933031"/>
              <a:gd name="connsiteX39" fmla="*/ 4138423 w 4395598"/>
              <a:gd name="connsiteY39" fmla="*/ 1574800 h 3933031"/>
              <a:gd name="connsiteX40" fmla="*/ 3459481 w 4395598"/>
              <a:gd name="connsiteY40" fmla="*/ 1574800 h 3933031"/>
              <a:gd name="connsiteX41" fmla="*/ 3202306 w 4395598"/>
              <a:gd name="connsiteY41" fmla="*/ 1060450 h 3933031"/>
              <a:gd name="connsiteX42" fmla="*/ 257175 w 4395598"/>
              <a:gd name="connsiteY42" fmla="*/ 21431 h 3933031"/>
              <a:gd name="connsiteX43" fmla="*/ 936117 w 4395598"/>
              <a:gd name="connsiteY43" fmla="*/ 21431 h 3933031"/>
              <a:gd name="connsiteX44" fmla="*/ 1193292 w 4395598"/>
              <a:gd name="connsiteY44" fmla="*/ 535781 h 3933031"/>
              <a:gd name="connsiteX45" fmla="*/ 936117 w 4395598"/>
              <a:gd name="connsiteY45" fmla="*/ 1050131 h 3933031"/>
              <a:gd name="connsiteX46" fmla="*/ 257175 w 4395598"/>
              <a:gd name="connsiteY46" fmla="*/ 1050131 h 3933031"/>
              <a:gd name="connsiteX47" fmla="*/ 0 w 4395598"/>
              <a:gd name="connsiteY47" fmla="*/ 535781 h 3933031"/>
              <a:gd name="connsiteX48" fmla="*/ 2386585 w 4395598"/>
              <a:gd name="connsiteY48" fmla="*/ 0 h 3933031"/>
              <a:gd name="connsiteX49" fmla="*/ 3065527 w 4395598"/>
              <a:gd name="connsiteY49" fmla="*/ 0 h 3933031"/>
              <a:gd name="connsiteX50" fmla="*/ 3322702 w 4395598"/>
              <a:gd name="connsiteY50" fmla="*/ 514350 h 3933031"/>
              <a:gd name="connsiteX51" fmla="*/ 3065527 w 4395598"/>
              <a:gd name="connsiteY51" fmla="*/ 1028700 h 3933031"/>
              <a:gd name="connsiteX52" fmla="*/ 2386585 w 4395598"/>
              <a:gd name="connsiteY52" fmla="*/ 1028700 h 3933031"/>
              <a:gd name="connsiteX53" fmla="*/ 2129410 w 4395598"/>
              <a:gd name="connsiteY53" fmla="*/ 514350 h 393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395598" h="3933031">
                <a:moveTo>
                  <a:pt x="1313689" y="2904331"/>
                </a:moveTo>
                <a:lnTo>
                  <a:pt x="1992631" y="2904331"/>
                </a:lnTo>
                <a:lnTo>
                  <a:pt x="2249806" y="3418681"/>
                </a:lnTo>
                <a:lnTo>
                  <a:pt x="1992631" y="3933031"/>
                </a:lnTo>
                <a:lnTo>
                  <a:pt x="1313689" y="3933031"/>
                </a:lnTo>
                <a:lnTo>
                  <a:pt x="1056514" y="3418681"/>
                </a:lnTo>
                <a:close/>
                <a:moveTo>
                  <a:pt x="3455957" y="1778000"/>
                </a:moveTo>
                <a:lnTo>
                  <a:pt x="4134899" y="1778000"/>
                </a:lnTo>
                <a:lnTo>
                  <a:pt x="4392074" y="2292350"/>
                </a:lnTo>
                <a:lnTo>
                  <a:pt x="4134899" y="2806700"/>
                </a:lnTo>
                <a:lnTo>
                  <a:pt x="3455957" y="2806700"/>
                </a:lnTo>
                <a:lnTo>
                  <a:pt x="3198782" y="2292350"/>
                </a:lnTo>
                <a:close/>
                <a:moveTo>
                  <a:pt x="1313689" y="1746250"/>
                </a:moveTo>
                <a:lnTo>
                  <a:pt x="1992631" y="1746250"/>
                </a:lnTo>
                <a:lnTo>
                  <a:pt x="2249806" y="2260600"/>
                </a:lnTo>
                <a:lnTo>
                  <a:pt x="1992631" y="2774950"/>
                </a:lnTo>
                <a:lnTo>
                  <a:pt x="1313689" y="2774950"/>
                </a:lnTo>
                <a:lnTo>
                  <a:pt x="1056514" y="2260600"/>
                </a:lnTo>
                <a:close/>
                <a:moveTo>
                  <a:pt x="281561" y="1176337"/>
                </a:moveTo>
                <a:lnTo>
                  <a:pt x="960503" y="1176337"/>
                </a:lnTo>
                <a:lnTo>
                  <a:pt x="1217678" y="1690687"/>
                </a:lnTo>
                <a:lnTo>
                  <a:pt x="960503" y="2205037"/>
                </a:lnTo>
                <a:lnTo>
                  <a:pt x="281561" y="2205037"/>
                </a:lnTo>
                <a:lnTo>
                  <a:pt x="24386" y="1690687"/>
                </a:lnTo>
                <a:close/>
                <a:moveTo>
                  <a:pt x="2370203" y="1165226"/>
                </a:moveTo>
                <a:lnTo>
                  <a:pt x="3049145" y="1165226"/>
                </a:lnTo>
                <a:lnTo>
                  <a:pt x="3306320" y="1679576"/>
                </a:lnTo>
                <a:lnTo>
                  <a:pt x="3049145" y="2193926"/>
                </a:lnTo>
                <a:lnTo>
                  <a:pt x="2370203" y="2193926"/>
                </a:lnTo>
                <a:lnTo>
                  <a:pt x="2113028" y="1679576"/>
                </a:lnTo>
                <a:close/>
                <a:moveTo>
                  <a:pt x="1313689" y="582613"/>
                </a:moveTo>
                <a:lnTo>
                  <a:pt x="1992631" y="582613"/>
                </a:lnTo>
                <a:lnTo>
                  <a:pt x="2249806" y="1096963"/>
                </a:lnTo>
                <a:lnTo>
                  <a:pt x="1992631" y="1611313"/>
                </a:lnTo>
                <a:lnTo>
                  <a:pt x="1313689" y="1611313"/>
                </a:lnTo>
                <a:lnTo>
                  <a:pt x="1056514" y="1096963"/>
                </a:lnTo>
                <a:close/>
                <a:moveTo>
                  <a:pt x="3459481" y="546100"/>
                </a:moveTo>
                <a:lnTo>
                  <a:pt x="4138423" y="546100"/>
                </a:lnTo>
                <a:lnTo>
                  <a:pt x="4395598" y="1060450"/>
                </a:lnTo>
                <a:lnTo>
                  <a:pt x="4138423" y="1574800"/>
                </a:lnTo>
                <a:lnTo>
                  <a:pt x="3459481" y="1574800"/>
                </a:lnTo>
                <a:lnTo>
                  <a:pt x="3202306" y="1060450"/>
                </a:lnTo>
                <a:close/>
                <a:moveTo>
                  <a:pt x="257175" y="21431"/>
                </a:moveTo>
                <a:lnTo>
                  <a:pt x="936117" y="21431"/>
                </a:lnTo>
                <a:lnTo>
                  <a:pt x="1193292" y="535781"/>
                </a:lnTo>
                <a:lnTo>
                  <a:pt x="936117" y="1050131"/>
                </a:lnTo>
                <a:lnTo>
                  <a:pt x="257175" y="1050131"/>
                </a:lnTo>
                <a:lnTo>
                  <a:pt x="0" y="535781"/>
                </a:lnTo>
                <a:close/>
                <a:moveTo>
                  <a:pt x="2386585" y="0"/>
                </a:moveTo>
                <a:lnTo>
                  <a:pt x="3065527" y="0"/>
                </a:lnTo>
                <a:lnTo>
                  <a:pt x="3322702" y="514350"/>
                </a:lnTo>
                <a:lnTo>
                  <a:pt x="3065527" y="1028700"/>
                </a:lnTo>
                <a:lnTo>
                  <a:pt x="2386585" y="1028700"/>
                </a:lnTo>
                <a:lnTo>
                  <a:pt x="2129410" y="514350"/>
                </a:lnTo>
                <a:close/>
              </a:path>
            </a:pathLst>
          </a:custGeom>
          <a:blipFill dpi="0" rotWithShape="1">
            <a:blip r:embed="rId8"/>
            <a:srcRect/>
            <a:stretch>
              <a:fillRect l="-81461" t="-25792" r="-38405" b="-4298"/>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E44825D2-BF16-51A2-D965-D81955C23981}"/>
              </a:ext>
            </a:extLst>
          </p:cNvPr>
          <p:cNvSpPr txBox="1"/>
          <p:nvPr/>
        </p:nvSpPr>
        <p:spPr>
          <a:xfrm>
            <a:off x="705123" y="793750"/>
            <a:ext cx="3360215" cy="553998"/>
          </a:xfrm>
          <a:prstGeom prst="rect">
            <a:avLst/>
          </a:prstGeom>
          <a:noFill/>
        </p:spPr>
        <p:txBody>
          <a:bodyPr wrap="none" rtlCol="0">
            <a:spAutoFit/>
          </a:bodyPr>
          <a:lstStyle/>
          <a:p>
            <a:r>
              <a:rPr lang="en-US" sz="3000" b="1" dirty="0">
                <a:solidFill>
                  <a:schemeClr val="bg1"/>
                </a:solidFill>
                <a:latin typeface="Montserrat" pitchFamily="2" charset="0"/>
              </a:rPr>
              <a:t>Detect QR code</a:t>
            </a:r>
          </a:p>
        </p:txBody>
      </p:sp>
    </p:spTree>
    <p:extLst>
      <p:ext uri="{BB962C8B-B14F-4D97-AF65-F5344CB8AC3E}">
        <p14:creationId xmlns:p14="http://schemas.microsoft.com/office/powerpoint/2010/main" val="113955483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2" name="Rectangle 1">
            <a:extLst>
              <a:ext uri="{FF2B5EF4-FFF2-40B4-BE49-F238E27FC236}">
                <a16:creationId xmlns:a16="http://schemas.microsoft.com/office/drawing/2014/main" id="{5A073198-25E1-A7A3-EBB0-C2032160348F}"/>
              </a:ext>
            </a:extLst>
          </p:cNvPr>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268F7AD-57F1-B027-BDAA-0CDDFB147C50}"/>
              </a:ext>
            </a:extLst>
          </p:cNvPr>
          <p:cNvSpPr/>
          <p:nvPr/>
        </p:nvSpPr>
        <p:spPr>
          <a:xfrm>
            <a:off x="0" y="-22225"/>
            <a:ext cx="12192000" cy="6858000"/>
          </a:xfrm>
          <a:prstGeom prst="rect">
            <a:avLst/>
          </a:prstGeom>
          <a:solidFill>
            <a:schemeClr val="bg1">
              <a:alpha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8E1CBDD-6DCB-269A-C142-8AF09B0AC275}"/>
              </a:ext>
            </a:extLst>
          </p:cNvPr>
          <p:cNvSpPr txBox="1"/>
          <p:nvPr/>
        </p:nvSpPr>
        <p:spPr>
          <a:xfrm>
            <a:off x="7127640" y="304086"/>
            <a:ext cx="3654660" cy="553998"/>
          </a:xfrm>
          <a:prstGeom prst="rect">
            <a:avLst/>
          </a:prstGeom>
          <a:noFill/>
        </p:spPr>
        <p:txBody>
          <a:bodyPr wrap="square" rtlCol="0">
            <a:spAutoFit/>
          </a:bodyPr>
          <a:lstStyle/>
          <a:p>
            <a:r>
              <a:rPr lang="en-US" sz="3000" b="1" dirty="0">
                <a:latin typeface="Montserrat" pitchFamily="2" charset="0"/>
              </a:rPr>
              <a:t>Detect Barcode</a:t>
            </a:r>
          </a:p>
        </p:txBody>
      </p:sp>
      <p:sp>
        <p:nvSpPr>
          <p:cNvPr id="8" name="TextBox 7">
            <a:extLst>
              <a:ext uri="{FF2B5EF4-FFF2-40B4-BE49-F238E27FC236}">
                <a16:creationId xmlns:a16="http://schemas.microsoft.com/office/drawing/2014/main" id="{BDC9EAF3-AC34-B83E-B5A4-B5450706C70A}"/>
              </a:ext>
            </a:extLst>
          </p:cNvPr>
          <p:cNvSpPr txBox="1"/>
          <p:nvPr/>
        </p:nvSpPr>
        <p:spPr>
          <a:xfrm>
            <a:off x="755415" y="1344021"/>
            <a:ext cx="4226160" cy="386260"/>
          </a:xfrm>
          <a:prstGeom prst="rect">
            <a:avLst/>
          </a:prstGeom>
          <a:noFill/>
        </p:spPr>
        <p:txBody>
          <a:bodyPr wrap="square" rtlCol="0">
            <a:spAutoFit/>
          </a:bodyPr>
          <a:lstStyle/>
          <a:p>
            <a:pPr algn="just">
              <a:lnSpc>
                <a:spcPct val="114000"/>
              </a:lnSpc>
            </a:pPr>
            <a:endParaRPr lang="en-US" dirty="0">
              <a:solidFill>
                <a:schemeClr val="bg1"/>
              </a:solidFill>
              <a:latin typeface="Montserrat Medium" pitchFamily="2" charset="0"/>
            </a:endParaRPr>
          </a:p>
        </p:txBody>
      </p:sp>
      <p:sp>
        <p:nvSpPr>
          <p:cNvPr id="10" name="TextBox 9">
            <a:extLst>
              <a:ext uri="{FF2B5EF4-FFF2-40B4-BE49-F238E27FC236}">
                <a16:creationId xmlns:a16="http://schemas.microsoft.com/office/drawing/2014/main" id="{5C2382FA-4FCD-6F46-E36F-2F7A0926150C}"/>
              </a:ext>
            </a:extLst>
          </p:cNvPr>
          <p:cNvSpPr txBox="1"/>
          <p:nvPr/>
        </p:nvSpPr>
        <p:spPr>
          <a:xfrm>
            <a:off x="7127640" y="1419332"/>
            <a:ext cx="4226160" cy="1965218"/>
          </a:xfrm>
          <a:prstGeom prst="rect">
            <a:avLst/>
          </a:prstGeom>
          <a:noFill/>
        </p:spPr>
        <p:txBody>
          <a:bodyPr wrap="square" rtlCol="0">
            <a:spAutoFit/>
          </a:bodyPr>
          <a:lstStyle/>
          <a:p>
            <a:pPr algn="just">
              <a:lnSpc>
                <a:spcPct val="114000"/>
              </a:lnSpc>
            </a:pPr>
            <a:r>
              <a:rPr lang="en-US" b="0" i="0" dirty="0">
                <a:effectLst/>
                <a:latin typeface="Montserrat Medium" pitchFamily="2" charset="0"/>
              </a:rPr>
              <a:t>used to represent the change in slope or difference in intensity of pixels in an image. Gradients are commonly used to find edges, contours, and other important features in an image.</a:t>
            </a:r>
            <a:endParaRPr lang="en-US" dirty="0">
              <a:latin typeface="Montserrat Medium" pitchFamily="2" charset="0"/>
            </a:endParaRPr>
          </a:p>
        </p:txBody>
      </p:sp>
      <p:pic>
        <p:nvPicPr>
          <p:cNvPr id="13" name="Picture 12">
            <a:extLst>
              <a:ext uri="{FF2B5EF4-FFF2-40B4-BE49-F238E27FC236}">
                <a16:creationId xmlns:a16="http://schemas.microsoft.com/office/drawing/2014/main" id="{83FF9635-201E-12A2-E4BD-A89890DD6E40}"/>
              </a:ext>
            </a:extLst>
          </p:cNvPr>
          <p:cNvPicPr>
            <a:picLocks noChangeAspect="1"/>
          </p:cNvPicPr>
          <p:nvPr/>
        </p:nvPicPr>
        <p:blipFill>
          <a:blip r:embed="rId3"/>
          <a:stretch>
            <a:fillRect/>
          </a:stretch>
        </p:blipFill>
        <p:spPr>
          <a:xfrm>
            <a:off x="904875" y="3443287"/>
            <a:ext cx="3095625" cy="3095625"/>
          </a:xfrm>
          <a:prstGeom prst="rect">
            <a:avLst/>
          </a:prstGeom>
        </p:spPr>
      </p:pic>
      <p:pic>
        <p:nvPicPr>
          <p:cNvPr id="15" name="Picture 14">
            <a:extLst>
              <a:ext uri="{FF2B5EF4-FFF2-40B4-BE49-F238E27FC236}">
                <a16:creationId xmlns:a16="http://schemas.microsoft.com/office/drawing/2014/main" id="{615FEE74-3506-178E-05A9-C48B41DFBCBA}"/>
              </a:ext>
            </a:extLst>
          </p:cNvPr>
          <p:cNvPicPr>
            <a:picLocks noChangeAspect="1"/>
          </p:cNvPicPr>
          <p:nvPr/>
        </p:nvPicPr>
        <p:blipFill>
          <a:blip r:embed="rId4"/>
          <a:stretch>
            <a:fillRect/>
          </a:stretch>
        </p:blipFill>
        <p:spPr>
          <a:xfrm>
            <a:off x="4676775" y="3406775"/>
            <a:ext cx="3095625" cy="3125680"/>
          </a:xfrm>
          <a:prstGeom prst="rect">
            <a:avLst/>
          </a:prstGeom>
        </p:spPr>
      </p:pic>
      <p:pic>
        <p:nvPicPr>
          <p:cNvPr id="17" name="Picture 16">
            <a:extLst>
              <a:ext uri="{FF2B5EF4-FFF2-40B4-BE49-F238E27FC236}">
                <a16:creationId xmlns:a16="http://schemas.microsoft.com/office/drawing/2014/main" id="{7C6271F0-8E92-04C1-3C16-173D317DA719}"/>
              </a:ext>
            </a:extLst>
          </p:cNvPr>
          <p:cNvPicPr>
            <a:picLocks noChangeAspect="1"/>
          </p:cNvPicPr>
          <p:nvPr/>
        </p:nvPicPr>
        <p:blipFill>
          <a:blip r:embed="rId5"/>
          <a:stretch>
            <a:fillRect/>
          </a:stretch>
        </p:blipFill>
        <p:spPr>
          <a:xfrm>
            <a:off x="914400" y="130035"/>
            <a:ext cx="3095625" cy="3130689"/>
          </a:xfrm>
          <a:prstGeom prst="rect">
            <a:avLst/>
          </a:prstGeom>
        </p:spPr>
      </p:pic>
      <p:sp>
        <p:nvSpPr>
          <p:cNvPr id="18" name="TextBox 17">
            <a:extLst>
              <a:ext uri="{FF2B5EF4-FFF2-40B4-BE49-F238E27FC236}">
                <a16:creationId xmlns:a16="http://schemas.microsoft.com/office/drawing/2014/main" id="{21738652-0767-E842-ED04-EB07B6104A44}"/>
              </a:ext>
            </a:extLst>
          </p:cNvPr>
          <p:cNvSpPr txBox="1"/>
          <p:nvPr/>
        </p:nvSpPr>
        <p:spPr>
          <a:xfrm>
            <a:off x="7127640" y="900568"/>
            <a:ext cx="3600177" cy="430887"/>
          </a:xfrm>
          <a:prstGeom prst="rect">
            <a:avLst/>
          </a:prstGeom>
          <a:noFill/>
        </p:spPr>
        <p:txBody>
          <a:bodyPr wrap="square" rtlCol="0">
            <a:spAutoFit/>
          </a:bodyPr>
          <a:lstStyle/>
          <a:p>
            <a:r>
              <a:rPr lang="en-US" sz="2200" b="1" dirty="0">
                <a:latin typeface="Montserrat Medium" pitchFamily="2" charset="0"/>
              </a:rPr>
              <a:t>Gradient</a:t>
            </a:r>
          </a:p>
        </p:txBody>
      </p:sp>
    </p:spTree>
    <p:extLst>
      <p:ext uri="{BB962C8B-B14F-4D97-AF65-F5344CB8AC3E}">
        <p14:creationId xmlns:p14="http://schemas.microsoft.com/office/powerpoint/2010/main" val="32731723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grpSp>
        <p:nvGrpSpPr>
          <p:cNvPr id="27" name="Group 26">
            <a:extLst>
              <a:ext uri="{FF2B5EF4-FFF2-40B4-BE49-F238E27FC236}">
                <a16:creationId xmlns:a16="http://schemas.microsoft.com/office/drawing/2014/main" id="{D3A12849-8B39-9238-8857-D7F3174CAC55}"/>
              </a:ext>
            </a:extLst>
          </p:cNvPr>
          <p:cNvGrpSpPr/>
          <p:nvPr/>
        </p:nvGrpSpPr>
        <p:grpSpPr>
          <a:xfrm>
            <a:off x="1266916" y="1704975"/>
            <a:ext cx="2830452" cy="3409950"/>
            <a:chOff x="1266916" y="1704975"/>
            <a:chExt cx="2830452" cy="3409950"/>
          </a:xfrm>
        </p:grpSpPr>
        <p:sp>
          <p:nvSpPr>
            <p:cNvPr id="2" name="Rectangle: Rounded Corners 1">
              <a:hlinkClick r:id="rId3" action="ppaction://hlinksldjump"/>
              <a:extLst>
                <a:ext uri="{FF2B5EF4-FFF2-40B4-BE49-F238E27FC236}">
                  <a16:creationId xmlns:a16="http://schemas.microsoft.com/office/drawing/2014/main" id="{B5A693B2-63B6-A809-48D7-7D0A3427779D}"/>
                </a:ext>
              </a:extLst>
            </p:cNvPr>
            <p:cNvSpPr/>
            <p:nvPr/>
          </p:nvSpPr>
          <p:spPr>
            <a:xfrm>
              <a:off x="1289111" y="20574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1793594-BE94-F872-D93D-E361D0944C52}"/>
                </a:ext>
              </a:extLst>
            </p:cNvPr>
            <p:cNvSpPr/>
            <p:nvPr/>
          </p:nvSpPr>
          <p:spPr>
            <a:xfrm>
              <a:off x="3211543" y="17049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FE37F5-AD71-5B15-B7FD-83A5ABAC534F}"/>
                </a:ext>
              </a:extLst>
            </p:cNvPr>
            <p:cNvSpPr txBox="1"/>
            <p:nvPr/>
          </p:nvSpPr>
          <p:spPr>
            <a:xfrm>
              <a:off x="1304925" y="2809785"/>
              <a:ext cx="2276475" cy="400110"/>
            </a:xfrm>
            <a:prstGeom prst="rect">
              <a:avLst/>
            </a:prstGeom>
            <a:noFill/>
          </p:spPr>
          <p:txBody>
            <a:bodyPr wrap="square" rtlCol="0">
              <a:spAutoFit/>
            </a:bodyPr>
            <a:lstStyle/>
            <a:p>
              <a:pPr algn="ctr"/>
              <a:r>
                <a:rPr lang="en-US" sz="2000" dirty="0">
                  <a:latin typeface="Montserrat Black" pitchFamily="2" charset="0"/>
                </a:rPr>
                <a:t>P</a:t>
              </a:r>
              <a:r>
                <a:rPr lang="vi-VN" sz="2000" dirty="0">
                  <a:latin typeface="Montserrat Black" pitchFamily="2" charset="0"/>
                </a:rPr>
                <a:t>reprocessing</a:t>
              </a:r>
              <a:endParaRPr lang="en-US" sz="2000" dirty="0">
                <a:latin typeface="Montserrat Black" pitchFamily="2" charset="0"/>
              </a:endParaRPr>
            </a:p>
          </p:txBody>
        </p:sp>
        <p:sp>
          <p:nvSpPr>
            <p:cNvPr id="9" name="TextBox 8">
              <a:extLst>
                <a:ext uri="{FF2B5EF4-FFF2-40B4-BE49-F238E27FC236}">
                  <a16:creationId xmlns:a16="http://schemas.microsoft.com/office/drawing/2014/main" id="{A1A0F749-457F-EEB8-FA99-ADC51A56FB85}"/>
                </a:ext>
              </a:extLst>
            </p:cNvPr>
            <p:cNvSpPr txBox="1"/>
            <p:nvPr/>
          </p:nvSpPr>
          <p:spPr>
            <a:xfrm>
              <a:off x="3349655" y="1909360"/>
              <a:ext cx="609600" cy="477054"/>
            </a:xfrm>
            <a:prstGeom prst="rect">
              <a:avLst/>
            </a:prstGeom>
            <a:noFill/>
          </p:spPr>
          <p:txBody>
            <a:bodyPr wrap="square" rtlCol="0">
              <a:spAutoFit/>
            </a:bodyPr>
            <a:lstStyle/>
            <a:p>
              <a:r>
                <a:rPr lang="vi-VN" sz="2500" dirty="0">
                  <a:latin typeface="Montserrat Black" pitchFamily="2" charset="0"/>
                </a:rPr>
                <a:t>01</a:t>
              </a:r>
              <a:endParaRPr lang="en-US" sz="2500" dirty="0">
                <a:latin typeface="Montserrat Black" pitchFamily="2" charset="0"/>
              </a:endParaRPr>
            </a:p>
          </p:txBody>
        </p:sp>
        <p:sp>
          <p:nvSpPr>
            <p:cNvPr id="15" name="TextBox 14">
              <a:extLst>
                <a:ext uri="{FF2B5EF4-FFF2-40B4-BE49-F238E27FC236}">
                  <a16:creationId xmlns:a16="http://schemas.microsoft.com/office/drawing/2014/main" id="{4CA17BD5-AA45-401F-0824-F6695D30B026}"/>
                </a:ext>
              </a:extLst>
            </p:cNvPr>
            <p:cNvSpPr txBox="1"/>
            <p:nvPr/>
          </p:nvSpPr>
          <p:spPr>
            <a:xfrm>
              <a:off x="1266916" y="3355171"/>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Utilizing various techniques to process and enhance the image </a:t>
              </a:r>
              <a:r>
                <a:rPr lang="vi-VN" sz="1400" b="0" i="0" dirty="0">
                  <a:solidFill>
                    <a:srgbClr val="000000"/>
                  </a:solidFill>
                  <a:effectLst/>
                  <a:latin typeface="Montserrat Medium" pitchFamily="2" charset="0"/>
                </a:rPr>
                <a:t>quality</a:t>
              </a:r>
              <a:r>
                <a:rPr lang="en-US" sz="1400" b="0" i="0" dirty="0">
                  <a:solidFill>
                    <a:srgbClr val="000000"/>
                  </a:solidFill>
                  <a:effectLst/>
                  <a:latin typeface="Montserrat Medium" pitchFamily="2" charset="0"/>
                </a:rPr>
                <a:t>.</a:t>
              </a:r>
              <a:endParaRPr lang="en-US" sz="1400" dirty="0">
                <a:latin typeface="Montserrat Medium" pitchFamily="2" charset="0"/>
              </a:endParaRPr>
            </a:p>
          </p:txBody>
        </p:sp>
      </p:grpSp>
      <p:grpSp>
        <p:nvGrpSpPr>
          <p:cNvPr id="28" name="Group 27">
            <a:extLst>
              <a:ext uri="{FF2B5EF4-FFF2-40B4-BE49-F238E27FC236}">
                <a16:creationId xmlns:a16="http://schemas.microsoft.com/office/drawing/2014/main" id="{FBF3B7FE-0505-C3E0-F0CD-7EEE7B69E629}"/>
              </a:ext>
            </a:extLst>
          </p:cNvPr>
          <p:cNvGrpSpPr/>
          <p:nvPr/>
        </p:nvGrpSpPr>
        <p:grpSpPr>
          <a:xfrm>
            <a:off x="4856085" y="1743075"/>
            <a:ext cx="2863882" cy="3409950"/>
            <a:chOff x="4856085" y="1743075"/>
            <a:chExt cx="2863882" cy="3409950"/>
          </a:xfrm>
        </p:grpSpPr>
        <p:sp>
          <p:nvSpPr>
            <p:cNvPr id="16" name="Rectangle: Rounded Corners 15">
              <a:hlinkClick r:id="rId4" action="ppaction://hlinksldjump"/>
              <a:extLst>
                <a:ext uri="{FF2B5EF4-FFF2-40B4-BE49-F238E27FC236}">
                  <a16:creationId xmlns:a16="http://schemas.microsoft.com/office/drawing/2014/main" id="{4645B149-0F3E-A263-6CCA-09D86CBDB60F}"/>
                </a:ext>
              </a:extLst>
            </p:cNvPr>
            <p:cNvSpPr/>
            <p:nvPr/>
          </p:nvSpPr>
          <p:spPr>
            <a:xfrm>
              <a:off x="4911710" y="20955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43B75C9-D5D6-9BDC-3A3E-00E4201A1F48}"/>
                </a:ext>
              </a:extLst>
            </p:cNvPr>
            <p:cNvSpPr/>
            <p:nvPr/>
          </p:nvSpPr>
          <p:spPr>
            <a:xfrm>
              <a:off x="6834142" y="17430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9F1FCE-F8E3-6751-0A38-CB2B928D0AEA}"/>
                </a:ext>
              </a:extLst>
            </p:cNvPr>
            <p:cNvSpPr txBox="1"/>
            <p:nvPr/>
          </p:nvSpPr>
          <p:spPr>
            <a:xfrm>
              <a:off x="5000579" y="2820143"/>
              <a:ext cx="2276475" cy="400110"/>
            </a:xfrm>
            <a:prstGeom prst="rect">
              <a:avLst/>
            </a:prstGeom>
            <a:noFill/>
          </p:spPr>
          <p:txBody>
            <a:bodyPr wrap="square" rtlCol="0">
              <a:spAutoFit/>
            </a:bodyPr>
            <a:lstStyle/>
            <a:p>
              <a:pPr algn="ctr"/>
              <a:r>
                <a:rPr lang="en-US" sz="2000" dirty="0">
                  <a:latin typeface="Montserrat Black" pitchFamily="2" charset="0"/>
                </a:rPr>
                <a:t>Detect </a:t>
              </a:r>
            </a:p>
          </p:txBody>
        </p:sp>
        <p:sp>
          <p:nvSpPr>
            <p:cNvPr id="19" name="TextBox 18">
              <a:extLst>
                <a:ext uri="{FF2B5EF4-FFF2-40B4-BE49-F238E27FC236}">
                  <a16:creationId xmlns:a16="http://schemas.microsoft.com/office/drawing/2014/main" id="{B7A54B3B-BA83-7C95-6B4F-1C244EA12A05}"/>
                </a:ext>
              </a:extLst>
            </p:cNvPr>
            <p:cNvSpPr txBox="1"/>
            <p:nvPr/>
          </p:nvSpPr>
          <p:spPr>
            <a:xfrm>
              <a:off x="6972254" y="1947460"/>
              <a:ext cx="609600" cy="477054"/>
            </a:xfrm>
            <a:prstGeom prst="rect">
              <a:avLst/>
            </a:prstGeom>
            <a:noFill/>
          </p:spPr>
          <p:txBody>
            <a:bodyPr wrap="square" rtlCol="0">
              <a:spAutoFit/>
            </a:bodyPr>
            <a:lstStyle/>
            <a:p>
              <a:r>
                <a:rPr lang="vi-VN" sz="2500" dirty="0">
                  <a:latin typeface="Montserrat Black" pitchFamily="2" charset="0"/>
                </a:rPr>
                <a:t>02</a:t>
              </a:r>
              <a:endParaRPr lang="en-US" sz="2500" dirty="0">
                <a:latin typeface="Montserrat Black" pitchFamily="2" charset="0"/>
              </a:endParaRPr>
            </a:p>
          </p:txBody>
        </p:sp>
        <p:sp>
          <p:nvSpPr>
            <p:cNvPr id="20" name="TextBox 19">
              <a:extLst>
                <a:ext uri="{FF2B5EF4-FFF2-40B4-BE49-F238E27FC236}">
                  <a16:creationId xmlns:a16="http://schemas.microsoft.com/office/drawing/2014/main" id="{415224AC-2AEF-9610-88C2-B8821CB7668E}"/>
                </a:ext>
              </a:extLst>
            </p:cNvPr>
            <p:cNvSpPr txBox="1"/>
            <p:nvPr/>
          </p:nvSpPr>
          <p:spPr>
            <a:xfrm>
              <a:off x="4856085" y="3429000"/>
              <a:ext cx="2420969" cy="954107"/>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Detecting and bounding the positions that are likely to be QR codes or barcodes the most.</a:t>
              </a:r>
              <a:endParaRPr lang="en-US" sz="1400" dirty="0">
                <a:latin typeface="Montserrat Medium" pitchFamily="2" charset="0"/>
              </a:endParaRPr>
            </a:p>
          </p:txBody>
        </p:sp>
      </p:grpSp>
      <p:grpSp>
        <p:nvGrpSpPr>
          <p:cNvPr id="29" name="Group 28">
            <a:extLst>
              <a:ext uri="{FF2B5EF4-FFF2-40B4-BE49-F238E27FC236}">
                <a16:creationId xmlns:a16="http://schemas.microsoft.com/office/drawing/2014/main" id="{687C74C3-C7C3-58F8-EE13-CB3FD9515398}"/>
              </a:ext>
            </a:extLst>
          </p:cNvPr>
          <p:cNvGrpSpPr/>
          <p:nvPr/>
        </p:nvGrpSpPr>
        <p:grpSpPr>
          <a:xfrm>
            <a:off x="8494590" y="1781175"/>
            <a:ext cx="2847976" cy="3409950"/>
            <a:chOff x="8494590" y="1781175"/>
            <a:chExt cx="2847976" cy="3409950"/>
          </a:xfrm>
        </p:grpSpPr>
        <p:sp>
          <p:nvSpPr>
            <p:cNvPr id="21" name="Rectangle: Rounded Corners 20">
              <a:hlinkClick r:id="rId5" action="ppaction://hlinksldjump"/>
              <a:extLst>
                <a:ext uri="{FF2B5EF4-FFF2-40B4-BE49-F238E27FC236}">
                  <a16:creationId xmlns:a16="http://schemas.microsoft.com/office/drawing/2014/main" id="{387B2486-EB9B-7074-3B41-389F232209B0}"/>
                </a:ext>
              </a:extLst>
            </p:cNvPr>
            <p:cNvSpPr/>
            <p:nvPr/>
          </p:nvSpPr>
          <p:spPr>
            <a:xfrm>
              <a:off x="8534309" y="2133600"/>
              <a:ext cx="2438400" cy="3057525"/>
            </a:xfrm>
            <a:prstGeom prst="roundRect">
              <a:avLst/>
            </a:prstGeom>
            <a:solidFill>
              <a:schemeClr val="bg1">
                <a:alpha val="8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E149611-4B3D-F9B4-2E51-D22AE5C77112}"/>
                </a:ext>
              </a:extLst>
            </p:cNvPr>
            <p:cNvSpPr/>
            <p:nvPr/>
          </p:nvSpPr>
          <p:spPr>
            <a:xfrm>
              <a:off x="10456741" y="1781175"/>
              <a:ext cx="885825" cy="885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D7ED60-51FD-CE3F-0439-D4007874DB87}"/>
                </a:ext>
              </a:extLst>
            </p:cNvPr>
            <p:cNvSpPr txBox="1"/>
            <p:nvPr/>
          </p:nvSpPr>
          <p:spPr>
            <a:xfrm>
              <a:off x="8576363" y="2815039"/>
              <a:ext cx="2276475" cy="400110"/>
            </a:xfrm>
            <a:prstGeom prst="rect">
              <a:avLst/>
            </a:prstGeom>
            <a:noFill/>
          </p:spPr>
          <p:txBody>
            <a:bodyPr wrap="square" rtlCol="0">
              <a:spAutoFit/>
            </a:bodyPr>
            <a:lstStyle/>
            <a:p>
              <a:pPr algn="ctr"/>
              <a:r>
                <a:rPr lang="en-US" sz="2000" dirty="0">
                  <a:latin typeface="Montserrat Black" pitchFamily="2" charset="0"/>
                </a:rPr>
                <a:t>Decode</a:t>
              </a:r>
            </a:p>
          </p:txBody>
        </p:sp>
        <p:sp>
          <p:nvSpPr>
            <p:cNvPr id="24" name="TextBox 23">
              <a:extLst>
                <a:ext uri="{FF2B5EF4-FFF2-40B4-BE49-F238E27FC236}">
                  <a16:creationId xmlns:a16="http://schemas.microsoft.com/office/drawing/2014/main" id="{46B38465-A06B-BF1E-EE55-2F3F48ED6FCD}"/>
                </a:ext>
              </a:extLst>
            </p:cNvPr>
            <p:cNvSpPr txBox="1"/>
            <p:nvPr/>
          </p:nvSpPr>
          <p:spPr>
            <a:xfrm>
              <a:off x="10594853" y="1985560"/>
              <a:ext cx="609600" cy="477054"/>
            </a:xfrm>
            <a:prstGeom prst="rect">
              <a:avLst/>
            </a:prstGeom>
            <a:noFill/>
          </p:spPr>
          <p:txBody>
            <a:bodyPr wrap="square" rtlCol="0">
              <a:spAutoFit/>
            </a:bodyPr>
            <a:lstStyle/>
            <a:p>
              <a:r>
                <a:rPr lang="vi-VN" sz="2500" dirty="0">
                  <a:latin typeface="Montserrat Black" pitchFamily="2" charset="0"/>
                </a:rPr>
                <a:t>03</a:t>
              </a:r>
              <a:endParaRPr lang="en-US" sz="2500" dirty="0">
                <a:latin typeface="Montserrat Black" pitchFamily="2" charset="0"/>
              </a:endParaRPr>
            </a:p>
          </p:txBody>
        </p:sp>
        <p:sp>
          <p:nvSpPr>
            <p:cNvPr id="25" name="TextBox 24">
              <a:extLst>
                <a:ext uri="{FF2B5EF4-FFF2-40B4-BE49-F238E27FC236}">
                  <a16:creationId xmlns:a16="http://schemas.microsoft.com/office/drawing/2014/main" id="{B99D599F-B3B2-2FFE-90D8-BBE220ABDB4B}"/>
                </a:ext>
              </a:extLst>
            </p:cNvPr>
            <p:cNvSpPr txBox="1"/>
            <p:nvPr/>
          </p:nvSpPr>
          <p:spPr>
            <a:xfrm>
              <a:off x="8494590" y="3428999"/>
              <a:ext cx="2420969" cy="738664"/>
            </a:xfrm>
            <a:prstGeom prst="rect">
              <a:avLst/>
            </a:prstGeom>
            <a:noFill/>
          </p:spPr>
          <p:txBody>
            <a:bodyPr wrap="square" rtlCol="0">
              <a:spAutoFit/>
            </a:bodyPr>
            <a:lstStyle/>
            <a:p>
              <a:pPr algn="ctr"/>
              <a:r>
                <a:rPr lang="en-US" sz="1400" b="0" i="0" dirty="0">
                  <a:solidFill>
                    <a:srgbClr val="000000"/>
                  </a:solidFill>
                  <a:effectLst/>
                  <a:latin typeface="Montserrat Medium" pitchFamily="2" charset="0"/>
                </a:rPr>
                <a:t> </a:t>
              </a:r>
              <a:r>
                <a:rPr lang="vi-VN" sz="1400" b="0" i="0" dirty="0">
                  <a:solidFill>
                    <a:srgbClr val="000000"/>
                  </a:solidFill>
                  <a:effectLst/>
                  <a:latin typeface="Montserrat Medium" pitchFamily="2" charset="0"/>
                </a:rPr>
                <a:t>A</a:t>
              </a:r>
              <a:r>
                <a:rPr lang="en-US" sz="1400" b="0" i="0" dirty="0" err="1">
                  <a:solidFill>
                    <a:srgbClr val="000000"/>
                  </a:solidFill>
                  <a:effectLst/>
                  <a:latin typeface="Montserrat Medium" pitchFamily="2" charset="0"/>
                </a:rPr>
                <a:t>dditional</a:t>
              </a:r>
              <a:r>
                <a:rPr lang="en-US" sz="1400" b="0" i="0" dirty="0">
                  <a:solidFill>
                    <a:srgbClr val="000000"/>
                  </a:solidFill>
                  <a:effectLst/>
                  <a:latin typeface="Montserrat Medium" pitchFamily="2" charset="0"/>
                </a:rPr>
                <a:t> processing for the library to be able to decode</a:t>
              </a:r>
              <a:endParaRPr lang="en-US" sz="1400" dirty="0">
                <a:latin typeface="Montserrat Medium" pitchFamily="2" charset="0"/>
              </a:endParaRPr>
            </a:p>
          </p:txBody>
        </p:sp>
      </p:grpSp>
      <p:sp>
        <p:nvSpPr>
          <p:cNvPr id="39" name="Oval 38">
            <a:extLst>
              <a:ext uri="{FF2B5EF4-FFF2-40B4-BE49-F238E27FC236}">
                <a16:creationId xmlns:a16="http://schemas.microsoft.com/office/drawing/2014/main" id="{31BBABA2-39D6-A197-628C-1076F711ED06}"/>
              </a:ext>
            </a:extLst>
          </p:cNvPr>
          <p:cNvSpPr/>
          <p:nvPr/>
        </p:nvSpPr>
        <p:spPr>
          <a:xfrm>
            <a:off x="596652" y="406605"/>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40" name="TextBox 39">
            <a:extLst>
              <a:ext uri="{FF2B5EF4-FFF2-40B4-BE49-F238E27FC236}">
                <a16:creationId xmlns:a16="http://schemas.microsoft.com/office/drawing/2014/main" id="{4A93A268-5837-B7EB-A467-3D4E18655ECD}"/>
              </a:ext>
            </a:extLst>
          </p:cNvPr>
          <p:cNvSpPr txBox="1"/>
          <p:nvPr/>
        </p:nvSpPr>
        <p:spPr>
          <a:xfrm>
            <a:off x="1439744" y="522001"/>
            <a:ext cx="1529586" cy="461665"/>
          </a:xfrm>
          <a:prstGeom prst="rect">
            <a:avLst/>
          </a:prstGeom>
          <a:noFill/>
        </p:spPr>
        <p:txBody>
          <a:bodyPr wrap="none" rtlCol="0">
            <a:spAutoFit/>
          </a:bodyPr>
          <a:lstStyle/>
          <a:p>
            <a:r>
              <a:rPr lang="en-US" sz="2400" b="1" dirty="0">
                <a:solidFill>
                  <a:schemeClr val="bg1"/>
                </a:solidFill>
                <a:latin typeface="Montserrat" pitchFamily="2" charset="0"/>
              </a:rPr>
              <a:t>Solution</a:t>
            </a:r>
          </a:p>
        </p:txBody>
      </p:sp>
      <p:sp>
        <p:nvSpPr>
          <p:cNvPr id="41" name="TextBox 40">
            <a:extLst>
              <a:ext uri="{FF2B5EF4-FFF2-40B4-BE49-F238E27FC236}">
                <a16:creationId xmlns:a16="http://schemas.microsoft.com/office/drawing/2014/main" id="{4B442515-2828-1CDD-0F9A-3D16ACAE7D84}"/>
              </a:ext>
            </a:extLst>
          </p:cNvPr>
          <p:cNvSpPr txBox="1"/>
          <p:nvPr/>
        </p:nvSpPr>
        <p:spPr>
          <a:xfrm>
            <a:off x="697751" y="568167"/>
            <a:ext cx="558812" cy="369332"/>
          </a:xfrm>
          <a:prstGeom prst="rect">
            <a:avLst/>
          </a:prstGeom>
          <a:noFill/>
        </p:spPr>
        <p:txBody>
          <a:bodyPr wrap="square" rtlCol="0">
            <a:spAutoFit/>
          </a:bodyPr>
          <a:lstStyle/>
          <a:p>
            <a:r>
              <a:rPr lang="vi-VN" b="1" dirty="0">
                <a:latin typeface="Montserrat" pitchFamily="2" charset="0"/>
              </a:rPr>
              <a:t>03</a:t>
            </a:r>
            <a:endParaRPr lang="en-US" b="1" dirty="0">
              <a:latin typeface="Montserrat" pitchFamily="2" charset="0"/>
            </a:endParaRPr>
          </a:p>
        </p:txBody>
      </p:sp>
    </p:spTree>
    <p:extLst>
      <p:ext uri="{BB962C8B-B14F-4D97-AF65-F5344CB8AC3E}">
        <p14:creationId xmlns:p14="http://schemas.microsoft.com/office/powerpoint/2010/main" val="3668230343"/>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2" name="Rectangle 1">
            <a:extLst>
              <a:ext uri="{FF2B5EF4-FFF2-40B4-BE49-F238E27FC236}">
                <a16:creationId xmlns:a16="http://schemas.microsoft.com/office/drawing/2014/main" id="{00DDAC59-BE90-8C35-AC74-D107615480E9}"/>
              </a:ext>
            </a:extLst>
          </p:cNvPr>
          <p:cNvSpPr/>
          <p:nvPr/>
        </p:nvSpPr>
        <p:spPr>
          <a:xfrm>
            <a:off x="0" y="0"/>
            <a:ext cx="12192000" cy="6858000"/>
          </a:xfrm>
          <a:prstGeom prst="rect">
            <a:avLst/>
          </a:prstGeom>
          <a:blipFill dpi="0" rotWithShape="1">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A79EBF-D314-F9AB-16CD-851D4F4F5005}"/>
              </a:ext>
            </a:extLst>
          </p:cNvPr>
          <p:cNvSpPr txBox="1"/>
          <p:nvPr/>
        </p:nvSpPr>
        <p:spPr>
          <a:xfrm>
            <a:off x="755415" y="695314"/>
            <a:ext cx="2121135" cy="553998"/>
          </a:xfrm>
          <a:prstGeom prst="rect">
            <a:avLst/>
          </a:prstGeom>
          <a:noFill/>
        </p:spPr>
        <p:txBody>
          <a:bodyPr wrap="square" rtlCol="0">
            <a:spAutoFit/>
          </a:bodyPr>
          <a:lstStyle/>
          <a:p>
            <a:r>
              <a:rPr lang="vi-VN" sz="3000" b="1">
                <a:solidFill>
                  <a:schemeClr val="bg1"/>
                </a:solidFill>
                <a:latin typeface="Montserrat" pitchFamily="2" charset="0"/>
              </a:rPr>
              <a:t>Decode</a:t>
            </a:r>
            <a:endParaRPr lang="en-US" sz="3000" b="1" dirty="0">
              <a:solidFill>
                <a:schemeClr val="bg1"/>
              </a:solidFill>
              <a:latin typeface="Montserrat" pitchFamily="2" charset="0"/>
            </a:endParaRPr>
          </a:p>
        </p:txBody>
      </p:sp>
    </p:spTree>
    <p:extLst>
      <p:ext uri="{BB962C8B-B14F-4D97-AF65-F5344CB8AC3E}">
        <p14:creationId xmlns:p14="http://schemas.microsoft.com/office/powerpoint/2010/main" val="186554023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FFE5E18-CF97-8E8F-A8A0-A900D50F32DD}"/>
              </a:ext>
            </a:extLst>
          </p:cNvPr>
          <p:cNvGrpSpPr/>
          <p:nvPr/>
        </p:nvGrpSpPr>
        <p:grpSpPr>
          <a:xfrm>
            <a:off x="-790941" y="-826457"/>
            <a:ext cx="1962798" cy="1962798"/>
            <a:chOff x="7266478" y="2810326"/>
            <a:chExt cx="692459" cy="692459"/>
          </a:xfrm>
        </p:grpSpPr>
        <p:sp>
          <p:nvSpPr>
            <p:cNvPr id="4" name="Oval 3">
              <a:extLst>
                <a:ext uri="{FF2B5EF4-FFF2-40B4-BE49-F238E27FC236}">
                  <a16:creationId xmlns:a16="http://schemas.microsoft.com/office/drawing/2014/main" id="{1262A7A5-FBA9-F6C9-CD37-104001BA6401}"/>
                </a:ext>
              </a:extLst>
            </p:cNvPr>
            <p:cNvSpPr/>
            <p:nvPr/>
          </p:nvSpPr>
          <p:spPr>
            <a:xfrm>
              <a:off x="7266478" y="2810326"/>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6" name="TextBox 5">
              <a:extLst>
                <a:ext uri="{FF2B5EF4-FFF2-40B4-BE49-F238E27FC236}">
                  <a16:creationId xmlns:a16="http://schemas.microsoft.com/office/drawing/2014/main" id="{026C5E22-C7A8-5AEA-3184-77F7AD83D604}"/>
                </a:ext>
              </a:extLst>
            </p:cNvPr>
            <p:cNvSpPr txBox="1"/>
            <p:nvPr/>
          </p:nvSpPr>
          <p:spPr>
            <a:xfrm>
              <a:off x="7575124" y="3181611"/>
              <a:ext cx="311776" cy="195446"/>
            </a:xfrm>
            <a:prstGeom prst="rect">
              <a:avLst/>
            </a:prstGeom>
            <a:noFill/>
          </p:spPr>
          <p:txBody>
            <a:bodyPr wrap="square" rtlCol="0">
              <a:spAutoFit/>
            </a:bodyPr>
            <a:lstStyle/>
            <a:p>
              <a:r>
                <a:rPr lang="vi-VN" sz="3000" b="1">
                  <a:latin typeface="Tomorrow ExtraBold" pitchFamily="2" charset="0"/>
                </a:rPr>
                <a:t>04</a:t>
              </a:r>
              <a:endParaRPr lang="en-US" sz="3000" b="1" dirty="0">
                <a:latin typeface="Tomorrow ExtraBold" pitchFamily="2" charset="0"/>
              </a:endParaRPr>
            </a:p>
          </p:txBody>
        </p:sp>
      </p:grpSp>
      <p:sp>
        <p:nvSpPr>
          <p:cNvPr id="2" name="TextBox 1">
            <a:extLst>
              <a:ext uri="{FF2B5EF4-FFF2-40B4-BE49-F238E27FC236}">
                <a16:creationId xmlns:a16="http://schemas.microsoft.com/office/drawing/2014/main" id="{E00DFFFB-84CE-DC2D-1ABC-8D1E973A7466}"/>
              </a:ext>
            </a:extLst>
          </p:cNvPr>
          <p:cNvSpPr txBox="1"/>
          <p:nvPr/>
        </p:nvSpPr>
        <p:spPr>
          <a:xfrm>
            <a:off x="7614159" y="3033538"/>
            <a:ext cx="1792478" cy="630942"/>
          </a:xfrm>
          <a:prstGeom prst="rect">
            <a:avLst/>
          </a:prstGeom>
          <a:noFill/>
        </p:spPr>
        <p:txBody>
          <a:bodyPr wrap="none" rtlCol="0">
            <a:spAutoFit/>
          </a:bodyPr>
          <a:lstStyle/>
          <a:p>
            <a:r>
              <a:rPr lang="vi-VN" sz="3500" dirty="0">
                <a:solidFill>
                  <a:schemeClr val="bg1"/>
                </a:solidFill>
                <a:latin typeface="Tomorrow ExtraBold" pitchFamily="2" charset="0"/>
              </a:rPr>
              <a:t>Result</a:t>
            </a:r>
            <a:endParaRPr lang="en-US" sz="3500" dirty="0">
              <a:solidFill>
                <a:schemeClr val="bg1"/>
              </a:solidFill>
              <a:latin typeface="Tomorrow ExtraBold" pitchFamily="2" charset="0"/>
            </a:endParaRPr>
          </a:p>
        </p:txBody>
      </p:sp>
    </p:spTree>
    <p:extLst>
      <p:ext uri="{BB962C8B-B14F-4D97-AF65-F5344CB8AC3E}">
        <p14:creationId xmlns:p14="http://schemas.microsoft.com/office/powerpoint/2010/main" val="354185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61943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FFE5E18-CF97-8E8F-A8A0-A900D50F32DD}"/>
              </a:ext>
            </a:extLst>
          </p:cNvPr>
          <p:cNvGrpSpPr/>
          <p:nvPr/>
        </p:nvGrpSpPr>
        <p:grpSpPr>
          <a:xfrm>
            <a:off x="-790941" y="-826457"/>
            <a:ext cx="1962798" cy="1962798"/>
            <a:chOff x="7266478" y="2810326"/>
            <a:chExt cx="692459" cy="692459"/>
          </a:xfrm>
        </p:grpSpPr>
        <p:sp>
          <p:nvSpPr>
            <p:cNvPr id="4" name="Oval 3">
              <a:extLst>
                <a:ext uri="{FF2B5EF4-FFF2-40B4-BE49-F238E27FC236}">
                  <a16:creationId xmlns:a16="http://schemas.microsoft.com/office/drawing/2014/main" id="{1262A7A5-FBA9-F6C9-CD37-104001BA6401}"/>
                </a:ext>
              </a:extLst>
            </p:cNvPr>
            <p:cNvSpPr/>
            <p:nvPr/>
          </p:nvSpPr>
          <p:spPr>
            <a:xfrm>
              <a:off x="7266478" y="2810326"/>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6" name="TextBox 5">
              <a:extLst>
                <a:ext uri="{FF2B5EF4-FFF2-40B4-BE49-F238E27FC236}">
                  <a16:creationId xmlns:a16="http://schemas.microsoft.com/office/drawing/2014/main" id="{026C5E22-C7A8-5AEA-3184-77F7AD83D604}"/>
                </a:ext>
              </a:extLst>
            </p:cNvPr>
            <p:cNvSpPr txBox="1"/>
            <p:nvPr/>
          </p:nvSpPr>
          <p:spPr>
            <a:xfrm>
              <a:off x="7578256" y="3184743"/>
              <a:ext cx="292984" cy="195446"/>
            </a:xfrm>
            <a:prstGeom prst="rect">
              <a:avLst/>
            </a:prstGeom>
            <a:noFill/>
          </p:spPr>
          <p:txBody>
            <a:bodyPr wrap="square" rtlCol="0">
              <a:spAutoFit/>
            </a:bodyPr>
            <a:lstStyle/>
            <a:p>
              <a:r>
                <a:rPr lang="vi-VN" sz="3000" b="1">
                  <a:latin typeface="Tomorrow ExtraBold" pitchFamily="2" charset="0"/>
                </a:rPr>
                <a:t>05</a:t>
              </a:r>
              <a:endParaRPr lang="en-US" sz="3000" b="1" dirty="0">
                <a:latin typeface="Tomorrow ExtraBold" pitchFamily="2" charset="0"/>
              </a:endParaRPr>
            </a:p>
          </p:txBody>
        </p:sp>
      </p:grpSp>
      <p:sp>
        <p:nvSpPr>
          <p:cNvPr id="2" name="TextBox 1">
            <a:extLst>
              <a:ext uri="{FF2B5EF4-FFF2-40B4-BE49-F238E27FC236}">
                <a16:creationId xmlns:a16="http://schemas.microsoft.com/office/drawing/2014/main" id="{E00DFFFB-84CE-DC2D-1ABC-8D1E973A7466}"/>
              </a:ext>
            </a:extLst>
          </p:cNvPr>
          <p:cNvSpPr txBox="1"/>
          <p:nvPr/>
        </p:nvSpPr>
        <p:spPr>
          <a:xfrm>
            <a:off x="7614159" y="3033538"/>
            <a:ext cx="3023585" cy="630942"/>
          </a:xfrm>
          <a:prstGeom prst="rect">
            <a:avLst/>
          </a:prstGeom>
          <a:noFill/>
        </p:spPr>
        <p:txBody>
          <a:bodyPr wrap="none" rtlCol="0">
            <a:spAutoFit/>
          </a:bodyPr>
          <a:lstStyle/>
          <a:p>
            <a:r>
              <a:rPr lang="vi-VN" sz="3500" dirty="0">
                <a:solidFill>
                  <a:schemeClr val="bg1"/>
                </a:solidFill>
                <a:latin typeface="Tomorrow ExtraBold" pitchFamily="2" charset="0"/>
              </a:rPr>
              <a:t>Conclusion</a:t>
            </a:r>
            <a:endParaRPr lang="en-US" sz="3500" dirty="0">
              <a:solidFill>
                <a:schemeClr val="bg1"/>
              </a:solidFill>
              <a:latin typeface="Tomorrow ExtraBold" pitchFamily="2" charset="0"/>
            </a:endParaRPr>
          </a:p>
        </p:txBody>
      </p:sp>
    </p:spTree>
    <p:extLst>
      <p:ext uri="{BB962C8B-B14F-4D97-AF65-F5344CB8AC3E}">
        <p14:creationId xmlns:p14="http://schemas.microsoft.com/office/powerpoint/2010/main" val="375635563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8" y="458770"/>
            <a:ext cx="9577983" cy="548738"/>
          </a:xfrm>
        </p:spPr>
        <p:txBody>
          <a:bodyPr/>
          <a:lstStyle/>
          <a:p>
            <a:r>
              <a:rPr lang="en-US" dirty="0"/>
              <a:t>MEET OUR TEAM</a:t>
            </a:r>
          </a:p>
        </p:txBody>
      </p:sp>
      <p:pic>
        <p:nvPicPr>
          <p:cNvPr id="6" name="Picture Placeholder 15">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a:blip r:embed="rId2"/>
          <a:srcRect/>
          <a:stretch/>
        </p:blipFill>
        <p:spPr>
          <a:xfrm>
            <a:off x="2242523" y="1106452"/>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429207" y="3080105"/>
            <a:ext cx="3472139" cy="343061"/>
          </a:xfrm>
        </p:spPr>
        <p:txBody>
          <a:bodyPr/>
          <a:lstStyle/>
          <a:p>
            <a:r>
              <a:rPr lang="vi-VN" sz="2200" b="1" dirty="0">
                <a:latin typeface="Montserrat" pitchFamily="2" charset="0"/>
              </a:rPr>
              <a:t>Nguyễn Đức Vượng</a:t>
            </a:r>
            <a:endParaRPr lang="en-US" sz="2200" b="1" dirty="0">
              <a:latin typeface="Montserrat" pitchFamily="2" charset="0"/>
            </a:endParaRP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2242522" y="3500252"/>
            <a:ext cx="1845511" cy="660747"/>
          </a:xfrm>
        </p:spPr>
        <p:txBody>
          <a:bodyPr>
            <a:normAutofit/>
          </a:bodyPr>
          <a:lstStyle/>
          <a:p>
            <a:r>
              <a:rPr lang="vi-VN" sz="1400" dirty="0"/>
              <a:t>Mentor</a:t>
            </a:r>
            <a:endParaRPr lang="en-US" sz="1400" dirty="0"/>
          </a:p>
        </p:txBody>
      </p:sp>
      <p:pic>
        <p:nvPicPr>
          <p:cNvPr id="18" name="Picture Placeholder 17">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a:blip r:embed="rId3"/>
          <a:srcRect l="158" r="158"/>
          <a:stretch/>
        </p:blipFill>
        <p:spPr>
          <a:xfrm>
            <a:off x="5094801" y="3830625"/>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631134" y="5903222"/>
            <a:ext cx="2772847" cy="343061"/>
          </a:xfrm>
        </p:spPr>
        <p:txBody>
          <a:bodyPr/>
          <a:lstStyle/>
          <a:p>
            <a:r>
              <a:rPr lang="vi-VN" sz="2200" b="1" dirty="0">
                <a:latin typeface="Montserrat" pitchFamily="2" charset="0"/>
              </a:rPr>
              <a:t>Trần Thị Hằng</a:t>
            </a:r>
            <a:endParaRPr lang="en-US" sz="2200" b="1" dirty="0">
              <a:latin typeface="Montserrat" pitchFamily="2" charset="0"/>
            </a:endParaRPr>
          </a:p>
        </p:txBody>
      </p:sp>
      <p:pic>
        <p:nvPicPr>
          <p:cNvPr id="17" name="Picture Placeholder 21">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a:blip r:embed="rId2"/>
          <a:srcRect/>
          <a:stretch/>
        </p:blipFill>
        <p:spPr>
          <a:xfrm>
            <a:off x="7801967" y="1106453"/>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6988650" y="3085939"/>
            <a:ext cx="3472139" cy="343061"/>
          </a:xfrm>
        </p:spPr>
        <p:txBody>
          <a:bodyPr/>
          <a:lstStyle/>
          <a:p>
            <a:r>
              <a:rPr lang="vi-VN" sz="2200" b="1" dirty="0">
                <a:latin typeface="Montserrat" pitchFamily="2" charset="0"/>
              </a:rPr>
              <a:t>Nguyễn Thanh Nam</a:t>
            </a:r>
            <a:endParaRPr lang="en-US" sz="2200" b="1" dirty="0">
              <a:latin typeface="Montserrat" pitchFamily="2" charset="0"/>
            </a:endParaRP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7" name="Text Placeholder 10">
            <a:extLst>
              <a:ext uri="{FF2B5EF4-FFF2-40B4-BE49-F238E27FC236}">
                <a16:creationId xmlns:a16="http://schemas.microsoft.com/office/drawing/2014/main" id="{CD9A2212-098D-740C-AFE9-961A88F1664F}"/>
              </a:ext>
            </a:extLst>
          </p:cNvPr>
          <p:cNvSpPr txBox="1">
            <a:spLocks/>
          </p:cNvSpPr>
          <p:nvPr/>
        </p:nvSpPr>
        <p:spPr>
          <a:xfrm>
            <a:off x="7801965" y="3500252"/>
            <a:ext cx="1845511" cy="66074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1400"/>
              <a:t>Mentor</a:t>
            </a:r>
          </a:p>
        </p:txBody>
      </p:sp>
    </p:spTree>
    <p:extLst>
      <p:ext uri="{BB962C8B-B14F-4D97-AF65-F5344CB8AC3E}">
        <p14:creationId xmlns:p14="http://schemas.microsoft.com/office/powerpoint/2010/main" val="261930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138747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55">
            <a:extLst>
              <a:ext uri="{FF2B5EF4-FFF2-40B4-BE49-F238E27FC236}">
                <a16:creationId xmlns:a16="http://schemas.microsoft.com/office/drawing/2014/main" id="{59CAA125-DE92-386D-1311-885D957167E2}"/>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159" name="Slide Number Placeholder 57">
            <a:extLst>
              <a:ext uri="{FF2B5EF4-FFF2-40B4-BE49-F238E27FC236}">
                <a16:creationId xmlns:a16="http://schemas.microsoft.com/office/drawing/2014/main" id="{BD5F2CC8-ABB0-9A60-0929-151DA09F42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67025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latin typeface="Tomorrow ExtraBold" pitchFamily="2" charset="0"/>
              </a:rPr>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vi-VN" dirty="0"/>
              <a:t>2023</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vi-VN" dirty="0"/>
              <a:t>2023</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grpSp>
        <p:nvGrpSpPr>
          <p:cNvPr id="2" name="Group 1">
            <a:extLst>
              <a:ext uri="{FF2B5EF4-FFF2-40B4-BE49-F238E27FC236}">
                <a16:creationId xmlns:a16="http://schemas.microsoft.com/office/drawing/2014/main" id="{589CD629-224C-EA8E-DFAE-8EEF60625382}"/>
              </a:ext>
            </a:extLst>
          </p:cNvPr>
          <p:cNvGrpSpPr/>
          <p:nvPr/>
        </p:nvGrpSpPr>
        <p:grpSpPr>
          <a:xfrm>
            <a:off x="641041" y="1233890"/>
            <a:ext cx="692459" cy="692459"/>
            <a:chOff x="7384741" y="2926209"/>
            <a:chExt cx="692459" cy="692459"/>
          </a:xfrm>
        </p:grpSpPr>
        <p:sp>
          <p:nvSpPr>
            <p:cNvPr id="3" name="Oval 2">
              <a:extLst>
                <a:ext uri="{FF2B5EF4-FFF2-40B4-BE49-F238E27FC236}">
                  <a16:creationId xmlns:a16="http://schemas.microsoft.com/office/drawing/2014/main" id="{B3D38DBB-9BA1-CC6A-D420-3CD656D699C0}"/>
                </a:ext>
              </a:extLst>
            </p:cNvPr>
            <p:cNvSpPr/>
            <p:nvPr/>
          </p:nvSpPr>
          <p:spPr>
            <a:xfrm>
              <a:off x="7384741" y="2926209"/>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4" name="TextBox 3">
              <a:extLst>
                <a:ext uri="{FF2B5EF4-FFF2-40B4-BE49-F238E27FC236}">
                  <a16:creationId xmlns:a16="http://schemas.microsoft.com/office/drawing/2014/main" id="{77A9ED51-83BF-E4FE-C1A5-B43CE1F37389}"/>
                </a:ext>
              </a:extLst>
            </p:cNvPr>
            <p:cNvSpPr txBox="1"/>
            <p:nvPr/>
          </p:nvSpPr>
          <p:spPr>
            <a:xfrm>
              <a:off x="7507660" y="3087771"/>
              <a:ext cx="569539" cy="369332"/>
            </a:xfrm>
            <a:prstGeom prst="rect">
              <a:avLst/>
            </a:prstGeom>
            <a:noFill/>
          </p:spPr>
          <p:txBody>
            <a:bodyPr wrap="square" rtlCol="0">
              <a:spAutoFit/>
            </a:bodyPr>
            <a:lstStyle/>
            <a:p>
              <a:r>
                <a:rPr lang="vi-VN" b="1">
                  <a:latin typeface="Tomorrow ExtraBold" pitchFamily="2" charset="0"/>
                </a:rPr>
                <a:t>01</a:t>
              </a:r>
              <a:endParaRPr lang="en-US" b="1" dirty="0">
                <a:latin typeface="Tomorrow ExtraBold" pitchFamily="2" charset="0"/>
              </a:endParaRPr>
            </a:p>
          </p:txBody>
        </p:sp>
      </p:grpSp>
      <p:sp>
        <p:nvSpPr>
          <p:cNvPr id="7" name="TextBox 6">
            <a:extLst>
              <a:ext uri="{FF2B5EF4-FFF2-40B4-BE49-F238E27FC236}">
                <a16:creationId xmlns:a16="http://schemas.microsoft.com/office/drawing/2014/main" id="{C4271B5E-2977-057E-E7F5-0AB845404187}"/>
              </a:ext>
            </a:extLst>
          </p:cNvPr>
          <p:cNvSpPr txBox="1"/>
          <p:nvPr/>
        </p:nvSpPr>
        <p:spPr>
          <a:xfrm>
            <a:off x="1937259" y="1303119"/>
            <a:ext cx="2813591" cy="553998"/>
          </a:xfrm>
          <a:prstGeom prst="rect">
            <a:avLst/>
          </a:prstGeom>
          <a:noFill/>
        </p:spPr>
        <p:txBody>
          <a:bodyPr wrap="none" rtlCol="0">
            <a:spAutoFit/>
          </a:bodyPr>
          <a:lstStyle/>
          <a:p>
            <a:r>
              <a:rPr lang="en-US" sz="3000" dirty="0">
                <a:solidFill>
                  <a:schemeClr val="bg1"/>
                </a:solidFill>
                <a:latin typeface="Tomorrow ExtraBold" pitchFamily="2" charset="0"/>
              </a:rPr>
              <a:t>Background</a:t>
            </a:r>
          </a:p>
        </p:txBody>
      </p:sp>
      <p:grpSp>
        <p:nvGrpSpPr>
          <p:cNvPr id="8" name="Group 7">
            <a:extLst>
              <a:ext uri="{FF2B5EF4-FFF2-40B4-BE49-F238E27FC236}">
                <a16:creationId xmlns:a16="http://schemas.microsoft.com/office/drawing/2014/main" id="{416F2086-EE76-8891-22C1-B379F0A52970}"/>
              </a:ext>
            </a:extLst>
          </p:cNvPr>
          <p:cNvGrpSpPr/>
          <p:nvPr/>
        </p:nvGrpSpPr>
        <p:grpSpPr>
          <a:xfrm>
            <a:off x="641040" y="2194158"/>
            <a:ext cx="692459" cy="692459"/>
            <a:chOff x="7384741" y="2926209"/>
            <a:chExt cx="692459" cy="692459"/>
          </a:xfrm>
        </p:grpSpPr>
        <p:sp>
          <p:nvSpPr>
            <p:cNvPr id="13" name="Oval 12">
              <a:extLst>
                <a:ext uri="{FF2B5EF4-FFF2-40B4-BE49-F238E27FC236}">
                  <a16:creationId xmlns:a16="http://schemas.microsoft.com/office/drawing/2014/main" id="{E58272D3-9324-9792-5DE7-16930455F8FB}"/>
                </a:ext>
              </a:extLst>
            </p:cNvPr>
            <p:cNvSpPr/>
            <p:nvPr/>
          </p:nvSpPr>
          <p:spPr>
            <a:xfrm>
              <a:off x="7384741" y="2926209"/>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14" name="TextBox 13">
              <a:extLst>
                <a:ext uri="{FF2B5EF4-FFF2-40B4-BE49-F238E27FC236}">
                  <a16:creationId xmlns:a16="http://schemas.microsoft.com/office/drawing/2014/main" id="{4CC0C6AB-5DD8-8D40-F06B-5F005C11430F}"/>
                </a:ext>
              </a:extLst>
            </p:cNvPr>
            <p:cNvSpPr txBox="1"/>
            <p:nvPr/>
          </p:nvSpPr>
          <p:spPr>
            <a:xfrm>
              <a:off x="7446197" y="3087771"/>
              <a:ext cx="569539" cy="369332"/>
            </a:xfrm>
            <a:prstGeom prst="rect">
              <a:avLst/>
            </a:prstGeom>
            <a:noFill/>
          </p:spPr>
          <p:txBody>
            <a:bodyPr wrap="square" rtlCol="0">
              <a:spAutoFit/>
            </a:bodyPr>
            <a:lstStyle/>
            <a:p>
              <a:r>
                <a:rPr lang="vi-VN" b="1" dirty="0">
                  <a:latin typeface="Tomorrow ExtraBold" pitchFamily="2" charset="0"/>
                </a:rPr>
                <a:t>02</a:t>
              </a:r>
              <a:endParaRPr lang="en-US" b="1" dirty="0">
                <a:latin typeface="Tomorrow ExtraBold" pitchFamily="2" charset="0"/>
              </a:endParaRPr>
            </a:p>
          </p:txBody>
        </p:sp>
      </p:grpSp>
      <p:sp>
        <p:nvSpPr>
          <p:cNvPr id="15" name="TextBox 14">
            <a:extLst>
              <a:ext uri="{FF2B5EF4-FFF2-40B4-BE49-F238E27FC236}">
                <a16:creationId xmlns:a16="http://schemas.microsoft.com/office/drawing/2014/main" id="{DFF984EB-E90D-D5FB-E44C-BD857F3B5D84}"/>
              </a:ext>
            </a:extLst>
          </p:cNvPr>
          <p:cNvSpPr txBox="1"/>
          <p:nvPr/>
        </p:nvSpPr>
        <p:spPr>
          <a:xfrm>
            <a:off x="1937258" y="2263387"/>
            <a:ext cx="2005677" cy="553998"/>
          </a:xfrm>
          <a:prstGeom prst="rect">
            <a:avLst/>
          </a:prstGeom>
          <a:noFill/>
        </p:spPr>
        <p:txBody>
          <a:bodyPr wrap="none" rtlCol="0">
            <a:spAutoFit/>
          </a:bodyPr>
          <a:lstStyle/>
          <a:p>
            <a:r>
              <a:rPr lang="en-US" sz="3000" dirty="0">
                <a:solidFill>
                  <a:schemeClr val="bg1"/>
                </a:solidFill>
                <a:latin typeface="Tomorrow ExtraBold" pitchFamily="2" charset="0"/>
              </a:rPr>
              <a:t>Problem</a:t>
            </a:r>
          </a:p>
        </p:txBody>
      </p:sp>
      <p:grpSp>
        <p:nvGrpSpPr>
          <p:cNvPr id="31" name="Group 30">
            <a:extLst>
              <a:ext uri="{FF2B5EF4-FFF2-40B4-BE49-F238E27FC236}">
                <a16:creationId xmlns:a16="http://schemas.microsoft.com/office/drawing/2014/main" id="{AC9BC363-A20E-E2F1-F359-A2530ABD0124}"/>
              </a:ext>
            </a:extLst>
          </p:cNvPr>
          <p:cNvGrpSpPr/>
          <p:nvPr/>
        </p:nvGrpSpPr>
        <p:grpSpPr>
          <a:xfrm>
            <a:off x="641039" y="3223655"/>
            <a:ext cx="692459" cy="692459"/>
            <a:chOff x="7384741" y="2926209"/>
            <a:chExt cx="692459" cy="692459"/>
          </a:xfrm>
        </p:grpSpPr>
        <p:sp>
          <p:nvSpPr>
            <p:cNvPr id="32" name="Oval 31">
              <a:extLst>
                <a:ext uri="{FF2B5EF4-FFF2-40B4-BE49-F238E27FC236}">
                  <a16:creationId xmlns:a16="http://schemas.microsoft.com/office/drawing/2014/main" id="{4C5DF1DC-63A5-B3BD-6ACE-39A095AAB8FB}"/>
                </a:ext>
              </a:extLst>
            </p:cNvPr>
            <p:cNvSpPr/>
            <p:nvPr/>
          </p:nvSpPr>
          <p:spPr>
            <a:xfrm>
              <a:off x="7384741" y="2926209"/>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33" name="TextBox 32">
              <a:extLst>
                <a:ext uri="{FF2B5EF4-FFF2-40B4-BE49-F238E27FC236}">
                  <a16:creationId xmlns:a16="http://schemas.microsoft.com/office/drawing/2014/main" id="{E059AEBC-718D-AB13-B304-9772DF814328}"/>
                </a:ext>
              </a:extLst>
            </p:cNvPr>
            <p:cNvSpPr txBox="1"/>
            <p:nvPr/>
          </p:nvSpPr>
          <p:spPr>
            <a:xfrm>
              <a:off x="7446198" y="3087771"/>
              <a:ext cx="569539" cy="369332"/>
            </a:xfrm>
            <a:prstGeom prst="rect">
              <a:avLst/>
            </a:prstGeom>
            <a:noFill/>
          </p:spPr>
          <p:txBody>
            <a:bodyPr wrap="square" rtlCol="0">
              <a:spAutoFit/>
            </a:bodyPr>
            <a:lstStyle/>
            <a:p>
              <a:r>
                <a:rPr lang="vi-VN" b="1" dirty="0">
                  <a:latin typeface="Tomorrow ExtraBold" pitchFamily="2" charset="0"/>
                </a:rPr>
                <a:t>03</a:t>
              </a:r>
              <a:endParaRPr lang="en-US" b="1" dirty="0">
                <a:latin typeface="Tomorrow ExtraBold" pitchFamily="2" charset="0"/>
              </a:endParaRPr>
            </a:p>
          </p:txBody>
        </p:sp>
      </p:grpSp>
      <p:sp>
        <p:nvSpPr>
          <p:cNvPr id="34" name="TextBox 33">
            <a:extLst>
              <a:ext uri="{FF2B5EF4-FFF2-40B4-BE49-F238E27FC236}">
                <a16:creationId xmlns:a16="http://schemas.microsoft.com/office/drawing/2014/main" id="{A81FF45A-76CC-77E3-52CB-9772C077100D}"/>
              </a:ext>
            </a:extLst>
          </p:cNvPr>
          <p:cNvSpPr txBox="1"/>
          <p:nvPr/>
        </p:nvSpPr>
        <p:spPr>
          <a:xfrm>
            <a:off x="1937257" y="3292884"/>
            <a:ext cx="1976823" cy="553998"/>
          </a:xfrm>
          <a:prstGeom prst="rect">
            <a:avLst/>
          </a:prstGeom>
          <a:noFill/>
        </p:spPr>
        <p:txBody>
          <a:bodyPr wrap="none" rtlCol="0">
            <a:spAutoFit/>
          </a:bodyPr>
          <a:lstStyle/>
          <a:p>
            <a:r>
              <a:rPr lang="en-US" sz="3000" dirty="0">
                <a:solidFill>
                  <a:schemeClr val="bg1"/>
                </a:solidFill>
                <a:latin typeface="Tomorrow ExtraBold" pitchFamily="2" charset="0"/>
              </a:rPr>
              <a:t>Solution</a:t>
            </a:r>
          </a:p>
        </p:txBody>
      </p:sp>
      <p:grpSp>
        <p:nvGrpSpPr>
          <p:cNvPr id="35" name="Group 34">
            <a:extLst>
              <a:ext uri="{FF2B5EF4-FFF2-40B4-BE49-F238E27FC236}">
                <a16:creationId xmlns:a16="http://schemas.microsoft.com/office/drawing/2014/main" id="{8EBA62B5-7131-D3CA-C9AF-369D4E186B99}"/>
              </a:ext>
            </a:extLst>
          </p:cNvPr>
          <p:cNvGrpSpPr/>
          <p:nvPr/>
        </p:nvGrpSpPr>
        <p:grpSpPr>
          <a:xfrm>
            <a:off x="641038" y="4253152"/>
            <a:ext cx="692459" cy="692459"/>
            <a:chOff x="7384741" y="2926209"/>
            <a:chExt cx="692459" cy="692459"/>
          </a:xfrm>
        </p:grpSpPr>
        <p:sp>
          <p:nvSpPr>
            <p:cNvPr id="36" name="Oval 35">
              <a:extLst>
                <a:ext uri="{FF2B5EF4-FFF2-40B4-BE49-F238E27FC236}">
                  <a16:creationId xmlns:a16="http://schemas.microsoft.com/office/drawing/2014/main" id="{1D866003-5D10-A3AF-D6B3-1830363F888A}"/>
                </a:ext>
              </a:extLst>
            </p:cNvPr>
            <p:cNvSpPr/>
            <p:nvPr/>
          </p:nvSpPr>
          <p:spPr>
            <a:xfrm>
              <a:off x="7384741" y="2926209"/>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37" name="TextBox 36">
              <a:extLst>
                <a:ext uri="{FF2B5EF4-FFF2-40B4-BE49-F238E27FC236}">
                  <a16:creationId xmlns:a16="http://schemas.microsoft.com/office/drawing/2014/main" id="{4D61678F-96CC-A419-66EF-21D0EA1A9BC0}"/>
                </a:ext>
              </a:extLst>
            </p:cNvPr>
            <p:cNvSpPr txBox="1"/>
            <p:nvPr/>
          </p:nvSpPr>
          <p:spPr>
            <a:xfrm>
              <a:off x="7446198" y="3087771"/>
              <a:ext cx="569539" cy="369332"/>
            </a:xfrm>
            <a:prstGeom prst="rect">
              <a:avLst/>
            </a:prstGeom>
            <a:noFill/>
          </p:spPr>
          <p:txBody>
            <a:bodyPr wrap="square" rtlCol="0">
              <a:spAutoFit/>
            </a:bodyPr>
            <a:lstStyle/>
            <a:p>
              <a:r>
                <a:rPr lang="vi-VN" b="1" dirty="0">
                  <a:latin typeface="Tomorrow ExtraBold" pitchFamily="2" charset="0"/>
                </a:rPr>
                <a:t>04</a:t>
              </a:r>
              <a:endParaRPr lang="en-US" b="1" dirty="0">
                <a:latin typeface="Tomorrow ExtraBold" pitchFamily="2" charset="0"/>
              </a:endParaRPr>
            </a:p>
          </p:txBody>
        </p:sp>
      </p:grpSp>
      <p:sp>
        <p:nvSpPr>
          <p:cNvPr id="38" name="TextBox 37">
            <a:extLst>
              <a:ext uri="{FF2B5EF4-FFF2-40B4-BE49-F238E27FC236}">
                <a16:creationId xmlns:a16="http://schemas.microsoft.com/office/drawing/2014/main" id="{101E3A87-5501-FFC4-D12B-1908A04C5F3A}"/>
              </a:ext>
            </a:extLst>
          </p:cNvPr>
          <p:cNvSpPr txBox="1"/>
          <p:nvPr/>
        </p:nvSpPr>
        <p:spPr>
          <a:xfrm>
            <a:off x="1937256" y="4322381"/>
            <a:ext cx="1561646" cy="553998"/>
          </a:xfrm>
          <a:prstGeom prst="rect">
            <a:avLst/>
          </a:prstGeom>
          <a:noFill/>
        </p:spPr>
        <p:txBody>
          <a:bodyPr wrap="none" rtlCol="0">
            <a:spAutoFit/>
          </a:bodyPr>
          <a:lstStyle/>
          <a:p>
            <a:r>
              <a:rPr lang="vi-VN" sz="3000" dirty="0">
                <a:solidFill>
                  <a:schemeClr val="bg1"/>
                </a:solidFill>
                <a:latin typeface="Tomorrow ExtraBold" pitchFamily="2" charset="0"/>
              </a:rPr>
              <a:t>Result</a:t>
            </a:r>
            <a:endParaRPr lang="en-US" sz="3000" dirty="0">
              <a:solidFill>
                <a:schemeClr val="bg1"/>
              </a:solidFill>
              <a:latin typeface="Tomorrow ExtraBold" pitchFamily="2" charset="0"/>
            </a:endParaRPr>
          </a:p>
        </p:txBody>
      </p:sp>
      <p:grpSp>
        <p:nvGrpSpPr>
          <p:cNvPr id="39" name="Group 38">
            <a:extLst>
              <a:ext uri="{FF2B5EF4-FFF2-40B4-BE49-F238E27FC236}">
                <a16:creationId xmlns:a16="http://schemas.microsoft.com/office/drawing/2014/main" id="{1DBE9C18-9964-F69E-AC7F-273E0F8F9BC3}"/>
              </a:ext>
            </a:extLst>
          </p:cNvPr>
          <p:cNvGrpSpPr/>
          <p:nvPr/>
        </p:nvGrpSpPr>
        <p:grpSpPr>
          <a:xfrm>
            <a:off x="641037" y="5282649"/>
            <a:ext cx="692459" cy="692459"/>
            <a:chOff x="7384741" y="2926209"/>
            <a:chExt cx="692459" cy="692459"/>
          </a:xfrm>
        </p:grpSpPr>
        <p:sp>
          <p:nvSpPr>
            <p:cNvPr id="40" name="Oval 39">
              <a:extLst>
                <a:ext uri="{FF2B5EF4-FFF2-40B4-BE49-F238E27FC236}">
                  <a16:creationId xmlns:a16="http://schemas.microsoft.com/office/drawing/2014/main" id="{ACB2F5D1-B460-7CFC-8296-5418262FF8D0}"/>
                </a:ext>
              </a:extLst>
            </p:cNvPr>
            <p:cNvSpPr/>
            <p:nvPr/>
          </p:nvSpPr>
          <p:spPr>
            <a:xfrm>
              <a:off x="7384741" y="2926209"/>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41" name="TextBox 40">
              <a:extLst>
                <a:ext uri="{FF2B5EF4-FFF2-40B4-BE49-F238E27FC236}">
                  <a16:creationId xmlns:a16="http://schemas.microsoft.com/office/drawing/2014/main" id="{DA2E1404-E6FE-456E-E0E8-27BFC092724D}"/>
                </a:ext>
              </a:extLst>
            </p:cNvPr>
            <p:cNvSpPr txBox="1"/>
            <p:nvPr/>
          </p:nvSpPr>
          <p:spPr>
            <a:xfrm>
              <a:off x="7456919" y="3083004"/>
              <a:ext cx="569539" cy="369332"/>
            </a:xfrm>
            <a:prstGeom prst="rect">
              <a:avLst/>
            </a:prstGeom>
            <a:noFill/>
          </p:spPr>
          <p:txBody>
            <a:bodyPr wrap="square" rtlCol="0">
              <a:spAutoFit/>
            </a:bodyPr>
            <a:lstStyle/>
            <a:p>
              <a:r>
                <a:rPr lang="vi-VN" b="1" dirty="0">
                  <a:latin typeface="Tomorrow ExtraBold" pitchFamily="2" charset="0"/>
                </a:rPr>
                <a:t>05</a:t>
              </a:r>
              <a:endParaRPr lang="en-US" b="1" dirty="0">
                <a:latin typeface="Tomorrow ExtraBold" pitchFamily="2" charset="0"/>
              </a:endParaRPr>
            </a:p>
          </p:txBody>
        </p:sp>
      </p:grpSp>
      <p:sp>
        <p:nvSpPr>
          <p:cNvPr id="42" name="TextBox 41">
            <a:extLst>
              <a:ext uri="{FF2B5EF4-FFF2-40B4-BE49-F238E27FC236}">
                <a16:creationId xmlns:a16="http://schemas.microsoft.com/office/drawing/2014/main" id="{A7659A6F-5D42-4D69-CAAF-A200F937ED25}"/>
              </a:ext>
            </a:extLst>
          </p:cNvPr>
          <p:cNvSpPr txBox="1"/>
          <p:nvPr/>
        </p:nvSpPr>
        <p:spPr>
          <a:xfrm>
            <a:off x="1937255" y="5351878"/>
            <a:ext cx="2614818" cy="553998"/>
          </a:xfrm>
          <a:prstGeom prst="rect">
            <a:avLst/>
          </a:prstGeom>
          <a:noFill/>
        </p:spPr>
        <p:txBody>
          <a:bodyPr wrap="none" rtlCol="0">
            <a:spAutoFit/>
          </a:bodyPr>
          <a:lstStyle/>
          <a:p>
            <a:r>
              <a:rPr lang="vi-VN" sz="3000" dirty="0">
                <a:solidFill>
                  <a:schemeClr val="bg1"/>
                </a:solidFill>
                <a:latin typeface="Tomorrow ExtraBold" pitchFamily="2" charset="0"/>
              </a:rPr>
              <a:t>Conclusion</a:t>
            </a:r>
            <a:endParaRPr lang="en-US" sz="3000" dirty="0">
              <a:solidFill>
                <a:schemeClr val="bg1"/>
              </a:solidFill>
              <a:latin typeface="Tomorrow ExtraBold" pitchFamily="2" charset="0"/>
            </a:endParaRPr>
          </a:p>
        </p:txBody>
      </p:sp>
    </p:spTree>
    <p:extLst>
      <p:ext uri="{BB962C8B-B14F-4D97-AF65-F5344CB8AC3E}">
        <p14:creationId xmlns:p14="http://schemas.microsoft.com/office/powerpoint/2010/main" val="173548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FFE5E18-CF97-8E8F-A8A0-A900D50F32DD}"/>
              </a:ext>
            </a:extLst>
          </p:cNvPr>
          <p:cNvGrpSpPr/>
          <p:nvPr/>
        </p:nvGrpSpPr>
        <p:grpSpPr>
          <a:xfrm>
            <a:off x="-790941" y="-826457"/>
            <a:ext cx="1962798" cy="1962798"/>
            <a:chOff x="7266478" y="2810326"/>
            <a:chExt cx="692459" cy="692459"/>
          </a:xfrm>
        </p:grpSpPr>
        <p:sp>
          <p:nvSpPr>
            <p:cNvPr id="4" name="Oval 3">
              <a:extLst>
                <a:ext uri="{FF2B5EF4-FFF2-40B4-BE49-F238E27FC236}">
                  <a16:creationId xmlns:a16="http://schemas.microsoft.com/office/drawing/2014/main" id="{1262A7A5-FBA9-F6C9-CD37-104001BA6401}"/>
                </a:ext>
              </a:extLst>
            </p:cNvPr>
            <p:cNvSpPr/>
            <p:nvPr/>
          </p:nvSpPr>
          <p:spPr>
            <a:xfrm>
              <a:off x="7266478" y="2810326"/>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6" name="TextBox 5">
              <a:extLst>
                <a:ext uri="{FF2B5EF4-FFF2-40B4-BE49-F238E27FC236}">
                  <a16:creationId xmlns:a16="http://schemas.microsoft.com/office/drawing/2014/main" id="{026C5E22-C7A8-5AEA-3184-77F7AD83D604}"/>
                </a:ext>
              </a:extLst>
            </p:cNvPr>
            <p:cNvSpPr txBox="1"/>
            <p:nvPr/>
          </p:nvSpPr>
          <p:spPr>
            <a:xfrm>
              <a:off x="7612708" y="3184743"/>
              <a:ext cx="275887" cy="195446"/>
            </a:xfrm>
            <a:prstGeom prst="rect">
              <a:avLst/>
            </a:prstGeom>
            <a:noFill/>
          </p:spPr>
          <p:txBody>
            <a:bodyPr wrap="square" rtlCol="0">
              <a:spAutoFit/>
            </a:bodyPr>
            <a:lstStyle/>
            <a:p>
              <a:r>
                <a:rPr lang="vi-VN" sz="3000" b="1" dirty="0">
                  <a:latin typeface="Tomorrow ExtraBold" pitchFamily="2" charset="0"/>
                </a:rPr>
                <a:t>01</a:t>
              </a:r>
              <a:endParaRPr lang="en-US" sz="3000" b="1" dirty="0">
                <a:latin typeface="Tomorrow ExtraBold" pitchFamily="2" charset="0"/>
              </a:endParaRPr>
            </a:p>
          </p:txBody>
        </p:sp>
      </p:grpSp>
      <p:sp>
        <p:nvSpPr>
          <p:cNvPr id="2" name="TextBox 1">
            <a:extLst>
              <a:ext uri="{FF2B5EF4-FFF2-40B4-BE49-F238E27FC236}">
                <a16:creationId xmlns:a16="http://schemas.microsoft.com/office/drawing/2014/main" id="{E00DFFFB-84CE-DC2D-1ABC-8D1E973A7466}"/>
              </a:ext>
            </a:extLst>
          </p:cNvPr>
          <p:cNvSpPr txBox="1"/>
          <p:nvPr/>
        </p:nvSpPr>
        <p:spPr>
          <a:xfrm>
            <a:off x="7614159" y="3033538"/>
            <a:ext cx="3252814" cy="630942"/>
          </a:xfrm>
          <a:prstGeom prst="rect">
            <a:avLst/>
          </a:prstGeom>
          <a:noFill/>
        </p:spPr>
        <p:txBody>
          <a:bodyPr wrap="none" rtlCol="0">
            <a:spAutoFit/>
          </a:bodyPr>
          <a:lstStyle/>
          <a:p>
            <a:r>
              <a:rPr lang="vi-VN" sz="3500" dirty="0">
                <a:solidFill>
                  <a:schemeClr val="bg1"/>
                </a:solidFill>
                <a:latin typeface="Tomorrow ExtraBold" pitchFamily="2" charset="0"/>
              </a:rPr>
              <a:t>Background</a:t>
            </a:r>
            <a:endParaRPr lang="en-US" sz="3500" dirty="0">
              <a:solidFill>
                <a:schemeClr val="bg1"/>
              </a:solidFill>
              <a:latin typeface="Tomorrow ExtraBold" pitchFamily="2" charset="0"/>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1" name="Picture 10" descr="Không có mô tả.">
            <a:extLst>
              <a:ext uri="{FF2B5EF4-FFF2-40B4-BE49-F238E27FC236}">
                <a16:creationId xmlns:a16="http://schemas.microsoft.com/office/drawing/2014/main" id="{0C44185A-EF36-F38F-3962-A3BEE6DF0D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8703365" y="3688310"/>
            <a:ext cx="2372250" cy="3163000"/>
          </a:xfrm>
          <a:prstGeom prst="rect">
            <a:avLst/>
          </a:prstGeom>
          <a:noFill/>
          <a:ln>
            <a:noFill/>
          </a:ln>
        </p:spPr>
      </p:pic>
      <p:pic>
        <p:nvPicPr>
          <p:cNvPr id="12" name="Picture 11" descr="Không có mô tả.">
            <a:extLst>
              <a:ext uri="{FF2B5EF4-FFF2-40B4-BE49-F238E27FC236}">
                <a16:creationId xmlns:a16="http://schemas.microsoft.com/office/drawing/2014/main" id="{481394AE-721E-2B69-84D5-78B69960FE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406" y="579120"/>
            <a:ext cx="4417060" cy="5699760"/>
          </a:xfrm>
          <a:prstGeom prst="rect">
            <a:avLst/>
          </a:prstGeom>
          <a:noFill/>
          <a:ln>
            <a:noFill/>
          </a:ln>
        </p:spPr>
      </p:pic>
      <p:pic>
        <p:nvPicPr>
          <p:cNvPr id="1028" name="Picture 4" descr="Barcode là gì? Ứng dụng của barcode (mã vạch) trong cuộc sống">
            <a:extLst>
              <a:ext uri="{FF2B5EF4-FFF2-40B4-BE49-F238E27FC236}">
                <a16:creationId xmlns:a16="http://schemas.microsoft.com/office/drawing/2014/main" id="{55E24DB2-F6BA-4C39-C1B4-BD0AB528E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981" y="1362544"/>
            <a:ext cx="3890934" cy="24318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hông có mô tả.">
            <a:extLst>
              <a:ext uri="{FF2B5EF4-FFF2-40B4-BE49-F238E27FC236}">
                <a16:creationId xmlns:a16="http://schemas.microsoft.com/office/drawing/2014/main" id="{AAD27B56-F5EE-45D6-1C83-FBCE9390DA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306" y="1861792"/>
            <a:ext cx="3109100" cy="3713386"/>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FD2C5E03-C131-5BD2-68CA-9AF8941D9120}"/>
              </a:ext>
            </a:extLst>
          </p:cNvPr>
          <p:cNvSpPr/>
          <p:nvPr/>
        </p:nvSpPr>
        <p:spPr>
          <a:xfrm>
            <a:off x="596652" y="399494"/>
            <a:ext cx="692459" cy="69245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14" name="TextBox 13">
            <a:extLst>
              <a:ext uri="{FF2B5EF4-FFF2-40B4-BE49-F238E27FC236}">
                <a16:creationId xmlns:a16="http://schemas.microsoft.com/office/drawing/2014/main" id="{53A99635-8333-6F65-0077-CBADB2630F5C}"/>
              </a:ext>
            </a:extLst>
          </p:cNvPr>
          <p:cNvSpPr txBox="1"/>
          <p:nvPr/>
        </p:nvSpPr>
        <p:spPr>
          <a:xfrm>
            <a:off x="1439744" y="514890"/>
            <a:ext cx="2182008" cy="461665"/>
          </a:xfrm>
          <a:prstGeom prst="rect">
            <a:avLst/>
          </a:prstGeom>
          <a:noFill/>
        </p:spPr>
        <p:txBody>
          <a:bodyPr wrap="none" rtlCol="0">
            <a:spAutoFit/>
          </a:bodyPr>
          <a:lstStyle/>
          <a:p>
            <a:r>
              <a:rPr lang="vi-VN" sz="2400" b="1" dirty="0">
                <a:latin typeface="Montserrat" pitchFamily="2" charset="0"/>
              </a:rPr>
              <a:t>Background</a:t>
            </a:r>
            <a:endParaRPr lang="en-US" sz="2400" b="1" dirty="0">
              <a:latin typeface="Montserrat" pitchFamily="2" charset="0"/>
            </a:endParaRPr>
          </a:p>
        </p:txBody>
      </p:sp>
      <p:sp>
        <p:nvSpPr>
          <p:cNvPr id="15" name="TextBox 14">
            <a:extLst>
              <a:ext uri="{FF2B5EF4-FFF2-40B4-BE49-F238E27FC236}">
                <a16:creationId xmlns:a16="http://schemas.microsoft.com/office/drawing/2014/main" id="{15503333-091D-DB4C-01C8-3B30AA3A05F3}"/>
              </a:ext>
            </a:extLst>
          </p:cNvPr>
          <p:cNvSpPr txBox="1"/>
          <p:nvPr/>
        </p:nvSpPr>
        <p:spPr>
          <a:xfrm>
            <a:off x="719572" y="561056"/>
            <a:ext cx="446618" cy="369332"/>
          </a:xfrm>
          <a:prstGeom prst="rect">
            <a:avLst/>
          </a:prstGeom>
          <a:noFill/>
        </p:spPr>
        <p:txBody>
          <a:bodyPr wrap="square" rtlCol="0">
            <a:spAutoFit/>
          </a:bodyPr>
          <a:lstStyle/>
          <a:p>
            <a:r>
              <a:rPr lang="vi-VN" b="1" dirty="0">
                <a:solidFill>
                  <a:schemeClr val="bg1"/>
                </a:solidFill>
                <a:latin typeface="Montserrat" pitchFamily="2" charset="0"/>
              </a:rPr>
              <a:t>01</a:t>
            </a:r>
            <a:endParaRPr lang="en-US" b="1" dirty="0">
              <a:solidFill>
                <a:schemeClr val="bg1"/>
              </a:solidFill>
              <a:latin typeface="Montserrat" pitchFamily="2" charset="0"/>
            </a:endParaRP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FFE5E18-CF97-8E8F-A8A0-A900D50F32DD}"/>
              </a:ext>
            </a:extLst>
          </p:cNvPr>
          <p:cNvGrpSpPr/>
          <p:nvPr/>
        </p:nvGrpSpPr>
        <p:grpSpPr>
          <a:xfrm>
            <a:off x="-790941" y="-826457"/>
            <a:ext cx="1962798" cy="1962798"/>
            <a:chOff x="7266478" y="2810326"/>
            <a:chExt cx="692459" cy="692459"/>
          </a:xfrm>
        </p:grpSpPr>
        <p:sp>
          <p:nvSpPr>
            <p:cNvPr id="4" name="Oval 3">
              <a:extLst>
                <a:ext uri="{FF2B5EF4-FFF2-40B4-BE49-F238E27FC236}">
                  <a16:creationId xmlns:a16="http://schemas.microsoft.com/office/drawing/2014/main" id="{1262A7A5-FBA9-F6C9-CD37-104001BA6401}"/>
                </a:ext>
              </a:extLst>
            </p:cNvPr>
            <p:cNvSpPr/>
            <p:nvPr/>
          </p:nvSpPr>
          <p:spPr>
            <a:xfrm>
              <a:off x="7266478" y="2810326"/>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6" name="TextBox 5">
              <a:extLst>
                <a:ext uri="{FF2B5EF4-FFF2-40B4-BE49-F238E27FC236}">
                  <a16:creationId xmlns:a16="http://schemas.microsoft.com/office/drawing/2014/main" id="{026C5E22-C7A8-5AEA-3184-77F7AD83D604}"/>
                </a:ext>
              </a:extLst>
            </p:cNvPr>
            <p:cNvSpPr txBox="1"/>
            <p:nvPr/>
          </p:nvSpPr>
          <p:spPr>
            <a:xfrm>
              <a:off x="7612708" y="3184743"/>
              <a:ext cx="275887" cy="195446"/>
            </a:xfrm>
            <a:prstGeom prst="rect">
              <a:avLst/>
            </a:prstGeom>
            <a:noFill/>
          </p:spPr>
          <p:txBody>
            <a:bodyPr wrap="square" rtlCol="0">
              <a:spAutoFit/>
            </a:bodyPr>
            <a:lstStyle/>
            <a:p>
              <a:r>
                <a:rPr lang="vi-VN" sz="3000" b="1" dirty="0">
                  <a:latin typeface="Tomorrow ExtraBold" pitchFamily="2" charset="0"/>
                </a:rPr>
                <a:t>02</a:t>
              </a:r>
              <a:endParaRPr lang="en-US" sz="3000" b="1" dirty="0">
                <a:latin typeface="Tomorrow ExtraBold" pitchFamily="2" charset="0"/>
              </a:endParaRPr>
            </a:p>
          </p:txBody>
        </p:sp>
      </p:grpSp>
      <p:sp>
        <p:nvSpPr>
          <p:cNvPr id="2" name="TextBox 1">
            <a:extLst>
              <a:ext uri="{FF2B5EF4-FFF2-40B4-BE49-F238E27FC236}">
                <a16:creationId xmlns:a16="http://schemas.microsoft.com/office/drawing/2014/main" id="{E00DFFFB-84CE-DC2D-1ABC-8D1E973A7466}"/>
              </a:ext>
            </a:extLst>
          </p:cNvPr>
          <p:cNvSpPr txBox="1"/>
          <p:nvPr/>
        </p:nvSpPr>
        <p:spPr>
          <a:xfrm>
            <a:off x="6903945" y="3015783"/>
            <a:ext cx="2311851" cy="630942"/>
          </a:xfrm>
          <a:prstGeom prst="rect">
            <a:avLst/>
          </a:prstGeom>
          <a:noFill/>
        </p:spPr>
        <p:txBody>
          <a:bodyPr wrap="none" rtlCol="0">
            <a:spAutoFit/>
          </a:bodyPr>
          <a:lstStyle/>
          <a:p>
            <a:r>
              <a:rPr lang="vi-VN" sz="3500" dirty="0">
                <a:solidFill>
                  <a:schemeClr val="bg1"/>
                </a:solidFill>
                <a:latin typeface="Tomorrow ExtraBold" pitchFamily="2" charset="0"/>
              </a:rPr>
              <a:t>Problem</a:t>
            </a:r>
            <a:endParaRPr lang="en-US" sz="3500" dirty="0">
              <a:solidFill>
                <a:schemeClr val="bg1"/>
              </a:solidFill>
              <a:latin typeface="Tomorrow ExtraBold" pitchFamily="2" charset="0"/>
            </a:endParaRPr>
          </a:p>
        </p:txBody>
      </p:sp>
    </p:spTree>
    <p:extLst>
      <p:ext uri="{BB962C8B-B14F-4D97-AF65-F5344CB8AC3E}">
        <p14:creationId xmlns:p14="http://schemas.microsoft.com/office/powerpoint/2010/main" val="23942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vi-VN" dirty="0"/>
              <a:t>2023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7" name="Oval 6">
            <a:extLst>
              <a:ext uri="{FF2B5EF4-FFF2-40B4-BE49-F238E27FC236}">
                <a16:creationId xmlns:a16="http://schemas.microsoft.com/office/drawing/2014/main" id="{72B6D39A-0DDE-33B1-32A5-2B59BD12E312}"/>
              </a:ext>
            </a:extLst>
          </p:cNvPr>
          <p:cNvSpPr/>
          <p:nvPr/>
        </p:nvSpPr>
        <p:spPr>
          <a:xfrm>
            <a:off x="596652" y="399494"/>
            <a:ext cx="692459" cy="69245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8" name="TextBox 7">
            <a:extLst>
              <a:ext uri="{FF2B5EF4-FFF2-40B4-BE49-F238E27FC236}">
                <a16:creationId xmlns:a16="http://schemas.microsoft.com/office/drawing/2014/main" id="{3AE48F82-BFF6-35B8-F21F-26E71EEFE62D}"/>
              </a:ext>
            </a:extLst>
          </p:cNvPr>
          <p:cNvSpPr txBox="1"/>
          <p:nvPr/>
        </p:nvSpPr>
        <p:spPr>
          <a:xfrm>
            <a:off x="1439744" y="514890"/>
            <a:ext cx="1566454" cy="461665"/>
          </a:xfrm>
          <a:prstGeom prst="rect">
            <a:avLst/>
          </a:prstGeom>
          <a:noFill/>
        </p:spPr>
        <p:txBody>
          <a:bodyPr wrap="none" rtlCol="0">
            <a:spAutoFit/>
          </a:bodyPr>
          <a:lstStyle/>
          <a:p>
            <a:r>
              <a:rPr lang="en-US" sz="2400" b="1" dirty="0">
                <a:latin typeface="Montserrat" pitchFamily="2" charset="0"/>
              </a:rPr>
              <a:t>Problem</a:t>
            </a:r>
          </a:p>
        </p:txBody>
      </p:sp>
      <p:sp>
        <p:nvSpPr>
          <p:cNvPr id="9" name="TextBox 8">
            <a:extLst>
              <a:ext uri="{FF2B5EF4-FFF2-40B4-BE49-F238E27FC236}">
                <a16:creationId xmlns:a16="http://schemas.microsoft.com/office/drawing/2014/main" id="{79DF55A9-0D1F-F05B-0B82-970B401A6829}"/>
              </a:ext>
            </a:extLst>
          </p:cNvPr>
          <p:cNvSpPr txBox="1"/>
          <p:nvPr/>
        </p:nvSpPr>
        <p:spPr>
          <a:xfrm>
            <a:off x="719571" y="561056"/>
            <a:ext cx="569539" cy="369332"/>
          </a:xfrm>
          <a:prstGeom prst="rect">
            <a:avLst/>
          </a:prstGeom>
          <a:noFill/>
        </p:spPr>
        <p:txBody>
          <a:bodyPr wrap="square" rtlCol="0">
            <a:spAutoFit/>
          </a:bodyPr>
          <a:lstStyle/>
          <a:p>
            <a:r>
              <a:rPr lang="vi-VN" b="1">
                <a:solidFill>
                  <a:schemeClr val="bg1"/>
                </a:solidFill>
                <a:latin typeface="Montserrat" pitchFamily="2" charset="0"/>
              </a:rPr>
              <a:t>02</a:t>
            </a:r>
            <a:endParaRPr lang="en-US" b="1" dirty="0">
              <a:solidFill>
                <a:schemeClr val="bg1"/>
              </a:solidFill>
              <a:latin typeface="Montserrat" pitchFamily="2" charset="0"/>
            </a:endParaRPr>
          </a:p>
        </p:txBody>
      </p:sp>
      <p:pic>
        <p:nvPicPr>
          <p:cNvPr id="1026" name="Picture 2" descr="Mã QR và mã vạch truyền thống có gì khác biệt?">
            <a:extLst>
              <a:ext uri="{FF2B5EF4-FFF2-40B4-BE49-F238E27FC236}">
                <a16:creationId xmlns:a16="http://schemas.microsoft.com/office/drawing/2014/main" id="{7FDDB1A5-5936-B9F3-C9B5-383BA6451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62" y="4245831"/>
            <a:ext cx="6116299" cy="26121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15E3F-0047-21E7-A7D0-CDCF32AEE057}"/>
              </a:ext>
            </a:extLst>
          </p:cNvPr>
          <p:cNvSpPr txBox="1"/>
          <p:nvPr/>
        </p:nvSpPr>
        <p:spPr>
          <a:xfrm>
            <a:off x="838200" y="1370126"/>
            <a:ext cx="5749515" cy="1200329"/>
          </a:xfrm>
          <a:prstGeom prst="rect">
            <a:avLst/>
          </a:prstGeom>
          <a:noFill/>
        </p:spPr>
        <p:txBody>
          <a:bodyPr wrap="square" rtlCol="0">
            <a:spAutoFit/>
          </a:bodyPr>
          <a:lstStyle/>
          <a:p>
            <a:pPr algn="just"/>
            <a:r>
              <a:rPr lang="vi-VN" b="1" kern="100" dirty="0">
                <a:solidFill>
                  <a:srgbClr val="000000"/>
                </a:solidFill>
                <a:latin typeface="Montserrat" pitchFamily="2" charset="0"/>
                <a:ea typeface="Calibri" panose="020F0502020204030204" pitchFamily="34" charset="0"/>
                <a:cs typeface="Arial" panose="020B0604020202020204" pitchFamily="34" charset="0"/>
              </a:rPr>
              <a:t>B</a:t>
            </a:r>
            <a:r>
              <a:rPr lang="en-US" sz="1800" b="1" i="0" kern="100" dirty="0" err="1">
                <a:solidFill>
                  <a:srgbClr val="000000"/>
                </a:solidFill>
                <a:effectLst/>
                <a:latin typeface="Montserrat" pitchFamily="2" charset="0"/>
                <a:ea typeface="Calibri" panose="020F0502020204030204" pitchFamily="34" charset="0"/>
                <a:cs typeface="Arial" panose="020B0604020202020204" pitchFamily="34" charset="0"/>
              </a:rPr>
              <a:t>arcode</a:t>
            </a:r>
            <a:r>
              <a:rPr lang="en-US" sz="1800" b="0" i="0" kern="100" dirty="0">
                <a:solidFill>
                  <a:srgbClr val="000000"/>
                </a:solidFill>
                <a:effectLst/>
                <a:latin typeface="Montserrat" pitchFamily="2" charset="0"/>
                <a:ea typeface="Calibri" panose="020F0502020204030204" pitchFamily="34" charset="0"/>
                <a:cs typeface="Arial" panose="020B0604020202020204" pitchFamily="34" charset="0"/>
              </a:rPr>
              <a:t> is an optical representation of data in the form of parallel lines or geometric patterns. It is used for efficient and accurate data entry, identification, and tracking in various industries.</a:t>
            </a:r>
            <a:endParaRPr lang="en-US" dirty="0"/>
          </a:p>
        </p:txBody>
      </p:sp>
      <p:sp>
        <p:nvSpPr>
          <p:cNvPr id="3" name="TextBox 2">
            <a:extLst>
              <a:ext uri="{FF2B5EF4-FFF2-40B4-BE49-F238E27FC236}">
                <a16:creationId xmlns:a16="http://schemas.microsoft.com/office/drawing/2014/main" id="{F9B1DDF2-4A5D-5165-D13B-59DA28C797CE}"/>
              </a:ext>
            </a:extLst>
          </p:cNvPr>
          <p:cNvSpPr txBox="1"/>
          <p:nvPr/>
        </p:nvSpPr>
        <p:spPr>
          <a:xfrm>
            <a:off x="838200" y="2847454"/>
            <a:ext cx="5895975" cy="923330"/>
          </a:xfrm>
          <a:prstGeom prst="rect">
            <a:avLst/>
          </a:prstGeom>
          <a:noFill/>
        </p:spPr>
        <p:txBody>
          <a:bodyPr wrap="square" rtlCol="0">
            <a:spAutoFit/>
          </a:bodyPr>
          <a:lstStyle/>
          <a:p>
            <a:pPr algn="just"/>
            <a:r>
              <a:rPr lang="vi-VN" sz="1800" b="1" i="0" kern="100" dirty="0">
                <a:solidFill>
                  <a:srgbClr val="000000"/>
                </a:solidFill>
                <a:effectLst/>
                <a:latin typeface="Montserrat" pitchFamily="2" charset="0"/>
                <a:ea typeface="Calibri" panose="020F0502020204030204" pitchFamily="34" charset="0"/>
                <a:cs typeface="Arial" panose="020B0604020202020204" pitchFamily="34" charset="0"/>
              </a:rPr>
              <a:t>QR code </a:t>
            </a:r>
            <a:r>
              <a:rPr lang="vi-VN" sz="1800" b="0" i="0" kern="100" dirty="0">
                <a:solidFill>
                  <a:srgbClr val="000000"/>
                </a:solidFill>
                <a:effectLst/>
                <a:latin typeface="Montserrat" pitchFamily="2" charset="0"/>
                <a:ea typeface="Calibri" panose="020F0502020204030204" pitchFamily="34" charset="0"/>
                <a:cs typeface="Arial" panose="020B0604020202020204" pitchFamily="34" charset="0"/>
              </a:rPr>
              <a:t>(Quick response code): </a:t>
            </a:r>
            <a:r>
              <a:rPr lang="en-US" b="0" i="0" dirty="0">
                <a:solidFill>
                  <a:srgbClr val="000000"/>
                </a:solidFill>
                <a:effectLst/>
                <a:latin typeface="Montserrat" pitchFamily="2" charset="0"/>
              </a:rPr>
              <a:t>is a two-dimensional barcode that contains information encoded in a pattern of black and white squares.</a:t>
            </a:r>
            <a:endParaRPr lang="en-US" dirty="0">
              <a:latin typeface="Montserrat" pitchFamily="2" charset="0"/>
            </a:endParaRPr>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vi-VN" dirty="0"/>
              <a:t>2023</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1" name="Oval 10">
            <a:extLst>
              <a:ext uri="{FF2B5EF4-FFF2-40B4-BE49-F238E27FC236}">
                <a16:creationId xmlns:a16="http://schemas.microsoft.com/office/drawing/2014/main" id="{73FA6D4E-C8CB-E764-4F2D-9FFC73224274}"/>
              </a:ext>
            </a:extLst>
          </p:cNvPr>
          <p:cNvSpPr/>
          <p:nvPr/>
        </p:nvSpPr>
        <p:spPr>
          <a:xfrm>
            <a:off x="596652" y="399494"/>
            <a:ext cx="692459" cy="69245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12" name="TextBox 11">
            <a:extLst>
              <a:ext uri="{FF2B5EF4-FFF2-40B4-BE49-F238E27FC236}">
                <a16:creationId xmlns:a16="http://schemas.microsoft.com/office/drawing/2014/main" id="{90ADA004-4701-8527-FEF2-5A2F718A379D}"/>
              </a:ext>
            </a:extLst>
          </p:cNvPr>
          <p:cNvSpPr txBox="1"/>
          <p:nvPr/>
        </p:nvSpPr>
        <p:spPr>
          <a:xfrm>
            <a:off x="1439744" y="514890"/>
            <a:ext cx="1566454" cy="461665"/>
          </a:xfrm>
          <a:prstGeom prst="rect">
            <a:avLst/>
          </a:prstGeom>
          <a:noFill/>
        </p:spPr>
        <p:txBody>
          <a:bodyPr wrap="none" rtlCol="0">
            <a:spAutoFit/>
          </a:bodyPr>
          <a:lstStyle/>
          <a:p>
            <a:r>
              <a:rPr lang="en-US" sz="2400" b="1" dirty="0">
                <a:latin typeface="Montserrat" pitchFamily="2" charset="0"/>
              </a:rPr>
              <a:t>Problem</a:t>
            </a:r>
          </a:p>
        </p:txBody>
      </p:sp>
      <p:sp>
        <p:nvSpPr>
          <p:cNvPr id="13" name="TextBox 12">
            <a:extLst>
              <a:ext uri="{FF2B5EF4-FFF2-40B4-BE49-F238E27FC236}">
                <a16:creationId xmlns:a16="http://schemas.microsoft.com/office/drawing/2014/main" id="{8EF13E3D-833B-8E58-AE0F-1F69FE520BD9}"/>
              </a:ext>
            </a:extLst>
          </p:cNvPr>
          <p:cNvSpPr txBox="1"/>
          <p:nvPr/>
        </p:nvSpPr>
        <p:spPr>
          <a:xfrm>
            <a:off x="719571" y="570581"/>
            <a:ext cx="569539" cy="369332"/>
          </a:xfrm>
          <a:prstGeom prst="rect">
            <a:avLst/>
          </a:prstGeom>
          <a:noFill/>
        </p:spPr>
        <p:txBody>
          <a:bodyPr wrap="square" rtlCol="0">
            <a:spAutoFit/>
          </a:bodyPr>
          <a:lstStyle/>
          <a:p>
            <a:r>
              <a:rPr lang="vi-VN" b="1">
                <a:solidFill>
                  <a:schemeClr val="bg1"/>
                </a:solidFill>
                <a:latin typeface="Montserrat" pitchFamily="2" charset="0"/>
              </a:rPr>
              <a:t>02</a:t>
            </a:r>
            <a:endParaRPr lang="en-US" b="1" dirty="0">
              <a:solidFill>
                <a:schemeClr val="bg1"/>
              </a:solidFill>
              <a:latin typeface="Montserrat" pitchFamily="2" charset="0"/>
            </a:endParaRPr>
          </a:p>
        </p:txBody>
      </p:sp>
      <p:sp>
        <p:nvSpPr>
          <p:cNvPr id="14" name="TextBox 13">
            <a:extLst>
              <a:ext uri="{FF2B5EF4-FFF2-40B4-BE49-F238E27FC236}">
                <a16:creationId xmlns:a16="http://schemas.microsoft.com/office/drawing/2014/main" id="{B8934A5C-14FC-C0FB-A865-9A1D50C152C2}"/>
              </a:ext>
            </a:extLst>
          </p:cNvPr>
          <p:cNvSpPr txBox="1"/>
          <p:nvPr/>
        </p:nvSpPr>
        <p:spPr>
          <a:xfrm>
            <a:off x="942881" y="1331649"/>
            <a:ext cx="3426781" cy="369332"/>
          </a:xfrm>
          <a:prstGeom prst="rect">
            <a:avLst/>
          </a:prstGeom>
          <a:noFill/>
        </p:spPr>
        <p:txBody>
          <a:bodyPr wrap="square" rtlCol="0">
            <a:spAutoFit/>
          </a:bodyPr>
          <a:lstStyle/>
          <a:p>
            <a:r>
              <a:rPr lang="vi-VN" b="1" dirty="0">
                <a:latin typeface="Montserrat" pitchFamily="2" charset="0"/>
              </a:rPr>
              <a:t>Complex environment</a:t>
            </a:r>
            <a:endParaRPr lang="en-US" b="1" dirty="0">
              <a:latin typeface="Montserrat" pitchFamily="2" charset="0"/>
            </a:endParaRPr>
          </a:p>
        </p:txBody>
      </p:sp>
      <p:sp>
        <p:nvSpPr>
          <p:cNvPr id="15" name="TextBox 14">
            <a:extLst>
              <a:ext uri="{FF2B5EF4-FFF2-40B4-BE49-F238E27FC236}">
                <a16:creationId xmlns:a16="http://schemas.microsoft.com/office/drawing/2014/main" id="{A40638FF-1C4A-C5D1-A491-347CE1BEE989}"/>
              </a:ext>
            </a:extLst>
          </p:cNvPr>
          <p:cNvSpPr txBox="1"/>
          <p:nvPr/>
        </p:nvSpPr>
        <p:spPr>
          <a:xfrm>
            <a:off x="821851" y="1949554"/>
            <a:ext cx="3169328" cy="369332"/>
          </a:xfrm>
          <a:prstGeom prst="rect">
            <a:avLst/>
          </a:prstGeom>
          <a:noFill/>
        </p:spPr>
        <p:txBody>
          <a:bodyPr wrap="square" rtlCol="0">
            <a:spAutoFit/>
          </a:bodyPr>
          <a:lstStyle/>
          <a:p>
            <a:r>
              <a:rPr lang="vi-VN" dirty="0">
                <a:latin typeface="Montserrat" pitchFamily="2" charset="0"/>
              </a:rPr>
              <a:t>- Imbalanced Light</a:t>
            </a:r>
            <a:endParaRPr lang="en-US" dirty="0">
              <a:latin typeface="Montserrat" pitchFamily="2" charset="0"/>
            </a:endParaRPr>
          </a:p>
        </p:txBody>
      </p:sp>
      <p:sp>
        <p:nvSpPr>
          <p:cNvPr id="16" name="TextBox 15">
            <a:extLst>
              <a:ext uri="{FF2B5EF4-FFF2-40B4-BE49-F238E27FC236}">
                <a16:creationId xmlns:a16="http://schemas.microsoft.com/office/drawing/2014/main" id="{22A5F941-D5C9-151A-88DF-0B2A5BA18147}"/>
              </a:ext>
            </a:extLst>
          </p:cNvPr>
          <p:cNvSpPr txBox="1"/>
          <p:nvPr/>
        </p:nvSpPr>
        <p:spPr>
          <a:xfrm>
            <a:off x="821851" y="2474816"/>
            <a:ext cx="3169328" cy="369332"/>
          </a:xfrm>
          <a:prstGeom prst="rect">
            <a:avLst/>
          </a:prstGeom>
          <a:noFill/>
        </p:spPr>
        <p:txBody>
          <a:bodyPr wrap="square" rtlCol="0">
            <a:spAutoFit/>
          </a:bodyPr>
          <a:lstStyle/>
          <a:p>
            <a:r>
              <a:rPr lang="vi-VN" dirty="0">
                <a:latin typeface="Montserrat" pitchFamily="2" charset="0"/>
              </a:rPr>
              <a:t>- Angle of view</a:t>
            </a:r>
            <a:endParaRPr lang="en-US" dirty="0">
              <a:latin typeface="Montserrat" pitchFamily="2" charset="0"/>
            </a:endParaRPr>
          </a:p>
        </p:txBody>
      </p:sp>
      <p:sp>
        <p:nvSpPr>
          <p:cNvPr id="17" name="TextBox 16">
            <a:extLst>
              <a:ext uri="{FF2B5EF4-FFF2-40B4-BE49-F238E27FC236}">
                <a16:creationId xmlns:a16="http://schemas.microsoft.com/office/drawing/2014/main" id="{DAC93E02-23AA-F12A-1503-3374FCEFE012}"/>
              </a:ext>
            </a:extLst>
          </p:cNvPr>
          <p:cNvSpPr txBox="1"/>
          <p:nvPr/>
        </p:nvSpPr>
        <p:spPr>
          <a:xfrm>
            <a:off x="821851" y="3000078"/>
            <a:ext cx="3169328" cy="369332"/>
          </a:xfrm>
          <a:prstGeom prst="rect">
            <a:avLst/>
          </a:prstGeom>
          <a:noFill/>
        </p:spPr>
        <p:txBody>
          <a:bodyPr wrap="square" rtlCol="0">
            <a:spAutoFit/>
          </a:bodyPr>
          <a:lstStyle/>
          <a:p>
            <a:r>
              <a:rPr lang="vi-VN" dirty="0">
                <a:latin typeface="Montserrat" pitchFamily="2" charset="0"/>
              </a:rPr>
              <a:t>- </a:t>
            </a:r>
            <a:r>
              <a:rPr lang="en-US" dirty="0">
                <a:latin typeface="Montserrat" pitchFamily="2" charset="0"/>
              </a:rPr>
              <a:t>Deformed barcode</a:t>
            </a:r>
          </a:p>
        </p:txBody>
      </p:sp>
      <p:sp>
        <p:nvSpPr>
          <p:cNvPr id="18" name="TextBox 17">
            <a:extLst>
              <a:ext uri="{FF2B5EF4-FFF2-40B4-BE49-F238E27FC236}">
                <a16:creationId xmlns:a16="http://schemas.microsoft.com/office/drawing/2014/main" id="{C6EB9024-7BAC-6F31-C380-C31BD1FF69F4}"/>
              </a:ext>
            </a:extLst>
          </p:cNvPr>
          <p:cNvSpPr txBox="1"/>
          <p:nvPr/>
        </p:nvSpPr>
        <p:spPr>
          <a:xfrm>
            <a:off x="821850" y="3525340"/>
            <a:ext cx="3426781" cy="369332"/>
          </a:xfrm>
          <a:prstGeom prst="rect">
            <a:avLst/>
          </a:prstGeom>
          <a:noFill/>
        </p:spPr>
        <p:txBody>
          <a:bodyPr wrap="square" rtlCol="0">
            <a:spAutoFit/>
          </a:bodyPr>
          <a:lstStyle/>
          <a:p>
            <a:r>
              <a:rPr lang="vi-VN" dirty="0">
                <a:latin typeface="Montserrat" pitchFamily="2" charset="0"/>
              </a:rPr>
              <a:t>- </a:t>
            </a:r>
            <a:r>
              <a:rPr lang="en-US" dirty="0">
                <a:latin typeface="Montserrat" pitchFamily="2" charset="0"/>
              </a:rPr>
              <a:t>Printing quality</a:t>
            </a:r>
          </a:p>
        </p:txBody>
      </p:sp>
      <p:sp>
        <p:nvSpPr>
          <p:cNvPr id="19" name="TextBox 18">
            <a:extLst>
              <a:ext uri="{FF2B5EF4-FFF2-40B4-BE49-F238E27FC236}">
                <a16:creationId xmlns:a16="http://schemas.microsoft.com/office/drawing/2014/main" id="{FA6F4F69-90EF-F4F6-475F-3B688216FBA3}"/>
              </a:ext>
            </a:extLst>
          </p:cNvPr>
          <p:cNvSpPr txBox="1"/>
          <p:nvPr/>
        </p:nvSpPr>
        <p:spPr>
          <a:xfrm>
            <a:off x="821851" y="4050602"/>
            <a:ext cx="3169328" cy="369332"/>
          </a:xfrm>
          <a:prstGeom prst="rect">
            <a:avLst/>
          </a:prstGeom>
          <a:noFill/>
        </p:spPr>
        <p:txBody>
          <a:bodyPr wrap="square" rtlCol="0">
            <a:spAutoFit/>
          </a:bodyPr>
          <a:lstStyle/>
          <a:p>
            <a:r>
              <a:rPr lang="vi-VN" dirty="0">
                <a:latin typeface="Montserrat" pitchFamily="2" charset="0"/>
              </a:rPr>
              <a:t>- </a:t>
            </a:r>
            <a:r>
              <a:rPr lang="en-US" dirty="0">
                <a:latin typeface="Montserrat" pitchFamily="2" charset="0"/>
              </a:rPr>
              <a:t>C</a:t>
            </a:r>
            <a:r>
              <a:rPr lang="vi-VN" dirty="0">
                <a:latin typeface="Montserrat" pitchFamily="2" charset="0"/>
              </a:rPr>
              <a:t>amera</a:t>
            </a:r>
            <a:r>
              <a:rPr lang="en-US" dirty="0">
                <a:latin typeface="Montserrat" pitchFamily="2" charset="0"/>
              </a:rPr>
              <a:t> issues</a:t>
            </a:r>
          </a:p>
        </p:txBody>
      </p:sp>
      <p:sp>
        <p:nvSpPr>
          <p:cNvPr id="23" name="Flowchart: Data 22">
            <a:extLst>
              <a:ext uri="{FF2B5EF4-FFF2-40B4-BE49-F238E27FC236}">
                <a16:creationId xmlns:a16="http://schemas.microsoft.com/office/drawing/2014/main" id="{BB94BC51-E303-E323-ECD4-7280893E9CF4}"/>
              </a:ext>
            </a:extLst>
          </p:cNvPr>
          <p:cNvSpPr/>
          <p:nvPr/>
        </p:nvSpPr>
        <p:spPr>
          <a:xfrm>
            <a:off x="7270812" y="0"/>
            <a:ext cx="11736280" cy="6858000"/>
          </a:xfrm>
          <a:prstGeom prst="flowChartInputOutpu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220173B3-CBF3-07CD-16F3-B6B304B4D50C}"/>
              </a:ext>
            </a:extLst>
          </p:cNvPr>
          <p:cNvCxnSpPr/>
          <p:nvPr/>
        </p:nvCxnSpPr>
        <p:spPr>
          <a:xfrm flipH="1">
            <a:off x="8321040" y="0"/>
            <a:ext cx="1078992" cy="6931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614CBAE-0437-273E-FDC9-30C7BCE12E45}"/>
              </a:ext>
            </a:extLst>
          </p:cNvPr>
          <p:cNvCxnSpPr/>
          <p:nvPr/>
        </p:nvCxnSpPr>
        <p:spPr>
          <a:xfrm flipV="1">
            <a:off x="10241280" y="3712464"/>
            <a:ext cx="3520440" cy="3145536"/>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638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FFE5E18-CF97-8E8F-A8A0-A900D50F32DD}"/>
              </a:ext>
            </a:extLst>
          </p:cNvPr>
          <p:cNvGrpSpPr/>
          <p:nvPr/>
        </p:nvGrpSpPr>
        <p:grpSpPr>
          <a:xfrm>
            <a:off x="-790941" y="-826457"/>
            <a:ext cx="1962798" cy="1962798"/>
            <a:chOff x="7266478" y="2810326"/>
            <a:chExt cx="692459" cy="692459"/>
          </a:xfrm>
        </p:grpSpPr>
        <p:sp>
          <p:nvSpPr>
            <p:cNvPr id="4" name="Oval 3">
              <a:extLst>
                <a:ext uri="{FF2B5EF4-FFF2-40B4-BE49-F238E27FC236}">
                  <a16:creationId xmlns:a16="http://schemas.microsoft.com/office/drawing/2014/main" id="{1262A7A5-FBA9-F6C9-CD37-104001BA6401}"/>
                </a:ext>
              </a:extLst>
            </p:cNvPr>
            <p:cNvSpPr/>
            <p:nvPr/>
          </p:nvSpPr>
          <p:spPr>
            <a:xfrm>
              <a:off x="7266478" y="2810326"/>
              <a:ext cx="692459" cy="6924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0"/>
              </a:endParaRPr>
            </a:p>
          </p:txBody>
        </p:sp>
        <p:sp>
          <p:nvSpPr>
            <p:cNvPr id="6" name="TextBox 5">
              <a:extLst>
                <a:ext uri="{FF2B5EF4-FFF2-40B4-BE49-F238E27FC236}">
                  <a16:creationId xmlns:a16="http://schemas.microsoft.com/office/drawing/2014/main" id="{026C5E22-C7A8-5AEA-3184-77F7AD83D604}"/>
                </a:ext>
              </a:extLst>
            </p:cNvPr>
            <p:cNvSpPr txBox="1"/>
            <p:nvPr/>
          </p:nvSpPr>
          <p:spPr>
            <a:xfrm>
              <a:off x="7581388" y="3184743"/>
              <a:ext cx="308644" cy="195446"/>
            </a:xfrm>
            <a:prstGeom prst="rect">
              <a:avLst/>
            </a:prstGeom>
            <a:noFill/>
          </p:spPr>
          <p:txBody>
            <a:bodyPr wrap="square" rtlCol="0">
              <a:spAutoFit/>
            </a:bodyPr>
            <a:lstStyle/>
            <a:p>
              <a:r>
                <a:rPr lang="vi-VN" sz="3000" b="1">
                  <a:latin typeface="Tomorrow ExtraBold" pitchFamily="2" charset="0"/>
                </a:rPr>
                <a:t>03</a:t>
              </a:r>
              <a:endParaRPr lang="en-US" sz="3000" b="1" dirty="0">
                <a:latin typeface="Tomorrow ExtraBold" pitchFamily="2" charset="0"/>
              </a:endParaRPr>
            </a:p>
          </p:txBody>
        </p:sp>
      </p:grpSp>
      <p:sp>
        <p:nvSpPr>
          <p:cNvPr id="2" name="TextBox 1">
            <a:extLst>
              <a:ext uri="{FF2B5EF4-FFF2-40B4-BE49-F238E27FC236}">
                <a16:creationId xmlns:a16="http://schemas.microsoft.com/office/drawing/2014/main" id="{E00DFFFB-84CE-DC2D-1ABC-8D1E973A7466}"/>
              </a:ext>
            </a:extLst>
          </p:cNvPr>
          <p:cNvSpPr txBox="1"/>
          <p:nvPr/>
        </p:nvSpPr>
        <p:spPr>
          <a:xfrm>
            <a:off x="7001600" y="3113529"/>
            <a:ext cx="2276585" cy="630942"/>
          </a:xfrm>
          <a:prstGeom prst="rect">
            <a:avLst/>
          </a:prstGeom>
          <a:noFill/>
        </p:spPr>
        <p:txBody>
          <a:bodyPr wrap="none" rtlCol="0">
            <a:spAutoFit/>
          </a:bodyPr>
          <a:lstStyle/>
          <a:p>
            <a:r>
              <a:rPr lang="vi-VN" sz="3500" dirty="0">
                <a:solidFill>
                  <a:schemeClr val="bg1"/>
                </a:solidFill>
                <a:latin typeface="Tomorrow ExtraBold" pitchFamily="2" charset="0"/>
              </a:rPr>
              <a:t>Solution</a:t>
            </a:r>
            <a:endParaRPr lang="en-US" sz="3500" dirty="0">
              <a:solidFill>
                <a:schemeClr val="bg1"/>
              </a:solidFill>
              <a:latin typeface="Tomorrow ExtraBold" pitchFamily="2" charset="0"/>
            </a:endParaRPr>
          </a:p>
        </p:txBody>
      </p:sp>
    </p:spTree>
    <p:extLst>
      <p:ext uri="{BB962C8B-B14F-4D97-AF65-F5344CB8AC3E}">
        <p14:creationId xmlns:p14="http://schemas.microsoft.com/office/powerpoint/2010/main" val="279281857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2431</TotalTime>
  <Words>414</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Montserrat</vt:lpstr>
      <vt:lpstr>Montserrat Black</vt:lpstr>
      <vt:lpstr>Montserrat Medium</vt:lpstr>
      <vt:lpstr>Tenorite</vt:lpstr>
      <vt:lpstr>Tomorrow ExtraBold</vt:lpstr>
      <vt:lpstr>Custom</vt:lpstr>
      <vt:lpstr>ComPlex Environment Multi Barcode &amp; qr code reader</vt:lpstr>
      <vt:lpstr>MEET OUR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Environment Barcode &amp; qr code reader</dc:title>
  <dc:creator>Hằng Trần</dc:creator>
  <cp:lastModifiedBy>Hằng Trần</cp:lastModifiedBy>
  <cp:revision>17</cp:revision>
  <dcterms:created xsi:type="dcterms:W3CDTF">2023-10-22T03:00:47Z</dcterms:created>
  <dcterms:modified xsi:type="dcterms:W3CDTF">2023-10-29T16:37:29Z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