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7" r:id="rId2"/>
    <p:sldId id="313" r:id="rId3"/>
    <p:sldId id="309" r:id="rId4"/>
    <p:sldId id="272" r:id="rId5"/>
    <p:sldId id="290" r:id="rId6"/>
    <p:sldId id="291" r:id="rId7"/>
    <p:sldId id="292" r:id="rId8"/>
    <p:sldId id="311" r:id="rId9"/>
    <p:sldId id="312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71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228623" indent="-228623" algn="l" defTabSz="9144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6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114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360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606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2280745"/>
            <a:ext cx="11049000" cy="233329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NHÓM 1</a:t>
            </a:r>
            <a:br>
              <a:rPr lang="en-US"/>
            </a:br>
            <a:br>
              <a:rPr lang="en-US"/>
            </a:br>
            <a:r>
              <a:rPr lang="en-US"/>
              <a:t>ĐỀ TÀI</a:t>
            </a:r>
            <a:br>
              <a:rPr lang="vi-VN" dirty="0"/>
            </a:br>
            <a:r>
              <a:rPr lang="en-US" dirty="0"/>
              <a:t> </a:t>
            </a:r>
            <a:r>
              <a:rPr lang="en-US"/>
              <a:t>WEBSITE BÁN GIÀY TRỰC TUYẾN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5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D0EC-46D7-915D-B86D-D2FE1EC1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5EC5-1DC2-8AAD-50B8-4C089BDF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6.</a:t>
            </a:r>
            <a:r>
              <a:rPr lang="vi-VN"/>
              <a:t> </a:t>
            </a:r>
            <a:r>
              <a:rPr lang="en-US"/>
              <a:t>GIAO DIỆN NGƯỜI DÙNG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FF0-74D6-0636-B1D3-581AC501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62" y="2193475"/>
            <a:ext cx="10922876" cy="3775860"/>
          </a:xfrm>
        </p:spPr>
        <p:txBody>
          <a:bodyPr>
            <a:normAutofit/>
          </a:bodyPr>
          <a:lstStyle/>
          <a:p>
            <a:r>
              <a:rPr lang="vi-VN" sz="3000"/>
              <a:t>Trang chủ: </a:t>
            </a:r>
            <a:r>
              <a:rPr lang="en-US" sz="3000"/>
              <a:t>Giao diện chính, sản phẩm nổi bật</a:t>
            </a:r>
            <a:r>
              <a:rPr lang="vi-VN" sz="3000"/>
              <a:t>.</a:t>
            </a:r>
            <a:endParaRPr lang="en-US" sz="3000"/>
          </a:p>
          <a:p>
            <a:r>
              <a:rPr lang="en-US" sz="3000"/>
              <a:t>Sản phẩm: </a:t>
            </a:r>
            <a:r>
              <a:rPr lang="vi-VN" sz="3000"/>
              <a:t>Danh sách sản phẩm, bộ lọc theo danh mục/thương hiệu.</a:t>
            </a:r>
          </a:p>
          <a:p>
            <a:r>
              <a:rPr lang="vi-VN" sz="3000"/>
              <a:t>Giỏ hàng: Hiển thị sản phẩm, số lượng, tổng tiền.</a:t>
            </a:r>
            <a:endParaRPr lang="en-US" sz="3000"/>
          </a:p>
          <a:p>
            <a:r>
              <a:rPr lang="en-US" sz="3000"/>
              <a:t>Đơn hàng: Hiển thị đơn hàng đã đặt, thông tin đơn hàng</a:t>
            </a:r>
            <a:endParaRPr lang="vi-VN" sz="3000"/>
          </a:p>
          <a:p>
            <a:r>
              <a:rPr lang="vi-VN" sz="3000"/>
              <a:t>Hồ sơ cá nhân: Form cập nhật thông tin (email, họ tên, địa chỉ, số điện thoại, mật khẩu).</a:t>
            </a:r>
          </a:p>
          <a:p>
            <a:r>
              <a:rPr lang="vi-VN" sz="3000"/>
              <a:t>Đăng nhập/đăng ký: Form đơn giản, tích hợp kiểm tra bảo mật.</a:t>
            </a:r>
          </a:p>
          <a:p>
            <a:pPr marL="0" indent="0">
              <a:buNone/>
            </a:pPr>
            <a:endParaRPr lang="vi-VN" sz="3000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D7BE-5D41-3B29-610C-C02E1DEC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6E0C-C89A-B636-878C-026C0067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4039-B977-AAAE-BB73-2A96AF6C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3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E335-4F9B-C1F4-696A-B0C91709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92C-F165-729E-9436-26A26B72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TRANG CHỦ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DA09-77B9-1E62-6772-E282E029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B64F2-5D41-1EC1-B636-9C73968E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FEA7-77D9-F7EE-793A-2E58F2BC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384C7-60F0-D942-3317-EE438A92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70" y="1806456"/>
            <a:ext cx="10206859" cy="49545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214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9A14-F21D-6781-264A-AF195A3D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9E31-137D-E540-8C90-C1678403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SẢN PHẨM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434C-0E30-D595-E7E9-B4DEF8D1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32F8-54C9-A42F-4B5D-5FB95B8F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8E29-7B22-D166-A9FB-A3076F9F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6F312-37B5-412F-8945-60E85A8B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570" y="1816240"/>
            <a:ext cx="10206859" cy="49349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786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3150-3FF7-D309-4E90-390D70C2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0AAA-C6AF-8BFD-F317-BF6CC919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GIỎ HÀNG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3CD4-3848-654D-8196-36F3A59A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A1135-1671-6FF4-8D64-AEA38F81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B5DA-F613-BB4A-EF47-85143D6F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97A041-827D-89FF-F26C-14C81296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554" y="1816240"/>
            <a:ext cx="10194890" cy="49349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36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FEA3-D7A6-327B-5E39-2F223AE8B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8B9D-4D8F-5CEE-8AF0-6F40D9B9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ĐƠN HÀNG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13C1-043A-F980-92BB-2D813712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6152-695D-6747-C959-BB4C485D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35BA-4393-46FF-4A78-E259BA25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26EEDE-E196-2F60-1BA9-D0A54622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726" y="1816240"/>
            <a:ext cx="10166545" cy="49349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697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3B2BB-899B-897D-886C-5E38E1C6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9CB5-0834-5478-1204-2E707119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HỒ SƠ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0197-9419-1604-37C2-895361D2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CB06-7EF6-2923-F434-85C147E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E75E-C759-A553-B923-7F2804A6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BEC19-3079-8A13-8DD1-22CD2C0B8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8837" y="1837260"/>
            <a:ext cx="6434323" cy="49349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423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C65D-AC6A-0B65-CC6D-CC12514B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0F6C-A255-CC10-592D-DD1F9261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ĐĂNG KÝ/ ĐĂNG NHẬP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313C-D29B-E370-55F0-CA34D38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F40B-901B-B333-E1C0-4A7E8170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D1977-D450-1F33-DDEB-F9229586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" y="2377117"/>
            <a:ext cx="6129139" cy="2962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1FECB-0C32-D2A1-CE40-19E8ECD7D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32" y="1774372"/>
            <a:ext cx="5626358" cy="49471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73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7D0FE-26D4-4A13-A32F-14C6E0C2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7A45-6EB6-C184-990D-7B0341D5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7.</a:t>
            </a:r>
            <a:r>
              <a:rPr lang="vi-VN"/>
              <a:t> </a:t>
            </a:r>
            <a:r>
              <a:rPr lang="en-US"/>
              <a:t>GIAO DIỆN QUẢN TRỊ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F3ED-1FE3-5A0C-FBFF-07E411F4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62" y="1944414"/>
            <a:ext cx="10922876" cy="4256689"/>
          </a:xfrm>
        </p:spPr>
        <p:txBody>
          <a:bodyPr>
            <a:noAutofit/>
          </a:bodyPr>
          <a:lstStyle/>
          <a:p>
            <a:r>
              <a:rPr lang="vi-VN" sz="3000"/>
              <a:t>Đăng nhập admin: Form đăng nhập riêng .</a:t>
            </a:r>
          </a:p>
          <a:p>
            <a:r>
              <a:rPr lang="en-US" sz="3000"/>
              <a:t>Bảng điều khiển</a:t>
            </a:r>
            <a:r>
              <a:rPr lang="vi-VN" sz="3000"/>
              <a:t>: Thống kê (đơn hàng, doanh thu, sản phẩm, người dùng).</a:t>
            </a:r>
          </a:p>
          <a:p>
            <a:r>
              <a:rPr lang="vi-VN" sz="3000"/>
              <a:t>Quản lý sản phẩm: Thêm, sửa, xóa sản phẩm và biến thể</a:t>
            </a:r>
            <a:r>
              <a:rPr lang="en-US" sz="3000"/>
              <a:t>.</a:t>
            </a:r>
            <a:endParaRPr lang="vi-VN" sz="3000"/>
          </a:p>
          <a:p>
            <a:r>
              <a:rPr lang="vi-VN" sz="3000"/>
              <a:t>Quản lý đơn hàng: Xem chi tiết, cập nhật trạng thái, hủy đơn hàng.</a:t>
            </a:r>
          </a:p>
          <a:p>
            <a:r>
              <a:rPr lang="vi-VN" sz="3000"/>
              <a:t>Quản lý người dùng: Thêm, sửa, xóa, kích hoạt/vô hiệu hóa tài khoản.</a:t>
            </a:r>
          </a:p>
          <a:p>
            <a:r>
              <a:rPr lang="vi-VN" sz="3000"/>
              <a:t>Quản lý quản trị viên: Chỉ superadmin quản lý.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8495-D6D2-8922-3B17-39BD191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0C9BE-282A-9AC4-B3B7-7067A57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7B9D6-E198-FD8C-31B7-1DA6CB09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93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E540-E889-94B1-E0C2-8715EC43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5A45-C7F2-0544-C395-62CAFE12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ĐĂNG NHẬP ADMIN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38A0F-B183-E7BD-8575-83B7EDFC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3E00-ADE1-24A9-B50B-7B212D7D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3504-8622-056C-4B8B-029FB221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62574-573F-2D00-8F58-879BD8A8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554" y="1850174"/>
            <a:ext cx="10194890" cy="48671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854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397D1-427C-FB8B-AC7C-6A77289E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5C1C-DFFA-5415-B705-BF5B4755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BẢNG ĐIỀU KHIỂN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FF83-FD86-787C-E990-450A299D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8038-B09E-371A-4043-A4736B57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B2FBB-9755-84BD-3A5E-7E3351F3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80FCA2-3BD1-8727-5AA8-B231A348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288" y="1850174"/>
            <a:ext cx="10037422" cy="48671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94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THÀNH VIÊN THỰC HIỆN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278397"/>
            <a:ext cx="11353800" cy="4001934"/>
          </a:xfrm>
        </p:spPr>
        <p:txBody>
          <a:bodyPr/>
          <a:lstStyle/>
          <a:p>
            <a:r>
              <a:rPr dirty="0"/>
              <a:t> </a:t>
            </a:r>
            <a:r>
              <a:rPr lang="en-US" dirty="0"/>
              <a:t>Phạm Công Hoàng </a:t>
            </a:r>
            <a:r>
              <a:rPr dirty="0"/>
              <a:t>: </a:t>
            </a:r>
            <a:r>
              <a:rPr lang="en-US" dirty="0"/>
              <a:t>HTML/CSS, PHP, PowerPoint, Web Admin.</a:t>
            </a:r>
            <a:endParaRPr dirty="0"/>
          </a:p>
          <a:p>
            <a:r>
              <a:rPr dirty="0"/>
              <a:t> </a:t>
            </a:r>
            <a:r>
              <a:rPr lang="en-US" dirty="0" err="1"/>
              <a:t>Đỗ</a:t>
            </a:r>
            <a:r>
              <a:rPr lang="en-US" dirty="0"/>
              <a:t> Văn Dũng</a:t>
            </a:r>
            <a:r>
              <a:rPr lang="vi-VN" dirty="0"/>
              <a:t>: HTML/CSS, </a:t>
            </a:r>
            <a:r>
              <a:rPr lang="en-US" dirty="0"/>
              <a:t>PHP</a:t>
            </a:r>
            <a:r>
              <a:rPr lang="en-US"/>
              <a:t>, JavaScript, </a:t>
            </a:r>
            <a:r>
              <a:rPr lang="en-US" dirty="0"/>
              <a:t>Web Bán </a:t>
            </a:r>
            <a:r>
              <a:rPr lang="en-US" dirty="0" err="1"/>
              <a:t>Giày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Hảo</a:t>
            </a:r>
            <a:r>
              <a:rPr lang="en-US" dirty="0"/>
              <a:t>: </a:t>
            </a:r>
            <a:r>
              <a:rPr lang="vi-VN" dirty="0"/>
              <a:t>Cơ sở dữ liệu</a:t>
            </a:r>
            <a:r>
              <a:rPr lang="en-US" dirty="0"/>
              <a:t>, Word, Implement PHP Web,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/>
              <a:t>.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DF8C2-519E-9CBA-8518-17E1CB42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42" y="4739192"/>
            <a:ext cx="4080516" cy="15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2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F8B5E-4606-62C3-C79B-D9F7B14B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FCD4-F46D-52B0-2291-9DCF54C2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QUẢN LÝ SẢN PHẨM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454D-B5CA-69CC-3059-C3E9625F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D45AD-0574-88BD-E401-BB661E3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FA39-C2CE-194B-19B8-0DB9DFEE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B4075-B968-BA10-C225-BB67CF3D1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288" y="1858720"/>
            <a:ext cx="10037422" cy="48500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88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1C16-0619-22D4-7B30-20AA49BC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8444-C8D5-9A50-E190-647C3B7F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QUẢN LÝ ĐƠN HÀNG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0D89-66FD-B0D2-2D6F-B336F74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71D02-73AC-9B07-3CAC-8EE89D90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925D-3292-DFBB-6AD3-D02E466F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FDEC9-9A61-0A2C-4A3A-77959703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288" y="1868243"/>
            <a:ext cx="10037422" cy="4830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917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1C92E-2CC3-7C8E-F050-6F5F2505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D337-9E80-0BCD-D886-C47FA9A6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QUẢN LÝ NGƯỜI DÙNG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0C271-ADC1-02E4-C393-ADED58EC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FDA5-8CBC-13B7-D581-D2AAFD22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ED22-7C26-2FA8-7924-14228E95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CF774-30B1-F30D-3944-89F917F1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559" y="1868243"/>
            <a:ext cx="9944879" cy="4830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967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6270-FF76-3CD2-1D56-777307119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C05F-F524-123D-D2CD-D3CFC415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QUẢN LÝ QUẢN TRỊ VIÊN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EDDF-7EA0-7B2C-C87C-1576C9F7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987E-F1C4-0CBE-75DF-4C7D7A3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611F-81AF-29C4-AB5C-4D26E21E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1B4D45-480B-C97B-04AA-B4E5778AC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559" y="1887805"/>
            <a:ext cx="9944879" cy="4791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7135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046" y="3045295"/>
            <a:ext cx="1807908" cy="767410"/>
          </a:xfrm>
        </p:spPr>
        <p:txBody>
          <a:bodyPr>
            <a:normAutofit fontScale="90000"/>
          </a:bodyPr>
          <a:lstStyle/>
          <a:p>
            <a:r>
              <a:rPr lang="en-US"/>
              <a:t>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059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4538-01A5-4527-BECC-54D0AB41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E524-643D-DD82-8E20-BBEFE993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175" y="2802055"/>
            <a:ext cx="9665250" cy="767410"/>
          </a:xfrm>
        </p:spPr>
        <p:txBody>
          <a:bodyPr>
            <a:normAutofit fontScale="90000"/>
          </a:bodyPr>
          <a:lstStyle/>
          <a:p>
            <a:r>
              <a:rPr lang="vi-VN" dirty="0"/>
              <a:t>Cảm ơn thầy và 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21302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83D-CCB8-89E6-7FD6-57D17E72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D8B8-AB70-EA61-D2A0-FF743DD3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1. LÝ DO CHỌN ĐỀ 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0BAF-53A1-3870-9F6C-0B802E47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4" y="1806456"/>
            <a:ext cx="10954407" cy="4656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600"/>
              <a:t>Ngành giày dép Việt Nam có tốc độ tăng trưởng cao</a:t>
            </a:r>
            <a:r>
              <a:rPr lang="en-US" sz="2600"/>
              <a:t>, t</a:t>
            </a:r>
            <a:r>
              <a:rPr lang="vi-VN" sz="2600"/>
              <a:t>hương mại điện tử đang bùng nổ.</a:t>
            </a:r>
            <a:r>
              <a:rPr lang="en-US" sz="2600"/>
              <a:t> </a:t>
            </a:r>
            <a:r>
              <a:rPr lang="vi-VN" sz="2600"/>
              <a:t>Website riêng giúp cửa hàng xây dựng thương hiệu, kiểm soát dữ liệu khách hàng, và giảm chi phí hoa hồng cho bên thứ ba.</a:t>
            </a:r>
          </a:p>
          <a:p>
            <a:pPr marL="0" indent="0">
              <a:buNone/>
            </a:pPr>
            <a:r>
              <a:rPr lang="vi-VN" sz="2600"/>
              <a:t>Tính thực tiễn:</a:t>
            </a:r>
          </a:p>
          <a:p>
            <a:r>
              <a:rPr lang="vi-VN" sz="2600"/>
              <a:t>Dự án phù hợp với xu hướng học tập công nghệ (PHP, MySQL) và ứng dụng thực tế trong quản lý bán hàng.</a:t>
            </a:r>
          </a:p>
          <a:p>
            <a:pPr marL="0" indent="0">
              <a:buNone/>
            </a:pPr>
            <a:r>
              <a:rPr lang="vi-VN" sz="2600"/>
              <a:t>Tính giáo dục:</a:t>
            </a:r>
          </a:p>
          <a:p>
            <a:r>
              <a:rPr lang="vi-VN" sz="2600"/>
              <a:t>Giúp nhóm rèn luyện kỹ năng lập trình (backend, frontend), quản lý cơ sở dữ liệu, và phát triển giao diện người dùng.</a:t>
            </a:r>
          </a:p>
          <a:p>
            <a:r>
              <a:rPr lang="vi-VN" sz="2600"/>
              <a:t>Học hỏi về bảo mật web (mã hóa mật khẩu, ngăn XSS, SQL injection).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BCDC-15E3-2AE4-3CDC-C07D1D78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47F8-5805-2830-6DEE-2B3E4CCB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2BB1-2815-0EE9-EA23-6AAF13BA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06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 dirty="0"/>
              <a:t>2</a:t>
            </a:r>
            <a:r>
              <a:rPr lang="vi-VN"/>
              <a:t>. </a:t>
            </a:r>
            <a:r>
              <a:rPr lang="en-US"/>
              <a:t>GIỚI THIỆU DỰ ÁN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150"/>
            <a:ext cx="10515600" cy="43705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vi-VN"/>
              <a:t>Mục tiêu: Xây dựng một website thương mại điện tử để bán giày, phục vụ khách hàng cá nhân và cung cấp giao diện quản trị cho admin.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vi-VN"/>
              <a:t>Đối tượng người dùng:</a:t>
            </a:r>
          </a:p>
          <a:p>
            <a:pPr>
              <a:lnSpc>
                <a:spcPct val="100000"/>
              </a:lnSpc>
            </a:pPr>
            <a:r>
              <a:rPr lang="vi-VN"/>
              <a:t>Khách hàng: Người mua giày (nam, nữ, unisex, yêu thích các thương hiệu như Nike, Adidas, Bitis...).</a:t>
            </a:r>
          </a:p>
          <a:p>
            <a:pPr>
              <a:lnSpc>
                <a:spcPct val="100000"/>
              </a:lnSpc>
            </a:pPr>
            <a:r>
              <a:rPr lang="vi-VN"/>
              <a:t>Admin: Quản lý cửa hàng (quản lý sản phẩm, đơn hàng, người dùng).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‒"/>
            </a:pPr>
            <a:r>
              <a:rPr lang="vi-VN"/>
              <a:t>Giá trị:</a:t>
            </a:r>
          </a:p>
          <a:p>
            <a:pPr>
              <a:lnSpc>
                <a:spcPct val="100000"/>
              </a:lnSpc>
            </a:pPr>
            <a:r>
              <a:rPr lang="vi-VN"/>
              <a:t>Tiện lợi: Mua sắm giày trực tuyến mọi lúc, mọi nơi.</a:t>
            </a:r>
          </a:p>
          <a:p>
            <a:pPr>
              <a:lnSpc>
                <a:spcPct val="100000"/>
              </a:lnSpc>
            </a:pPr>
            <a:r>
              <a:rPr lang="vi-VN"/>
              <a:t>Hiệu quả: Quản lý cửa hàng dễ dàng qua giao diện admin.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8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47D1B-5F38-3F2C-221B-E9197024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E4-27AA-5F87-5BEE-B7EB0E00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3.</a:t>
            </a:r>
            <a:r>
              <a:rPr lang="vi-VN"/>
              <a:t> </a:t>
            </a:r>
            <a:r>
              <a:rPr lang="en-US"/>
              <a:t>TÍNH NĂNG CHÍNH CỦA WEBSITE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B89F-0AEF-2CD7-8091-F6E17D15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845"/>
            <a:ext cx="10515600" cy="4370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000" b="1"/>
              <a:t>Phía người dùng</a:t>
            </a:r>
            <a:r>
              <a:rPr lang="vi-VN" sz="3000"/>
              <a:t>:</a:t>
            </a:r>
            <a:endParaRPr lang="en-US" sz="3000"/>
          </a:p>
          <a:p>
            <a:r>
              <a:rPr lang="vi-VN" sz="3000"/>
              <a:t> Xem danh sách sản phẩm, lọc theo danh mục/thương hiệu</a:t>
            </a:r>
            <a:r>
              <a:rPr lang="en-US" sz="3000"/>
              <a:t>, xem chi tiết sản phẩm</a:t>
            </a:r>
            <a:r>
              <a:rPr lang="vi-VN" sz="3000"/>
              <a:t>.</a:t>
            </a:r>
          </a:p>
          <a:p>
            <a:r>
              <a:rPr lang="vi-VN" sz="3000"/>
              <a:t>Thêm sản phẩm vào giỏ hàng, đặt hàng.</a:t>
            </a:r>
            <a:endParaRPr lang="en-US" sz="3000"/>
          </a:p>
          <a:p>
            <a:r>
              <a:rPr lang="en-US" sz="3000"/>
              <a:t>Xem đơn hàng và thông tin đơn hàng</a:t>
            </a:r>
            <a:endParaRPr lang="vi-VN" sz="3000"/>
          </a:p>
          <a:p>
            <a:r>
              <a:rPr lang="vi-VN" sz="3000"/>
              <a:t>Quản lý hồ sơ cá nhân: Cập nhật thông tin (email, họ tên, địa chỉ, số điện thoại, mật khẩu).</a:t>
            </a:r>
          </a:p>
          <a:p>
            <a:r>
              <a:rPr lang="vi-VN" sz="3000"/>
              <a:t>Đăng nhập/đăng ký tài khoản.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875F-0B66-E75B-BFFB-6818050F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AFC6-BF94-F2D8-0A07-B0AF062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3533-128D-727B-0C0D-64D9D559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36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DC6-3D72-D37D-344F-3C937B43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7ED-7AB6-DD94-C236-9665E3DF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3.</a:t>
            </a:r>
            <a:r>
              <a:rPr lang="vi-VN"/>
              <a:t> </a:t>
            </a:r>
            <a:r>
              <a:rPr lang="en-US"/>
              <a:t>TÍNH NĂNG CHÍNH CỦA WEBSITE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9A47-35C6-BF1C-D2C5-638DB389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93" y="1731682"/>
            <a:ext cx="11792607" cy="46994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b="1"/>
              <a:t>Phía admin</a:t>
            </a:r>
            <a:r>
              <a:rPr lang="vi-VN"/>
              <a:t>: </a:t>
            </a:r>
            <a:endParaRPr lang="en-US"/>
          </a:p>
          <a:p>
            <a:r>
              <a:rPr lang="vi-VN"/>
              <a:t>Đăng nhập/đăng xuất admin.</a:t>
            </a:r>
          </a:p>
          <a:p>
            <a:r>
              <a:rPr lang="vi-VN"/>
              <a:t>Trang tổng quan: Thống kê đơn hàng, doanh thu, sản phẩm, người dùng.</a:t>
            </a:r>
          </a:p>
          <a:p>
            <a:r>
              <a:rPr lang="vi-VN"/>
              <a:t>Quản lý sản phẩm: Thêm, sửa, xóa sản phẩm và biến thể (màu sắc, kích cỡ).</a:t>
            </a:r>
          </a:p>
          <a:p>
            <a:r>
              <a:rPr lang="vi-VN"/>
              <a:t>Quản lý đơn hàng: Xem, cập nhật trạng thái</a:t>
            </a:r>
            <a:r>
              <a:rPr lang="en-US"/>
              <a:t> đơn hàng</a:t>
            </a:r>
            <a:r>
              <a:rPr lang="vi-VN"/>
              <a:t>.</a:t>
            </a:r>
          </a:p>
          <a:p>
            <a:r>
              <a:rPr lang="vi-VN"/>
              <a:t>Quản lý người dùng: Thêm, sửa, xóa, kích hoạt/vô hiệu hóa tài khoản.</a:t>
            </a:r>
          </a:p>
          <a:p>
            <a:r>
              <a:rPr lang="vi-VN"/>
              <a:t>Quản lý quản trị viên (chỉ superadmin): Thêm, sửa, xóa tài khoản admin.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011CB-6229-6700-7097-75D5ACC4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516AF-F141-210B-ADE0-47A91A5C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C640-3F59-BFEE-5CE2-E985E0F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2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E062-3983-E100-07CF-45D5AD7A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7CC1-C22C-C991-AE38-237AA261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4.</a:t>
            </a:r>
            <a:r>
              <a:rPr lang="vi-VN"/>
              <a:t> </a:t>
            </a:r>
            <a:r>
              <a:rPr lang="en-US"/>
              <a:t>CÔNG NGHỆ SỬ DỤNG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E2B7-271A-66CE-7ED5-98EF3D7C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032"/>
            <a:ext cx="10515600" cy="4699447"/>
          </a:xfrm>
        </p:spPr>
        <p:txBody>
          <a:bodyPr>
            <a:normAutofit/>
          </a:bodyPr>
          <a:lstStyle/>
          <a:p>
            <a:r>
              <a:rPr lang="vi-VN" sz="3000"/>
              <a:t>Backend: PHP (PDO để kết nối MySQL, bảo mật SQL injection).</a:t>
            </a:r>
          </a:p>
          <a:p>
            <a:r>
              <a:rPr lang="vi-VN" sz="3000"/>
              <a:t>Frontend: HTML, CSS</a:t>
            </a:r>
            <a:r>
              <a:rPr lang="en-US" sz="3000"/>
              <a:t>.</a:t>
            </a:r>
            <a:endParaRPr lang="vi-VN" sz="3000"/>
          </a:p>
          <a:p>
            <a:r>
              <a:rPr lang="vi-VN" sz="3000"/>
              <a:t>Cơ sở dữ liệu: MySQL</a:t>
            </a:r>
            <a:r>
              <a:rPr lang="en-US" sz="3000"/>
              <a:t>.</a:t>
            </a:r>
            <a:endParaRPr lang="vi-VN" sz="3000"/>
          </a:p>
          <a:p>
            <a:r>
              <a:rPr lang="vi-VN" sz="3000"/>
              <a:t>Môi trường phát triển: Localhost (XAMP</a:t>
            </a:r>
            <a:r>
              <a:rPr lang="en-US" sz="3000"/>
              <a:t>P</a:t>
            </a:r>
            <a:r>
              <a:rPr lang="vi-VN" sz="3000"/>
              <a:t>).</a:t>
            </a:r>
          </a:p>
          <a:p>
            <a:r>
              <a:rPr lang="vi-VN" sz="3000"/>
              <a:t>Bảo mật: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600"/>
              <a:t>Mã hóa mật khẩu bằng password_hash().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600"/>
              <a:t>Sử dụng htmlspecialchars() để ngăn XSS.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sz="2600"/>
              <a:t>Kiểm tra đăng nhập (checkLogin(), checkAdminLogin()).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8EB0-8DCC-09EB-A6DA-B5C19C6B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0225D-0419-DD8A-A184-13E9DF90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88B3-EA96-1CBD-C090-C3844249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6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125AC-B892-B44D-8615-C3CF1727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9CC-631C-113D-CFD5-86B98E7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5.</a:t>
            </a:r>
            <a:r>
              <a:rPr lang="vi-VN"/>
              <a:t> </a:t>
            </a:r>
            <a:r>
              <a:rPr lang="en-US"/>
              <a:t>PHÂN TÍCH CƠ SỞ DỮ 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16E7-6FE3-61C2-2AE1-6F8DFCBE1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62" y="2464790"/>
            <a:ext cx="10922876" cy="4256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/>
              <a:t>-</a:t>
            </a:r>
            <a:r>
              <a:rPr lang="vi-VN" sz="3000" b="1"/>
              <a:t>Cơ sở dữ liệu: </a:t>
            </a:r>
            <a:r>
              <a:rPr lang="en-US" sz="3000"/>
              <a:t>shoe_store</a:t>
            </a:r>
            <a:r>
              <a:rPr lang="vi-VN" sz="3000"/>
              <a:t> (MySQL/MariaDB).</a:t>
            </a:r>
          </a:p>
          <a:p>
            <a:pPr marL="0" indent="0">
              <a:buNone/>
            </a:pPr>
            <a:r>
              <a:rPr lang="en-US" sz="3000" b="1"/>
              <a:t>-</a:t>
            </a:r>
            <a:r>
              <a:rPr lang="vi-VN" sz="3000" b="1"/>
              <a:t>Mục đích: </a:t>
            </a:r>
            <a:r>
              <a:rPr lang="vi-VN" sz="3000"/>
              <a:t>Quản lý người dùng, sản phẩm, giỏ hàng, đơn hàng, quản trị viên.</a:t>
            </a:r>
            <a:endParaRPr lang="en-US" sz="3000"/>
          </a:p>
          <a:p>
            <a:pPr marL="0" indent="0">
              <a:buNone/>
            </a:pPr>
            <a:r>
              <a:rPr lang="en-US" sz="3000" b="1"/>
              <a:t>-Mối quan hệ:</a:t>
            </a:r>
          </a:p>
          <a:p>
            <a:pPr lvl="1"/>
            <a:r>
              <a:rPr lang="en-US" sz="3000"/>
              <a:t>users → orders (1-n), products → product_variants (1-n).</a:t>
            </a:r>
          </a:p>
          <a:p>
            <a:pPr lvl="1"/>
            <a:r>
              <a:rPr lang="en-US" sz="3000"/>
              <a:t>products → cart (1-n), orders → order_items (1-n).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1384-7643-D070-973C-FF4A0F9B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0701-3FD8-A8DE-FF76-5E72FC1D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3936-1F5C-F48B-5240-A2FA90AE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0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9DC8-9CAF-6F0C-B250-344A2D73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8B4-679E-FBB5-AA88-A31A5FBA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046"/>
            <a:ext cx="10515600" cy="767410"/>
          </a:xfrm>
        </p:spPr>
        <p:txBody>
          <a:bodyPr/>
          <a:lstStyle/>
          <a:p>
            <a:r>
              <a:rPr lang="en-US"/>
              <a:t>5.</a:t>
            </a:r>
            <a:r>
              <a:rPr lang="vi-VN"/>
              <a:t> </a:t>
            </a:r>
            <a:r>
              <a:rPr lang="en-US"/>
              <a:t>PHÂN TÍCH CƠ SỞ DỮ 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4CB5-EF74-C695-34CE-A4763E64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88" y="1806456"/>
            <a:ext cx="9917824" cy="4256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/>
              <a:t>Cấu trúc bảng:</a:t>
            </a:r>
          </a:p>
          <a:p>
            <a:r>
              <a:rPr lang="en-US" sz="2400" b="1"/>
              <a:t>users: </a:t>
            </a:r>
            <a:r>
              <a:rPr lang="en-US" sz="2400"/>
              <a:t>username, email, full_name, address, phone, password, is_active.</a:t>
            </a:r>
          </a:p>
          <a:p>
            <a:r>
              <a:rPr lang="en-US" sz="2400" b="1"/>
              <a:t>products: </a:t>
            </a:r>
            <a:r>
              <a:rPr lang="en-US" sz="2400"/>
              <a:t>name, price, image, category, brand, color, stock_quantity, material, gender, season, style.</a:t>
            </a:r>
          </a:p>
          <a:p>
            <a:r>
              <a:rPr lang="en-US" sz="2400" b="1"/>
              <a:t>product_variants: </a:t>
            </a:r>
            <a:r>
              <a:rPr lang="en-US" sz="2400"/>
              <a:t>product_id, color, size, stock_quantity.</a:t>
            </a:r>
          </a:p>
          <a:p>
            <a:r>
              <a:rPr lang="en-US" sz="2400" b="1"/>
              <a:t>cart: </a:t>
            </a:r>
            <a:r>
              <a:rPr lang="en-US" sz="2400"/>
              <a:t>user_id, product_id, quantity, color, size.</a:t>
            </a:r>
          </a:p>
          <a:p>
            <a:r>
              <a:rPr lang="en-US" sz="2400" b="1"/>
              <a:t>orders: </a:t>
            </a:r>
            <a:r>
              <a:rPr lang="en-US" sz="2400"/>
              <a:t>user_id, total, status (pending, processing, shipped, completed, cancelled), shipping_address, payment_method.</a:t>
            </a:r>
          </a:p>
          <a:p>
            <a:r>
              <a:rPr lang="en-US" sz="2400" b="1"/>
              <a:t>order_items: </a:t>
            </a:r>
            <a:r>
              <a:rPr lang="en-US" sz="2400"/>
              <a:t>order_id, product_id, quantity, price.</a:t>
            </a:r>
          </a:p>
          <a:p>
            <a:r>
              <a:rPr lang="en-US" sz="2400" b="1"/>
              <a:t>admins: </a:t>
            </a:r>
            <a:r>
              <a:rPr lang="en-US" sz="2400"/>
              <a:t>username, password_hash, full_name, role (superadmin, manager).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E876-B415-1516-75B6-4D51D1F2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7C0E-44AD-B2CD-7D7D-8CA0BD9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E14FE-974C-C747-B3BE-364CBAA6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44319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" id="{2763F190-FCB6-4FC7-BA38-A1E39173AA87}" vid="{E1D9DFA4-F8AD-4E2F-9982-D367BC00A6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</Template>
  <TotalTime>264</TotalTime>
  <Words>1336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Segoe UI Black</vt:lpstr>
      <vt:lpstr>Times New Roman</vt:lpstr>
      <vt:lpstr>UTH-Slide-Theme</vt:lpstr>
      <vt:lpstr>NHÓM 1  ĐỀ TÀI  WEBSITE BÁN GIÀY TRỰC TUYẾN</vt:lpstr>
      <vt:lpstr>THÀNH VIÊN THỰC HIỆN</vt:lpstr>
      <vt:lpstr>1. LÝ DO CHỌN ĐỀ TÀI</vt:lpstr>
      <vt:lpstr>2. GIỚI THIỆU DỰ ÁN</vt:lpstr>
      <vt:lpstr>3. TÍNH NĂNG CHÍNH CỦA WEBSITE</vt:lpstr>
      <vt:lpstr>3. TÍNH NĂNG CHÍNH CỦA WEBSITE</vt:lpstr>
      <vt:lpstr>4. CÔNG NGHỆ SỬ DỤNG</vt:lpstr>
      <vt:lpstr>5. PHÂN TÍCH CƠ SỞ DỮ LIỆU</vt:lpstr>
      <vt:lpstr>5. PHÂN TÍCH CƠ SỞ DỮ LIỆU</vt:lpstr>
      <vt:lpstr>6. GIAO DIỆN NGƯỜI DÙNG</vt:lpstr>
      <vt:lpstr>TRANG CHỦ</vt:lpstr>
      <vt:lpstr>SẢN PHẨM</vt:lpstr>
      <vt:lpstr>GIỎ HÀNG</vt:lpstr>
      <vt:lpstr>ĐƠN HÀNG</vt:lpstr>
      <vt:lpstr>HỒ SƠ</vt:lpstr>
      <vt:lpstr>ĐĂNG KÝ/ ĐĂNG NHẬP</vt:lpstr>
      <vt:lpstr>7. GIAO DIỆN QUẢN TRỊ</vt:lpstr>
      <vt:lpstr>ĐĂNG NHẬP ADMIN</vt:lpstr>
      <vt:lpstr>BẢNG ĐIỀU KHIỂN</vt:lpstr>
      <vt:lpstr>QUẢN LÝ SẢN PHẨM</vt:lpstr>
      <vt:lpstr>QUẢN LÝ ĐƠN HÀNG</vt:lpstr>
      <vt:lpstr>QUẢN LÝ NGƯỜI DÙNG</vt:lpstr>
      <vt:lpstr>QUẢN LÝ QUẢN TRỊ VIÊN</vt:lpstr>
      <vt:lpstr>DEMO</vt:lpstr>
      <vt:lpstr>Cảm ơn thầy và các bạn đã lắng nghe!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</dc:creator>
  <cp:lastModifiedBy>Hoàng Phạm Công</cp:lastModifiedBy>
  <cp:revision>13</cp:revision>
  <dcterms:created xsi:type="dcterms:W3CDTF">2025-07-03T12:07:23Z</dcterms:created>
  <dcterms:modified xsi:type="dcterms:W3CDTF">2025-07-07T03:06:18Z</dcterms:modified>
</cp:coreProperties>
</file>