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5" r:id="rId1"/>
  </p:sldMasterIdLst>
  <p:notesMasterIdLst>
    <p:notesMasterId r:id="rId26"/>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7" r:id="rId18"/>
    <p:sldId id="275" r:id="rId19"/>
    <p:sldId id="276" r:id="rId20"/>
    <p:sldId id="278"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D92"/>
    <a:srgbClr val="7497A8"/>
    <a:srgbClr val="85ACC0"/>
    <a:srgbClr val="99C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97"/>
    <p:restoredTop sz="72202"/>
  </p:normalViewPr>
  <p:slideViewPr>
    <p:cSldViewPr snapToGrid="0" snapToObjects="1">
      <p:cViewPr>
        <p:scale>
          <a:sx n="150" d="100"/>
          <a:sy n="150" d="100"/>
        </p:scale>
        <p:origin x="-9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32484-9BFA-1A4F-972E-7C725892EC3F}" type="datetimeFigureOut">
              <a:rPr lang="en-US" smtClean="0"/>
              <a:t>11/17/15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28F3C-3BD5-B440-9A99-7C2195A665A9}" type="slidenum">
              <a:rPr lang="en-US" smtClean="0"/>
              <a:t>‹#›</a:t>
            </a:fld>
            <a:endParaRPr lang="en-US"/>
          </a:p>
        </p:txBody>
      </p:sp>
    </p:spTree>
    <p:extLst>
      <p:ext uri="{BB962C8B-B14F-4D97-AF65-F5344CB8AC3E}">
        <p14:creationId xmlns:p14="http://schemas.microsoft.com/office/powerpoint/2010/main" val="1255179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E3904C-3BB3-E84B-9980-1CCC365B0896}" type="slidenum">
              <a:rPr lang="en-US" smtClean="0"/>
              <a:t>‹#›</a:t>
            </a:fld>
            <a:endParaRPr lang="en-US"/>
          </a:p>
        </p:txBody>
      </p:sp>
    </p:spTree>
    <p:extLst>
      <p:ext uri="{BB962C8B-B14F-4D97-AF65-F5344CB8AC3E}">
        <p14:creationId xmlns:p14="http://schemas.microsoft.com/office/powerpoint/2010/main" val="12023762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B5BA2-20C7-FC44-AF26-F0779D5139B7}"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32319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67420943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89623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C6B5BA2-20C7-FC44-AF26-F0779D5139B7}" type="datetimeFigureOut">
              <a:rPr lang="en-US" smtClean="0"/>
              <a:t>11/17/15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E3904C-3BB3-E84B-9980-1CCC365B0896}" type="slidenum">
              <a:rPr lang="en-US" smtClean="0"/>
              <a:t>‹#›</a:t>
            </a:fld>
            <a:endParaRPr lang="en-US"/>
          </a:p>
        </p:txBody>
      </p:sp>
    </p:spTree>
    <p:extLst>
      <p:ext uri="{BB962C8B-B14F-4D97-AF65-F5344CB8AC3E}">
        <p14:creationId xmlns:p14="http://schemas.microsoft.com/office/powerpoint/2010/main" val="112716774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6B5BA2-20C7-FC44-AF26-F0779D5139B7}" type="datetimeFigureOut">
              <a:rPr lang="en-US" smtClean="0"/>
              <a:t>11/17/15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9591717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6B5BA2-20C7-FC44-AF26-F0779D5139B7}" type="datetimeFigureOut">
              <a:rPr lang="en-US" smtClean="0"/>
              <a:t>11/17/15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3904C-3BB3-E84B-9980-1CCC365B089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30566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6B5BA2-20C7-FC44-AF26-F0779D5139B7}" type="datetimeFigureOut">
              <a:rPr lang="en-US" smtClean="0"/>
              <a:t>11/17/15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3904C-3BB3-E84B-9980-1CCC365B0896}"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913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B5BA2-20C7-FC44-AF26-F0779D5139B7}" type="datetimeFigureOut">
              <a:rPr lang="en-US" smtClean="0"/>
              <a:t>11/17/15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28698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11/17/15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7796648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11/17/15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4370466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C6B5BA2-20C7-FC44-AF26-F0779D5139B7}" type="datetimeFigureOut">
              <a:rPr lang="en-US" smtClean="0"/>
              <a:t>11/17/15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E3904C-3BB3-E84B-9980-1CCC365B0896}" type="slidenum">
              <a:rPr lang="en-US" smtClean="0"/>
              <a:t>‹#›</a:t>
            </a:fld>
            <a:endParaRPr lang="en-US"/>
          </a:p>
        </p:txBody>
      </p:sp>
    </p:spTree>
    <p:extLst>
      <p:ext uri="{BB962C8B-B14F-4D97-AF65-F5344CB8AC3E}">
        <p14:creationId xmlns:p14="http://schemas.microsoft.com/office/powerpoint/2010/main" val="660420424"/>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library/ios/documentation/NetworkingInternetWeb/Conceptual/NetworkingOverview/Introduction/Introduction.html#//apple_ref/doc/uid/TP40010220-CH12-BBCFIHFH" TargetMode="Externa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objc.io/issues/5-ios7/from-nsurlconnection-to-nsurlsess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eveloper.apple.com/documentation/Cocoa/Reference/Foundation/Classes/NSURLRequest_Class/" TargetMode="External"/><Relationship Id="rId4" Type="http://schemas.openxmlformats.org/officeDocument/2006/relationships/hyperlink" Target="http://developer.apple.com/documentation/Cocoa/Reference/Foundation/Classes/NSURL_Class/" TargetMode="External"/><Relationship Id="rId5" Type="http://schemas.openxmlformats.org/officeDocument/2006/relationships/hyperlink" Target="http://developer.apple.com/documentation/Cocoa/Reference/Foundation/Classes/NSURLConnection_Class/" TargetMode="External"/><Relationship Id="rId6" Type="http://schemas.openxmlformats.org/officeDocument/2006/relationships/hyperlink" Target="http://developer.apple.com/documentation/Cocoa/Reference/Foundation/Classes/NSOperationQueue_Class/" TargetMode="External"/><Relationship Id="rId7" Type="http://schemas.openxmlformats.org/officeDocument/2006/relationships/hyperlink" Target="http://developer.apple.com/documentation/Cocoa/Reference/Foundation/Classes/NSURLResponse_Class/" TargetMode="External"/><Relationship Id="rId8" Type="http://schemas.openxmlformats.org/officeDocument/2006/relationships/hyperlink" Target="http://developer.apple.com/documentation/Cocoa/Reference/Foundation/Classes/NSData_Class/" TargetMode="External"/><Relationship Id="rId9" Type="http://schemas.openxmlformats.org/officeDocument/2006/relationships/hyperlink" Target="http://developer.apple.com/documentation/Cocoa/Reference/Foundation/Classes/NSError_Class/" TargetMode="External"/><Relationship Id="rId1" Type="http://schemas.openxmlformats.org/officeDocument/2006/relationships/slideLayout" Target="../slideLayouts/slideLayout2.xml"/><Relationship Id="rId2" Type="http://schemas.openxmlformats.org/officeDocument/2006/relationships/hyperlink" Target="http://developer.apple.com/documentation/Cocoa/Reference/Foundation/Classes/NSString_Clas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pple.com/documentation/Cocoa/Reference/Foundation/Classes/NSURL_Class/" TargetMode="External"/><Relationship Id="rId4" Type="http://schemas.openxmlformats.org/officeDocument/2006/relationships/hyperlink" Target="http://developer.apple.com/documentation/Cocoa/Reference/Foundation/Classes/NSHTTPURLResponse_Class/" TargetMode="External"/><Relationship Id="rId1" Type="http://schemas.openxmlformats.org/officeDocument/2006/relationships/slideLayout" Target="../slideLayouts/slideLayout2.xml"/><Relationship Id="rId2" Type="http://schemas.openxmlformats.org/officeDocument/2006/relationships/hyperlink" Target="http://developer.apple.com/documentation/Cocoa/Reference/Foundation/Classes/NSURLRequest_Clas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FNetworking/AFNetworking/wiki/AFNetworking-2.0-Migration-Guid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lamofire/Alamofire" TargetMode="External"/><Relationship Id="rId4" Type="http://schemas.openxmlformats.org/officeDocument/2006/relationships/hyperlink" Target="http://nshipster.com/alamofire/" TargetMode="External"/><Relationship Id="rId5" Type="http://schemas.openxmlformats.org/officeDocument/2006/relationships/hyperlink" Target="http://www.raywenderlich.com/85080/beginning-alamofire-tutorial" TargetMode="External"/><Relationship Id="rId1" Type="http://schemas.openxmlformats.org/officeDocument/2006/relationships/slideLayout" Target="../slideLayouts/slideLayout2.xml"/><Relationship Id="rId2" Type="http://schemas.openxmlformats.org/officeDocument/2006/relationships/hyperlink" Target="http://nshipster.com/authors/mattt-thomps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Swift Day 15</a:t>
            </a:r>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let </a:t>
            </a:r>
            <a:r>
              <a:rPr lang="en-US" dirty="0" err="1"/>
              <a:t>backgroundOperation</a:t>
            </a:r>
            <a:r>
              <a:rPr lang="en-US" dirty="0"/>
              <a:t> = </a:t>
            </a:r>
            <a:r>
              <a:rPr lang="en-US" dirty="0" err="1"/>
              <a:t>NSOperation</a:t>
            </a:r>
            <a:r>
              <a:rPr lang="en-US" dirty="0"/>
              <a:t>()</a:t>
            </a:r>
          </a:p>
          <a:p>
            <a:pPr marL="0" indent="0">
              <a:buNone/>
            </a:pPr>
            <a:r>
              <a:rPr lang="en-US" dirty="0" err="1"/>
              <a:t>backgroundOperation.queuePriority</a:t>
            </a:r>
            <a:r>
              <a:rPr lang="en-US" dirty="0"/>
              <a:t> = .Low</a:t>
            </a:r>
          </a:p>
          <a:p>
            <a:pPr marL="0" indent="0">
              <a:buNone/>
            </a:pPr>
            <a:r>
              <a:rPr lang="en-US" dirty="0" err="1"/>
              <a:t>backgroundOperation.qualityOfService</a:t>
            </a:r>
            <a:r>
              <a:rPr lang="en-US" dirty="0"/>
              <a:t> = .Background</a:t>
            </a:r>
          </a:p>
          <a:p>
            <a:endParaRPr lang="en-US" dirty="0"/>
          </a:p>
          <a:p>
            <a:pPr marL="0" indent="0">
              <a:buNone/>
            </a:pPr>
            <a:r>
              <a:rPr lang="en-US" dirty="0"/>
              <a:t>let </a:t>
            </a:r>
            <a:r>
              <a:rPr lang="en-US" dirty="0" err="1"/>
              <a:t>operationQueue</a:t>
            </a:r>
            <a:r>
              <a:rPr lang="en-US" dirty="0"/>
              <a:t> = </a:t>
            </a:r>
            <a:r>
              <a:rPr lang="en-US" dirty="0" err="1"/>
              <a:t>NSOperationQueue.mainQueue</a:t>
            </a:r>
            <a:r>
              <a:rPr lang="en-US" dirty="0"/>
              <a:t>()</a:t>
            </a:r>
          </a:p>
          <a:p>
            <a:pPr marL="0" indent="0">
              <a:buNone/>
            </a:pPr>
            <a:r>
              <a:rPr lang="en-US" dirty="0" err="1"/>
              <a:t>operationQueue.addOperation</a:t>
            </a:r>
            <a:r>
              <a:rPr lang="en-US" dirty="0"/>
              <a:t>(</a:t>
            </a:r>
            <a:r>
              <a:rPr lang="en-US" dirty="0" err="1"/>
              <a:t>backgroundOperation</a:t>
            </a:r>
            <a:r>
              <a:rPr lang="en-US" dirty="0"/>
              <a:t>)</a:t>
            </a:r>
          </a:p>
        </p:txBody>
      </p:sp>
    </p:spTree>
    <p:extLst>
      <p:ext uri="{BB962C8B-B14F-4D97-AF65-F5344CB8AC3E}">
        <p14:creationId xmlns:p14="http://schemas.microsoft.com/office/powerpoint/2010/main" val="711845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Dependencies</a:t>
            </a:r>
            <a:endParaRPr lang="en-US" dirty="0"/>
          </a:p>
        </p:txBody>
      </p:sp>
      <p:sp>
        <p:nvSpPr>
          <p:cNvPr id="3" name="Content Placeholder 2"/>
          <p:cNvSpPr>
            <a:spLocks noGrp="1"/>
          </p:cNvSpPr>
          <p:nvPr>
            <p:ph idx="1"/>
          </p:nvPr>
        </p:nvSpPr>
        <p:spPr/>
        <p:txBody>
          <a:bodyPr/>
          <a:lstStyle/>
          <a:p>
            <a:r>
              <a:rPr lang="en-US" dirty="0"/>
              <a:t>Depending on the complexity of an application, it may make sense to divide up large tasks into a series of </a:t>
            </a:r>
            <a:r>
              <a:rPr lang="en-US" dirty="0" err="1"/>
              <a:t>composable</a:t>
            </a:r>
            <a:r>
              <a:rPr lang="en-US" dirty="0"/>
              <a:t> sub-tasks. This can be done with </a:t>
            </a:r>
            <a:r>
              <a:rPr lang="en-US" dirty="0" err="1"/>
              <a:t>NSOperation</a:t>
            </a:r>
            <a:r>
              <a:rPr lang="en-US" dirty="0"/>
              <a:t> dependencies</a:t>
            </a:r>
            <a:r>
              <a:rPr lang="en-US" dirty="0" smtClean="0"/>
              <a:t>.</a:t>
            </a:r>
          </a:p>
          <a:p>
            <a:pPr marL="0" indent="0">
              <a:buNone/>
            </a:pPr>
            <a:r>
              <a:rPr lang="en-US" dirty="0"/>
              <a:t>let </a:t>
            </a:r>
            <a:r>
              <a:rPr lang="en-US" dirty="0" err="1"/>
              <a:t>networkingOperation</a:t>
            </a:r>
            <a:r>
              <a:rPr lang="en-US" dirty="0"/>
              <a:t>: </a:t>
            </a:r>
            <a:r>
              <a:rPr lang="en-US" dirty="0" err="1"/>
              <a:t>NSOperation</a:t>
            </a:r>
            <a:r>
              <a:rPr lang="en-US" dirty="0"/>
              <a:t> = ...</a:t>
            </a:r>
          </a:p>
          <a:p>
            <a:pPr marL="0" indent="0">
              <a:buNone/>
            </a:pPr>
            <a:r>
              <a:rPr lang="en-US" dirty="0"/>
              <a:t>let </a:t>
            </a:r>
            <a:r>
              <a:rPr lang="en-US" dirty="0" err="1"/>
              <a:t>resizingOperation</a:t>
            </a:r>
            <a:r>
              <a:rPr lang="en-US" dirty="0"/>
              <a:t>: </a:t>
            </a:r>
            <a:r>
              <a:rPr lang="en-US" dirty="0" err="1"/>
              <a:t>NSOperation</a:t>
            </a:r>
            <a:r>
              <a:rPr lang="en-US" dirty="0"/>
              <a:t> = ...</a:t>
            </a:r>
          </a:p>
          <a:p>
            <a:pPr marL="0" indent="0">
              <a:buNone/>
            </a:pPr>
            <a:r>
              <a:rPr lang="en-US" dirty="0" err="1"/>
              <a:t>resizingOperation.addDependency</a:t>
            </a:r>
            <a:r>
              <a:rPr lang="en-US" dirty="0"/>
              <a:t>(</a:t>
            </a:r>
            <a:r>
              <a:rPr lang="en-US" dirty="0" err="1"/>
              <a:t>networkingOperation</a:t>
            </a:r>
            <a:r>
              <a:rPr lang="en-US" dirty="0"/>
              <a:t>)</a:t>
            </a:r>
          </a:p>
          <a:p>
            <a:endParaRPr lang="en-US" dirty="0"/>
          </a:p>
          <a:p>
            <a:pPr marL="0" indent="0">
              <a:buNone/>
            </a:pPr>
            <a:r>
              <a:rPr lang="en-US" dirty="0"/>
              <a:t>let </a:t>
            </a:r>
            <a:r>
              <a:rPr lang="en-US" dirty="0" err="1"/>
              <a:t>operationQueue</a:t>
            </a:r>
            <a:r>
              <a:rPr lang="en-US" dirty="0"/>
              <a:t> = </a:t>
            </a:r>
            <a:r>
              <a:rPr lang="en-US" dirty="0" err="1"/>
              <a:t>NSOperationQueue.mainQueue</a:t>
            </a:r>
            <a:r>
              <a:rPr lang="en-US" dirty="0"/>
              <a:t>()</a:t>
            </a:r>
          </a:p>
          <a:p>
            <a:pPr marL="0" indent="0">
              <a:buNone/>
            </a:pPr>
            <a:r>
              <a:rPr lang="en-US" dirty="0" err="1"/>
              <a:t>operationQueue.addOperations</a:t>
            </a:r>
            <a:r>
              <a:rPr lang="en-US" dirty="0"/>
              <a:t>([</a:t>
            </a:r>
            <a:r>
              <a:rPr lang="en-US" dirty="0" err="1"/>
              <a:t>networkingOperation</a:t>
            </a:r>
            <a:r>
              <a:rPr lang="en-US" dirty="0"/>
              <a:t>, </a:t>
            </a:r>
            <a:r>
              <a:rPr lang="en-US" dirty="0" err="1"/>
              <a:t>resizingOperation</a:t>
            </a:r>
            <a:r>
              <a:rPr lang="en-US" dirty="0"/>
              <a:t>], </a:t>
            </a:r>
            <a:r>
              <a:rPr lang="en-US" dirty="0" err="1"/>
              <a:t>waitUntilFinished</a:t>
            </a:r>
            <a:r>
              <a:rPr lang="en-US" dirty="0"/>
              <a:t>: false)</a:t>
            </a:r>
          </a:p>
        </p:txBody>
      </p:sp>
    </p:spTree>
    <p:extLst>
      <p:ext uri="{BB962C8B-B14F-4D97-AF65-F5344CB8AC3E}">
        <p14:creationId xmlns:p14="http://schemas.microsoft.com/office/powerpoint/2010/main" val="824272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err="1" smtClean="0"/>
              <a:t>completionBlock</a:t>
            </a:r>
            <a:endParaRPr lang="en-US" b="1" dirty="0" smtClean="0"/>
          </a:p>
          <a:p>
            <a:pPr marL="0" indent="0">
              <a:buNone/>
            </a:pPr>
            <a:r>
              <a:rPr lang="en-US" dirty="0"/>
              <a:t>let operation = </a:t>
            </a:r>
            <a:r>
              <a:rPr lang="en-US" dirty="0" err="1"/>
              <a:t>NSOperation</a:t>
            </a:r>
            <a:r>
              <a:rPr lang="en-US" dirty="0"/>
              <a:t>()</a:t>
            </a:r>
          </a:p>
          <a:p>
            <a:pPr marL="0" indent="0">
              <a:buNone/>
            </a:pPr>
            <a:r>
              <a:rPr lang="en-US" dirty="0" err="1"/>
              <a:t>operation.completionBlock</a:t>
            </a:r>
            <a:r>
              <a:rPr lang="en-US" dirty="0"/>
              <a:t> = {</a:t>
            </a:r>
          </a:p>
          <a:p>
            <a:pPr marL="0" indent="0">
              <a:buNone/>
            </a:pPr>
            <a:r>
              <a:rPr lang="en-US" dirty="0"/>
              <a:t>    print("Completed")</a:t>
            </a:r>
          </a:p>
          <a:p>
            <a:pPr marL="0" indent="0">
              <a:buNone/>
            </a:pPr>
            <a:r>
              <a:rPr lang="en-US" dirty="0"/>
              <a:t>}</a:t>
            </a:r>
          </a:p>
          <a:p>
            <a:endParaRPr lang="en-US" dirty="0"/>
          </a:p>
          <a:p>
            <a:pPr marL="0" indent="0">
              <a:buNone/>
            </a:pPr>
            <a:r>
              <a:rPr lang="en-US" dirty="0" err="1"/>
              <a:t>NSOperationQueue.mainQueue</a:t>
            </a:r>
            <a:r>
              <a:rPr lang="en-US" dirty="0"/>
              <a:t>().</a:t>
            </a:r>
            <a:r>
              <a:rPr lang="en-US" dirty="0" err="1"/>
              <a:t>addOperation</a:t>
            </a:r>
            <a:r>
              <a:rPr lang="en-US" dirty="0"/>
              <a:t>(operation)</a:t>
            </a:r>
          </a:p>
        </p:txBody>
      </p:sp>
    </p:spTree>
    <p:extLst>
      <p:ext uri="{BB962C8B-B14F-4D97-AF65-F5344CB8AC3E}">
        <p14:creationId xmlns:p14="http://schemas.microsoft.com/office/powerpoint/2010/main" val="1876855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347" y="292148"/>
            <a:ext cx="8153401" cy="6300356"/>
          </a:xfrm>
        </p:spPr>
      </p:pic>
    </p:spTree>
    <p:extLst>
      <p:ext uri="{BB962C8B-B14F-4D97-AF65-F5344CB8AC3E}">
        <p14:creationId xmlns:p14="http://schemas.microsoft.com/office/powerpoint/2010/main" val="1469262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
        <p:nvSpPr>
          <p:cNvPr id="3" name="Content Placeholder 2"/>
          <p:cNvSpPr>
            <a:spLocks noGrp="1"/>
          </p:cNvSpPr>
          <p:nvPr>
            <p:ph idx="1"/>
          </p:nvPr>
        </p:nvSpPr>
        <p:spPr>
          <a:xfrm>
            <a:off x="1069848" y="2121408"/>
            <a:ext cx="4628219" cy="4050792"/>
          </a:xfrm>
        </p:spPr>
        <p:txBody>
          <a:bodyPr>
            <a:normAutofit fontScale="92500" lnSpcReduction="20000"/>
          </a:bodyPr>
          <a:lstStyle/>
          <a:p>
            <a:r>
              <a:rPr lang="en-US" dirty="0"/>
              <a:t>Performing HTTP/HTTPS requests, such as GET and POST requests</a:t>
            </a:r>
          </a:p>
          <a:p>
            <a:r>
              <a:rPr lang="en-US" dirty="0"/>
              <a:t>Establishing a connection to a remote host, with or without encryption or authentication</a:t>
            </a:r>
          </a:p>
          <a:p>
            <a:r>
              <a:rPr lang="en-US" dirty="0"/>
              <a:t>Listening for incoming connections</a:t>
            </a:r>
          </a:p>
          <a:p>
            <a:r>
              <a:rPr lang="en-US" dirty="0"/>
              <a:t>Sending and receiving data with connectionless protocols</a:t>
            </a:r>
          </a:p>
          <a:p>
            <a:r>
              <a:rPr lang="en-US" dirty="0"/>
              <a:t>Publishing, browsing, and resolving network services with </a:t>
            </a:r>
            <a:r>
              <a:rPr lang="en-US" dirty="0" smtClean="0"/>
              <a:t>Bonjour</a:t>
            </a:r>
          </a:p>
          <a:p>
            <a:endParaRPr lang="en-US" dirty="0"/>
          </a:p>
          <a:p>
            <a:pPr marL="0" indent="0">
              <a:buNone/>
            </a:pPr>
            <a:r>
              <a:rPr lang="en-US" dirty="0" smtClean="0"/>
              <a:t>Link refer:</a:t>
            </a:r>
          </a:p>
          <a:p>
            <a:pPr marL="0" indent="0">
              <a:buNone/>
            </a:pPr>
            <a:r>
              <a:rPr lang="en-US" dirty="0" smtClean="0">
                <a:hlinkClick r:id="rId2"/>
              </a:rPr>
              <a:t>Apple Networking</a:t>
            </a: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67" y="1935403"/>
            <a:ext cx="5537200" cy="4236797"/>
          </a:xfrm>
          <a:prstGeom prst="rect">
            <a:avLst/>
          </a:prstGeom>
        </p:spPr>
      </p:pic>
    </p:spTree>
    <p:extLst>
      <p:ext uri="{BB962C8B-B14F-4D97-AF65-F5344CB8AC3E}">
        <p14:creationId xmlns:p14="http://schemas.microsoft.com/office/powerpoint/2010/main" val="570073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
            </a:r>
            <a:r>
              <a:rPr lang="en-US" dirty="0" err="1" smtClean="0"/>
              <a:t>api</a:t>
            </a:r>
            <a:r>
              <a:rPr lang="en-US" dirty="0" smtClean="0"/>
              <a:t> and </a:t>
            </a:r>
            <a:r>
              <a:rPr lang="en-US" dirty="0" err="1"/>
              <a:t>NSURLConnection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Web </a:t>
            </a:r>
            <a:r>
              <a:rPr lang="en-US" dirty="0" err="1" smtClean="0"/>
              <a:t>api</a:t>
            </a:r>
            <a:r>
              <a:rPr lang="en-US" dirty="0" smtClean="0"/>
              <a:t> ?</a:t>
            </a:r>
          </a:p>
          <a:p>
            <a:r>
              <a:rPr lang="en-US" dirty="0"/>
              <a:t>An </a:t>
            </a:r>
            <a:r>
              <a:rPr lang="en-US" dirty="0" err="1"/>
              <a:t>NSURLConnection</a:t>
            </a:r>
            <a:r>
              <a:rPr lang="en-US" dirty="0"/>
              <a:t> object lets you load the contents of a URL by providing a URL request object. The interface for </a:t>
            </a:r>
            <a:r>
              <a:rPr lang="en-US" dirty="0" err="1"/>
              <a:t>NSURLConnection</a:t>
            </a:r>
            <a:r>
              <a:rPr lang="en-US" dirty="0"/>
              <a:t> is sparse, providing only the controls to start and cancel asynchronous loads of a URL request. You perform most of your configuration on the URL request object itself.</a:t>
            </a:r>
          </a:p>
        </p:txBody>
      </p:sp>
    </p:spTree>
    <p:extLst>
      <p:ext uri="{BB962C8B-B14F-4D97-AF65-F5344CB8AC3E}">
        <p14:creationId xmlns:p14="http://schemas.microsoft.com/office/powerpoint/2010/main" val="1309383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69848" y="3361267"/>
            <a:ext cx="8277352" cy="4050792"/>
          </a:xfrm>
        </p:spPr>
        <p:txBody>
          <a:bodyPr>
            <a:normAutofit/>
          </a:bodyPr>
          <a:lstStyle/>
          <a:p>
            <a:pPr fontAlgn="base"/>
            <a:r>
              <a:rPr lang="en-US" dirty="0"/>
              <a:t>The </a:t>
            </a:r>
            <a:r>
              <a:rPr lang="en-US" dirty="0" err="1"/>
              <a:t>NSURLSession</a:t>
            </a:r>
            <a:r>
              <a:rPr lang="en-US" dirty="0"/>
              <a:t> class and related classes provide an API for downloading content. This API provides a rich set of delegate methods for supporting authentication and gives your app the ability to perform background downloads when your app is not running or, in iOS, while your app is suspended.</a:t>
            </a:r>
          </a:p>
          <a:p>
            <a:pPr fontAlgn="base"/>
            <a:r>
              <a:rPr lang="en-US" dirty="0"/>
              <a:t>The </a:t>
            </a:r>
            <a:r>
              <a:rPr lang="en-US" dirty="0" err="1"/>
              <a:t>NSURLSession</a:t>
            </a:r>
            <a:r>
              <a:rPr lang="en-US" dirty="0"/>
              <a:t> class natively supports the data, file, ftp, http, and https URL schemes, with transparent support for proxy servers and SOCKS gateways, as configured in the user’s system preferences. You can also add support for your own custom networking protocols and URL schemes (for your app’s private use).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533" y="-316992"/>
            <a:ext cx="6539127" cy="3678259"/>
          </a:xfrm>
          <a:prstGeom prst="rect">
            <a:avLst/>
          </a:prstGeom>
        </p:spPr>
      </p:pic>
    </p:spTree>
    <p:extLst>
      <p:ext uri="{BB962C8B-B14F-4D97-AF65-F5344CB8AC3E}">
        <p14:creationId xmlns:p14="http://schemas.microsoft.com/office/powerpoint/2010/main" val="1583571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933" y="127000"/>
            <a:ext cx="11971867" cy="6730999"/>
          </a:xfrm>
        </p:spPr>
        <p:txBody>
          <a:bodyPr>
            <a:normAutofit lnSpcReduction="10000"/>
          </a:bodyPr>
          <a:lstStyle/>
          <a:p>
            <a:pPr fontAlgn="base"/>
            <a:r>
              <a:rPr lang="en-US" b="1" i="1" dirty="0"/>
              <a:t>Background uploads and downloads:</a:t>
            </a:r>
            <a:r>
              <a:rPr lang="en-US" dirty="0"/>
              <a:t> With just a configuration option when the </a:t>
            </a:r>
            <a:r>
              <a:rPr lang="en-US" dirty="0" err="1"/>
              <a:t>NSURLSession</a:t>
            </a:r>
            <a:r>
              <a:rPr lang="en-US" dirty="0"/>
              <a:t> is created, you get all the benefits of background networking. This helps with battery life, supports </a:t>
            </a:r>
            <a:r>
              <a:rPr lang="en-US" dirty="0" err="1"/>
              <a:t>UIKit</a:t>
            </a:r>
            <a:r>
              <a:rPr lang="en-US" dirty="0"/>
              <a:t> multitasking and uses the same delegate model as in-process transfers.</a:t>
            </a:r>
          </a:p>
          <a:p>
            <a:pPr fontAlgn="base"/>
            <a:r>
              <a:rPr lang="en-US" b="1" i="1" dirty="0"/>
              <a:t>Ability to pause and resume networking operations:</a:t>
            </a:r>
            <a:r>
              <a:rPr lang="en-US" dirty="0"/>
              <a:t> As you will see later, with the </a:t>
            </a:r>
            <a:r>
              <a:rPr lang="en-US" dirty="0" err="1"/>
              <a:t>NSURLSession</a:t>
            </a:r>
            <a:r>
              <a:rPr lang="en-US" dirty="0"/>
              <a:t> API any networking task can be paused, stopped, and restarted. No </a:t>
            </a:r>
            <a:r>
              <a:rPr lang="en-US" dirty="0" err="1"/>
              <a:t>NSOperation</a:t>
            </a:r>
            <a:r>
              <a:rPr lang="en-US" dirty="0"/>
              <a:t> sub-classing necessary.</a:t>
            </a:r>
          </a:p>
          <a:p>
            <a:pPr fontAlgn="base"/>
            <a:r>
              <a:rPr lang="en-US" b="1" i="1" dirty="0"/>
              <a:t>Configurable container:</a:t>
            </a:r>
            <a:r>
              <a:rPr lang="en-US" dirty="0"/>
              <a:t> Each </a:t>
            </a:r>
            <a:r>
              <a:rPr lang="en-US" dirty="0" err="1"/>
              <a:t>NSURLSession</a:t>
            </a:r>
            <a:r>
              <a:rPr lang="en-US" dirty="0"/>
              <a:t> is the configurable container for putting requests into. For example, if you need to set an HTTP header option you will only need to do this once and each request in the session will have the same configuration.</a:t>
            </a:r>
          </a:p>
          <a:p>
            <a:pPr fontAlgn="base"/>
            <a:r>
              <a:rPr lang="en-US" b="1" i="1" dirty="0" err="1"/>
              <a:t>Subclassable</a:t>
            </a:r>
            <a:r>
              <a:rPr lang="en-US" b="1" i="1" dirty="0"/>
              <a:t> and private storage:</a:t>
            </a:r>
            <a:r>
              <a:rPr lang="en-US" dirty="0"/>
              <a:t> </a:t>
            </a:r>
            <a:r>
              <a:rPr lang="en-US" dirty="0" err="1"/>
              <a:t>NSURLSession</a:t>
            </a:r>
            <a:r>
              <a:rPr lang="en-US" dirty="0"/>
              <a:t> is </a:t>
            </a:r>
            <a:r>
              <a:rPr lang="en-US" dirty="0" err="1"/>
              <a:t>subclassable</a:t>
            </a:r>
            <a:r>
              <a:rPr lang="en-US" dirty="0"/>
              <a:t> and you can configure a session to use private storage on a per session basis. This allows you to have private storage objects outside of the global state.</a:t>
            </a:r>
          </a:p>
          <a:p>
            <a:pPr fontAlgn="base"/>
            <a:r>
              <a:rPr lang="en-US" b="1" i="1" dirty="0"/>
              <a:t>Improved authentication handling:</a:t>
            </a:r>
            <a:r>
              <a:rPr lang="en-US" dirty="0"/>
              <a:t> Authentication is done on a specific connection basis. When using </a:t>
            </a:r>
            <a:r>
              <a:rPr lang="en-US" dirty="0" err="1"/>
              <a:t>NSURLConnection</a:t>
            </a:r>
            <a:r>
              <a:rPr lang="en-US" dirty="0"/>
              <a:t> if an authentication challenge was issued, the challenge would come back for an arbitrary request, you wouldn’t know exactly what request was getting the challenge. </a:t>
            </a:r>
            <a:r>
              <a:rPr lang="en-US" dirty="0" err="1"/>
              <a:t>WithNSURLSession</a:t>
            </a:r>
            <a:r>
              <a:rPr lang="en-US" dirty="0"/>
              <a:t>, the delegate handles authentication.</a:t>
            </a:r>
          </a:p>
          <a:p>
            <a:pPr fontAlgn="base"/>
            <a:r>
              <a:rPr lang="en-US" b="1" i="1" dirty="0"/>
              <a:t>Rich delegate model:</a:t>
            </a:r>
            <a:r>
              <a:rPr lang="en-US" dirty="0"/>
              <a:t> </a:t>
            </a:r>
            <a:r>
              <a:rPr lang="en-US" dirty="0" err="1"/>
              <a:t>NSURLConnection</a:t>
            </a:r>
            <a:r>
              <a:rPr lang="en-US" dirty="0"/>
              <a:t> has some asynchronous block based methods, however a delegate cannot be used with them. When the request is made it either works or fails, even if authentication was needed. With </a:t>
            </a:r>
            <a:r>
              <a:rPr lang="en-US" dirty="0" err="1"/>
              <a:t>NSURLSession</a:t>
            </a:r>
            <a:r>
              <a:rPr lang="en-US" dirty="0"/>
              <a:t> you can have a hybrid approach, use the asynchronous block based methods and also setup a delegate to handle authentication.</a:t>
            </a:r>
          </a:p>
          <a:p>
            <a:pPr fontAlgn="base"/>
            <a:r>
              <a:rPr lang="en-US" b="1" i="1" dirty="0"/>
              <a:t>Uploads and downloads through the file system:</a:t>
            </a:r>
            <a:r>
              <a:rPr lang="en-US" dirty="0"/>
              <a:t> This encourages the separation of the data (file contents) from the metadata (the URL and settings).</a:t>
            </a:r>
          </a:p>
          <a:p>
            <a:endParaRPr lang="en-US" dirty="0"/>
          </a:p>
        </p:txBody>
      </p:sp>
    </p:spTree>
    <p:extLst>
      <p:ext uri="{BB962C8B-B14F-4D97-AF65-F5344CB8AC3E}">
        <p14:creationId xmlns:p14="http://schemas.microsoft.com/office/powerpoint/2010/main" val="1303455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62515" y="2908807"/>
            <a:ext cx="10058400" cy="918125"/>
          </a:xfrm>
        </p:spPr>
        <p:txBody>
          <a:bodyPr/>
          <a:lstStyle/>
          <a:p>
            <a:pPr marL="0" indent="0">
              <a:buNone/>
            </a:pPr>
            <a:r>
              <a:rPr lang="en-US" dirty="0" smtClean="0">
                <a:hlinkClick r:id="rId2"/>
              </a:rPr>
              <a:t>https://www.objc.io/issues/5-ios7/from-nsurlconnection-to-nsurlsession/</a:t>
            </a:r>
            <a:endParaRPr lang="en-US" dirty="0"/>
          </a:p>
        </p:txBody>
      </p:sp>
    </p:spTree>
    <p:extLst>
      <p:ext uri="{BB962C8B-B14F-4D97-AF65-F5344CB8AC3E}">
        <p14:creationId xmlns:p14="http://schemas.microsoft.com/office/powerpoint/2010/main" val="1186631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afnetworking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4998" y="2364317"/>
            <a:ext cx="3848100" cy="2463800"/>
          </a:xfrm>
        </p:spPr>
      </p:pic>
    </p:spTree>
    <p:extLst>
      <p:ext uri="{BB962C8B-B14F-4D97-AF65-F5344CB8AC3E}">
        <p14:creationId xmlns:p14="http://schemas.microsoft.com/office/powerpoint/2010/main" val="2009726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NSOperation</a:t>
            </a:r>
            <a:r>
              <a:rPr lang="en-US" dirty="0" smtClean="0"/>
              <a:t> vs GCD</a:t>
            </a:r>
          </a:p>
          <a:p>
            <a:r>
              <a:rPr lang="en-US" dirty="0" smtClean="0"/>
              <a:t>Networking</a:t>
            </a:r>
          </a:p>
          <a:p>
            <a:r>
              <a:rPr lang="en-US" dirty="0" err="1" smtClean="0"/>
              <a:t>AFNetworking</a:t>
            </a:r>
            <a:r>
              <a:rPr lang="en-US" dirty="0" smtClean="0"/>
              <a:t> vs </a:t>
            </a:r>
            <a:r>
              <a:rPr lang="en-US" dirty="0" err="1" smtClean="0"/>
              <a:t>NSURLSession</a:t>
            </a:r>
            <a:endParaRPr lang="en-US" dirty="0" smtClean="0"/>
          </a:p>
          <a:p>
            <a:endParaRPr lang="en-US" dirty="0"/>
          </a:p>
        </p:txBody>
      </p:sp>
    </p:spTree>
    <p:extLst>
      <p:ext uri="{BB962C8B-B14F-4D97-AF65-F5344CB8AC3E}">
        <p14:creationId xmlns:p14="http://schemas.microsoft.com/office/powerpoint/2010/main" val="1100661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NSURLSession</a:t>
            </a:r>
            <a:r>
              <a:rPr lang="en-US" b="1" dirty="0"/>
              <a:t> vs </a:t>
            </a:r>
            <a:r>
              <a:rPr lang="en-US" b="1" dirty="0" err="1"/>
              <a:t>NSURLConnection</a:t>
            </a:r>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3439214"/>
              </p:ext>
            </p:extLst>
          </p:nvPr>
        </p:nvGraphicFramePr>
        <p:xfrm>
          <a:off x="1069848" y="1977136"/>
          <a:ext cx="9931400" cy="873760"/>
        </p:xfrm>
        <a:graphic>
          <a:graphicData uri="http://schemas.openxmlformats.org/drawingml/2006/table">
            <a:tbl>
              <a:tblPr/>
              <a:tblGrid>
                <a:gridCol w="9931400"/>
              </a:tblGrid>
              <a:tr h="0">
                <a:tc>
                  <a:txBody>
                    <a:bodyPr/>
                    <a:lstStyle/>
                    <a:p>
                      <a:pPr algn="l" fontAlgn="t"/>
                      <a:r>
                        <a:rPr lang="en-US" b="0" u="sng" dirty="0">
                          <a:solidFill>
                            <a:srgbClr val="400080"/>
                          </a:solidFill>
                          <a:effectLst/>
                          <a:latin typeface="inherit" charset="0"/>
                          <a:hlinkClick r:id="rId2"/>
                        </a:rPr>
                        <a:t>NSString</a:t>
                      </a:r>
                      <a:r>
                        <a:rPr lang="en-US" b="0" dirty="0">
                          <a:effectLst/>
                          <a:latin typeface="inherit" charset="0"/>
                        </a:rPr>
                        <a:t> </a:t>
                      </a:r>
                      <a:r>
                        <a:rPr lang="en-US" b="0" dirty="0">
                          <a:solidFill>
                            <a:srgbClr val="002200"/>
                          </a:solidFill>
                          <a:effectLst/>
                          <a:latin typeface="inherit" charset="0"/>
                        </a:rPr>
                        <a:t>*</a:t>
                      </a:r>
                      <a:r>
                        <a:rPr lang="en-US" b="0" dirty="0" err="1">
                          <a:effectLst/>
                          <a:latin typeface="inherit" charset="0"/>
                        </a:rPr>
                        <a:t>londonWeatherUrl</a:t>
                      </a:r>
                      <a:r>
                        <a:rPr lang="en-US" b="0" dirty="0">
                          <a:effectLst/>
                          <a:latin typeface="inherit" charset="0"/>
                        </a:rPr>
                        <a:t> </a:t>
                      </a:r>
                      <a:r>
                        <a:rPr lang="en-US" b="0" dirty="0">
                          <a:solidFill>
                            <a:srgbClr val="002200"/>
                          </a:solidFill>
                          <a:effectLst/>
                          <a:latin typeface="inherit" charset="0"/>
                        </a:rPr>
                        <a:t>=</a:t>
                      </a:r>
                      <a:r>
                        <a:rPr lang="en-US" b="0" dirty="0">
                          <a:effectLst/>
                          <a:latin typeface="inherit" charset="0"/>
                        </a:rPr>
                        <a:t> </a:t>
                      </a:r>
                      <a:r>
                        <a:rPr lang="en-US" b="0" i="1" dirty="0">
                          <a:solidFill>
                            <a:srgbClr val="11740A"/>
                          </a:solidFill>
                          <a:effectLst/>
                          <a:latin typeface="inherit" charset="0"/>
                        </a:rPr>
                        <a:t>@</a:t>
                      </a:r>
                      <a:r>
                        <a:rPr lang="en-US" b="0" dirty="0">
                          <a:solidFill>
                            <a:srgbClr val="BF1D1A"/>
                          </a:solidFill>
                          <a:effectLst/>
                          <a:latin typeface="inherit" charset="0"/>
                        </a:rPr>
                        <a:t>"http://</a:t>
                      </a:r>
                      <a:r>
                        <a:rPr lang="en-US" b="0" dirty="0" err="1">
                          <a:solidFill>
                            <a:srgbClr val="BF1D1A"/>
                          </a:solidFill>
                          <a:effectLst/>
                          <a:latin typeface="inherit" charset="0"/>
                        </a:rPr>
                        <a:t>api.openweathermap.org</a:t>
                      </a:r>
                      <a:r>
                        <a:rPr lang="en-US" b="0" dirty="0">
                          <a:solidFill>
                            <a:srgbClr val="BF1D1A"/>
                          </a:solidFill>
                          <a:effectLst/>
                          <a:latin typeface="inherit" charset="0"/>
                        </a:rPr>
                        <a:t>/data/2.5/</a:t>
                      </a:r>
                      <a:r>
                        <a:rPr lang="en-US" b="0" dirty="0" err="1">
                          <a:solidFill>
                            <a:srgbClr val="BF1D1A"/>
                          </a:solidFill>
                          <a:effectLst/>
                          <a:latin typeface="inherit" charset="0"/>
                        </a:rPr>
                        <a:t>weather?q</a:t>
                      </a:r>
                      <a:r>
                        <a:rPr lang="en-US" b="0" dirty="0">
                          <a:solidFill>
                            <a:srgbClr val="BF1D1A"/>
                          </a:solidFill>
                          <a:effectLst/>
                          <a:latin typeface="inherit" charset="0"/>
                        </a:rPr>
                        <a:t>=</a:t>
                      </a:r>
                      <a:r>
                        <a:rPr lang="en-US" b="0" dirty="0" err="1">
                          <a:solidFill>
                            <a:srgbClr val="BF1D1A"/>
                          </a:solidFill>
                          <a:effectLst/>
                          <a:latin typeface="inherit" charset="0"/>
                        </a:rPr>
                        <a:t>London,uk</a:t>
                      </a:r>
                      <a:r>
                        <a:rPr lang="en-US" b="0" dirty="0" smtClean="0">
                          <a:solidFill>
                            <a:srgbClr val="BF1D1A"/>
                          </a:solidFill>
                          <a:effectLst/>
                          <a:latin typeface="inherit" charset="0"/>
                        </a:rPr>
                        <a:t>"</a:t>
                      </a:r>
                      <a:r>
                        <a:rPr lang="en-US" b="0" dirty="0" smtClean="0">
                          <a:effectLst/>
                          <a:latin typeface="inherit" charset="0"/>
                        </a:rPr>
                        <a:t>;</a:t>
                      </a:r>
                    </a:p>
                    <a:p>
                      <a:pPr algn="l" fontAlgn="t"/>
                      <a:r>
                        <a:rPr lang="en-US" b="0" dirty="0" smtClean="0">
                          <a:effectLst/>
                          <a:latin typeface="inherit" charset="0"/>
                        </a:rPr>
                        <a:t>==================</a:t>
                      </a:r>
                      <a:r>
                        <a:rPr lang="en-US" b="0" dirty="0" err="1" smtClean="0">
                          <a:effectLst/>
                          <a:latin typeface="inherit" charset="0"/>
                        </a:rPr>
                        <a:t>NSURLConnnection</a:t>
                      </a:r>
                      <a:r>
                        <a:rPr lang="en-US" b="0" baseline="0" dirty="0" smtClean="0">
                          <a:effectLst/>
                          <a:latin typeface="inherit" charset="0"/>
                        </a:rPr>
                        <a:t> using</a:t>
                      </a:r>
                      <a:r>
                        <a:rPr lang="en-US" b="0" dirty="0" smtClean="0">
                          <a:effectLst/>
                          <a:latin typeface="inherit" charset="0"/>
                        </a:rPr>
                        <a:t>======================</a:t>
                      </a:r>
                      <a:endParaRPr lang="en-US" b="0" dirty="0">
                        <a:effectLst/>
                        <a:latin typeface="inherit" charset="0"/>
                      </a:endParaRPr>
                    </a:p>
                  </a:txBody>
                  <a:tcPr marL="50800" marR="50800" marT="25400" marB="25400">
                    <a:lnL>
                      <a:noFill/>
                    </a:lnL>
                    <a:lnR>
                      <a:noFill/>
                    </a:lnR>
                    <a:lnT>
                      <a:noFill/>
                    </a:lnT>
                    <a:lnB>
                      <a:noFill/>
                    </a:lnB>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874799051"/>
              </p:ext>
            </p:extLst>
          </p:nvPr>
        </p:nvGraphicFramePr>
        <p:xfrm>
          <a:off x="1069848" y="2965027"/>
          <a:ext cx="9931400" cy="2519680"/>
        </p:xfrm>
        <a:graphic>
          <a:graphicData uri="http://schemas.openxmlformats.org/drawingml/2006/table">
            <a:tbl>
              <a:tblPr/>
              <a:tblGrid>
                <a:gridCol w="9931400"/>
              </a:tblGrid>
              <a:tr h="1897803">
                <a:tc>
                  <a:txBody>
                    <a:bodyPr/>
                    <a:lstStyle/>
                    <a:p>
                      <a:pPr algn="l" fontAlgn="t"/>
                      <a:r>
                        <a:rPr lang="en-US" sz="1800" u="sng" kern="1200" dirty="0" smtClean="0">
                          <a:solidFill>
                            <a:schemeClr val="tx1"/>
                          </a:solidFill>
                          <a:effectLst/>
                          <a:latin typeface="+mn-lt"/>
                          <a:ea typeface="+mn-ea"/>
                          <a:cs typeface="+mn-cs"/>
                          <a:hlinkClick r:id="rId3"/>
                        </a:rPr>
                        <a:t>NSURLRequest</a:t>
                      </a:r>
                      <a:r>
                        <a:rPr lang="en-US" dirty="0" smtClean="0"/>
                        <a:t> </a:t>
                      </a:r>
                      <a:r>
                        <a:rPr lang="en-US" sz="1800" kern="1200" dirty="0" smtClean="0">
                          <a:solidFill>
                            <a:schemeClr val="tx1"/>
                          </a:solidFill>
                          <a:effectLst/>
                          <a:latin typeface="+mn-lt"/>
                          <a:ea typeface="+mn-ea"/>
                          <a:cs typeface="+mn-cs"/>
                        </a:rPr>
                        <a:t>*</a:t>
                      </a:r>
                      <a:r>
                        <a:rPr lang="en-US" dirty="0" smtClean="0"/>
                        <a:t>request </a:t>
                      </a:r>
                      <a:r>
                        <a:rPr lang="en-US" sz="1800" kern="1200" dirty="0" smtClean="0">
                          <a:solidFill>
                            <a:schemeClr val="tx1"/>
                          </a:solidFill>
                          <a:effectLst/>
                          <a:latin typeface="+mn-lt"/>
                          <a:ea typeface="+mn-ea"/>
                          <a:cs typeface="+mn-cs"/>
                        </a:rPr>
                        <a:t>=</a:t>
                      </a:r>
                      <a:r>
                        <a:rPr lang="en-US" dirty="0" smtClean="0"/>
                        <a:t> </a:t>
                      </a:r>
                      <a:r>
                        <a:rPr lang="en-US" sz="1800" kern="1200" dirty="0" smtClean="0">
                          <a:solidFill>
                            <a:schemeClr val="tx1"/>
                          </a:solidFill>
                          <a:effectLst/>
                          <a:latin typeface="+mn-lt"/>
                          <a:ea typeface="+mn-ea"/>
                          <a:cs typeface="+mn-cs"/>
                        </a:rPr>
                        <a:t>[</a:t>
                      </a:r>
                      <a:r>
                        <a:rPr lang="en-US" sz="1800" u="sng" kern="1200" dirty="0" smtClean="0">
                          <a:solidFill>
                            <a:schemeClr val="tx1"/>
                          </a:solidFill>
                          <a:effectLst/>
                          <a:latin typeface="+mn-lt"/>
                          <a:ea typeface="+mn-ea"/>
                          <a:cs typeface="+mn-cs"/>
                          <a:hlinkClick r:id="rId3"/>
                        </a:rPr>
                        <a:t>NSURLRequest</a:t>
                      </a:r>
                      <a:r>
                        <a:rPr lang="en-US" dirty="0" smtClean="0"/>
                        <a:t> </a:t>
                      </a:r>
                      <a:r>
                        <a:rPr lang="en-US" dirty="0" err="1" smtClean="0"/>
                        <a:t>requestWithURL</a:t>
                      </a:r>
                      <a:r>
                        <a:rPr lang="en-US" sz="1800" kern="1200" dirty="0" smtClean="0">
                          <a:solidFill>
                            <a:schemeClr val="tx1"/>
                          </a:solidFill>
                          <a:effectLst/>
                          <a:latin typeface="+mn-lt"/>
                          <a:ea typeface="+mn-ea"/>
                          <a:cs typeface="+mn-cs"/>
                        </a:rPr>
                        <a:t>:</a:t>
                      </a:r>
                      <a:r>
                        <a:rPr lang="en-US" dirty="0" smtClean="0"/>
                        <a:t> </a:t>
                      </a:r>
                      <a:r>
                        <a:rPr lang="en-US" sz="1800" kern="1200" dirty="0" smtClean="0">
                          <a:solidFill>
                            <a:schemeClr val="tx1"/>
                          </a:solidFill>
                          <a:effectLst/>
                          <a:latin typeface="+mn-lt"/>
                          <a:ea typeface="+mn-ea"/>
                          <a:cs typeface="+mn-cs"/>
                        </a:rPr>
                        <a:t>[</a:t>
                      </a:r>
                      <a:r>
                        <a:rPr lang="en-US" sz="1800" u="sng" kern="1200" dirty="0" smtClean="0">
                          <a:solidFill>
                            <a:schemeClr val="tx1"/>
                          </a:solidFill>
                          <a:effectLst/>
                          <a:latin typeface="+mn-lt"/>
                          <a:ea typeface="+mn-ea"/>
                          <a:cs typeface="+mn-cs"/>
                          <a:hlinkClick r:id="rId4"/>
                        </a:rPr>
                        <a:t>NSURL</a:t>
                      </a:r>
                      <a:r>
                        <a:rPr lang="en-US" dirty="0" smtClean="0"/>
                        <a:t> </a:t>
                      </a:r>
                      <a:r>
                        <a:rPr lang="en-US" dirty="0" err="1" smtClean="0"/>
                        <a:t>URLWithString</a:t>
                      </a:r>
                      <a:r>
                        <a:rPr lang="en-US" sz="1800" kern="1200" dirty="0" err="1" smtClean="0">
                          <a:solidFill>
                            <a:schemeClr val="tx1"/>
                          </a:solidFill>
                          <a:effectLst/>
                          <a:latin typeface="+mn-lt"/>
                          <a:ea typeface="+mn-ea"/>
                          <a:cs typeface="+mn-cs"/>
                        </a:rPr>
                        <a:t>:</a:t>
                      </a:r>
                      <a:r>
                        <a:rPr lang="en-US" dirty="0" err="1" smtClean="0"/>
                        <a:t>londonWeatherUrl</a:t>
                      </a:r>
                      <a:r>
                        <a:rPr lang="en-US" sz="1800" kern="1200" dirty="0" smtClean="0">
                          <a:solidFill>
                            <a:schemeClr val="tx1"/>
                          </a:solidFill>
                          <a:effectLst/>
                          <a:latin typeface="+mn-lt"/>
                          <a:ea typeface="+mn-ea"/>
                          <a:cs typeface="+mn-cs"/>
                        </a:rPr>
                        <a:t>]]</a:t>
                      </a:r>
                      <a:r>
                        <a:rPr lang="en-US" dirty="0" smtClean="0"/>
                        <a:t>;  </a:t>
                      </a:r>
                    </a:p>
                    <a:p>
                      <a:pPr algn="l" fontAlgn="t"/>
                      <a:r>
                        <a:rPr lang="en-US" sz="1800" kern="1200" dirty="0" smtClean="0">
                          <a:solidFill>
                            <a:schemeClr val="tx1"/>
                          </a:solidFill>
                          <a:effectLst/>
                          <a:latin typeface="+mn-lt"/>
                          <a:ea typeface="+mn-ea"/>
                          <a:cs typeface="+mn-cs"/>
                        </a:rPr>
                        <a:t>[</a:t>
                      </a:r>
                      <a:r>
                        <a:rPr lang="en-US" sz="1800" u="sng" kern="1200" dirty="0" smtClean="0">
                          <a:solidFill>
                            <a:schemeClr val="tx1"/>
                          </a:solidFill>
                          <a:effectLst/>
                          <a:latin typeface="+mn-lt"/>
                          <a:ea typeface="+mn-ea"/>
                          <a:cs typeface="+mn-cs"/>
                          <a:hlinkClick r:id="rId5"/>
                        </a:rPr>
                        <a:t>NSURLConnection</a:t>
                      </a:r>
                      <a:r>
                        <a:rPr lang="en-US" dirty="0" smtClean="0"/>
                        <a:t> </a:t>
                      </a:r>
                      <a:r>
                        <a:rPr lang="en-US" dirty="0" err="1" smtClean="0"/>
                        <a:t>sendAsynchronousRequest</a:t>
                      </a:r>
                      <a:r>
                        <a:rPr lang="en-US" sz="1800" kern="1200" dirty="0" err="1" smtClean="0">
                          <a:solidFill>
                            <a:schemeClr val="tx1"/>
                          </a:solidFill>
                          <a:effectLst/>
                          <a:latin typeface="+mn-lt"/>
                          <a:ea typeface="+mn-ea"/>
                          <a:cs typeface="+mn-cs"/>
                        </a:rPr>
                        <a:t>:</a:t>
                      </a:r>
                      <a:r>
                        <a:rPr lang="en-US" dirty="0" err="1" smtClean="0"/>
                        <a:t>request</a:t>
                      </a:r>
                      <a:r>
                        <a:rPr lang="en-US" dirty="0" smtClean="0"/>
                        <a:t> </a:t>
                      </a:r>
                    </a:p>
                    <a:p>
                      <a:pPr algn="l" fontAlgn="t"/>
                      <a:r>
                        <a:rPr lang="en-US" dirty="0" smtClean="0"/>
                        <a:t>queue</a:t>
                      </a:r>
                      <a:r>
                        <a:rPr lang="en-US" sz="1800" kern="1200" dirty="0" smtClean="0">
                          <a:solidFill>
                            <a:schemeClr val="tx1"/>
                          </a:solidFill>
                          <a:effectLst/>
                          <a:latin typeface="+mn-lt"/>
                          <a:ea typeface="+mn-ea"/>
                          <a:cs typeface="+mn-cs"/>
                        </a:rPr>
                        <a:t>:[</a:t>
                      </a:r>
                      <a:r>
                        <a:rPr lang="en-US" sz="1800" u="sng" kern="1200" dirty="0" smtClean="0">
                          <a:solidFill>
                            <a:schemeClr val="tx1"/>
                          </a:solidFill>
                          <a:effectLst/>
                          <a:latin typeface="+mn-lt"/>
                          <a:ea typeface="+mn-ea"/>
                          <a:cs typeface="+mn-cs"/>
                          <a:hlinkClick r:id="rId6"/>
                        </a:rPr>
                        <a:t>NSOperationQueue</a:t>
                      </a:r>
                      <a:r>
                        <a:rPr lang="en-US" dirty="0" smtClean="0"/>
                        <a:t> </a:t>
                      </a:r>
                      <a:r>
                        <a:rPr lang="en-US" dirty="0" err="1" smtClean="0"/>
                        <a:t>mainQueue</a:t>
                      </a:r>
                      <a:r>
                        <a:rPr lang="en-US" sz="1800" kern="1200" dirty="0" smtClean="0">
                          <a:solidFill>
                            <a:schemeClr val="tx1"/>
                          </a:solidFill>
                          <a:effectLst/>
                          <a:latin typeface="+mn-lt"/>
                          <a:ea typeface="+mn-ea"/>
                          <a:cs typeface="+mn-cs"/>
                        </a:rPr>
                        <a:t>]</a:t>
                      </a:r>
                      <a:r>
                        <a:rPr lang="en-US" dirty="0" smtClean="0"/>
                        <a:t> </a:t>
                      </a:r>
                    </a:p>
                    <a:p>
                      <a:pPr algn="l" fontAlgn="t"/>
                      <a:r>
                        <a:rPr lang="en-US" dirty="0" err="1" smtClean="0"/>
                        <a:t>completionHandler</a:t>
                      </a:r>
                      <a:r>
                        <a:rPr lang="en-US" sz="1800" kern="1200" dirty="0" smtClean="0">
                          <a:solidFill>
                            <a:schemeClr val="tx1"/>
                          </a:solidFill>
                          <a:effectLst/>
                          <a:latin typeface="+mn-lt"/>
                          <a:ea typeface="+mn-ea"/>
                          <a:cs typeface="+mn-cs"/>
                        </a:rPr>
                        <a:t>:^(</a:t>
                      </a:r>
                      <a:r>
                        <a:rPr lang="en-US" sz="1800" u="sng" kern="1200" dirty="0" smtClean="0">
                          <a:solidFill>
                            <a:schemeClr val="tx1"/>
                          </a:solidFill>
                          <a:effectLst/>
                          <a:latin typeface="+mn-lt"/>
                          <a:ea typeface="+mn-ea"/>
                          <a:cs typeface="+mn-cs"/>
                          <a:hlinkClick r:id="rId7"/>
                        </a:rPr>
                        <a:t>NSURLResponse</a:t>
                      </a:r>
                      <a:r>
                        <a:rPr lang="en-US" dirty="0" smtClean="0"/>
                        <a:t> </a:t>
                      </a:r>
                      <a:r>
                        <a:rPr lang="en-US" sz="1800" kern="1200" dirty="0" smtClean="0">
                          <a:solidFill>
                            <a:schemeClr val="tx1"/>
                          </a:solidFill>
                          <a:effectLst/>
                          <a:latin typeface="+mn-lt"/>
                          <a:ea typeface="+mn-ea"/>
                          <a:cs typeface="+mn-cs"/>
                        </a:rPr>
                        <a:t>*</a:t>
                      </a:r>
                      <a:r>
                        <a:rPr lang="en-US" dirty="0" smtClean="0"/>
                        <a:t>response, </a:t>
                      </a:r>
                      <a:r>
                        <a:rPr lang="en-US" sz="1800" u="sng" kern="1200" dirty="0" smtClean="0">
                          <a:solidFill>
                            <a:schemeClr val="tx1"/>
                          </a:solidFill>
                          <a:effectLst/>
                          <a:latin typeface="+mn-lt"/>
                          <a:ea typeface="+mn-ea"/>
                          <a:cs typeface="+mn-cs"/>
                          <a:hlinkClick r:id="rId8"/>
                        </a:rPr>
                        <a:t>NSData</a:t>
                      </a:r>
                      <a:r>
                        <a:rPr lang="en-US" dirty="0" smtClean="0"/>
                        <a:t> </a:t>
                      </a:r>
                      <a:r>
                        <a:rPr lang="en-US" sz="1800" kern="1200" dirty="0" smtClean="0">
                          <a:solidFill>
                            <a:schemeClr val="tx1"/>
                          </a:solidFill>
                          <a:effectLst/>
                          <a:latin typeface="+mn-lt"/>
                          <a:ea typeface="+mn-ea"/>
                          <a:cs typeface="+mn-cs"/>
                        </a:rPr>
                        <a:t>*</a:t>
                      </a:r>
                      <a:r>
                        <a:rPr lang="en-US" dirty="0" smtClean="0"/>
                        <a:t>data, </a:t>
                      </a:r>
                      <a:r>
                        <a:rPr lang="en-US" sz="1800" u="sng" kern="1200" dirty="0" smtClean="0">
                          <a:solidFill>
                            <a:schemeClr val="tx1"/>
                          </a:solidFill>
                          <a:effectLst/>
                          <a:latin typeface="+mn-lt"/>
                          <a:ea typeface="+mn-ea"/>
                          <a:cs typeface="+mn-cs"/>
                          <a:hlinkClick r:id="rId9"/>
                        </a:rPr>
                        <a:t>NSError</a:t>
                      </a:r>
                      <a:r>
                        <a:rPr lang="en-US" dirty="0" smtClean="0"/>
                        <a:t> </a:t>
                      </a:r>
                      <a:r>
                        <a:rPr lang="en-US" sz="1800" kern="1200" dirty="0" smtClean="0">
                          <a:solidFill>
                            <a:schemeClr val="tx1"/>
                          </a:solidFill>
                          <a:effectLst/>
                          <a:latin typeface="+mn-lt"/>
                          <a:ea typeface="+mn-ea"/>
                          <a:cs typeface="+mn-cs"/>
                        </a:rPr>
                        <a:t>*</a:t>
                      </a:r>
                      <a:r>
                        <a:rPr lang="en-US" dirty="0" err="1" smtClean="0"/>
                        <a:t>connectionError</a:t>
                      </a:r>
                      <a:r>
                        <a:rPr lang="en-US" sz="1800" kern="1200" dirty="0" smtClean="0">
                          <a:solidFill>
                            <a:schemeClr val="tx1"/>
                          </a:solidFill>
                          <a:effectLst/>
                          <a:latin typeface="+mn-lt"/>
                          <a:ea typeface="+mn-ea"/>
                          <a:cs typeface="+mn-cs"/>
                        </a:rPr>
                        <a:t>)</a:t>
                      </a:r>
                      <a:r>
                        <a:rPr lang="en-US" dirty="0" smtClean="0"/>
                        <a:t> </a:t>
                      </a:r>
                      <a:r>
                        <a:rPr lang="en-US" sz="1800" kern="1200" dirty="0" smtClean="0">
                          <a:solidFill>
                            <a:schemeClr val="tx1"/>
                          </a:solidFill>
                          <a:effectLst/>
                          <a:latin typeface="+mn-lt"/>
                          <a:ea typeface="+mn-ea"/>
                          <a:cs typeface="+mn-cs"/>
                        </a:rPr>
                        <a:t>{</a:t>
                      </a:r>
                    </a:p>
                    <a:p>
                      <a:pPr algn="l" fontAlgn="t"/>
                      <a:r>
                        <a:rPr lang="en-US" dirty="0" smtClean="0"/>
                        <a:t> </a:t>
                      </a:r>
                      <a:r>
                        <a:rPr lang="en-US" sz="1800" i="1" kern="1200" dirty="0" smtClean="0">
                          <a:solidFill>
                            <a:schemeClr val="tx1"/>
                          </a:solidFill>
                          <a:effectLst/>
                          <a:latin typeface="+mn-lt"/>
                          <a:ea typeface="+mn-ea"/>
                          <a:cs typeface="+mn-cs"/>
                        </a:rPr>
                        <a:t>// handle response</a:t>
                      </a:r>
                      <a:r>
                        <a:rPr lang="en-US" dirty="0" smtClean="0"/>
                        <a:t> </a:t>
                      </a:r>
                    </a:p>
                    <a:p>
                      <a:pPr algn="l" fontAlgn="t"/>
                      <a:r>
                        <a:rPr lang="en-US" sz="1800" kern="1200" dirty="0" smtClean="0">
                          <a:solidFill>
                            <a:schemeClr val="tx1"/>
                          </a:solidFill>
                          <a:effectLst/>
                          <a:latin typeface="+mn-lt"/>
                          <a:ea typeface="+mn-ea"/>
                          <a:cs typeface="+mn-cs"/>
                        </a:rPr>
                        <a:t>}]</a:t>
                      </a:r>
                      <a:r>
                        <a:rPr lang="en-US" dirty="0" smtClean="0"/>
                        <a:t>;</a:t>
                      </a:r>
                    </a:p>
                    <a:p>
                      <a:pPr marL="0" marR="0" indent="0" algn="l" defTabSz="914400" rtl="0" eaLnBrk="1" fontAlgn="t" latinLnBrk="0" hangingPunct="1">
                        <a:lnSpc>
                          <a:spcPct val="100000"/>
                        </a:lnSpc>
                        <a:spcBef>
                          <a:spcPts val="0"/>
                        </a:spcBef>
                        <a:spcAft>
                          <a:spcPts val="0"/>
                        </a:spcAft>
                        <a:buClrTx/>
                        <a:buSzTx/>
                        <a:buFontTx/>
                        <a:buNone/>
                        <a:tabLst/>
                        <a:defRPr/>
                      </a:pPr>
                      <a:r>
                        <a:rPr lang="en-US" b="0" dirty="0" smtClean="0">
                          <a:effectLst/>
                          <a:latin typeface="inherit" charset="0"/>
                        </a:rPr>
                        <a:t>====================</a:t>
                      </a:r>
                      <a:r>
                        <a:rPr lang="en-US" b="0" dirty="0" err="1" smtClean="0">
                          <a:effectLst/>
                          <a:latin typeface="inherit" charset="0"/>
                        </a:rPr>
                        <a:t>NSURLSession</a:t>
                      </a:r>
                      <a:r>
                        <a:rPr lang="en-US" b="0" baseline="0" dirty="0" smtClean="0">
                          <a:effectLst/>
                          <a:latin typeface="inherit" charset="0"/>
                        </a:rPr>
                        <a:t> using</a:t>
                      </a:r>
                      <a:r>
                        <a:rPr lang="en-US" b="0" dirty="0" smtClean="0">
                          <a:effectLst/>
                          <a:latin typeface="inherit" charset="0"/>
                        </a:rPr>
                        <a:t>========================</a:t>
                      </a:r>
                    </a:p>
                    <a:p>
                      <a:pPr algn="l" fontAlgn="t"/>
                      <a:endParaRPr lang="en-US" b="0" dirty="0">
                        <a:effectLst/>
                        <a:latin typeface="inherit" charset="0"/>
                      </a:endParaRPr>
                    </a:p>
                  </a:txBody>
                  <a:tcPr marL="50800" marR="50800" marT="25400" marB="25400">
                    <a:lnL>
                      <a:noFill/>
                    </a:lnL>
                    <a:lnR>
                      <a:noFill/>
                    </a:lnR>
                    <a:lnT>
                      <a:noFill/>
                    </a:lnT>
                    <a:lnB>
                      <a:noFill/>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65344818"/>
              </p:ext>
            </p:extLst>
          </p:nvPr>
        </p:nvGraphicFramePr>
        <p:xfrm>
          <a:off x="1069848" y="5362363"/>
          <a:ext cx="9931400" cy="1422400"/>
        </p:xfrm>
        <a:graphic>
          <a:graphicData uri="http://schemas.openxmlformats.org/drawingml/2006/table">
            <a:tbl>
              <a:tblPr/>
              <a:tblGrid>
                <a:gridCol w="9931400"/>
              </a:tblGrid>
              <a:tr h="0">
                <a:tc>
                  <a:txBody>
                    <a:bodyPr/>
                    <a:lstStyle/>
                    <a:p>
                      <a:pPr algn="l" fontAlgn="t"/>
                      <a:r>
                        <a:rPr lang="en-US" dirty="0" err="1" smtClean="0"/>
                        <a:t>NSURLSession</a:t>
                      </a:r>
                      <a:r>
                        <a:rPr lang="en-US" dirty="0" smtClean="0"/>
                        <a:t> </a:t>
                      </a:r>
                      <a:r>
                        <a:rPr lang="en-US" sz="1800" kern="1200" dirty="0" smtClean="0">
                          <a:solidFill>
                            <a:schemeClr val="tx1"/>
                          </a:solidFill>
                          <a:effectLst/>
                          <a:latin typeface="+mn-lt"/>
                          <a:ea typeface="+mn-ea"/>
                          <a:cs typeface="+mn-cs"/>
                        </a:rPr>
                        <a:t>*</a:t>
                      </a:r>
                      <a:r>
                        <a:rPr lang="en-US" dirty="0" smtClean="0"/>
                        <a:t>session </a:t>
                      </a:r>
                      <a:r>
                        <a:rPr lang="en-US" sz="1800" kern="1200" dirty="0" smtClean="0">
                          <a:solidFill>
                            <a:schemeClr val="tx1"/>
                          </a:solidFill>
                          <a:effectLst/>
                          <a:latin typeface="+mn-lt"/>
                          <a:ea typeface="+mn-ea"/>
                          <a:cs typeface="+mn-cs"/>
                        </a:rPr>
                        <a:t>=</a:t>
                      </a:r>
                      <a:r>
                        <a:rPr lang="en-US" dirty="0" smtClean="0"/>
                        <a:t> </a:t>
                      </a:r>
                      <a:r>
                        <a:rPr lang="en-US" sz="1800" kern="1200" dirty="0" smtClean="0">
                          <a:solidFill>
                            <a:schemeClr val="tx1"/>
                          </a:solidFill>
                          <a:effectLst/>
                          <a:latin typeface="+mn-lt"/>
                          <a:ea typeface="+mn-ea"/>
                          <a:cs typeface="+mn-cs"/>
                        </a:rPr>
                        <a:t>[</a:t>
                      </a:r>
                      <a:r>
                        <a:rPr lang="en-US" dirty="0" err="1" smtClean="0"/>
                        <a:t>NSURLSession</a:t>
                      </a:r>
                      <a:r>
                        <a:rPr lang="en-US" dirty="0" smtClean="0"/>
                        <a:t> </a:t>
                      </a:r>
                      <a:r>
                        <a:rPr lang="en-US" dirty="0" err="1" smtClean="0"/>
                        <a:t>sharedSession</a:t>
                      </a:r>
                      <a:r>
                        <a:rPr lang="en-US" sz="1800" kern="1200" dirty="0" smtClean="0">
                          <a:solidFill>
                            <a:schemeClr val="tx1"/>
                          </a:solidFill>
                          <a:effectLst/>
                          <a:latin typeface="+mn-lt"/>
                          <a:ea typeface="+mn-ea"/>
                          <a:cs typeface="+mn-cs"/>
                        </a:rPr>
                        <a:t>]</a:t>
                      </a:r>
                      <a:r>
                        <a:rPr lang="en-US" dirty="0" smtClean="0"/>
                        <a:t>;</a:t>
                      </a:r>
                    </a:p>
                    <a:p>
                      <a:pPr algn="l" fontAlgn="t"/>
                      <a:r>
                        <a:rPr lang="en-US" dirty="0" smtClean="0"/>
                        <a:t> </a:t>
                      </a:r>
                      <a:r>
                        <a:rPr lang="en-US" sz="1800" kern="1200" dirty="0" smtClean="0">
                          <a:solidFill>
                            <a:schemeClr val="tx1"/>
                          </a:solidFill>
                          <a:effectLst/>
                          <a:latin typeface="+mn-lt"/>
                          <a:ea typeface="+mn-ea"/>
                          <a:cs typeface="+mn-cs"/>
                        </a:rPr>
                        <a:t>[[</a:t>
                      </a:r>
                      <a:r>
                        <a:rPr lang="en-US" dirty="0" smtClean="0"/>
                        <a:t>session </a:t>
                      </a:r>
                      <a:r>
                        <a:rPr lang="en-US" dirty="0" err="1" smtClean="0"/>
                        <a:t>dataTaskWithURL</a:t>
                      </a:r>
                      <a:r>
                        <a:rPr lang="en-US" sz="1800" kern="1200" dirty="0" smtClean="0">
                          <a:solidFill>
                            <a:schemeClr val="tx1"/>
                          </a:solidFill>
                          <a:effectLst/>
                          <a:latin typeface="+mn-lt"/>
                          <a:ea typeface="+mn-ea"/>
                          <a:cs typeface="+mn-cs"/>
                        </a:rPr>
                        <a:t>:[</a:t>
                      </a:r>
                      <a:r>
                        <a:rPr lang="en-US" sz="1800" u="sng" kern="1200" dirty="0" smtClean="0">
                          <a:solidFill>
                            <a:schemeClr val="tx1"/>
                          </a:solidFill>
                          <a:effectLst/>
                          <a:latin typeface="+mn-lt"/>
                          <a:ea typeface="+mn-ea"/>
                          <a:cs typeface="+mn-cs"/>
                          <a:hlinkClick r:id="rId4"/>
                        </a:rPr>
                        <a:t>NSURL</a:t>
                      </a:r>
                      <a:r>
                        <a:rPr lang="en-US" dirty="0" smtClean="0"/>
                        <a:t> </a:t>
                      </a:r>
                      <a:r>
                        <a:rPr lang="en-US" dirty="0" err="1" smtClean="0"/>
                        <a:t>URLWithString</a:t>
                      </a:r>
                      <a:r>
                        <a:rPr lang="en-US" sz="1800" kern="1200" dirty="0" err="1" smtClean="0">
                          <a:solidFill>
                            <a:schemeClr val="tx1"/>
                          </a:solidFill>
                          <a:effectLst/>
                          <a:latin typeface="+mn-lt"/>
                          <a:ea typeface="+mn-ea"/>
                          <a:cs typeface="+mn-cs"/>
                        </a:rPr>
                        <a:t>:</a:t>
                      </a:r>
                      <a:r>
                        <a:rPr lang="en-US" dirty="0" err="1" smtClean="0"/>
                        <a:t>londonWeatherUrl</a:t>
                      </a:r>
                      <a:r>
                        <a:rPr lang="en-US" sz="1800" kern="1200" dirty="0" smtClean="0">
                          <a:solidFill>
                            <a:schemeClr val="tx1"/>
                          </a:solidFill>
                          <a:effectLst/>
                          <a:latin typeface="+mn-lt"/>
                          <a:ea typeface="+mn-ea"/>
                          <a:cs typeface="+mn-cs"/>
                        </a:rPr>
                        <a:t>]</a:t>
                      </a:r>
                      <a:r>
                        <a:rPr lang="en-US" dirty="0" smtClean="0"/>
                        <a:t> </a:t>
                      </a:r>
                      <a:r>
                        <a:rPr lang="en-US" dirty="0" err="1" smtClean="0"/>
                        <a:t>completionHandler</a:t>
                      </a:r>
                      <a:r>
                        <a:rPr lang="en-US" sz="1800" kern="1200" dirty="0" smtClean="0">
                          <a:solidFill>
                            <a:schemeClr val="tx1"/>
                          </a:solidFill>
                          <a:effectLst/>
                          <a:latin typeface="+mn-lt"/>
                          <a:ea typeface="+mn-ea"/>
                          <a:cs typeface="+mn-cs"/>
                        </a:rPr>
                        <a:t>:^(</a:t>
                      </a:r>
                      <a:r>
                        <a:rPr lang="en-US" sz="1800" u="sng" kern="1200" dirty="0" smtClean="0">
                          <a:solidFill>
                            <a:schemeClr val="tx1"/>
                          </a:solidFill>
                          <a:effectLst/>
                          <a:latin typeface="+mn-lt"/>
                          <a:ea typeface="+mn-ea"/>
                          <a:cs typeface="+mn-cs"/>
                          <a:hlinkClick r:id="rId8"/>
                        </a:rPr>
                        <a:t>NSData</a:t>
                      </a:r>
                      <a:r>
                        <a:rPr lang="en-US" dirty="0" smtClean="0"/>
                        <a:t> </a:t>
                      </a:r>
                      <a:r>
                        <a:rPr lang="en-US" sz="1800" kern="1200" dirty="0" smtClean="0">
                          <a:solidFill>
                            <a:schemeClr val="tx1"/>
                          </a:solidFill>
                          <a:effectLst/>
                          <a:latin typeface="+mn-lt"/>
                          <a:ea typeface="+mn-ea"/>
                          <a:cs typeface="+mn-cs"/>
                        </a:rPr>
                        <a:t>*</a:t>
                      </a:r>
                      <a:r>
                        <a:rPr lang="en-US" dirty="0" smtClean="0"/>
                        <a:t>data, </a:t>
                      </a:r>
                      <a:r>
                        <a:rPr lang="en-US" sz="1800" u="sng" kern="1200" dirty="0" smtClean="0">
                          <a:solidFill>
                            <a:schemeClr val="tx1"/>
                          </a:solidFill>
                          <a:effectLst/>
                          <a:latin typeface="+mn-lt"/>
                          <a:ea typeface="+mn-ea"/>
                          <a:cs typeface="+mn-cs"/>
                          <a:hlinkClick r:id="rId7"/>
                        </a:rPr>
                        <a:t>NSURLResponse</a:t>
                      </a:r>
                      <a:r>
                        <a:rPr lang="en-US" dirty="0" smtClean="0"/>
                        <a:t> </a:t>
                      </a:r>
                      <a:r>
                        <a:rPr lang="en-US" sz="1800" kern="1200" dirty="0" smtClean="0">
                          <a:solidFill>
                            <a:schemeClr val="tx1"/>
                          </a:solidFill>
                          <a:effectLst/>
                          <a:latin typeface="+mn-lt"/>
                          <a:ea typeface="+mn-ea"/>
                          <a:cs typeface="+mn-cs"/>
                        </a:rPr>
                        <a:t>*</a:t>
                      </a:r>
                      <a:r>
                        <a:rPr lang="en-US" dirty="0" smtClean="0"/>
                        <a:t>response, </a:t>
                      </a:r>
                      <a:r>
                        <a:rPr lang="en-US" sz="1800" u="sng" kern="1200" dirty="0" smtClean="0">
                          <a:solidFill>
                            <a:schemeClr val="tx1"/>
                          </a:solidFill>
                          <a:effectLst/>
                          <a:latin typeface="+mn-lt"/>
                          <a:ea typeface="+mn-ea"/>
                          <a:cs typeface="+mn-cs"/>
                          <a:hlinkClick r:id="rId9"/>
                        </a:rPr>
                        <a:t>NSError</a:t>
                      </a:r>
                      <a:r>
                        <a:rPr lang="en-US" dirty="0" smtClean="0"/>
                        <a:t> </a:t>
                      </a:r>
                      <a:r>
                        <a:rPr lang="en-US" sz="1800" kern="1200" dirty="0" smtClean="0">
                          <a:solidFill>
                            <a:schemeClr val="tx1"/>
                          </a:solidFill>
                          <a:effectLst/>
                          <a:latin typeface="+mn-lt"/>
                          <a:ea typeface="+mn-ea"/>
                          <a:cs typeface="+mn-cs"/>
                        </a:rPr>
                        <a:t>*</a:t>
                      </a:r>
                      <a:r>
                        <a:rPr lang="en-US" dirty="0" smtClean="0"/>
                        <a:t>error</a:t>
                      </a:r>
                      <a:r>
                        <a:rPr lang="en-US" sz="1800" kern="1200" dirty="0" smtClean="0">
                          <a:solidFill>
                            <a:schemeClr val="tx1"/>
                          </a:solidFill>
                          <a:effectLst/>
                          <a:latin typeface="+mn-lt"/>
                          <a:ea typeface="+mn-ea"/>
                          <a:cs typeface="+mn-cs"/>
                        </a:rPr>
                        <a:t>)</a:t>
                      </a:r>
                      <a:r>
                        <a:rPr lang="en-US" dirty="0" smtClean="0"/>
                        <a:t> </a:t>
                      </a:r>
                      <a:r>
                        <a:rPr lang="en-US" sz="1800" kern="1200" dirty="0" smtClean="0">
                          <a:solidFill>
                            <a:schemeClr val="tx1"/>
                          </a:solidFill>
                          <a:effectLst/>
                          <a:latin typeface="+mn-lt"/>
                          <a:ea typeface="+mn-ea"/>
                          <a:cs typeface="+mn-cs"/>
                        </a:rPr>
                        <a:t>{</a:t>
                      </a:r>
                      <a:r>
                        <a:rPr lang="en-US" dirty="0" smtClean="0"/>
                        <a:t> </a:t>
                      </a:r>
                    </a:p>
                    <a:p>
                      <a:pPr algn="l" fontAlgn="t"/>
                      <a:r>
                        <a:rPr lang="en-US" sz="1800" i="1" kern="1200" dirty="0" smtClean="0">
                          <a:solidFill>
                            <a:schemeClr val="tx1"/>
                          </a:solidFill>
                          <a:effectLst/>
                          <a:latin typeface="+mn-lt"/>
                          <a:ea typeface="+mn-ea"/>
                          <a:cs typeface="+mn-cs"/>
                        </a:rPr>
                        <a:t>// handle response</a:t>
                      </a:r>
                      <a:r>
                        <a:rPr lang="en-US" dirty="0" smtClean="0"/>
                        <a:t>   </a:t>
                      </a:r>
                    </a:p>
                    <a:p>
                      <a:pPr algn="l" fontAlgn="t"/>
                      <a:r>
                        <a:rPr lang="en-US" sz="1800" kern="1200" dirty="0" smtClean="0">
                          <a:solidFill>
                            <a:schemeClr val="tx1"/>
                          </a:solidFill>
                          <a:effectLst/>
                          <a:latin typeface="+mn-lt"/>
                          <a:ea typeface="+mn-ea"/>
                          <a:cs typeface="+mn-cs"/>
                        </a:rPr>
                        <a:t>}]</a:t>
                      </a:r>
                      <a:r>
                        <a:rPr lang="en-US" dirty="0" smtClean="0"/>
                        <a:t> resume</a:t>
                      </a:r>
                      <a:r>
                        <a:rPr lang="en-US" sz="1800" kern="1200" dirty="0" smtClean="0">
                          <a:solidFill>
                            <a:schemeClr val="tx1"/>
                          </a:solidFill>
                          <a:effectLst/>
                          <a:latin typeface="+mn-lt"/>
                          <a:ea typeface="+mn-ea"/>
                          <a:cs typeface="+mn-cs"/>
                        </a:rPr>
                        <a:t>]</a:t>
                      </a:r>
                      <a:r>
                        <a:rPr lang="en-US" dirty="0" smtClean="0"/>
                        <a:t>;</a:t>
                      </a:r>
                      <a:endParaRPr lang="en-US" b="0" dirty="0">
                        <a:effectLst/>
                        <a:latin typeface="inherit" charset="0"/>
                      </a:endParaRPr>
                    </a:p>
                  </a:txBody>
                  <a:tcPr marL="50800" marR="50800" marT="25400" marB="25400">
                    <a:lnL>
                      <a:noFill/>
                    </a:lnL>
                    <a:lnR>
                      <a:noFill/>
                    </a:lnR>
                    <a:lnT>
                      <a:noFill/>
                    </a:lnT>
                    <a:lnB>
                      <a:noFill/>
                    </a:lnB>
                  </a:tcPr>
                </a:tc>
              </a:tr>
            </a:tbl>
          </a:graphicData>
        </a:graphic>
      </p:graphicFrame>
    </p:spTree>
    <p:extLst>
      <p:ext uri="{BB962C8B-B14F-4D97-AF65-F5344CB8AC3E}">
        <p14:creationId xmlns:p14="http://schemas.microsoft.com/office/powerpoint/2010/main" val="1911759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NSURLSession</a:t>
            </a:r>
            <a:r>
              <a:rPr lang="en-US" b="1" dirty="0"/>
              <a:t> vs </a:t>
            </a:r>
            <a:r>
              <a:rPr lang="en-US" b="1" dirty="0" err="1"/>
              <a:t>AFNetworking</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u="sng" dirty="0">
                <a:hlinkClick r:id="rId2"/>
              </a:rPr>
              <a:t>NSURLRequest</a:t>
            </a:r>
            <a:r>
              <a:rPr lang="en-US" dirty="0"/>
              <a:t> *request = [</a:t>
            </a:r>
            <a:r>
              <a:rPr lang="en-US" u="sng" dirty="0">
                <a:hlinkClick r:id="rId2"/>
              </a:rPr>
              <a:t>NSURLRequest</a:t>
            </a:r>
            <a:r>
              <a:rPr lang="en-US" dirty="0"/>
              <a:t> </a:t>
            </a:r>
            <a:r>
              <a:rPr lang="en-US" dirty="0" err="1"/>
              <a:t>requestWithURL</a:t>
            </a:r>
            <a:r>
              <a:rPr lang="en-US" dirty="0"/>
              <a:t>: [</a:t>
            </a:r>
            <a:r>
              <a:rPr lang="en-US" u="sng" dirty="0">
                <a:hlinkClick r:id="rId3"/>
              </a:rPr>
              <a:t>NSURL</a:t>
            </a:r>
            <a:r>
              <a:rPr lang="en-US" dirty="0"/>
              <a:t> </a:t>
            </a:r>
            <a:r>
              <a:rPr lang="en-US" dirty="0" err="1"/>
              <a:t>URLWithString:londonWeatherUrl</a:t>
            </a:r>
            <a:r>
              <a:rPr lang="en-US" dirty="0"/>
              <a:t>]];  </a:t>
            </a:r>
            <a:endParaRPr lang="en-US" dirty="0" smtClean="0"/>
          </a:p>
          <a:p>
            <a:pPr marL="0" indent="0">
              <a:buNone/>
            </a:pPr>
            <a:r>
              <a:rPr lang="en-US" dirty="0" smtClean="0"/>
              <a:t> </a:t>
            </a:r>
            <a:r>
              <a:rPr lang="en-US" dirty="0" err="1"/>
              <a:t>AFJSONRequestOperation</a:t>
            </a:r>
            <a:r>
              <a:rPr lang="en-US" dirty="0"/>
              <a:t> *operation = [</a:t>
            </a:r>
            <a:r>
              <a:rPr lang="en-US" dirty="0" err="1"/>
              <a:t>AFJSONRequestOperation</a:t>
            </a:r>
            <a:r>
              <a:rPr lang="en-US" dirty="0"/>
              <a:t> </a:t>
            </a:r>
            <a:r>
              <a:rPr lang="en-US" dirty="0" err="1"/>
              <a:t>JSONRequestOperationWithRequest:request</a:t>
            </a:r>
            <a:r>
              <a:rPr lang="en-US" dirty="0"/>
              <a:t> </a:t>
            </a:r>
            <a:endParaRPr lang="en-US" dirty="0" smtClean="0"/>
          </a:p>
          <a:p>
            <a:pPr marL="0" indent="0">
              <a:buNone/>
            </a:pPr>
            <a:r>
              <a:rPr lang="en-US" dirty="0" smtClean="0"/>
              <a:t>success</a:t>
            </a:r>
            <a:r>
              <a:rPr lang="en-US" dirty="0"/>
              <a:t>:^(</a:t>
            </a:r>
            <a:r>
              <a:rPr lang="en-US" u="sng" dirty="0">
                <a:hlinkClick r:id="rId2"/>
              </a:rPr>
              <a:t>NSURLRequest</a:t>
            </a:r>
            <a:r>
              <a:rPr lang="en-US" dirty="0"/>
              <a:t> *request, </a:t>
            </a:r>
            <a:r>
              <a:rPr lang="en-US" u="sng" dirty="0">
                <a:hlinkClick r:id="rId4"/>
              </a:rPr>
              <a:t>NSHTTPURLResponse</a:t>
            </a:r>
            <a:r>
              <a:rPr lang="en-US" dirty="0"/>
              <a:t> *response, id JSON) </a:t>
            </a:r>
            <a:r>
              <a:rPr lang="en-US" dirty="0" smtClean="0"/>
              <a:t>{</a:t>
            </a:r>
          </a:p>
          <a:p>
            <a:pPr marL="0" indent="0">
              <a:buNone/>
            </a:pPr>
            <a:r>
              <a:rPr lang="en-US" dirty="0" smtClean="0"/>
              <a:t> </a:t>
            </a:r>
            <a:r>
              <a:rPr lang="en-US" i="1" dirty="0"/>
              <a:t>// handle response</a:t>
            </a:r>
            <a:r>
              <a:rPr lang="en-US" dirty="0"/>
              <a:t> </a:t>
            </a:r>
            <a:endParaRPr lang="en-US" dirty="0" smtClean="0"/>
          </a:p>
          <a:p>
            <a:pPr marL="0" indent="0">
              <a:buNone/>
            </a:pPr>
            <a:r>
              <a:rPr lang="en-US" dirty="0" smtClean="0"/>
              <a:t>} </a:t>
            </a:r>
          </a:p>
          <a:p>
            <a:pPr marL="0" indent="0">
              <a:buNone/>
            </a:pPr>
            <a:r>
              <a:rPr lang="en-US" dirty="0" err="1" smtClean="0"/>
              <a:t>failure:nil</a:t>
            </a:r>
            <a:r>
              <a:rPr lang="en-US" dirty="0"/>
              <a:t>]; </a:t>
            </a:r>
            <a:endParaRPr lang="en-US" dirty="0" smtClean="0"/>
          </a:p>
          <a:p>
            <a:pPr marL="0" indent="0">
              <a:buNone/>
            </a:pPr>
            <a:r>
              <a:rPr lang="en-US" dirty="0" smtClean="0"/>
              <a:t>[</a:t>
            </a:r>
            <a:r>
              <a:rPr lang="en-US" dirty="0"/>
              <a:t>operation start];</a:t>
            </a:r>
          </a:p>
        </p:txBody>
      </p:sp>
    </p:spTree>
    <p:extLst>
      <p:ext uri="{BB962C8B-B14F-4D97-AF65-F5344CB8AC3E}">
        <p14:creationId xmlns:p14="http://schemas.microsoft.com/office/powerpoint/2010/main" val="826047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AFNetworking</a:t>
            </a:r>
            <a:r>
              <a:rPr lang="en-US" dirty="0" smtClean="0"/>
              <a:t> 2.0</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https://</a:t>
            </a:r>
            <a:r>
              <a:rPr lang="en-US" dirty="0" err="1">
                <a:hlinkClick r:id="rId2"/>
              </a:rPr>
              <a:t>github.com</a:t>
            </a:r>
            <a:r>
              <a:rPr lang="en-US" dirty="0">
                <a:hlinkClick r:id="rId2"/>
              </a:rPr>
              <a:t>/</a:t>
            </a:r>
            <a:r>
              <a:rPr lang="en-US" dirty="0" err="1">
                <a:hlinkClick r:id="rId2"/>
              </a:rPr>
              <a:t>AFNetworking</a:t>
            </a:r>
            <a:r>
              <a:rPr lang="en-US" dirty="0">
                <a:hlinkClick r:id="rId2"/>
              </a:rPr>
              <a:t>/</a:t>
            </a:r>
            <a:r>
              <a:rPr lang="en-US" dirty="0" err="1">
                <a:hlinkClick r:id="rId2"/>
              </a:rPr>
              <a:t>AFNetworking</a:t>
            </a:r>
            <a:r>
              <a:rPr lang="en-US" dirty="0">
                <a:hlinkClick r:id="rId2"/>
              </a:rPr>
              <a:t>/wiki/AFNetworking-2.0-Migration-Guide</a:t>
            </a:r>
            <a:endParaRPr lang="en-US" dirty="0"/>
          </a:p>
        </p:txBody>
      </p:sp>
    </p:spTree>
    <p:extLst>
      <p:ext uri="{BB962C8B-B14F-4D97-AF65-F5344CB8AC3E}">
        <p14:creationId xmlns:p14="http://schemas.microsoft.com/office/powerpoint/2010/main" val="1251300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problem</a:t>
            </a:r>
            <a:endParaRPr lang="en-US" dirty="0"/>
          </a:p>
        </p:txBody>
      </p:sp>
      <p:sp>
        <p:nvSpPr>
          <p:cNvPr id="3" name="Content Placeholder 2"/>
          <p:cNvSpPr>
            <a:spLocks noGrp="1"/>
          </p:cNvSpPr>
          <p:nvPr>
            <p:ph idx="1"/>
          </p:nvPr>
        </p:nvSpPr>
        <p:spPr>
          <a:xfrm>
            <a:off x="1010581" y="2887133"/>
            <a:ext cx="10058400" cy="2480733"/>
          </a:xfrm>
        </p:spPr>
        <p:txBody>
          <a:bodyPr>
            <a:normAutofit/>
          </a:bodyPr>
          <a:lstStyle/>
          <a:p>
            <a:pPr marL="0" indent="0">
              <a:buNone/>
            </a:pPr>
            <a:r>
              <a:rPr lang="en-US" sz="4400" dirty="0" err="1" smtClean="0"/>
              <a:t>AFNetworking</a:t>
            </a:r>
            <a:r>
              <a:rPr lang="en-US" sz="4400" dirty="0" smtClean="0"/>
              <a:t> 2.0 does not support Swift</a:t>
            </a:r>
            <a:endParaRPr lang="en-US" sz="4400" dirty="0"/>
          </a:p>
        </p:txBody>
      </p:sp>
    </p:spTree>
    <p:extLst>
      <p:ext uri="{BB962C8B-B14F-4D97-AF65-F5344CB8AC3E}">
        <p14:creationId xmlns:p14="http://schemas.microsoft.com/office/powerpoint/2010/main" val="17269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Alamofire</a:t>
            </a:r>
            <a:endParaRPr lang="en-US" dirty="0"/>
          </a:p>
        </p:txBody>
      </p:sp>
      <p:sp>
        <p:nvSpPr>
          <p:cNvPr id="3" name="Content Placeholder 2"/>
          <p:cNvSpPr>
            <a:spLocks noGrp="1"/>
          </p:cNvSpPr>
          <p:nvPr>
            <p:ph idx="1"/>
          </p:nvPr>
        </p:nvSpPr>
        <p:spPr>
          <a:xfrm>
            <a:off x="1069848" y="2997200"/>
            <a:ext cx="10058400" cy="3175000"/>
          </a:xfrm>
        </p:spPr>
        <p:txBody>
          <a:bodyPr/>
          <a:lstStyle/>
          <a:p>
            <a:r>
              <a:rPr lang="en-US" i="1" dirty="0"/>
              <a:t>Written by </a:t>
            </a:r>
            <a:r>
              <a:rPr lang="en-US" i="1" dirty="0">
                <a:hlinkClick r:id="rId2"/>
              </a:rPr>
              <a:t>Mattt Thompson — August 4</a:t>
            </a:r>
            <a:r>
              <a:rPr lang="en-US" i="1" baseline="30000" dirty="0">
                <a:hlinkClick r:id="rId2"/>
              </a:rPr>
              <a:t>th</a:t>
            </a:r>
            <a:r>
              <a:rPr lang="en-US" i="1" dirty="0">
                <a:hlinkClick r:id="rId2"/>
              </a:rPr>
              <a:t>, 2014</a:t>
            </a:r>
            <a:endParaRPr lang="en-US" dirty="0" smtClean="0">
              <a:hlinkClick r:id="rId3"/>
            </a:endParaRPr>
          </a:p>
          <a:p>
            <a:r>
              <a:rPr lang="en-US" dirty="0" smtClean="0">
                <a:hlinkClick r:id="rId3"/>
              </a:rPr>
              <a:t>https</a:t>
            </a:r>
            <a:r>
              <a:rPr lang="en-US" dirty="0">
                <a:hlinkClick r:id="rId3"/>
              </a:rPr>
              <a:t>://</a:t>
            </a:r>
            <a:r>
              <a:rPr lang="en-US" dirty="0" smtClean="0">
                <a:hlinkClick r:id="rId3"/>
              </a:rPr>
              <a:t>github.com/Alamofire/Alamofire</a:t>
            </a:r>
            <a:endParaRPr lang="en-US" dirty="0" smtClean="0"/>
          </a:p>
          <a:p>
            <a:r>
              <a:rPr lang="en-US" dirty="0">
                <a:hlinkClick r:id="rId4"/>
              </a:rPr>
              <a:t>http://nshipster.com/alamofire</a:t>
            </a:r>
            <a:r>
              <a:rPr lang="en-US" dirty="0" smtClean="0">
                <a:hlinkClick r:id="rId4"/>
              </a:rPr>
              <a:t>/</a:t>
            </a:r>
            <a:endParaRPr lang="en-US" dirty="0" smtClean="0"/>
          </a:p>
          <a:p>
            <a:r>
              <a:rPr lang="en-US" dirty="0">
                <a:hlinkClick r:id="rId5"/>
              </a:rPr>
              <a:t>http://</a:t>
            </a:r>
            <a:r>
              <a:rPr lang="en-US" dirty="0" err="1">
                <a:hlinkClick r:id="rId5"/>
              </a:rPr>
              <a:t>www.raywenderlich.com</a:t>
            </a:r>
            <a:r>
              <a:rPr lang="en-US" dirty="0">
                <a:hlinkClick r:id="rId5"/>
              </a:rPr>
              <a:t>/85080/beginning-</a:t>
            </a:r>
            <a:r>
              <a:rPr lang="en-US" dirty="0" err="1">
                <a:hlinkClick r:id="rId5"/>
              </a:rPr>
              <a:t>alamofire</a:t>
            </a:r>
            <a:r>
              <a:rPr lang="en-US" dirty="0">
                <a:hlinkClick r:id="rId5"/>
              </a:rPr>
              <a:t>-tutorial</a:t>
            </a:r>
            <a:endParaRPr lang="en-US" dirty="0"/>
          </a:p>
        </p:txBody>
      </p:sp>
    </p:spTree>
    <p:extLst>
      <p:ext uri="{BB962C8B-B14F-4D97-AF65-F5344CB8AC3E}">
        <p14:creationId xmlns:p14="http://schemas.microsoft.com/office/powerpoint/2010/main" val="191850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Nsoperation</a:t>
            </a:r>
            <a:endParaRPr lang="en-US" dirty="0"/>
          </a:p>
        </p:txBody>
      </p:sp>
      <p:sp>
        <p:nvSpPr>
          <p:cNvPr id="3" name="Content Placeholder 2"/>
          <p:cNvSpPr>
            <a:spLocks noGrp="1"/>
          </p:cNvSpPr>
          <p:nvPr>
            <p:ph idx="1"/>
          </p:nvPr>
        </p:nvSpPr>
        <p:spPr/>
        <p:txBody>
          <a:bodyPr/>
          <a:lstStyle/>
          <a:p>
            <a:r>
              <a:rPr lang="en-US" dirty="0"/>
              <a:t>The base class for defining custom operation objects. </a:t>
            </a:r>
            <a:r>
              <a:rPr lang="en-US" dirty="0" err="1"/>
              <a:t>Subclassing</a:t>
            </a:r>
            <a:r>
              <a:rPr lang="en-US" dirty="0"/>
              <a:t> </a:t>
            </a:r>
            <a:r>
              <a:rPr lang="en-US" dirty="0" err="1"/>
              <a:t>NSOperation</a:t>
            </a:r>
            <a:r>
              <a:rPr lang="en-US" dirty="0"/>
              <a:t> gives you complete control over the implementation of your own operations, including the ability to alter the default way in which your operation executes and reports its status.</a:t>
            </a:r>
          </a:p>
        </p:txBody>
      </p:sp>
    </p:spTree>
    <p:extLst>
      <p:ext uri="{BB962C8B-B14F-4D97-AF65-F5344CB8AC3E}">
        <p14:creationId xmlns:p14="http://schemas.microsoft.com/office/powerpoint/2010/main" val="200747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238" y="787399"/>
            <a:ext cx="9355619" cy="5031317"/>
          </a:xfrm>
        </p:spPr>
      </p:pic>
    </p:spTree>
    <p:extLst>
      <p:ext uri="{BB962C8B-B14F-4D97-AF65-F5344CB8AC3E}">
        <p14:creationId xmlns:p14="http://schemas.microsoft.com/office/powerpoint/2010/main" val="1911165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nsoperationqueue</a:t>
            </a:r>
            <a:endParaRPr lang="en-US" dirty="0"/>
          </a:p>
        </p:txBody>
      </p:sp>
      <p:sp>
        <p:nvSpPr>
          <p:cNvPr id="3" name="Content Placeholder 2"/>
          <p:cNvSpPr>
            <a:spLocks noGrp="1"/>
          </p:cNvSpPr>
          <p:nvPr>
            <p:ph idx="1"/>
          </p:nvPr>
        </p:nvSpPr>
        <p:spPr/>
        <p:txBody>
          <a:bodyPr/>
          <a:lstStyle/>
          <a:p>
            <a:r>
              <a:rPr lang="en-US" dirty="0" err="1"/>
              <a:t>NSOperationQueue</a:t>
            </a:r>
            <a:r>
              <a:rPr lang="en-US" dirty="0"/>
              <a:t> regulates the concurrent execution of operations. It acts as a priority queue, such that operations are executed in a roughly First-In-First-Out manner, with higher-priority (</a:t>
            </a:r>
            <a:r>
              <a:rPr lang="en-US" dirty="0" err="1"/>
              <a:t>NSOperation.queuePriority</a:t>
            </a:r>
            <a:r>
              <a:rPr lang="en-US" dirty="0"/>
              <a:t>) ones getting to jump ahead of lower-priority ones. </a:t>
            </a:r>
            <a:r>
              <a:rPr lang="en-US" dirty="0" err="1"/>
              <a:t>NSOperationQueue</a:t>
            </a:r>
            <a:r>
              <a:rPr lang="en-US" dirty="0"/>
              <a:t> can also limit the maximum number of concurrent operations to be executed at any given moment, using the </a:t>
            </a:r>
            <a:r>
              <a:rPr lang="en-US" dirty="0" err="1"/>
              <a:t>maxConcurrentOperationCount</a:t>
            </a:r>
            <a:r>
              <a:rPr lang="en-US" dirty="0"/>
              <a:t> property.</a:t>
            </a:r>
          </a:p>
        </p:txBody>
      </p:sp>
    </p:spTree>
    <p:extLst>
      <p:ext uri="{BB962C8B-B14F-4D97-AF65-F5344CB8AC3E}">
        <p14:creationId xmlns:p14="http://schemas.microsoft.com/office/powerpoint/2010/main" val="15532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a:t>
            </a:r>
            <a:endParaRPr lang="en-US" dirty="0"/>
          </a:p>
        </p:txBody>
      </p:sp>
      <p:sp>
        <p:nvSpPr>
          <p:cNvPr id="3" name="Content Placeholder 2"/>
          <p:cNvSpPr>
            <a:spLocks noGrp="1"/>
          </p:cNvSpPr>
          <p:nvPr>
            <p:ph idx="1"/>
          </p:nvPr>
        </p:nvSpPr>
        <p:spPr/>
        <p:txBody>
          <a:bodyPr/>
          <a:lstStyle/>
          <a:p>
            <a:r>
              <a:rPr lang="en-US" dirty="0" smtClean="0"/>
              <a:t>ready</a:t>
            </a:r>
            <a:r>
              <a:rPr lang="en-US" dirty="0"/>
              <a:t>: Returns true to indicate that the operation is ready to execute, or false if there are still unfinished initialization steps on which it is dependent.</a:t>
            </a:r>
          </a:p>
          <a:p>
            <a:r>
              <a:rPr lang="en-US" dirty="0" smtClean="0"/>
              <a:t>executing</a:t>
            </a:r>
            <a:r>
              <a:rPr lang="en-US" dirty="0"/>
              <a:t>: Returns true if the operation is currently working on its task, or false otherwise.</a:t>
            </a:r>
          </a:p>
          <a:p>
            <a:r>
              <a:rPr lang="en-US" dirty="0" smtClean="0"/>
              <a:t>Finished: </a:t>
            </a:r>
            <a:r>
              <a:rPr lang="en-US" dirty="0"/>
              <a:t>Returns true if the operation’s task finished execution successfully, or if the operation was cancelled. An </a:t>
            </a:r>
            <a:r>
              <a:rPr lang="en-US" dirty="0" err="1"/>
              <a:t>NSOperationQueue</a:t>
            </a:r>
            <a:r>
              <a:rPr lang="en-US" dirty="0"/>
              <a:t> does not </a:t>
            </a:r>
            <a:r>
              <a:rPr lang="en-US" dirty="0" err="1"/>
              <a:t>dequeue</a:t>
            </a:r>
            <a:r>
              <a:rPr lang="en-US" dirty="0"/>
              <a:t> an operation until finished changes to true, so it is </a:t>
            </a:r>
            <a:r>
              <a:rPr lang="en-US" i="1" dirty="0"/>
              <a:t>critical</a:t>
            </a:r>
            <a:r>
              <a:rPr lang="en-US" dirty="0"/>
              <a:t> to implement this correctly in subclasses to avoid deadlock.</a:t>
            </a:r>
          </a:p>
        </p:txBody>
      </p:sp>
    </p:spTree>
    <p:extLst>
      <p:ext uri="{BB962C8B-B14F-4D97-AF65-F5344CB8AC3E}">
        <p14:creationId xmlns:p14="http://schemas.microsoft.com/office/powerpoint/2010/main" val="135179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NSOperationQueuePriority</a:t>
            </a:r>
            <a:endParaRPr lang="en-US" dirty="0"/>
          </a:p>
        </p:txBody>
      </p:sp>
      <p:sp>
        <p:nvSpPr>
          <p:cNvPr id="3" name="Content Placeholder 2"/>
          <p:cNvSpPr>
            <a:spLocks noGrp="1"/>
          </p:cNvSpPr>
          <p:nvPr>
            <p:ph idx="1"/>
          </p:nvPr>
        </p:nvSpPr>
        <p:spPr/>
        <p:txBody>
          <a:bodyPr/>
          <a:lstStyle/>
          <a:p>
            <a:pPr marL="0" indent="0">
              <a:buNone/>
            </a:pPr>
            <a:r>
              <a:rPr lang="en-US" dirty="0"/>
              <a:t>public </a:t>
            </a:r>
            <a:r>
              <a:rPr lang="en-US" dirty="0" err="1"/>
              <a:t>enum</a:t>
            </a:r>
            <a:r>
              <a:rPr lang="en-US" dirty="0"/>
              <a:t> </a:t>
            </a:r>
            <a:r>
              <a:rPr lang="en-US" dirty="0" err="1"/>
              <a:t>NSOperationQueuePriority</a:t>
            </a:r>
            <a:r>
              <a:rPr lang="en-US" dirty="0"/>
              <a:t> : </a:t>
            </a:r>
            <a:r>
              <a:rPr lang="en-US" dirty="0" err="1"/>
              <a:t>Int</a:t>
            </a:r>
            <a:r>
              <a:rPr lang="en-US" dirty="0"/>
              <a:t> {</a:t>
            </a:r>
          </a:p>
          <a:p>
            <a:pPr marL="0" indent="0">
              <a:buNone/>
            </a:pPr>
            <a:r>
              <a:rPr lang="en-US" dirty="0"/>
              <a:t>    case </a:t>
            </a:r>
            <a:r>
              <a:rPr lang="en-US" dirty="0" err="1"/>
              <a:t>VeryLow</a:t>
            </a:r>
            <a:endParaRPr lang="en-US" dirty="0"/>
          </a:p>
          <a:p>
            <a:pPr marL="0" indent="0">
              <a:buNone/>
            </a:pPr>
            <a:r>
              <a:rPr lang="en-US" dirty="0"/>
              <a:t>    case Low</a:t>
            </a:r>
          </a:p>
          <a:p>
            <a:pPr marL="0" indent="0">
              <a:buNone/>
            </a:pPr>
            <a:r>
              <a:rPr lang="en-US" dirty="0"/>
              <a:t>    case Normal</a:t>
            </a:r>
          </a:p>
          <a:p>
            <a:pPr marL="0" indent="0">
              <a:buNone/>
            </a:pPr>
            <a:r>
              <a:rPr lang="en-US" dirty="0"/>
              <a:t>    case High</a:t>
            </a:r>
          </a:p>
          <a:p>
            <a:pPr marL="0" indent="0">
              <a:buNone/>
            </a:pPr>
            <a:r>
              <a:rPr lang="en-US" dirty="0"/>
              <a:t>    case </a:t>
            </a:r>
            <a:r>
              <a:rPr lang="en-US" dirty="0" err="1"/>
              <a:t>VeryHigh</a:t>
            </a:r>
            <a:endParaRPr lang="en-US" dirty="0"/>
          </a:p>
          <a:p>
            <a:pPr marL="0" indent="0">
              <a:buNone/>
            </a:pPr>
            <a:r>
              <a:rPr lang="en-US" dirty="0"/>
              <a:t>}</a:t>
            </a:r>
          </a:p>
        </p:txBody>
      </p:sp>
    </p:spTree>
    <p:extLst>
      <p:ext uri="{BB962C8B-B14F-4D97-AF65-F5344CB8AC3E}">
        <p14:creationId xmlns:p14="http://schemas.microsoft.com/office/powerpoint/2010/main" val="1012502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of Service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Quality of Service is a new concept in iOS 8 &amp; OS X Yosemite that creates consistent, high-level semantics for scheduling system resources. APIs were introduced for both XPC and </a:t>
            </a:r>
            <a:r>
              <a:rPr lang="en-US" dirty="0" err="1"/>
              <a:t>NSOperation</a:t>
            </a:r>
            <a:r>
              <a:rPr lang="en-US" dirty="0"/>
              <a:t> that use this abstraction</a:t>
            </a:r>
            <a:r>
              <a:rPr lang="en-US" dirty="0" smtClean="0"/>
              <a:t>.</a:t>
            </a:r>
          </a:p>
          <a:p>
            <a:endParaRPr lang="en-US" dirty="0" smtClean="0"/>
          </a:p>
          <a:p>
            <a:pPr marL="0" indent="0">
              <a:buNone/>
            </a:pPr>
            <a:r>
              <a:rPr lang="en-US" dirty="0"/>
              <a:t>@available(iOS </a:t>
            </a:r>
            <a:r>
              <a:rPr lang="en-US" b="1" dirty="0"/>
              <a:t>8.0</a:t>
            </a:r>
            <a:r>
              <a:rPr lang="en-US" dirty="0"/>
              <a:t>, OSX </a:t>
            </a:r>
            <a:r>
              <a:rPr lang="en-US" b="1" dirty="0"/>
              <a:t>10.10</a:t>
            </a:r>
            <a:r>
              <a:rPr lang="en-US" dirty="0"/>
              <a:t>, *)</a:t>
            </a:r>
          </a:p>
          <a:p>
            <a:pPr marL="0" indent="0">
              <a:buNone/>
            </a:pPr>
            <a:r>
              <a:rPr lang="en-US" dirty="0"/>
              <a:t>public </a:t>
            </a:r>
            <a:r>
              <a:rPr lang="en-US" dirty="0" err="1"/>
              <a:t>enum</a:t>
            </a:r>
            <a:r>
              <a:rPr lang="en-US" dirty="0"/>
              <a:t> </a:t>
            </a:r>
            <a:r>
              <a:rPr lang="en-US" dirty="0" err="1"/>
              <a:t>NSQualityOfService</a:t>
            </a:r>
            <a:r>
              <a:rPr lang="en-US" dirty="0"/>
              <a:t> : </a:t>
            </a:r>
            <a:r>
              <a:rPr lang="en-US" dirty="0" err="1"/>
              <a:t>Int</a:t>
            </a:r>
            <a:r>
              <a:rPr lang="en-US" dirty="0"/>
              <a:t> {    </a:t>
            </a:r>
          </a:p>
          <a:p>
            <a:pPr marL="0" indent="0">
              <a:buNone/>
            </a:pPr>
            <a:r>
              <a:rPr lang="en-US" dirty="0"/>
              <a:t>    case </a:t>
            </a:r>
            <a:r>
              <a:rPr lang="en-US" dirty="0" err="1"/>
              <a:t>UserInteractive</a:t>
            </a:r>
            <a:endParaRPr lang="en-US" dirty="0"/>
          </a:p>
          <a:p>
            <a:pPr marL="0" indent="0">
              <a:buNone/>
            </a:pPr>
            <a:r>
              <a:rPr lang="en-US" dirty="0"/>
              <a:t>    case </a:t>
            </a:r>
            <a:r>
              <a:rPr lang="en-US" dirty="0" err="1"/>
              <a:t>UserInitiated</a:t>
            </a:r>
            <a:endParaRPr lang="en-US" dirty="0"/>
          </a:p>
          <a:p>
            <a:pPr marL="0" indent="0">
              <a:buNone/>
            </a:pPr>
            <a:r>
              <a:rPr lang="en-US" dirty="0"/>
              <a:t>    case Utility</a:t>
            </a:r>
          </a:p>
          <a:p>
            <a:pPr marL="0" indent="0">
              <a:buNone/>
            </a:pPr>
            <a:r>
              <a:rPr lang="en-US" dirty="0"/>
              <a:t>    case Background</a:t>
            </a:r>
          </a:p>
          <a:p>
            <a:pPr marL="0" indent="0">
              <a:buNone/>
            </a:pPr>
            <a:r>
              <a:rPr lang="en-US" dirty="0"/>
              <a:t>    case Default</a:t>
            </a:r>
          </a:p>
          <a:p>
            <a:pPr marL="0" indent="0">
              <a:buNone/>
            </a:pPr>
            <a:r>
              <a:rPr lang="en-US" dirty="0"/>
              <a:t>}</a:t>
            </a:r>
          </a:p>
        </p:txBody>
      </p:sp>
    </p:spTree>
    <p:extLst>
      <p:ext uri="{BB962C8B-B14F-4D97-AF65-F5344CB8AC3E}">
        <p14:creationId xmlns:p14="http://schemas.microsoft.com/office/powerpoint/2010/main" val="502278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0933" y="484631"/>
            <a:ext cx="10857315" cy="5831501"/>
          </a:xfrm>
        </p:spPr>
        <p:txBody>
          <a:bodyPr>
            <a:normAutofit fontScale="92500" lnSpcReduction="10000"/>
          </a:bodyPr>
          <a:lstStyle/>
          <a:p>
            <a:r>
              <a:rPr lang="en-US" dirty="0" smtClean="0"/>
              <a:t>.</a:t>
            </a:r>
            <a:r>
              <a:rPr lang="en-US" dirty="0" err="1"/>
              <a:t>UserInteractive:UserInteractive</a:t>
            </a:r>
            <a:r>
              <a:rPr lang="en-US" dirty="0"/>
              <a:t> </a:t>
            </a:r>
            <a:r>
              <a:rPr lang="en-US" dirty="0" err="1"/>
              <a:t>QoS</a:t>
            </a:r>
            <a:r>
              <a:rPr lang="en-US" dirty="0"/>
              <a:t> is used for work directly involved in providing an interactive UI such as processing events or drawing to the screen.</a:t>
            </a:r>
          </a:p>
          <a:p>
            <a:r>
              <a:rPr lang="en-US" dirty="0" smtClean="0"/>
              <a:t>.</a:t>
            </a:r>
            <a:r>
              <a:rPr lang="en-US" dirty="0" err="1"/>
              <a:t>UserInitiated</a:t>
            </a:r>
            <a:r>
              <a:rPr lang="en-US" dirty="0"/>
              <a:t>: </a:t>
            </a:r>
            <a:r>
              <a:rPr lang="en-US" dirty="0" err="1"/>
              <a:t>UserInitiated</a:t>
            </a:r>
            <a:r>
              <a:rPr lang="en-US" dirty="0"/>
              <a:t> </a:t>
            </a:r>
            <a:r>
              <a:rPr lang="en-US" dirty="0" err="1"/>
              <a:t>QoS</a:t>
            </a:r>
            <a:r>
              <a:rPr lang="en-US" dirty="0"/>
              <a:t> is used for performing work that has been explicitly requested by the user and for which results must be immediately presented in order to allow for further user interaction. For example, loading an email after a user has selected it in a message list.</a:t>
            </a:r>
          </a:p>
          <a:p>
            <a:r>
              <a:rPr lang="en-US" dirty="0" smtClean="0"/>
              <a:t>.</a:t>
            </a:r>
            <a:r>
              <a:rPr lang="en-US" dirty="0"/>
              <a:t>Utility: Utility </a:t>
            </a:r>
            <a:r>
              <a:rPr lang="en-US" dirty="0" err="1"/>
              <a:t>QoS</a:t>
            </a:r>
            <a:r>
              <a:rPr lang="en-US" dirty="0"/>
              <a:t> is used for performing work which the user is unlikely to be immediately waiting for the results. This work may have been requested by the user or initiated automatically, does not prevent the user from further interaction, often operates at user-visible timescales and may have its progress indicated to the user by a non-modal progress indicator. This work will run in an energy-efficient manner, in deference to higher </a:t>
            </a:r>
            <a:r>
              <a:rPr lang="en-US" dirty="0" err="1"/>
              <a:t>QoS</a:t>
            </a:r>
            <a:r>
              <a:rPr lang="en-US" dirty="0"/>
              <a:t> work when resources are constrained. For example, periodic content updates or bulk file operations such as media import.</a:t>
            </a:r>
          </a:p>
          <a:p>
            <a:r>
              <a:rPr lang="en-US" dirty="0" smtClean="0"/>
              <a:t>.</a:t>
            </a:r>
            <a:r>
              <a:rPr lang="en-US" dirty="0"/>
              <a:t>Background: Background </a:t>
            </a:r>
            <a:r>
              <a:rPr lang="en-US" dirty="0" err="1"/>
              <a:t>QoS</a:t>
            </a:r>
            <a:r>
              <a:rPr lang="en-US" dirty="0"/>
              <a:t> is used for work that is not user initiated or visible. In general, a user is unaware that this work is even happening and it will run in the most efficient manner while giving the most deference to higher </a:t>
            </a:r>
            <a:r>
              <a:rPr lang="en-US" dirty="0" err="1"/>
              <a:t>QoS</a:t>
            </a:r>
            <a:r>
              <a:rPr lang="en-US" dirty="0"/>
              <a:t> work. For example, pre-fetching content, search indexing, backups, and syncing of data with external systems.</a:t>
            </a:r>
          </a:p>
          <a:p>
            <a:r>
              <a:rPr lang="en-US" dirty="0" smtClean="0"/>
              <a:t>.</a:t>
            </a:r>
            <a:r>
              <a:rPr lang="en-US" dirty="0"/>
              <a:t>Default: Default </a:t>
            </a:r>
            <a:r>
              <a:rPr lang="en-US" dirty="0" err="1"/>
              <a:t>QoS</a:t>
            </a:r>
            <a:r>
              <a:rPr lang="en-US" dirty="0"/>
              <a:t> indicates the absence of </a:t>
            </a:r>
            <a:r>
              <a:rPr lang="en-US" dirty="0" err="1"/>
              <a:t>QoS</a:t>
            </a:r>
            <a:r>
              <a:rPr lang="en-US" dirty="0"/>
              <a:t> information. Whenever possible </a:t>
            </a:r>
            <a:r>
              <a:rPr lang="en-US" dirty="0" err="1"/>
              <a:t>QoS</a:t>
            </a:r>
            <a:r>
              <a:rPr lang="en-US" dirty="0"/>
              <a:t> information will be inferred from other sources. If such inference is not possible, a </a:t>
            </a:r>
            <a:r>
              <a:rPr lang="en-US" dirty="0" err="1"/>
              <a:t>QoS</a:t>
            </a:r>
            <a:r>
              <a:rPr lang="en-US" dirty="0"/>
              <a:t> between </a:t>
            </a:r>
            <a:r>
              <a:rPr lang="en-US" dirty="0" err="1"/>
              <a:t>UserInitiated</a:t>
            </a:r>
            <a:r>
              <a:rPr lang="en-US" dirty="0"/>
              <a:t> and Utility will be used.</a:t>
            </a:r>
          </a:p>
        </p:txBody>
      </p:sp>
    </p:spTree>
    <p:extLst>
      <p:ext uri="{BB962C8B-B14F-4D97-AF65-F5344CB8AC3E}">
        <p14:creationId xmlns:p14="http://schemas.microsoft.com/office/powerpoint/2010/main" val="1882132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2105</TotalTime>
  <Words>839</Words>
  <Application>Microsoft Macintosh PowerPoint</Application>
  <PresentationFormat>Widescreen</PresentationFormat>
  <Paragraphs>112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inherit</vt:lpstr>
      <vt:lpstr>Rockwell</vt:lpstr>
      <vt:lpstr>Rockwell Condensed</vt:lpstr>
      <vt:lpstr>Rockwell Extra Bold</vt:lpstr>
      <vt:lpstr>Wingdings</vt:lpstr>
      <vt:lpstr>Wood Type</vt:lpstr>
      <vt:lpstr>Swift Day 15</vt:lpstr>
      <vt:lpstr>Summary</vt:lpstr>
      <vt:lpstr>Nsoperation</vt:lpstr>
      <vt:lpstr>PowerPoint Presentation</vt:lpstr>
      <vt:lpstr>nsoperationqueue</vt:lpstr>
      <vt:lpstr>states</vt:lpstr>
      <vt:lpstr>NSOperationQueuePriority</vt:lpstr>
      <vt:lpstr>Quality of Service</vt:lpstr>
      <vt:lpstr>PowerPoint Presentation</vt:lpstr>
      <vt:lpstr>PowerPoint Presentation</vt:lpstr>
      <vt:lpstr>Dependencies</vt:lpstr>
      <vt:lpstr>PowerPoint Presentation</vt:lpstr>
      <vt:lpstr>PowerPoint Presentation</vt:lpstr>
      <vt:lpstr>networking</vt:lpstr>
      <vt:lpstr>Web api and NSURLConnection </vt:lpstr>
      <vt:lpstr>PowerPoint Presentation</vt:lpstr>
      <vt:lpstr>PowerPoint Presentation</vt:lpstr>
      <vt:lpstr>PowerPoint Presentation</vt:lpstr>
      <vt:lpstr>afnetworking</vt:lpstr>
      <vt:lpstr>NSURLSession vs NSURLConnection </vt:lpstr>
      <vt:lpstr>NSURLSession vs AFNetworking </vt:lpstr>
      <vt:lpstr>AFNetworking 2.0</vt:lpstr>
      <vt:lpstr>Big problem</vt:lpstr>
      <vt:lpstr>Alamofire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 Dang Thai</dc:creator>
  <cp:lastModifiedBy>Microsoft Office User</cp:lastModifiedBy>
  <cp:revision>176</cp:revision>
  <dcterms:created xsi:type="dcterms:W3CDTF">2015-09-16T11:35:05Z</dcterms:created>
  <dcterms:modified xsi:type="dcterms:W3CDTF">2015-11-16T18:17:08Z</dcterms:modified>
</cp:coreProperties>
</file>