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35"/>
  </p:notesMasterIdLst>
  <p:handoutMasterIdLst>
    <p:handoutMasterId r:id="rId36"/>
  </p:handoutMasterIdLst>
  <p:sldIdLst>
    <p:sldId id="1481" r:id="rId2"/>
    <p:sldId id="1486" r:id="rId3"/>
    <p:sldId id="1494" r:id="rId4"/>
    <p:sldId id="1484" r:id="rId5"/>
    <p:sldId id="1510" r:id="rId6"/>
    <p:sldId id="1496" r:id="rId7"/>
    <p:sldId id="1497" r:id="rId8"/>
    <p:sldId id="1498" r:id="rId9"/>
    <p:sldId id="1509" r:id="rId10"/>
    <p:sldId id="1500" r:id="rId11"/>
    <p:sldId id="1504" r:id="rId12"/>
    <p:sldId id="1503" r:id="rId13"/>
    <p:sldId id="1502" r:id="rId14"/>
    <p:sldId id="1515" r:id="rId15"/>
    <p:sldId id="1516" r:id="rId16"/>
    <p:sldId id="1517" r:id="rId17"/>
    <p:sldId id="1518" r:id="rId18"/>
    <p:sldId id="1519" r:id="rId19"/>
    <p:sldId id="1520" r:id="rId20"/>
    <p:sldId id="1506" r:id="rId21"/>
    <p:sldId id="1512" r:id="rId22"/>
    <p:sldId id="1511" r:id="rId23"/>
    <p:sldId id="1513" r:id="rId24"/>
    <p:sldId id="1488" r:id="rId25"/>
    <p:sldId id="1489" r:id="rId26"/>
    <p:sldId id="1490" r:id="rId27"/>
    <p:sldId id="1507" r:id="rId28"/>
    <p:sldId id="1508" r:id="rId29"/>
    <p:sldId id="1493" r:id="rId30"/>
    <p:sldId id="1491" r:id="rId31"/>
    <p:sldId id="1499" r:id="rId32"/>
    <p:sldId id="1495" r:id="rId33"/>
    <p:sldId id="1487" r:id="rId34"/>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06256B-483E-4C08-9AB3-E9856C88AF2A}">
          <p14:sldIdLst>
            <p14:sldId id="1481"/>
            <p14:sldId id="1486"/>
          </p14:sldIdLst>
        </p14:section>
        <p14:section name="Giới thiệu" id="{943C647F-06D4-4337-BF49-D4A60E40785F}">
          <p14:sldIdLst>
            <p14:sldId id="1494"/>
            <p14:sldId id="1484"/>
            <p14:sldId id="1510"/>
            <p14:sldId id="1496"/>
            <p14:sldId id="1497"/>
            <p14:sldId id="1498"/>
            <p14:sldId id="1509"/>
          </p14:sldIdLst>
        </p14:section>
        <p14:section name="Nội dung" id="{891E852F-E744-46D2-9A44-79705C958D0D}">
          <p14:sldIdLst>
            <p14:sldId id="1500"/>
            <p14:sldId id="1504"/>
            <p14:sldId id="1503"/>
            <p14:sldId id="1502"/>
            <p14:sldId id="1515"/>
            <p14:sldId id="1516"/>
            <p14:sldId id="1517"/>
            <p14:sldId id="1518"/>
            <p14:sldId id="1519"/>
            <p14:sldId id="1520"/>
            <p14:sldId id="1506"/>
            <p14:sldId id="1512"/>
            <p14:sldId id="1511"/>
            <p14:sldId id="1513"/>
          </p14:sldIdLst>
        </p14:section>
        <p14:section name="Mobile" id="{86026CB9-61F4-438C-956C-14DC0B40737C}">
          <p14:sldIdLst/>
        </p14:section>
        <p14:section name="Web" id="{B751A824-1690-4D75-899D-DE2737F44961}">
          <p14:sldIdLst/>
        </p14:section>
        <p14:section name="Kết luận" id="{8F4F56F7-C37B-416D-A728-46CB8F0573EF}">
          <p14:sldIdLst>
            <p14:sldId id="1488"/>
            <p14:sldId id="1489"/>
            <p14:sldId id="1490"/>
            <p14:sldId id="1507"/>
            <p14:sldId id="1508"/>
            <p14:sldId id="1493"/>
            <p14:sldId id="1491"/>
          </p14:sldIdLst>
        </p14:section>
        <p14:section name="Demo" id="{DECDD31A-14F2-46AB-A9B8-2C8D8D140E3B}">
          <p14:sldIdLst>
            <p14:sldId id="1499"/>
            <p14:sldId id="1495"/>
          </p14:sldIdLst>
        </p14:section>
        <p14:section name="End" id="{C5890E97-4508-428B-AE0D-7F1BCB7ACCD4}">
          <p14:sldIdLst>
            <p14:sldId id="1487"/>
          </p14:sldIdLst>
        </p14:section>
      </p14:sectionLst>
    </p:ex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9"/>
    <a:srgbClr val="2287D6"/>
    <a:srgbClr val="4099E0"/>
    <a:srgbClr val="364D65"/>
    <a:srgbClr val="19232E"/>
    <a:srgbClr val="FBB62B"/>
    <a:srgbClr val="2F2F2F"/>
    <a:srgbClr val="FBC81F"/>
    <a:srgbClr val="2C4054"/>
    <a:srgbClr val="FADF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291" autoAdjust="0"/>
  </p:normalViewPr>
  <p:slideViewPr>
    <p:cSldViewPr snapToGrid="0" snapToObjects="1">
      <p:cViewPr varScale="1">
        <p:scale>
          <a:sx n="33" d="100"/>
          <a:sy n="33" d="100"/>
        </p:scale>
        <p:origin x="1398" y="24"/>
      </p:cViewPr>
      <p:guideLst>
        <p:guide orient="horz" pos="4320"/>
        <p:guide pos="5760"/>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2BE8E3-4756-4645-959B-BC3BA0E671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FE9C76-E19E-40A2-AF66-891B7DC3CC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622EC-0C0F-48F5-A1AD-D62C688956E6}" type="datetimeFigureOut">
              <a:rPr lang="en-US" smtClean="0"/>
              <a:t>12/4/2018</a:t>
            </a:fld>
            <a:endParaRPr lang="en-US"/>
          </a:p>
        </p:txBody>
      </p:sp>
      <p:sp>
        <p:nvSpPr>
          <p:cNvPr id="4" name="Footer Placeholder 3">
            <a:extLst>
              <a:ext uri="{FF2B5EF4-FFF2-40B4-BE49-F238E27FC236}">
                <a16:creationId xmlns:a16="http://schemas.microsoft.com/office/drawing/2014/main" id="{5342702C-1D13-471E-928E-44EBFCE230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286B00-5160-4E3D-86A3-8896D78B20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0ADE3C-7F08-4B31-AA59-57897E48E890}" type="slidenum">
              <a:rPr lang="en-US" smtClean="0"/>
              <a:t>‹#›</a:t>
            </a:fld>
            <a:endParaRPr lang="en-US"/>
          </a:p>
        </p:txBody>
      </p:sp>
    </p:spTree>
    <p:extLst>
      <p:ext uri="{BB962C8B-B14F-4D97-AF65-F5344CB8AC3E}">
        <p14:creationId xmlns:p14="http://schemas.microsoft.com/office/powerpoint/2010/main" val="17887929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dt="0"/>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
        <p:nvSpPr>
          <p:cNvPr id="5" name="Footer Placeholder 4">
            <a:extLst>
              <a:ext uri="{FF2B5EF4-FFF2-40B4-BE49-F238E27FC236}">
                <a16:creationId xmlns:a16="http://schemas.microsoft.com/office/drawing/2014/main" id="{AD0E2CEC-534F-4F5B-91DE-10621CB8B21B}"/>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3965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274474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16</a:t>
            </a:fld>
            <a:endParaRPr lang="en-US"/>
          </a:p>
        </p:txBody>
      </p:sp>
    </p:spTree>
    <p:extLst>
      <p:ext uri="{BB962C8B-B14F-4D97-AF65-F5344CB8AC3E}">
        <p14:creationId xmlns:p14="http://schemas.microsoft.com/office/powerpoint/2010/main" val="332701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17</a:t>
            </a:fld>
            <a:endParaRPr lang="en-US"/>
          </a:p>
        </p:txBody>
      </p:sp>
    </p:spTree>
    <p:extLst>
      <p:ext uri="{BB962C8B-B14F-4D97-AF65-F5344CB8AC3E}">
        <p14:creationId xmlns:p14="http://schemas.microsoft.com/office/powerpoint/2010/main" val="2330040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18</a:t>
            </a:fld>
            <a:endParaRPr lang="en-US"/>
          </a:p>
        </p:txBody>
      </p:sp>
    </p:spTree>
    <p:extLst>
      <p:ext uri="{BB962C8B-B14F-4D97-AF65-F5344CB8AC3E}">
        <p14:creationId xmlns:p14="http://schemas.microsoft.com/office/powerpoint/2010/main" val="103697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19</a:t>
            </a:fld>
            <a:endParaRPr lang="en-US"/>
          </a:p>
        </p:txBody>
      </p:sp>
    </p:spTree>
    <p:extLst>
      <p:ext uri="{BB962C8B-B14F-4D97-AF65-F5344CB8AC3E}">
        <p14:creationId xmlns:p14="http://schemas.microsoft.com/office/powerpoint/2010/main" val="1202406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20</a:t>
            </a:fld>
            <a:endParaRPr lang="en-US"/>
          </a:p>
        </p:txBody>
      </p:sp>
    </p:spTree>
    <p:extLst>
      <p:ext uri="{BB962C8B-B14F-4D97-AF65-F5344CB8AC3E}">
        <p14:creationId xmlns:p14="http://schemas.microsoft.com/office/powerpoint/2010/main" val="265542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21</a:t>
            </a:fld>
            <a:endParaRPr lang="en-US"/>
          </a:p>
        </p:txBody>
      </p:sp>
    </p:spTree>
    <p:extLst>
      <p:ext uri="{BB962C8B-B14F-4D97-AF65-F5344CB8AC3E}">
        <p14:creationId xmlns:p14="http://schemas.microsoft.com/office/powerpoint/2010/main" val="585066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22</a:t>
            </a:fld>
            <a:endParaRPr lang="en-US"/>
          </a:p>
        </p:txBody>
      </p:sp>
    </p:spTree>
    <p:extLst>
      <p:ext uri="{BB962C8B-B14F-4D97-AF65-F5344CB8AC3E}">
        <p14:creationId xmlns:p14="http://schemas.microsoft.com/office/powerpoint/2010/main" val="93325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23</a:t>
            </a:fld>
            <a:endParaRPr lang="en-US"/>
          </a:p>
        </p:txBody>
      </p:sp>
    </p:spTree>
    <p:extLst>
      <p:ext uri="{BB962C8B-B14F-4D97-AF65-F5344CB8AC3E}">
        <p14:creationId xmlns:p14="http://schemas.microsoft.com/office/powerpoint/2010/main" val="990360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25</a:t>
            </a:fld>
            <a:endParaRPr lang="en-US"/>
          </a:p>
        </p:txBody>
      </p:sp>
    </p:spTree>
    <p:extLst>
      <p:ext uri="{BB962C8B-B14F-4D97-AF65-F5344CB8AC3E}">
        <p14:creationId xmlns:p14="http://schemas.microsoft.com/office/powerpoint/2010/main" val="131310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3701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chức</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26</a:t>
            </a:fld>
            <a:endParaRPr lang="en-US"/>
          </a:p>
        </p:txBody>
      </p:sp>
    </p:spTree>
    <p:extLst>
      <p:ext uri="{BB962C8B-B14F-4D97-AF65-F5344CB8AC3E}">
        <p14:creationId xmlns:p14="http://schemas.microsoft.com/office/powerpoint/2010/main" val="1127075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29</a:t>
            </a:fld>
            <a:endParaRPr lang="en-US"/>
          </a:p>
        </p:txBody>
      </p:sp>
    </p:spTree>
    <p:extLst>
      <p:ext uri="{BB962C8B-B14F-4D97-AF65-F5344CB8AC3E}">
        <p14:creationId xmlns:p14="http://schemas.microsoft.com/office/powerpoint/2010/main" val="1217591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30</a:t>
            </a:fld>
            <a:endParaRPr lang="en-US"/>
          </a:p>
        </p:txBody>
      </p:sp>
    </p:spTree>
    <p:extLst>
      <p:ext uri="{BB962C8B-B14F-4D97-AF65-F5344CB8AC3E}">
        <p14:creationId xmlns:p14="http://schemas.microsoft.com/office/powerpoint/2010/main" val="3892512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32</a:t>
            </a:fld>
            <a:endParaRPr lang="en-US"/>
          </a:p>
        </p:txBody>
      </p:sp>
    </p:spTree>
    <p:extLst>
      <p:ext uri="{BB962C8B-B14F-4D97-AF65-F5344CB8AC3E}">
        <p14:creationId xmlns:p14="http://schemas.microsoft.com/office/powerpoint/2010/main" val="99786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102128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257261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364250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endParaRPr lang="vi-VN" sz="480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134274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77417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212044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20315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378" indent="0" algn="ctr">
              <a:buNone/>
              <a:defRPr sz="4000"/>
            </a:lvl2pPr>
            <a:lvl3pPr marL="1828754" indent="0" algn="ctr">
              <a:buNone/>
              <a:defRPr sz="3600"/>
            </a:lvl3pPr>
            <a:lvl4pPr marL="2743132" indent="0" algn="ctr">
              <a:buNone/>
              <a:defRPr sz="3200"/>
            </a:lvl4pPr>
            <a:lvl5pPr marL="3657509" indent="0" algn="ctr">
              <a:buNone/>
              <a:defRPr sz="3200"/>
            </a:lvl5pPr>
            <a:lvl6pPr marL="4571886" indent="0" algn="ctr">
              <a:buNone/>
              <a:defRPr sz="3200"/>
            </a:lvl6pPr>
            <a:lvl7pPr marL="5486263" indent="0" algn="ctr">
              <a:buNone/>
              <a:defRPr sz="3200"/>
            </a:lvl7pPr>
            <a:lvl8pPr marL="6400640" indent="0" algn="ctr">
              <a:buNone/>
              <a:defRPr sz="3200"/>
            </a:lvl8pPr>
            <a:lvl9pPr marL="7315017"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DF7D9-7EE3-4A30-99E8-D2F60E14F818}"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
        <p:nvSpPr>
          <p:cNvPr id="12" name="Google Shape;34;p2">
            <a:extLst>
              <a:ext uri="{FF2B5EF4-FFF2-40B4-BE49-F238E27FC236}">
                <a16:creationId xmlns:a16="http://schemas.microsoft.com/office/drawing/2014/main" id="{122853DD-B9EE-40AC-928E-D4A124AF14E4}"/>
              </a:ext>
            </a:extLst>
          </p:cNvPr>
          <p:cNvSpPr/>
          <p:nvPr userDrawn="1"/>
        </p:nvSpPr>
        <p:spPr>
          <a:xfrm>
            <a:off x="-66649" y="11112539"/>
            <a:ext cx="18728386"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3" name="Google Shape;35;p2">
            <a:extLst>
              <a:ext uri="{FF2B5EF4-FFF2-40B4-BE49-F238E27FC236}">
                <a16:creationId xmlns:a16="http://schemas.microsoft.com/office/drawing/2014/main" id="{89CE9A3E-026D-4175-AE8A-0EAA88A1C08D}"/>
              </a:ext>
            </a:extLst>
          </p:cNvPr>
          <p:cNvSpPr/>
          <p:nvPr userDrawn="1"/>
        </p:nvSpPr>
        <p:spPr>
          <a:xfrm>
            <a:off x="-44146" y="10674700"/>
            <a:ext cx="18728386"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Tree>
    <p:extLst>
      <p:ext uri="{BB962C8B-B14F-4D97-AF65-F5344CB8AC3E}">
        <p14:creationId xmlns:p14="http://schemas.microsoft.com/office/powerpoint/2010/main" val="289052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0DC09-F9A3-467A-8351-C9B01BF9B8B3}"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65985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8EA3A-BFF5-49B7-A99D-29AC5D1ABA26}"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12187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3" name="Google Shape;34;p2">
            <a:extLst>
              <a:ext uri="{FF2B5EF4-FFF2-40B4-BE49-F238E27FC236}">
                <a16:creationId xmlns:a16="http://schemas.microsoft.com/office/drawing/2014/main" id="{73C3B7BF-33F6-4E4A-94E3-791CA3E4DCA6}"/>
              </a:ext>
            </a:extLst>
          </p:cNvPr>
          <p:cNvSpPr/>
          <p:nvPr userDrawn="1"/>
        </p:nvSpPr>
        <p:spPr>
          <a:xfrm>
            <a:off x="-66649" y="8490861"/>
            <a:ext cx="18728386" cy="5794303"/>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4" name="Google Shape;35;p2">
            <a:extLst>
              <a:ext uri="{FF2B5EF4-FFF2-40B4-BE49-F238E27FC236}">
                <a16:creationId xmlns:a16="http://schemas.microsoft.com/office/drawing/2014/main" id="{B1BC74CF-2058-499E-A71D-9EE6E278CEB8}"/>
              </a:ext>
            </a:extLst>
          </p:cNvPr>
          <p:cNvSpPr/>
          <p:nvPr userDrawn="1"/>
        </p:nvSpPr>
        <p:spPr>
          <a:xfrm>
            <a:off x="-44146" y="7680961"/>
            <a:ext cx="18728386" cy="603504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Rectangle 1"/>
          <p:cNvSpPr/>
          <p:nvPr userDrawn="1"/>
        </p:nvSpPr>
        <p:spPr>
          <a:xfrm>
            <a:off x="16530412" y="334538"/>
            <a:ext cx="1757588" cy="1293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p>
        </p:txBody>
      </p:sp>
      <p:sp>
        <p:nvSpPr>
          <p:cNvPr id="48" name="Google Shape;73;p2">
            <a:extLst>
              <a:ext uri="{FF2B5EF4-FFF2-40B4-BE49-F238E27FC236}">
                <a16:creationId xmlns:a16="http://schemas.microsoft.com/office/drawing/2014/main" id="{A5318442-CDA7-4481-8275-256BDE7AB259}"/>
              </a:ext>
            </a:extLst>
          </p:cNvPr>
          <p:cNvSpPr txBox="1">
            <a:spLocks noGrp="1"/>
          </p:cNvSpPr>
          <p:nvPr>
            <p:ph type="ctrTitle"/>
          </p:nvPr>
        </p:nvSpPr>
        <p:spPr>
          <a:xfrm>
            <a:off x="3879226" y="3860632"/>
            <a:ext cx="10662398" cy="2204205"/>
          </a:xfrm>
          <a:prstGeom prst="rect">
            <a:avLst/>
          </a:prstGeom>
          <a:noFill/>
          <a:ln>
            <a:solidFill>
              <a:schemeClr val="bg1"/>
            </a:solidFill>
          </a:ln>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586406908"/>
      </p:ext>
    </p:extLst>
  </p:cSld>
  <p:clrMapOvr>
    <a:masterClrMapping/>
  </p:clrMapOvr>
  <p:transition spd="slow" advClick="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26898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7DD56D5A-1EC7-4782-B3C4-C58C67A4F5BB}" type="datetime1">
              <a:rPr lang="en-US" smtClean="0"/>
              <a:t>12/5/2018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algn="ctr"/>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54344033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solidFill>
              </a:defRPr>
            </a:lvl1pPr>
            <a:lvl2pPr marL="914378" indent="0">
              <a:buNone/>
              <a:defRPr sz="4000">
                <a:solidFill>
                  <a:schemeClr val="tx1">
                    <a:tint val="75000"/>
                  </a:schemeClr>
                </a:solidFill>
              </a:defRPr>
            </a:lvl2pPr>
            <a:lvl3pPr marL="1828754" indent="0">
              <a:buNone/>
              <a:defRPr sz="3600">
                <a:solidFill>
                  <a:schemeClr val="tx1">
                    <a:tint val="75000"/>
                  </a:schemeClr>
                </a:solidFill>
              </a:defRPr>
            </a:lvl3pPr>
            <a:lvl4pPr marL="2743132" indent="0">
              <a:buNone/>
              <a:defRPr sz="3200">
                <a:solidFill>
                  <a:schemeClr val="tx1">
                    <a:tint val="75000"/>
                  </a:schemeClr>
                </a:solidFill>
              </a:defRPr>
            </a:lvl4pPr>
            <a:lvl5pPr marL="3657509" indent="0">
              <a:buNone/>
              <a:defRPr sz="3200">
                <a:solidFill>
                  <a:schemeClr val="tx1">
                    <a:tint val="75000"/>
                  </a:schemeClr>
                </a:solidFill>
              </a:defRPr>
            </a:lvl5pPr>
            <a:lvl6pPr marL="4571886" indent="0">
              <a:buNone/>
              <a:defRPr sz="3200">
                <a:solidFill>
                  <a:schemeClr val="tx1">
                    <a:tint val="75000"/>
                  </a:schemeClr>
                </a:solidFill>
              </a:defRPr>
            </a:lvl6pPr>
            <a:lvl7pPr marL="5486263" indent="0">
              <a:buNone/>
              <a:defRPr sz="3200">
                <a:solidFill>
                  <a:schemeClr val="tx1">
                    <a:tint val="75000"/>
                  </a:schemeClr>
                </a:solidFill>
              </a:defRPr>
            </a:lvl7pPr>
            <a:lvl8pPr marL="6400640" indent="0">
              <a:buNone/>
              <a:defRPr sz="3200">
                <a:solidFill>
                  <a:schemeClr val="tx1">
                    <a:tint val="75000"/>
                  </a:schemeClr>
                </a:solidFill>
              </a:defRPr>
            </a:lvl8pPr>
            <a:lvl9pPr marL="7315017"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D55FD9-BCB4-4A94-A011-680FE022C699}" type="datetime1">
              <a:rPr lang="en-US" smtClean="0"/>
              <a:t>12/5/2018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70026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3708-CE4F-46B3-992F-A7444C464571}"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4360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5" y="3362326"/>
            <a:ext cx="7736680"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4" name="Content Placeholder 3"/>
          <p:cNvSpPr>
            <a:spLocks noGrp="1"/>
          </p:cNvSpPr>
          <p:nvPr>
            <p:ph sz="half" idx="2"/>
          </p:nvPr>
        </p:nvSpPr>
        <p:spPr>
          <a:xfrm>
            <a:off x="1259685" y="5010150"/>
            <a:ext cx="7736680"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6" name="Content Placeholder 5"/>
          <p:cNvSpPr>
            <a:spLocks noGrp="1"/>
          </p:cNvSpPr>
          <p:nvPr>
            <p:ph sz="quarter" idx="4"/>
          </p:nvPr>
        </p:nvSpPr>
        <p:spPr>
          <a:xfrm>
            <a:off x="9258301" y="5010150"/>
            <a:ext cx="7774782"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F0533E-B0E3-4769-BA15-43D6711DDD12}" type="datetime1">
              <a:rPr lang="en-US" smtClean="0"/>
              <a:t>12/5/2018</a:t>
            </a:fld>
            <a:endParaRPr lang="en-US"/>
          </a:p>
        </p:txBody>
      </p:sp>
      <p:sp>
        <p:nvSpPr>
          <p:cNvPr id="8" name="Footer Placeholder 7"/>
          <p:cNvSpPr>
            <a:spLocks noGrp="1"/>
          </p:cNvSpPr>
          <p:nvPr>
            <p:ph type="ftr" sz="quarter" idx="11"/>
          </p:nvPr>
        </p:nvSpPr>
        <p:spPr/>
        <p:txBody>
          <a:bodyPr/>
          <a:lstStyle/>
          <a:p>
            <a:r>
              <a:rPr lang="en-US"/>
              <a:t>Hệ thống quản lí chuỗi cửa hàng giặt ủi</a:t>
            </a:r>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5759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CDB92-FA17-44B2-A575-906AF04E6062}" type="datetime1">
              <a:rPr lang="en-US" smtClean="0"/>
              <a:t>12/5/2018</a:t>
            </a:fld>
            <a:endParaRPr lang="en-US"/>
          </a:p>
        </p:txBody>
      </p:sp>
      <p:sp>
        <p:nvSpPr>
          <p:cNvPr id="4" name="Footer Placeholder 3"/>
          <p:cNvSpPr>
            <a:spLocks noGrp="1"/>
          </p:cNvSpPr>
          <p:nvPr>
            <p:ph type="ftr" sz="quarter" idx="11"/>
          </p:nvPr>
        </p:nvSpPr>
        <p:spPr/>
        <p:txBody>
          <a:bodyPr/>
          <a:lstStyle/>
          <a:p>
            <a:r>
              <a:rPr lang="en-US"/>
              <a:t>Hệ thống quản lí chuỗi cửa hàng giặt ủi</a:t>
            </a:r>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8665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B7191-18DB-4E73-B061-43D058299507}" type="datetime1">
              <a:rPr lang="en-US" smtClean="0"/>
              <a:t>12/5/2018</a:t>
            </a:fld>
            <a:endParaRPr lang="en-US"/>
          </a:p>
        </p:txBody>
      </p:sp>
      <p:sp>
        <p:nvSpPr>
          <p:cNvPr id="3" name="Footer Placeholder 2"/>
          <p:cNvSpPr>
            <a:spLocks noGrp="1"/>
          </p:cNvSpPr>
          <p:nvPr>
            <p:ph type="ftr" sz="quarter" idx="11"/>
          </p:nvPr>
        </p:nvSpPr>
        <p:spPr/>
        <p:txBody>
          <a:bodyPr/>
          <a:lstStyle/>
          <a:p>
            <a:r>
              <a:rPr lang="en-US"/>
              <a:t>Hệ thống quản lí chuỗi cửa hàng giặt ủi</a:t>
            </a:r>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41179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8" name="Date Placeholder 7">
            <a:extLst>
              <a:ext uri="{FF2B5EF4-FFF2-40B4-BE49-F238E27FC236}">
                <a16:creationId xmlns:a16="http://schemas.microsoft.com/office/drawing/2014/main" id="{03AB3DED-DD3E-449E-99E4-6B6277D40152}"/>
              </a:ext>
            </a:extLst>
          </p:cNvPr>
          <p:cNvSpPr>
            <a:spLocks noGrp="1"/>
          </p:cNvSpPr>
          <p:nvPr>
            <p:ph type="dt" sz="half" idx="10"/>
          </p:nvPr>
        </p:nvSpPr>
        <p:spPr/>
        <p:txBody>
          <a:bodyPr/>
          <a:lstStyle/>
          <a:p>
            <a:fld id="{3E0E8CC1-07E9-42B7-A79E-E808CAB2E053}" type="datetime1">
              <a:rPr lang="en-US" smtClean="0"/>
              <a:t>12/5/2018</a:t>
            </a:fld>
            <a:endParaRPr lang="en-US"/>
          </a:p>
        </p:txBody>
      </p:sp>
      <p:sp>
        <p:nvSpPr>
          <p:cNvPr id="9" name="Footer Placeholder 8">
            <a:extLst>
              <a:ext uri="{FF2B5EF4-FFF2-40B4-BE49-F238E27FC236}">
                <a16:creationId xmlns:a16="http://schemas.microsoft.com/office/drawing/2014/main" id="{9092AF26-5C76-4C15-A113-E047BABA290C}"/>
              </a:ext>
            </a:extLst>
          </p:cNvPr>
          <p:cNvSpPr>
            <a:spLocks noGrp="1"/>
          </p:cNvSpPr>
          <p:nvPr>
            <p:ph type="ftr" sz="quarter" idx="11"/>
          </p:nvPr>
        </p:nvSpPr>
        <p:spPr/>
        <p:txBody>
          <a:bodyPr/>
          <a:lstStyle/>
          <a:p>
            <a:r>
              <a:rPr lang="en-US"/>
              <a:t>Hệ thống quản lí chuỗi cửa hàng giặt ủi</a:t>
            </a:r>
          </a:p>
        </p:txBody>
      </p:sp>
      <p:sp>
        <p:nvSpPr>
          <p:cNvPr id="10" name="Slide Number Placeholder 9">
            <a:extLst>
              <a:ext uri="{FF2B5EF4-FFF2-40B4-BE49-F238E27FC236}">
                <a16:creationId xmlns:a16="http://schemas.microsoft.com/office/drawing/2014/main" id="{959BEC08-7005-4D03-B0EA-E75EA4B1CABD}"/>
              </a:ext>
            </a:extLst>
          </p:cNvPr>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67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378" indent="0">
              <a:buNone/>
              <a:defRPr sz="5600"/>
            </a:lvl2pPr>
            <a:lvl3pPr marL="1828754" indent="0">
              <a:buNone/>
              <a:defRPr sz="4800"/>
            </a:lvl3pPr>
            <a:lvl4pPr marL="2743132" indent="0">
              <a:buNone/>
              <a:defRPr sz="4000"/>
            </a:lvl4pPr>
            <a:lvl5pPr marL="3657509" indent="0">
              <a:buNone/>
              <a:defRPr sz="4000"/>
            </a:lvl5pPr>
            <a:lvl6pPr marL="4571886" indent="0">
              <a:buNone/>
              <a:defRPr sz="4000"/>
            </a:lvl6pPr>
            <a:lvl7pPr marL="5486263" indent="0">
              <a:buNone/>
              <a:defRPr sz="4000"/>
            </a:lvl7pPr>
            <a:lvl8pPr marL="6400640" indent="0">
              <a:buNone/>
              <a:defRPr sz="4000"/>
            </a:lvl8pPr>
            <a:lvl9pPr marL="7315017"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8BF61D73-06F7-48A8-A75D-82B2AD8C44F7}" type="datetime1">
              <a:rPr lang="en-US" smtClean="0"/>
              <a:t>12/5/2018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38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Google Shape;34;p2">
            <a:extLst>
              <a:ext uri="{FF2B5EF4-FFF2-40B4-BE49-F238E27FC236}">
                <a16:creationId xmlns:a16="http://schemas.microsoft.com/office/drawing/2014/main" id="{3C438594-2BFC-418E-82B5-B727F7EAC597}"/>
              </a:ext>
            </a:extLst>
          </p:cNvPr>
          <p:cNvSpPr/>
          <p:nvPr userDrawn="1"/>
        </p:nvSpPr>
        <p:spPr>
          <a:xfrm>
            <a:off x="-66649" y="11861074"/>
            <a:ext cx="18728386" cy="2424088"/>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1" name="Google Shape;35;p2">
            <a:extLst>
              <a:ext uri="{FF2B5EF4-FFF2-40B4-BE49-F238E27FC236}">
                <a16:creationId xmlns:a16="http://schemas.microsoft.com/office/drawing/2014/main" id="{4E1617D4-CDA9-4D85-8E8D-33166E25EB5C}"/>
              </a:ext>
            </a:extLst>
          </p:cNvPr>
          <p:cNvSpPr/>
          <p:nvPr userDrawn="1"/>
        </p:nvSpPr>
        <p:spPr>
          <a:xfrm>
            <a:off x="-44146" y="11291912"/>
            <a:ext cx="18728386" cy="242408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bg1"/>
                </a:solidFill>
              </a:defRPr>
            </a:lvl1pPr>
          </a:lstStyle>
          <a:p>
            <a:fld id="{79647555-8B04-47DE-BBA7-4D8FC12DA08C}" type="datetime1">
              <a:rPr lang="en-US" smtClean="0"/>
              <a:t>12/5/2018</a:t>
            </a:fld>
            <a:endParaRPr lang="en-US"/>
          </a:p>
        </p:txBody>
      </p:sp>
      <p:sp>
        <p:nvSpPr>
          <p:cNvPr id="5" name="Footer Placeholder 4"/>
          <p:cNvSpPr>
            <a:spLocks noGrp="1"/>
          </p:cNvSpPr>
          <p:nvPr>
            <p:ph type="ftr" sz="quarter" idx="3"/>
          </p:nvPr>
        </p:nvSpPr>
        <p:spPr>
          <a:xfrm>
            <a:off x="6057900" y="12665529"/>
            <a:ext cx="6172200" cy="730250"/>
          </a:xfrm>
          <a:prstGeom prst="rect">
            <a:avLst/>
          </a:prstGeom>
        </p:spPr>
        <p:txBody>
          <a:bodyPr vert="horz" lIns="91440" tIns="45720" rIns="91440" bIns="45720" rtlCol="0" anchor="ctr"/>
          <a:lstStyle>
            <a:lvl1pPr algn="l">
              <a:defRPr sz="2400">
                <a:solidFill>
                  <a:schemeClr val="bg1"/>
                </a:solidFill>
              </a:defRPr>
            </a:lvl1pPr>
          </a:lstStyle>
          <a:p>
            <a:r>
              <a:rPr lang="en-US"/>
              <a:t>Hệ thống quản lí chuỗi cửa hàng giặt ủi</a:t>
            </a:r>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bg1"/>
                </a:solidFill>
              </a:defRPr>
            </a:lvl1pPr>
          </a:lstStyle>
          <a:p>
            <a:fld id="{FCEE2C88-6C8F-484D-AF69-578F576B1F44}" type="slidenum">
              <a:rPr lang="en-US" smtClean="0"/>
              <a:pPr/>
              <a:t>‹#›</a:t>
            </a:fld>
            <a:endParaRPr lang="en-US"/>
          </a:p>
        </p:txBody>
      </p:sp>
      <p:sp>
        <p:nvSpPr>
          <p:cNvPr id="8" name="TextBox 7">
            <a:extLst>
              <a:ext uri="{FF2B5EF4-FFF2-40B4-BE49-F238E27FC236}">
                <a16:creationId xmlns:a16="http://schemas.microsoft.com/office/drawing/2014/main" id="{C92AC095-4919-4166-A222-CF7EBA75D789}"/>
              </a:ext>
            </a:extLst>
          </p:cNvPr>
          <p:cNvSpPr txBox="1"/>
          <p:nvPr userDrawn="1"/>
        </p:nvSpPr>
        <p:spPr>
          <a:xfrm>
            <a:off x="17328319" y="12846942"/>
            <a:ext cx="623210" cy="461775"/>
          </a:xfrm>
          <a:prstGeom prst="rect">
            <a:avLst/>
          </a:prstGeom>
          <a:noFill/>
        </p:spPr>
        <p:txBody>
          <a:bodyPr wrap="none" lIns="137141" tIns="68571" rIns="137141" bIns="68571" rtlCol="0">
            <a:spAutoFit/>
          </a:bodyPr>
          <a:lstStyle/>
          <a:p>
            <a:pPr algn="ctr"/>
            <a:fld id="{260E2A6B-A809-4840-BF14-8648BC0BDF87}" type="slidenum">
              <a:rPr lang="id-ID" sz="2101" b="1" i="0" smtClean="0">
                <a:solidFill>
                  <a:schemeClr val="bg1"/>
                </a:solidFill>
                <a:latin typeface="Lato Bold" charset="0"/>
                <a:cs typeface="Lato Bold" charset="0"/>
              </a:rPr>
              <a:pPr algn="ctr"/>
              <a:t>‹#›</a:t>
            </a:fld>
            <a:endParaRPr lang="id-ID" sz="2101" b="1" i="0">
              <a:solidFill>
                <a:schemeClr val="bg1"/>
              </a:solidFill>
              <a:latin typeface="Lato Bold" charset="0"/>
              <a:cs typeface="Lato Bold" charset="0"/>
            </a:endParaRPr>
          </a:p>
        </p:txBody>
      </p:sp>
    </p:spTree>
    <p:extLst>
      <p:ext uri="{BB962C8B-B14F-4D97-AF65-F5344CB8AC3E}">
        <p14:creationId xmlns:p14="http://schemas.microsoft.com/office/powerpoint/2010/main" val="31182672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890" r:id="rId13"/>
  </p:sldLayoutIdLst>
  <p:transition spd="slow">
    <p:cover/>
  </p:transition>
  <p:hf sldNum="0" hdr="0"/>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2"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8"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8"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2"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3685816" y="4452826"/>
            <a:ext cx="10916367" cy="33249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solidFill>
                  <a:srgbClr val="445469"/>
                </a:solidFill>
                <a:latin typeface="Lato Black" charset="0"/>
                <a:ea typeface="Lato Black" charset="0"/>
                <a:cs typeface="Lato Black" charset="0"/>
                <a:sym typeface="Bebas Neue" charset="0"/>
              </a:rPr>
              <a:t>HỆ THỐNG QUẢN LÍ</a:t>
            </a:r>
          </a:p>
          <a:p>
            <a:pPr algn="ctr" defTabSz="3429743"/>
            <a:r>
              <a:rPr lang="en-US" sz="7202" b="1" spc="900">
                <a:solidFill>
                  <a:srgbClr val="445469"/>
                </a:solidFill>
                <a:latin typeface="Lato Black" charset="0"/>
                <a:ea typeface="Lato Black" charset="0"/>
                <a:cs typeface="Lato Black" charset="0"/>
                <a:sym typeface="Bebas Neue" charset="0"/>
              </a:rPr>
              <a:t>CHUỖI CỬA HÀNG</a:t>
            </a:r>
          </a:p>
          <a:p>
            <a:pPr algn="ctr" defTabSz="3429743"/>
            <a:r>
              <a:rPr lang="en-US" sz="7202" b="1" spc="900">
                <a:solidFill>
                  <a:srgbClr val="445469"/>
                </a:solidFill>
                <a:latin typeface="Lato Black" charset="0"/>
                <a:ea typeface="Lato Black" charset="0"/>
                <a:cs typeface="Lato Black" charset="0"/>
                <a:sym typeface="Bebas Neue" charset="0"/>
              </a:rPr>
              <a:t>GIẶT ỦI</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7813" y="970972"/>
            <a:ext cx="3272374" cy="3481854"/>
          </a:xfrm>
          <a:prstGeom prst="rect">
            <a:avLst/>
          </a:prstGeom>
          <a:effectLst>
            <a:outerShdw blurRad="1003300" dist="1625600" dir="17580000" sx="99000" sy="99000" algn="r" rotWithShape="0">
              <a:schemeClr val="bg1">
                <a:alpha val="25000"/>
              </a:schemeClr>
            </a:outerShdw>
          </a:effectLst>
        </p:spPr>
      </p:pic>
      <p:sp>
        <p:nvSpPr>
          <p:cNvPr id="20" name="Subtitle 2"/>
          <p:cNvSpPr txBox="1">
            <a:spLocks/>
          </p:cNvSpPr>
          <p:nvPr/>
        </p:nvSpPr>
        <p:spPr>
          <a:xfrm>
            <a:off x="6395253" y="9161936"/>
            <a:ext cx="5497501" cy="4014205"/>
          </a:xfrm>
          <a:prstGeom prst="rect">
            <a:avLst/>
          </a:prstGeom>
        </p:spPr>
        <p:txBody>
          <a:bodyPr vert="horz" wrap="square" lIns="163160" tIns="81580" rIns="163160" bIns="8158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951" spc="225">
              <a:solidFill>
                <a:schemeClr val="tx1">
                  <a:lumMod val="75000"/>
                </a:schemeClr>
              </a:solidFill>
              <a:latin typeface="Lato" charset="0"/>
              <a:ea typeface="Lato" charset="0"/>
              <a:cs typeface="Lato" charset="0"/>
            </a:endParaRPr>
          </a:p>
          <a:p>
            <a:r>
              <a:rPr lang="en-US" b="1" spc="225">
                <a:solidFill>
                  <a:schemeClr val="bg1"/>
                </a:solidFill>
                <a:latin typeface="Lato" charset="0"/>
                <a:ea typeface="Lato" charset="0"/>
                <a:cs typeface="Lato" charset="0"/>
              </a:rPr>
              <a:t>GIÁO VIÊN H</a:t>
            </a:r>
            <a:r>
              <a:rPr lang="vi-VN" b="1" spc="225">
                <a:solidFill>
                  <a:schemeClr val="bg1"/>
                </a:solidFill>
                <a:latin typeface="Lato" charset="0"/>
                <a:ea typeface="Lato" charset="0"/>
                <a:cs typeface="Lato" charset="0"/>
              </a:rPr>
              <a:t>Ư</a:t>
            </a:r>
            <a:r>
              <a:rPr lang="en-US" b="1" spc="225">
                <a:solidFill>
                  <a:schemeClr val="bg1"/>
                </a:solidFill>
                <a:latin typeface="Lato" charset="0"/>
                <a:ea typeface="Lato" charset="0"/>
                <a:cs typeface="Lato" charset="0"/>
              </a:rPr>
              <a:t>ỚNG DẪN</a:t>
            </a:r>
          </a:p>
          <a:p>
            <a:r>
              <a:rPr lang="en-US" spc="225">
                <a:solidFill>
                  <a:schemeClr val="bg1"/>
                </a:solidFill>
                <a:latin typeface="Lato" charset="0"/>
                <a:ea typeface="Lato" charset="0"/>
                <a:cs typeface="Lato" charset="0"/>
              </a:rPr>
              <a:t>TS. NGUYỄN THỊ NGỌC DIỄM</a:t>
            </a:r>
          </a:p>
          <a:p>
            <a:endParaRPr lang="en-US" spc="225">
              <a:solidFill>
                <a:schemeClr val="bg1"/>
              </a:solidFill>
              <a:latin typeface="Lato" charset="0"/>
              <a:ea typeface="Lato" charset="0"/>
              <a:cs typeface="Lato" charset="0"/>
            </a:endParaRPr>
          </a:p>
          <a:p>
            <a:r>
              <a:rPr lang="en-US" b="1" spc="225">
                <a:solidFill>
                  <a:schemeClr val="bg1"/>
                </a:solidFill>
                <a:latin typeface="Lato" charset="0"/>
                <a:ea typeface="Lato" charset="0"/>
                <a:cs typeface="Lato" charset="0"/>
              </a:rPr>
              <a:t>THÀNH VIÊN NHÓM</a:t>
            </a:r>
          </a:p>
          <a:p>
            <a:r>
              <a:rPr lang="en-US" spc="225">
                <a:solidFill>
                  <a:schemeClr val="bg1"/>
                </a:solidFill>
                <a:latin typeface="Lato" charset="0"/>
                <a:ea typeface="Lato" charset="0"/>
                <a:cs typeface="Lato" charset="0"/>
              </a:rPr>
              <a:t>TRẦN HOÀNG HUÂN B1401047</a:t>
            </a:r>
          </a:p>
          <a:p>
            <a:r>
              <a:rPr lang="en-US" spc="225">
                <a:solidFill>
                  <a:schemeClr val="bg1"/>
                </a:solidFill>
                <a:latin typeface="Lato" charset="0"/>
                <a:ea typeface="Lato" charset="0"/>
                <a:cs typeface="Lato" charset="0"/>
              </a:rPr>
              <a:t>VŨ PHƯƠNG B1401081</a:t>
            </a:r>
          </a:p>
          <a:p>
            <a:endParaRPr lang="en-US" sz="1951" spc="225">
              <a:solidFill>
                <a:schemeClr val="tx1">
                  <a:lumMod val="75000"/>
                </a:schemeClr>
              </a:solidFill>
              <a:latin typeface="Lato" charset="0"/>
              <a:ea typeface="Lato" charset="0"/>
              <a:cs typeface="Lato" charset="0"/>
            </a:endParaRPr>
          </a:p>
        </p:txBody>
      </p:sp>
    </p:spTree>
    <p:extLst>
      <p:ext uri="{BB962C8B-B14F-4D97-AF65-F5344CB8AC3E}">
        <p14:creationId xmlns:p14="http://schemas.microsoft.com/office/powerpoint/2010/main" val="40816193"/>
      </p:ext>
    </p:extLst>
  </p:cSld>
  <p:clrMapOvr>
    <a:masterClrMapping/>
  </p:clrMapOvr>
  <p:transition spd="slow" advClick="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Nội dung</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0727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19" name="Rectangle: Rounded Corners 18">
            <a:extLst>
              <a:ext uri="{FF2B5EF4-FFF2-40B4-BE49-F238E27FC236}">
                <a16:creationId xmlns:a16="http://schemas.microsoft.com/office/drawing/2014/main" id="{BE3BBFAC-0EBD-476D-AE0A-C79463203A41}"/>
              </a:ext>
            </a:extLst>
          </p:cNvPr>
          <p:cNvSpPr/>
          <p:nvPr/>
        </p:nvSpPr>
        <p:spPr>
          <a:xfrm>
            <a:off x="1849173" y="4678706"/>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Nhân viên cửa hàng</a:t>
            </a:r>
          </a:p>
        </p:txBody>
      </p:sp>
      <p:sp>
        <p:nvSpPr>
          <p:cNvPr id="20" name="Rectangle: Rounded Corners 19">
            <a:extLst>
              <a:ext uri="{FF2B5EF4-FFF2-40B4-BE49-F238E27FC236}">
                <a16:creationId xmlns:a16="http://schemas.microsoft.com/office/drawing/2014/main" id="{472E0867-3688-4F03-BC3C-1D0DA7297818}"/>
              </a:ext>
            </a:extLst>
          </p:cNvPr>
          <p:cNvSpPr/>
          <p:nvPr/>
        </p:nvSpPr>
        <p:spPr>
          <a:xfrm>
            <a:off x="1849173" y="8357609"/>
            <a:ext cx="4798662" cy="1986005"/>
          </a:xfrm>
          <a:prstGeom prst="roundRect">
            <a:avLst/>
          </a:prstGeom>
          <a:solidFill>
            <a:schemeClr val="bg1"/>
          </a:solidFill>
          <a:ln>
            <a:solidFill>
              <a:schemeClr val="bg1"/>
            </a:solidFill>
          </a:ln>
          <a:effectLst>
            <a:outerShdw blurRad="609600" dist="1778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Khách hàng</a:t>
            </a:r>
          </a:p>
        </p:txBody>
      </p:sp>
      <p:sp>
        <p:nvSpPr>
          <p:cNvPr id="21" name="TextBox 20">
            <a:extLst>
              <a:ext uri="{FF2B5EF4-FFF2-40B4-BE49-F238E27FC236}">
                <a16:creationId xmlns:a16="http://schemas.microsoft.com/office/drawing/2014/main" id="{0DD03E34-754E-4953-B9A3-864C18FD8351}"/>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Ng</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ời dùng</a:t>
            </a:r>
          </a:p>
        </p:txBody>
      </p:sp>
      <p:sp>
        <p:nvSpPr>
          <p:cNvPr id="22" name="Rectangle: Rounded Corners 21">
            <a:extLst>
              <a:ext uri="{FF2B5EF4-FFF2-40B4-BE49-F238E27FC236}">
                <a16:creationId xmlns:a16="http://schemas.microsoft.com/office/drawing/2014/main" id="{D77E94ED-73FA-439C-992D-7AF3A60BB03B}"/>
              </a:ext>
            </a:extLst>
          </p:cNvPr>
          <p:cNvSpPr/>
          <p:nvPr/>
        </p:nvSpPr>
        <p:spPr>
          <a:xfrm>
            <a:off x="11195275" y="2492992"/>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quản lí đ</a:t>
            </a:r>
            <a:r>
              <a:rPr lang="vi-VN" sz="3600" b="1">
                <a:solidFill>
                  <a:srgbClr val="445469"/>
                </a:solidFill>
              </a:rPr>
              <a:t>ơ</a:t>
            </a:r>
            <a:r>
              <a:rPr lang="en-US" sz="3600" b="1">
                <a:solidFill>
                  <a:srgbClr val="445469"/>
                </a:solidFill>
              </a:rPr>
              <a:t>n hàng</a:t>
            </a:r>
          </a:p>
        </p:txBody>
      </p:sp>
      <p:sp>
        <p:nvSpPr>
          <p:cNvPr id="23" name="Rectangle: Rounded Corners 22">
            <a:extLst>
              <a:ext uri="{FF2B5EF4-FFF2-40B4-BE49-F238E27FC236}">
                <a16:creationId xmlns:a16="http://schemas.microsoft.com/office/drawing/2014/main" id="{999C67EA-31D6-4495-A195-80217E2BA295}"/>
              </a:ext>
            </a:extLst>
          </p:cNvPr>
          <p:cNvSpPr/>
          <p:nvPr/>
        </p:nvSpPr>
        <p:spPr>
          <a:xfrm>
            <a:off x="11195275" y="4678706"/>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xử lí đ</a:t>
            </a:r>
            <a:r>
              <a:rPr lang="vi-VN" sz="3600" b="1">
                <a:solidFill>
                  <a:srgbClr val="445469"/>
                </a:solidFill>
              </a:rPr>
              <a:t>ơ</a:t>
            </a:r>
            <a:r>
              <a:rPr lang="en-US" sz="3600" b="1">
                <a:solidFill>
                  <a:srgbClr val="445469"/>
                </a:solidFill>
              </a:rPr>
              <a:t>n hàng</a:t>
            </a:r>
          </a:p>
        </p:txBody>
      </p:sp>
      <p:sp>
        <p:nvSpPr>
          <p:cNvPr id="24" name="Rectangle: Rounded Corners 23">
            <a:extLst>
              <a:ext uri="{FF2B5EF4-FFF2-40B4-BE49-F238E27FC236}">
                <a16:creationId xmlns:a16="http://schemas.microsoft.com/office/drawing/2014/main" id="{B9EE296D-DBBD-4ADB-8E66-E28CD604A57A}"/>
              </a:ext>
            </a:extLst>
          </p:cNvPr>
          <p:cNvSpPr/>
          <p:nvPr/>
        </p:nvSpPr>
        <p:spPr>
          <a:xfrm>
            <a:off x="11195275" y="7051290"/>
            <a:ext cx="4798662" cy="1986005"/>
          </a:xfrm>
          <a:prstGeom prst="roundRect">
            <a:avLst/>
          </a:prstGeom>
          <a:solidFill>
            <a:schemeClr val="bg1"/>
          </a:solidFill>
          <a:ln>
            <a:solidFill>
              <a:schemeClr val="bg1"/>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giao và nhận quần áo</a:t>
            </a:r>
          </a:p>
        </p:txBody>
      </p:sp>
      <p:cxnSp>
        <p:nvCxnSpPr>
          <p:cNvPr id="5" name="Straight Arrow Connector 4">
            <a:extLst>
              <a:ext uri="{FF2B5EF4-FFF2-40B4-BE49-F238E27FC236}">
                <a16:creationId xmlns:a16="http://schemas.microsoft.com/office/drawing/2014/main" id="{86C6AB18-D5D3-4ACB-88F4-F5CEF6B0F8A6}"/>
              </a:ext>
            </a:extLst>
          </p:cNvPr>
          <p:cNvCxnSpPr>
            <a:stCxn id="19" idx="3"/>
            <a:endCxn id="22" idx="1"/>
          </p:cNvCxnSpPr>
          <p:nvPr/>
        </p:nvCxnSpPr>
        <p:spPr>
          <a:xfrm flipV="1">
            <a:off x="6647835" y="3485995"/>
            <a:ext cx="4547440" cy="218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207B9D-F3D7-4537-B7CA-212F26134F89}"/>
              </a:ext>
            </a:extLst>
          </p:cNvPr>
          <p:cNvCxnSpPr>
            <a:stCxn id="19" idx="3"/>
            <a:endCxn id="23" idx="1"/>
          </p:cNvCxnSpPr>
          <p:nvPr/>
        </p:nvCxnSpPr>
        <p:spPr>
          <a:xfrm>
            <a:off x="6647835" y="5671709"/>
            <a:ext cx="454744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E756B4-7983-456A-B869-9E1235CA6881}"/>
              </a:ext>
            </a:extLst>
          </p:cNvPr>
          <p:cNvCxnSpPr>
            <a:stCxn id="19" idx="3"/>
            <a:endCxn id="24" idx="1"/>
          </p:cNvCxnSpPr>
          <p:nvPr/>
        </p:nvCxnSpPr>
        <p:spPr>
          <a:xfrm>
            <a:off x="6647835" y="5671709"/>
            <a:ext cx="4547440" cy="23725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17618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S</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đồ USE CASE</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FB071F1-1E35-461A-B73B-C84C05065C8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601235"/>
            <a:ext cx="15646985" cy="830997"/>
          </a:xfrm>
          <a:prstGeom prst="rect">
            <a:avLst/>
          </a:prstGeom>
          <a:noFill/>
        </p:spPr>
        <p:txBody>
          <a:bodyPr wrap="square" rtlCol="0">
            <a:spAutoFit/>
          </a:bodyPr>
          <a:lstStyle/>
          <a:p>
            <a:pPr marL="436562" lvl="3" algn="just">
              <a:spcBef>
                <a:spcPts val="1200"/>
              </a:spcBef>
              <a:spcAft>
                <a:spcPts val="1200"/>
              </a:spcAft>
            </a:pPr>
            <a:endParaRPr lang="en-US" sz="48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17D86CF-A300-42A3-A320-B168D6F9B5A4}"/>
              </a:ext>
            </a:extLst>
          </p:cNvPr>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904" y="1856604"/>
            <a:ext cx="17108128" cy="9794622"/>
          </a:xfrm>
          <a:prstGeom prst="rect">
            <a:avLst/>
          </a:prstGeom>
          <a:noFill/>
          <a:ln>
            <a:noFill/>
          </a:ln>
        </p:spPr>
      </p:pic>
    </p:spTree>
    <p:extLst>
      <p:ext uri="{BB962C8B-B14F-4D97-AF65-F5344CB8AC3E}">
        <p14:creationId xmlns:p14="http://schemas.microsoft.com/office/powerpoint/2010/main" val="297843040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grpSp>
        <p:nvGrpSpPr>
          <p:cNvPr id="34" name="Group 33">
            <a:extLst>
              <a:ext uri="{FF2B5EF4-FFF2-40B4-BE49-F238E27FC236}">
                <a16:creationId xmlns:a16="http://schemas.microsoft.com/office/drawing/2014/main" id="{B0296CD0-A6E6-4AA8-B379-918EB5EA3F26}"/>
              </a:ext>
            </a:extLst>
          </p:cNvPr>
          <p:cNvGrpSpPr/>
          <p:nvPr/>
        </p:nvGrpSpPr>
        <p:grpSpPr>
          <a:xfrm>
            <a:off x="1803135" y="2386852"/>
            <a:ext cx="3540651" cy="7974768"/>
            <a:chOff x="4447049" y="2041215"/>
            <a:chExt cx="3712151" cy="9087827"/>
          </a:xfrm>
        </p:grpSpPr>
        <p:sp>
          <p:nvSpPr>
            <p:cNvPr id="30" name="Rectangle: Rounded Corners 29">
              <a:extLst>
                <a:ext uri="{FF2B5EF4-FFF2-40B4-BE49-F238E27FC236}">
                  <a16:creationId xmlns:a16="http://schemas.microsoft.com/office/drawing/2014/main" id="{3A32B576-FCE2-4F44-A5C0-03D69DE74907}"/>
                </a:ext>
              </a:extLst>
            </p:cNvPr>
            <p:cNvSpPr/>
            <p:nvPr/>
          </p:nvSpPr>
          <p:spPr>
            <a:xfrm>
              <a:off x="4447049" y="2041215"/>
              <a:ext cx="3712151" cy="9087827"/>
            </a:xfrm>
            <a:prstGeom prst="roundRect">
              <a:avLst/>
            </a:prstGeom>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6" descr="HÃ¬nh áº£nh cÃ³ liÃªn quan">
              <a:extLst>
                <a:ext uri="{FF2B5EF4-FFF2-40B4-BE49-F238E27FC236}">
                  <a16:creationId xmlns:a16="http://schemas.microsoft.com/office/drawing/2014/main" id="{3951DA40-8F21-4763-A7C8-EE737CFB6C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22640" y="8220683"/>
              <a:ext cx="2201810" cy="2240249"/>
            </a:xfrm>
            <a:prstGeom prst="rect">
              <a:avLst/>
            </a:prstGeom>
            <a:noFill/>
            <a:extLst>
              <a:ext uri="{909E8E84-426E-40DD-AFC4-6F175D3DCCD1}">
                <a14:hiddenFill xmlns:a14="http://schemas.microsoft.com/office/drawing/2010/main">
                  <a:solidFill>
                    <a:srgbClr val="FFFFFF"/>
                  </a:solidFill>
                </a14:hiddenFill>
              </a:ext>
            </a:extLst>
          </p:spPr>
        </p:pic>
        <p:pic>
          <p:nvPicPr>
            <p:cNvPr id="28" name="Graphic 27">
              <a:extLst>
                <a:ext uri="{FF2B5EF4-FFF2-40B4-BE49-F238E27FC236}">
                  <a16:creationId xmlns:a16="http://schemas.microsoft.com/office/drawing/2014/main" id="{04610603-3065-4955-ABEF-438FFBE91B4C}"/>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2640" y="5593667"/>
              <a:ext cx="2240249" cy="2240249"/>
            </a:xfrm>
            <a:prstGeom prst="rect">
              <a:avLst/>
            </a:prstGeom>
          </p:spPr>
        </p:pic>
        <p:pic>
          <p:nvPicPr>
            <p:cNvPr id="3082" name="Picture 10" descr="Káº¿t quáº£ hÃ¬nh áº£nh cho postgresql icon">
              <a:extLst>
                <a:ext uri="{FF2B5EF4-FFF2-40B4-BE49-F238E27FC236}">
                  <a16:creationId xmlns:a16="http://schemas.microsoft.com/office/drawing/2014/main" id="{211914C4-10F0-4C2A-A11D-34AE53CF6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085" y="2586957"/>
              <a:ext cx="2572042" cy="2366279"/>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8A1E1092-3C86-438C-A77B-393CB3311655}"/>
              </a:ext>
            </a:extLst>
          </p:cNvPr>
          <p:cNvGrpSpPr/>
          <p:nvPr/>
        </p:nvGrpSpPr>
        <p:grpSpPr>
          <a:xfrm>
            <a:off x="6143414" y="5676739"/>
            <a:ext cx="6305971" cy="1969600"/>
            <a:chOff x="6495805" y="5873200"/>
            <a:chExt cx="6305971" cy="1969600"/>
          </a:xfrm>
        </p:grpSpPr>
        <p:pic>
          <p:nvPicPr>
            <p:cNvPr id="3080" name="Picture 8" descr="Káº¿t quáº£ hÃ¬nh áº£nh cho apollo client icon">
              <a:extLst>
                <a:ext uri="{FF2B5EF4-FFF2-40B4-BE49-F238E27FC236}">
                  <a16:creationId xmlns:a16="http://schemas.microsoft.com/office/drawing/2014/main" id="{9E7E735D-ACBB-4A76-A739-931686F1E6F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588622" y="5873200"/>
              <a:ext cx="1969600" cy="1969600"/>
            </a:xfrm>
            <a:prstGeom prst="rect">
              <a:avLst/>
            </a:prstGeom>
            <a:noFill/>
            <a:extLst>
              <a:ext uri="{909E8E84-426E-40DD-AFC4-6F175D3DCCD1}">
                <a14:hiddenFill xmlns:a14="http://schemas.microsoft.com/office/drawing/2010/main">
                  <a:solidFill>
                    <a:srgbClr val="FFFFFF"/>
                  </a:solidFill>
                </a14:hiddenFill>
              </a:ext>
            </a:extLst>
          </p:spPr>
        </p:pic>
        <p:sp>
          <p:nvSpPr>
            <p:cNvPr id="36" name="Arrow: Left-Right 35">
              <a:extLst>
                <a:ext uri="{FF2B5EF4-FFF2-40B4-BE49-F238E27FC236}">
                  <a16:creationId xmlns:a16="http://schemas.microsoft.com/office/drawing/2014/main" id="{FF69C34B-B03B-4FC7-BD91-4B8FC1A66BB1}"/>
                </a:ext>
              </a:extLst>
            </p:cNvPr>
            <p:cNvSpPr/>
            <p:nvPr/>
          </p:nvSpPr>
          <p:spPr>
            <a:xfrm>
              <a:off x="10825492" y="6171468"/>
              <a:ext cx="1976284" cy="1051657"/>
            </a:xfrm>
            <a:prstGeom prst="leftRightArrow">
              <a:avLst>
                <a:gd name="adj1" fmla="val 50000"/>
                <a:gd name="adj2" fmla="val 47195"/>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Right 40">
              <a:extLst>
                <a:ext uri="{FF2B5EF4-FFF2-40B4-BE49-F238E27FC236}">
                  <a16:creationId xmlns:a16="http://schemas.microsoft.com/office/drawing/2014/main" id="{A1D9BD5C-A61E-4A4E-A627-DE5EB741D2B4}"/>
                </a:ext>
              </a:extLst>
            </p:cNvPr>
            <p:cNvSpPr/>
            <p:nvPr/>
          </p:nvSpPr>
          <p:spPr>
            <a:xfrm>
              <a:off x="6495805" y="6171468"/>
              <a:ext cx="1976284" cy="1084916"/>
            </a:xfrm>
            <a:prstGeom prst="leftRightArrow">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D1D41E0E-C179-47C7-91DE-7AF9540A85CF}"/>
              </a:ext>
            </a:extLst>
          </p:cNvPr>
          <p:cNvGrpSpPr/>
          <p:nvPr/>
        </p:nvGrpSpPr>
        <p:grpSpPr>
          <a:xfrm>
            <a:off x="13174635" y="2741519"/>
            <a:ext cx="3362969" cy="7620101"/>
            <a:chOff x="13333391" y="2741518"/>
            <a:chExt cx="3712151" cy="7620101"/>
          </a:xfrm>
        </p:grpSpPr>
        <p:grpSp>
          <p:nvGrpSpPr>
            <p:cNvPr id="35" name="Group 34">
              <a:extLst>
                <a:ext uri="{FF2B5EF4-FFF2-40B4-BE49-F238E27FC236}">
                  <a16:creationId xmlns:a16="http://schemas.microsoft.com/office/drawing/2014/main" id="{11D74930-6CCC-4FBB-AF55-276AC3F2CF5E}"/>
                </a:ext>
              </a:extLst>
            </p:cNvPr>
            <p:cNvGrpSpPr/>
            <p:nvPr/>
          </p:nvGrpSpPr>
          <p:grpSpPr>
            <a:xfrm>
              <a:off x="13333391" y="2741518"/>
              <a:ext cx="3712151" cy="7620101"/>
              <a:chOff x="12719864" y="1759874"/>
              <a:chExt cx="3712151" cy="9087827"/>
            </a:xfrm>
          </p:grpSpPr>
          <p:sp>
            <p:nvSpPr>
              <p:cNvPr id="37" name="Rectangle: Rounded Corners 36">
                <a:extLst>
                  <a:ext uri="{FF2B5EF4-FFF2-40B4-BE49-F238E27FC236}">
                    <a16:creationId xmlns:a16="http://schemas.microsoft.com/office/drawing/2014/main" id="{3E1F150C-79FF-4E35-8AF1-9A76A54C15C0}"/>
                  </a:ext>
                </a:extLst>
              </p:cNvPr>
              <p:cNvSpPr/>
              <p:nvPr/>
            </p:nvSpPr>
            <p:spPr>
              <a:xfrm>
                <a:off x="12719864" y="1759874"/>
                <a:ext cx="3712151" cy="9087827"/>
              </a:xfrm>
              <a:prstGeom prst="roundRect">
                <a:avLst/>
              </a:prstGeom>
              <a:noFill/>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84" name="Picture 12" descr="Káº¿t quáº£ hÃ¬nh áº£nh cho android icon">
                <a:extLst>
                  <a:ext uri="{FF2B5EF4-FFF2-40B4-BE49-F238E27FC236}">
                    <a16:creationId xmlns:a16="http://schemas.microsoft.com/office/drawing/2014/main" id="{74B177CB-A79C-4776-AC37-B38501395914}"/>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3069046" y="2189675"/>
                <a:ext cx="3013785" cy="3013785"/>
              </a:xfrm>
              <a:prstGeom prst="rect">
                <a:avLst/>
              </a:prstGeom>
              <a:noFill/>
              <a:extLst>
                <a:ext uri="{909E8E84-426E-40DD-AFC4-6F175D3DCCD1}">
                  <a14:hiddenFill xmlns:a14="http://schemas.microsoft.com/office/drawing/2010/main">
                    <a:solidFill>
                      <a:srgbClr val="FFFFFF"/>
                    </a:solidFill>
                  </a14:hiddenFill>
                </a:ext>
              </a:extLst>
            </p:spPr>
          </p:pic>
        </p:grpSp>
        <p:pic>
          <p:nvPicPr>
            <p:cNvPr id="3088" name="Picture 16" descr="HÃ¬nh áº£nh cÃ³ liÃªn quan">
              <a:extLst>
                <a:ext uri="{FF2B5EF4-FFF2-40B4-BE49-F238E27FC236}">
                  <a16:creationId xmlns:a16="http://schemas.microsoft.com/office/drawing/2014/main" id="{077082F2-E47A-4294-8E99-4424B88FB791}"/>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3894065" y="6858000"/>
              <a:ext cx="2590800" cy="22270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902249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6" descr="HÃ¬nh áº£nh cÃ³ liÃªn quan">
            <a:extLst>
              <a:ext uri="{FF2B5EF4-FFF2-40B4-BE49-F238E27FC236}">
                <a16:creationId xmlns:a16="http://schemas.microsoft.com/office/drawing/2014/main" id="{C232B286-A306-4F81-8F54-7A539AF8832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05560" y="6437874"/>
            <a:ext cx="3276880" cy="3067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(GraphQL)</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2800767"/>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GraphQL là một Graph Query Language được dành cho API. Nó được phát triển bởi Facebook</a:t>
            </a:r>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GraphQL từ khi ra đời đã gần như thay thế hoàn toàn REST bởi sự hiệu quả, mạnh mẽ và linh hoạt hơn rất nhiều.</a:t>
            </a:r>
            <a:endParaRPr lang="en-US" sz="4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514831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(PostgreSQL)</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3477875"/>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PostgreSQL là một hệ quản trị cơ sở dữ liệu quan hệ-đối tượng (object-relational database management system) có mục đích chung, hệ thống cơ sở dữ liệu mã nguồn mở được dùng khá phổ biến hiện nay. PostgreSQL là một phần mềm mã nguồn mở miễn phí. </a:t>
            </a:r>
            <a:endParaRPr lang="en-US" sz="4400">
              <a:latin typeface="Calibri" panose="020F0502020204030204" pitchFamily="34" charset="0"/>
              <a:cs typeface="Calibri" panose="020F0502020204030204" pitchFamily="34" charset="0"/>
            </a:endParaRPr>
          </a:p>
        </p:txBody>
      </p:sp>
      <p:pic>
        <p:nvPicPr>
          <p:cNvPr id="9" name="Picture 10" descr="Káº¿t quáº£ hÃ¬nh áº£nh cho postgresql icon">
            <a:extLst>
              <a:ext uri="{FF2B5EF4-FFF2-40B4-BE49-F238E27FC236}">
                <a16:creationId xmlns:a16="http://schemas.microsoft.com/office/drawing/2014/main" id="{77B62885-13CE-4CA6-9C2B-D7B92E22D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330" y="6858000"/>
            <a:ext cx="3308938" cy="280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50457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(Postgraphile)</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3477875"/>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Postgraphile được xem như thành phần để kết nối giữa GraphQL và PostgreSQL lại với nhau. Postgraphile phân tích và trả cho GraphQL những thông tin về cơ sở dữ liệu. Trong quá trình phát triển, Postgraphile hỗ trợ kiểm tra cở sở dữ liệu thay đổi và cập nhật như thế nào sau mỗi lần gọi API bằng GraphQL.</a:t>
            </a:r>
            <a:endParaRPr lang="en-US" sz="4400">
              <a:latin typeface="Calibri" panose="020F0502020204030204" pitchFamily="34" charset="0"/>
              <a:cs typeface="Calibri" panose="020F0502020204030204" pitchFamily="34" charset="0"/>
            </a:endParaRPr>
          </a:p>
        </p:txBody>
      </p:sp>
      <p:pic>
        <p:nvPicPr>
          <p:cNvPr id="10" name="Graphic 9">
            <a:extLst>
              <a:ext uri="{FF2B5EF4-FFF2-40B4-BE49-F238E27FC236}">
                <a16:creationId xmlns:a16="http://schemas.microsoft.com/office/drawing/2014/main" id="{286400AA-F961-46CD-9569-3A597EF373E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8987" y="7162800"/>
            <a:ext cx="3581546" cy="3295119"/>
          </a:xfrm>
          <a:prstGeom prst="rect">
            <a:avLst/>
          </a:prstGeom>
        </p:spPr>
      </p:pic>
    </p:spTree>
    <p:extLst>
      <p:ext uri="{BB962C8B-B14F-4D97-AF65-F5344CB8AC3E}">
        <p14:creationId xmlns:p14="http://schemas.microsoft.com/office/powerpoint/2010/main" val="390664235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(Apollo Client)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4154984"/>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Apollo Client là một cách thức nhanh chóng khi muốn sử dụng GraphQL để tạo nên một ứng dụng người dùng. Nó giúp ta định nghĩa được những dữ liệu cần thiết và đủ để dựng nên một giao diện cho người dùng nhanh nhất có thể. Apollo Client hỗ trợ cho rất nhiều frontend platform như React, Vue.js, Angular, Android, Swift, ….</a:t>
            </a:r>
            <a:endParaRPr lang="en-US" sz="4400">
              <a:latin typeface="Calibri" panose="020F0502020204030204" pitchFamily="34" charset="0"/>
              <a:cs typeface="Calibri" panose="020F0502020204030204" pitchFamily="34" charset="0"/>
            </a:endParaRPr>
          </a:p>
        </p:txBody>
      </p:sp>
      <p:pic>
        <p:nvPicPr>
          <p:cNvPr id="9" name="Picture 8" descr="Káº¿t quáº£ hÃ¬nh áº£nh cho apollo client icon">
            <a:extLst>
              <a:ext uri="{FF2B5EF4-FFF2-40B4-BE49-F238E27FC236}">
                <a16:creationId xmlns:a16="http://schemas.microsoft.com/office/drawing/2014/main" id="{4EF25C41-2107-45B9-AC3D-4C2AE0432E3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811527" y="7428714"/>
            <a:ext cx="3431870" cy="343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6192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(Android)</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4832092"/>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Android là một hệ điều hành được thiết kế dành cho các thiết bị di động có màn hình cảm ứng như điện thoại thông minh và máy tính bảng được phát triển bởi Google dựa trên nền tảng Linux.</a:t>
            </a:r>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Các nhà phát triển viết ứng dụng cho Android dựa trên ngôn ngữ Java, Kotlin, …. Được xây dựng trên nền tảng mở, thư viện đa năng, mạnh mẽ, Android đã nhanh chong được cộng đồng lập trình viên hưởng ứng mạnh mẽ. </a:t>
            </a:r>
            <a:endParaRPr lang="en-US" sz="4400">
              <a:latin typeface="Calibri" panose="020F0502020204030204" pitchFamily="34" charset="0"/>
              <a:cs typeface="Calibri" panose="020F0502020204030204" pitchFamily="34" charset="0"/>
            </a:endParaRPr>
          </a:p>
        </p:txBody>
      </p:sp>
      <p:pic>
        <p:nvPicPr>
          <p:cNvPr id="10" name="Picture 12" descr="Káº¿t quáº£ hÃ¬nh áº£nh cho android icon">
            <a:extLst>
              <a:ext uri="{FF2B5EF4-FFF2-40B4-BE49-F238E27FC236}">
                <a16:creationId xmlns:a16="http://schemas.microsoft.com/office/drawing/2014/main" id="{67B49B71-F717-42D7-A5AB-7783736A69A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931252" y="8245321"/>
            <a:ext cx="2730295" cy="252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8980"/>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(ReactJS)</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5509200"/>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React là một thư viện UI phát triển tại Facebook để hỗ trợ việc xây dựng những thành phần (components) UI có tính tương tác cao, có trạng thái và có thể sử dụng lại được. Một trong những điểm hấp dẫn của React là thư viện này không chỉ hoạt động trên phía client, mà còn được render trên máy chủ và có thể kết nối với nhau. React so sánh sự thay đổi giữa các giá trị của lần render này với lần render trước và cập nhật ít thay đổi nhất trên DOM.</a:t>
            </a:r>
            <a:endParaRPr lang="en-US" sz="4400">
              <a:latin typeface="Calibri" panose="020F0502020204030204" pitchFamily="34" charset="0"/>
              <a:cs typeface="Calibri" panose="020F0502020204030204" pitchFamily="34" charset="0"/>
            </a:endParaRPr>
          </a:p>
        </p:txBody>
      </p:sp>
      <p:pic>
        <p:nvPicPr>
          <p:cNvPr id="9" name="Picture 16" descr="HÃ¬nh áº£nh cÃ³ liÃªn quan">
            <a:extLst>
              <a:ext uri="{FF2B5EF4-FFF2-40B4-BE49-F238E27FC236}">
                <a16:creationId xmlns:a16="http://schemas.microsoft.com/office/drawing/2014/main" id="{B1918D01-8B2C-463F-B810-AE69F0C6A90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75250" y="8355763"/>
            <a:ext cx="2347097" cy="222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6106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E2C4CA-9E45-48F2-B77B-15024DA29F2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a:t>
            </a:r>
            <a:r>
              <a:rPr lang="en-US" sz="5401" b="1">
                <a:solidFill>
                  <a:srgbClr val="445469"/>
                </a:solidFill>
                <a:latin typeface="Lato Heavy" charset="0"/>
                <a:ea typeface="Lato Heavy" charset="0"/>
                <a:cs typeface="Lato Heavy" charset="0"/>
              </a:rPr>
              <a:t> </a:t>
            </a:r>
            <a:r>
              <a:rPr lang="en-US" sz="6600" b="1">
                <a:solidFill>
                  <a:srgbClr val="445469"/>
                </a:solidFill>
                <a:latin typeface="Lato Heavy" charset="0"/>
                <a:ea typeface="Lato Heavy" charset="0"/>
                <a:cs typeface="Lato Heavy" charset="0"/>
              </a:rPr>
              <a:t>QUAN</a:t>
            </a:r>
            <a:endParaRPr lang="id-ID" sz="5401" b="1">
              <a:solidFill>
                <a:srgbClr val="445469"/>
              </a:solidFill>
              <a:latin typeface="Lato Heavy" charset="0"/>
              <a:ea typeface="Lato Heavy" charset="0"/>
              <a:cs typeface="Lato Heavy" charset="0"/>
            </a:endParaRPr>
          </a:p>
        </p:txBody>
      </p:sp>
      <p:grpSp>
        <p:nvGrpSpPr>
          <p:cNvPr id="18" name="Group 17">
            <a:extLst>
              <a:ext uri="{FF2B5EF4-FFF2-40B4-BE49-F238E27FC236}">
                <a16:creationId xmlns:a16="http://schemas.microsoft.com/office/drawing/2014/main" id="{FAACCEA6-9C2F-406E-A33C-93B99BE6E251}"/>
              </a:ext>
            </a:extLst>
          </p:cNvPr>
          <p:cNvGrpSpPr/>
          <p:nvPr/>
        </p:nvGrpSpPr>
        <p:grpSpPr>
          <a:xfrm>
            <a:off x="2469165" y="2627066"/>
            <a:ext cx="14116594" cy="8583793"/>
            <a:chOff x="2469163" y="2916873"/>
            <a:chExt cx="14116594" cy="8583793"/>
          </a:xfrm>
        </p:grpSpPr>
        <p:grpSp>
          <p:nvGrpSpPr>
            <p:cNvPr id="6" name="Group 5">
              <a:extLst>
                <a:ext uri="{FF2B5EF4-FFF2-40B4-BE49-F238E27FC236}">
                  <a16:creationId xmlns:a16="http://schemas.microsoft.com/office/drawing/2014/main" id="{CC19A732-5A2C-4B88-9D54-EFCA6659805C}"/>
                </a:ext>
              </a:extLst>
            </p:cNvPr>
            <p:cNvGrpSpPr/>
            <p:nvPr/>
          </p:nvGrpSpPr>
          <p:grpSpPr>
            <a:xfrm>
              <a:off x="2469163" y="2916873"/>
              <a:ext cx="14116594" cy="6292940"/>
              <a:chOff x="2220686" y="4511040"/>
              <a:chExt cx="14116594" cy="6292940"/>
            </a:xfrm>
          </p:grpSpPr>
          <p:grpSp>
            <p:nvGrpSpPr>
              <p:cNvPr id="7" name="Group 6">
                <a:extLst>
                  <a:ext uri="{FF2B5EF4-FFF2-40B4-BE49-F238E27FC236}">
                    <a16:creationId xmlns:a16="http://schemas.microsoft.com/office/drawing/2014/main" id="{976F470E-0967-4B74-AF25-587592E174EE}"/>
                  </a:ext>
                </a:extLst>
              </p:cNvPr>
              <p:cNvGrpSpPr/>
              <p:nvPr/>
            </p:nvGrpSpPr>
            <p:grpSpPr>
              <a:xfrm>
                <a:off x="2220686" y="4511040"/>
                <a:ext cx="14116594" cy="1711234"/>
                <a:chOff x="2220686" y="3291840"/>
                <a:chExt cx="14116594" cy="1711234"/>
              </a:xfrm>
            </p:grpSpPr>
            <p:sp>
              <p:nvSpPr>
                <p:cNvPr id="14" name="Rectangle: Rounded Corners 13">
                  <a:extLst>
                    <a:ext uri="{FF2B5EF4-FFF2-40B4-BE49-F238E27FC236}">
                      <a16:creationId xmlns:a16="http://schemas.microsoft.com/office/drawing/2014/main" id="{40293444-5FE9-4E4D-B563-168C5A15C430}"/>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1</a:t>
                  </a:r>
                </a:p>
              </p:txBody>
            </p:sp>
            <p:sp>
              <p:nvSpPr>
                <p:cNvPr id="15" name="Rectangle: Rounded Corners 14">
                  <a:extLst>
                    <a:ext uri="{FF2B5EF4-FFF2-40B4-BE49-F238E27FC236}">
                      <a16:creationId xmlns:a16="http://schemas.microsoft.com/office/drawing/2014/main" id="{FF06A29B-8873-4804-B51B-96B1D42ACFA3}"/>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445469"/>
                      </a:solidFill>
                    </a:rPr>
                    <a:t>Giới thiệu</a:t>
                  </a:r>
                </a:p>
              </p:txBody>
            </p:sp>
          </p:grpSp>
          <p:grpSp>
            <p:nvGrpSpPr>
              <p:cNvPr id="8" name="Group 7">
                <a:extLst>
                  <a:ext uri="{FF2B5EF4-FFF2-40B4-BE49-F238E27FC236}">
                    <a16:creationId xmlns:a16="http://schemas.microsoft.com/office/drawing/2014/main" id="{24C2B6D2-0040-42A2-9E7B-4C0FDC01E889}"/>
                  </a:ext>
                </a:extLst>
              </p:cNvPr>
              <p:cNvGrpSpPr/>
              <p:nvPr/>
            </p:nvGrpSpPr>
            <p:grpSpPr>
              <a:xfrm>
                <a:off x="2220686" y="6801893"/>
                <a:ext cx="14116594" cy="1711234"/>
                <a:chOff x="2220686" y="3291840"/>
                <a:chExt cx="14116594" cy="1711234"/>
              </a:xfrm>
            </p:grpSpPr>
            <p:sp>
              <p:nvSpPr>
                <p:cNvPr id="12" name="Rectangle: Rounded Corners 11">
                  <a:extLst>
                    <a:ext uri="{FF2B5EF4-FFF2-40B4-BE49-F238E27FC236}">
                      <a16:creationId xmlns:a16="http://schemas.microsoft.com/office/drawing/2014/main" id="{5C09DD9D-A6A5-464F-A9D1-B3408A218B92}"/>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2</a:t>
                  </a:r>
                </a:p>
              </p:txBody>
            </p:sp>
            <p:sp>
              <p:nvSpPr>
                <p:cNvPr id="13" name="Rectangle: Rounded Corners 12">
                  <a:extLst>
                    <a:ext uri="{FF2B5EF4-FFF2-40B4-BE49-F238E27FC236}">
                      <a16:creationId xmlns:a16="http://schemas.microsoft.com/office/drawing/2014/main" id="{BFBAC620-06C6-434C-B81B-9932CF46F34D}"/>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Nội dung</a:t>
                  </a:r>
                </a:p>
              </p:txBody>
            </p:sp>
          </p:grpSp>
          <p:grpSp>
            <p:nvGrpSpPr>
              <p:cNvPr id="9" name="Group 8">
                <a:extLst>
                  <a:ext uri="{FF2B5EF4-FFF2-40B4-BE49-F238E27FC236}">
                    <a16:creationId xmlns:a16="http://schemas.microsoft.com/office/drawing/2014/main" id="{C595FFD1-05E3-4D04-BB8B-752946FDE3C7}"/>
                  </a:ext>
                </a:extLst>
              </p:cNvPr>
              <p:cNvGrpSpPr/>
              <p:nvPr/>
            </p:nvGrpSpPr>
            <p:grpSpPr>
              <a:xfrm>
                <a:off x="2220686" y="9092746"/>
                <a:ext cx="14116594" cy="1711234"/>
                <a:chOff x="2220686" y="3291840"/>
                <a:chExt cx="14116594" cy="1711234"/>
              </a:xfrm>
            </p:grpSpPr>
            <p:sp>
              <p:nvSpPr>
                <p:cNvPr id="10" name="Rectangle: Rounded Corners 9">
                  <a:extLst>
                    <a:ext uri="{FF2B5EF4-FFF2-40B4-BE49-F238E27FC236}">
                      <a16:creationId xmlns:a16="http://schemas.microsoft.com/office/drawing/2014/main" id="{A92B0659-9069-4D28-855E-622B7BCDDC2B}"/>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3</a:t>
                  </a:r>
                </a:p>
              </p:txBody>
            </p:sp>
            <p:sp>
              <p:nvSpPr>
                <p:cNvPr id="11" name="Rectangle: Rounded Corners 10">
                  <a:extLst>
                    <a:ext uri="{FF2B5EF4-FFF2-40B4-BE49-F238E27FC236}">
                      <a16:creationId xmlns:a16="http://schemas.microsoft.com/office/drawing/2014/main" id="{B20DC35B-9C03-479A-91B0-7F97771B7F02}"/>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Kết luận</a:t>
                  </a:r>
                </a:p>
              </p:txBody>
            </p:sp>
          </p:grpSp>
        </p:grpSp>
        <p:sp>
          <p:nvSpPr>
            <p:cNvPr id="16" name="Rectangle: Rounded Corners 15">
              <a:extLst>
                <a:ext uri="{FF2B5EF4-FFF2-40B4-BE49-F238E27FC236}">
                  <a16:creationId xmlns:a16="http://schemas.microsoft.com/office/drawing/2014/main" id="{7993701B-B660-4B3B-83D7-36AD9E49E465}"/>
                </a:ext>
              </a:extLst>
            </p:cNvPr>
            <p:cNvSpPr/>
            <p:nvPr/>
          </p:nvSpPr>
          <p:spPr>
            <a:xfrm>
              <a:off x="2469163" y="9789432"/>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4</a:t>
              </a:r>
            </a:p>
          </p:txBody>
        </p:sp>
        <p:sp>
          <p:nvSpPr>
            <p:cNvPr id="17" name="Rectangle: Rounded Corners 16">
              <a:extLst>
                <a:ext uri="{FF2B5EF4-FFF2-40B4-BE49-F238E27FC236}">
                  <a16:creationId xmlns:a16="http://schemas.microsoft.com/office/drawing/2014/main" id="{E09CEC8E-0841-4072-BFDB-35D45EBF23E6}"/>
                </a:ext>
              </a:extLst>
            </p:cNvPr>
            <p:cNvSpPr/>
            <p:nvPr/>
          </p:nvSpPr>
          <p:spPr>
            <a:xfrm>
              <a:off x="4972877" y="9789432"/>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Demo kết quả</a:t>
              </a:r>
            </a:p>
          </p:txBody>
        </p:sp>
      </p:grpSp>
      <p:sp>
        <p:nvSpPr>
          <p:cNvPr id="19" name="Date Placeholder 18">
            <a:extLst>
              <a:ext uri="{FF2B5EF4-FFF2-40B4-BE49-F238E27FC236}">
                <a16:creationId xmlns:a16="http://schemas.microsoft.com/office/drawing/2014/main" id="{2F7997DE-3CE6-45E2-B53F-8A57F576AD3C}"/>
              </a:ext>
            </a:extLst>
          </p:cNvPr>
          <p:cNvSpPr>
            <a:spLocks noGrp="1"/>
          </p:cNvSpPr>
          <p:nvPr>
            <p:ph type="dt" sz="half" idx="10"/>
          </p:nvPr>
        </p:nvSpPr>
        <p:spPr/>
        <p:txBody>
          <a:bodyPr/>
          <a:lstStyle/>
          <a:p>
            <a:fld id="{23EEE96C-3494-4D2F-B44A-8BC74FD66544}" type="datetime1">
              <a:rPr lang="en-US" smtClean="0"/>
              <a:t>12/5/2018</a:t>
            </a:fld>
            <a:endParaRPr lang="en-US"/>
          </a:p>
        </p:txBody>
      </p:sp>
      <p:sp>
        <p:nvSpPr>
          <p:cNvPr id="20" name="Footer Placeholder 19">
            <a:extLst>
              <a:ext uri="{FF2B5EF4-FFF2-40B4-BE49-F238E27FC236}">
                <a16:creationId xmlns:a16="http://schemas.microsoft.com/office/drawing/2014/main" id="{5DB8EE1F-19CF-4690-BE22-5357BE40884B}"/>
              </a:ext>
            </a:extLst>
          </p:cNvPr>
          <p:cNvSpPr>
            <a:spLocks noGrp="1"/>
          </p:cNvSpPr>
          <p:nvPr>
            <p:ph type="ftr" sz="quarter" idx="11"/>
          </p:nvPr>
        </p:nvSpPr>
        <p:spPr/>
        <p:txBody>
          <a:bodyPr/>
          <a:lstStyle/>
          <a:p>
            <a:pPr algn="ctr"/>
            <a:r>
              <a:rPr lang="en-US"/>
              <a:t>Hệ thống quản lí chuỗi cửa hàng giặt ủi</a:t>
            </a:r>
          </a:p>
        </p:txBody>
      </p:sp>
    </p:spTree>
    <p:extLst>
      <p:ext uri="{BB962C8B-B14F-4D97-AF65-F5344CB8AC3E}">
        <p14:creationId xmlns:p14="http://schemas.microsoft.com/office/powerpoint/2010/main" val="1492588219"/>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8" name="Group 117">
            <a:extLst>
              <a:ext uri="{FF2B5EF4-FFF2-40B4-BE49-F238E27FC236}">
                <a16:creationId xmlns:a16="http://schemas.microsoft.com/office/drawing/2014/main" id="{23555BB2-29F0-4E81-A58B-5C2EB5620BF9}"/>
              </a:ext>
            </a:extLst>
          </p:cNvPr>
          <p:cNvGrpSpPr/>
          <p:nvPr/>
        </p:nvGrpSpPr>
        <p:grpSpPr>
          <a:xfrm>
            <a:off x="1412002" y="2811563"/>
            <a:ext cx="16310755" cy="8516175"/>
            <a:chOff x="1412002" y="2811563"/>
            <a:chExt cx="16310755" cy="8516175"/>
          </a:xfrm>
        </p:grpSpPr>
        <p:grpSp>
          <p:nvGrpSpPr>
            <p:cNvPr id="117" name="Group 116">
              <a:extLst>
                <a:ext uri="{FF2B5EF4-FFF2-40B4-BE49-F238E27FC236}">
                  <a16:creationId xmlns:a16="http://schemas.microsoft.com/office/drawing/2014/main" id="{E0BBA46A-D98A-4E47-AD83-98098A1E347D}"/>
                </a:ext>
              </a:extLst>
            </p:cNvPr>
            <p:cNvGrpSpPr/>
            <p:nvPr/>
          </p:nvGrpSpPr>
          <p:grpSpPr>
            <a:xfrm>
              <a:off x="1412002" y="2811563"/>
              <a:ext cx="16310755" cy="8516175"/>
              <a:chOff x="766916" y="2611762"/>
              <a:chExt cx="17203992" cy="8516175"/>
            </a:xfrm>
          </p:grpSpPr>
          <p:sp>
            <p:nvSpPr>
              <p:cNvPr id="40" name="Rectangle: Rounded Corners 39">
                <a:extLst>
                  <a:ext uri="{FF2B5EF4-FFF2-40B4-BE49-F238E27FC236}">
                    <a16:creationId xmlns:a16="http://schemas.microsoft.com/office/drawing/2014/main" id="{FC5068D9-0792-4E70-B5C7-B897A9C788C9}"/>
                  </a:ext>
                </a:extLst>
              </p:cNvPr>
              <p:cNvSpPr/>
              <p:nvPr/>
            </p:nvSpPr>
            <p:spPr>
              <a:xfrm>
                <a:off x="12796353" y="5739716"/>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30B197B-3EA1-490B-9E60-688777C7CF08}"/>
                  </a:ext>
                </a:extLst>
              </p:cNvPr>
              <p:cNvCxnSpPr>
                <a:stCxn id="32" idx="3"/>
                <a:endCxn id="40" idx="1"/>
              </p:cNvCxnSpPr>
              <p:nvPr/>
            </p:nvCxnSpPr>
            <p:spPr>
              <a:xfrm>
                <a:off x="11635081" y="6432890"/>
                <a:ext cx="11612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5015287-8A4D-4D94-AD68-69E1B095DEF7}"/>
                  </a:ext>
                </a:extLst>
              </p:cNvPr>
              <p:cNvGrpSpPr/>
              <p:nvPr/>
            </p:nvGrpSpPr>
            <p:grpSpPr>
              <a:xfrm>
                <a:off x="766916" y="2611762"/>
                <a:ext cx="17203992" cy="8516175"/>
                <a:chOff x="766916" y="2611762"/>
                <a:chExt cx="17203992" cy="8516175"/>
              </a:xfrm>
            </p:grpSpPr>
            <p:grpSp>
              <p:nvGrpSpPr>
                <p:cNvPr id="115" name="Group 114">
                  <a:extLst>
                    <a:ext uri="{FF2B5EF4-FFF2-40B4-BE49-F238E27FC236}">
                      <a16:creationId xmlns:a16="http://schemas.microsoft.com/office/drawing/2014/main" id="{9A1B9735-1D18-4085-8A23-C5E669B1E0C7}"/>
                    </a:ext>
                  </a:extLst>
                </p:cNvPr>
                <p:cNvGrpSpPr/>
                <p:nvPr/>
              </p:nvGrpSpPr>
              <p:grpSpPr>
                <a:xfrm>
                  <a:off x="766916" y="2611762"/>
                  <a:ext cx="17203992" cy="8516175"/>
                  <a:chOff x="766916" y="2611762"/>
                  <a:chExt cx="17203992" cy="8516175"/>
                </a:xfrm>
              </p:grpSpPr>
              <p:pic>
                <p:nvPicPr>
                  <p:cNvPr id="9222" name="Picture 6" descr="Káº¿t quáº£ hÃ¬nh áº£nh cho icon mÃ¡y giáº·t">
                    <a:extLst>
                      <a:ext uri="{FF2B5EF4-FFF2-40B4-BE49-F238E27FC236}">
                        <a16:creationId xmlns:a16="http://schemas.microsoft.com/office/drawing/2014/main" id="{4E192B6B-5EF1-4428-BEC5-6E93BF48275A}"/>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ackgroundRemoval t="15033" b="83333" l="16372" r="82301">
                                <a14:foregroundMark x1="38496" y1="15359" x2="38496" y2="15359"/>
                                <a14:foregroundMark x1="37168" y1="24837" x2="37168" y2="24837"/>
                                <a14:foregroundMark x1="62389" y1="22876" x2="62389" y2="22876"/>
                                <a14:foregroundMark x1="71239" y1="22876" x2="71239" y2="22876"/>
                                <a14:foregroundMark x1="82743" y1="26471" x2="82743" y2="26471"/>
                                <a14:foregroundMark x1="67257" y1="83333" x2="67257" y2="83333"/>
                              </a14:backgroundRemoval>
                            </a14:imgEffect>
                          </a14:imgLayer>
                        </a14:imgProps>
                      </a:ext>
                      <a:ext uri="{28A0092B-C50C-407E-A947-70E740481C1C}">
                        <a14:useLocalDpi xmlns:a14="http://schemas.microsoft.com/office/drawing/2010/main" val="0"/>
                      </a:ext>
                    </a:extLst>
                  </a:blip>
                  <a:srcRect l="9038" t="11779" r="11571" b="13350"/>
                  <a:stretch/>
                </p:blipFill>
                <p:spPr bwMode="auto">
                  <a:xfrm>
                    <a:off x="15275922" y="2611762"/>
                    <a:ext cx="1801749" cy="2182760"/>
                  </a:xfrm>
                  <a:prstGeom prst="rect">
                    <a:avLst/>
                  </a:prstGeom>
                  <a:extLst>
                    <a:ext uri="{909E8E84-426E-40DD-AFC4-6F175D3DCCD1}">
                      <a14:hiddenFill xmlns:a14="http://schemas.microsoft.com/office/drawing/2010/main">
                        <a:solidFill>
                          <a:srgbClr val="FFFFFF"/>
                        </a:solidFill>
                      </a14:hiddenFill>
                    </a:ext>
                  </a:extLst>
                </p:spPr>
              </p:pic>
              <p:pic>
                <p:nvPicPr>
                  <p:cNvPr id="26" name="Picture 6" descr="Káº¿t quáº£ hÃ¬nh áº£nh cho icon mÃ¡y giáº·t">
                    <a:extLst>
                      <a:ext uri="{FF2B5EF4-FFF2-40B4-BE49-F238E27FC236}">
                        <a16:creationId xmlns:a16="http://schemas.microsoft.com/office/drawing/2014/main" id="{5B950EE1-34FA-41C2-8868-8188C266C1A9}"/>
                      </a:ext>
                    </a:extLst>
                  </p:cNvPr>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l="9038" t="11779" r="11571" b="13350"/>
                  <a:stretch/>
                </p:blipFill>
                <p:spPr bwMode="auto">
                  <a:xfrm>
                    <a:off x="15338327" y="8065434"/>
                    <a:ext cx="1801749" cy="2182760"/>
                  </a:xfrm>
                  <a:prstGeom prst="rect">
                    <a:avLst/>
                  </a:prstGeom>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4E20F5B-5785-4B0F-AB8C-7F8041986ED3}"/>
                      </a:ext>
                    </a:extLst>
                  </p:cNvPr>
                  <p:cNvSpPr/>
                  <p:nvPr/>
                </p:nvSpPr>
                <p:spPr>
                  <a:xfrm>
                    <a:off x="4692278" y="3009968"/>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8EB7B2B-BC1F-4126-BDB9-5C521A032D71}"/>
                      </a:ext>
                    </a:extLst>
                  </p:cNvPr>
                  <p:cNvSpPr/>
                  <p:nvPr/>
                </p:nvSpPr>
                <p:spPr>
                  <a:xfrm>
                    <a:off x="4692277" y="8463640"/>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439FBAE5-86BF-428A-900F-9552BC70D709}"/>
                      </a:ext>
                    </a:extLst>
                  </p:cNvPr>
                  <p:cNvSpPr/>
                  <p:nvPr/>
                </p:nvSpPr>
                <p:spPr>
                  <a:xfrm>
                    <a:off x="4692278" y="5739716"/>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14F291F2-8322-43BB-9334-864FF6D54014}"/>
                      </a:ext>
                    </a:extLst>
                  </p:cNvPr>
                  <p:cNvSpPr/>
                  <p:nvPr/>
                </p:nvSpPr>
                <p:spPr>
                  <a:xfrm>
                    <a:off x="12893953" y="3009968"/>
                    <a:ext cx="1596506" cy="1386348"/>
                  </a:xfrm>
                  <a:prstGeom prst="roundRect">
                    <a:avLst/>
                  </a:prstGeom>
                  <a:noFill/>
                  <a:ln w="76200">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CAD8CEA8-A24B-4880-ABC3-2AD1D1913310}"/>
                      </a:ext>
                    </a:extLst>
                  </p:cNvPr>
                  <p:cNvSpPr/>
                  <p:nvPr/>
                </p:nvSpPr>
                <p:spPr>
                  <a:xfrm>
                    <a:off x="12796353" y="8499752"/>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ED3CA61-C922-423B-A07F-51A571815B2F}"/>
                      </a:ext>
                    </a:extLst>
                  </p:cNvPr>
                  <p:cNvCxnSpPr>
                    <a:stCxn id="29" idx="3"/>
                    <a:endCxn id="8" idx="1"/>
                  </p:cNvCxnSpPr>
                  <p:nvPr/>
                </p:nvCxnSpPr>
                <p:spPr>
                  <a:xfrm flipV="1">
                    <a:off x="3531007" y="3703142"/>
                    <a:ext cx="1161271" cy="27557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B86B84D-45BF-4034-B27D-18D4E99FDB0B}"/>
                      </a:ext>
                    </a:extLst>
                  </p:cNvPr>
                  <p:cNvCxnSpPr>
                    <a:stCxn id="29" idx="3"/>
                    <a:endCxn id="32" idx="1"/>
                  </p:cNvCxnSpPr>
                  <p:nvPr/>
                </p:nvCxnSpPr>
                <p:spPr>
                  <a:xfrm flipV="1">
                    <a:off x="3531007" y="6432890"/>
                    <a:ext cx="1161271" cy="259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338389-FBED-46DB-96EA-9F5EB536BFF2}"/>
                      </a:ext>
                    </a:extLst>
                  </p:cNvPr>
                  <p:cNvCxnSpPr>
                    <a:stCxn id="29" idx="3"/>
                  </p:cNvCxnSpPr>
                  <p:nvPr/>
                </p:nvCxnSpPr>
                <p:spPr>
                  <a:xfrm>
                    <a:off x="3531007" y="6458885"/>
                    <a:ext cx="1161270" cy="27437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88DC21-52FF-47FE-A27C-38B80AEFEB29}"/>
                      </a:ext>
                    </a:extLst>
                  </p:cNvPr>
                  <p:cNvCxnSpPr>
                    <a:cxnSpLocks/>
                    <a:stCxn id="8" idx="3"/>
                    <a:endCxn id="39" idx="1"/>
                  </p:cNvCxnSpPr>
                  <p:nvPr/>
                </p:nvCxnSpPr>
                <p:spPr>
                  <a:xfrm>
                    <a:off x="11635081" y="3703142"/>
                    <a:ext cx="12588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87B137-2338-4D72-B708-F32F4A9319D5}"/>
                      </a:ext>
                    </a:extLst>
                  </p:cNvPr>
                  <p:cNvCxnSpPr>
                    <a:stCxn id="31" idx="3"/>
                  </p:cNvCxnSpPr>
                  <p:nvPr/>
                </p:nvCxnSpPr>
                <p:spPr>
                  <a:xfrm>
                    <a:off x="11635080" y="9156814"/>
                    <a:ext cx="117540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2410D8AD-3633-4481-A380-C529D0B42738}"/>
                      </a:ext>
                    </a:extLst>
                  </p:cNvPr>
                  <p:cNvGrpSpPr/>
                  <p:nvPr/>
                </p:nvGrpSpPr>
                <p:grpSpPr>
                  <a:xfrm>
                    <a:off x="1257301" y="2979680"/>
                    <a:ext cx="2273706" cy="6958409"/>
                    <a:chOff x="1257301" y="2979680"/>
                    <a:chExt cx="2273706" cy="6958409"/>
                  </a:xfrm>
                </p:grpSpPr>
                <p:sp>
                  <p:nvSpPr>
                    <p:cNvPr id="29" name="Rectangle: Rounded Corners 28">
                      <a:extLst>
                        <a:ext uri="{FF2B5EF4-FFF2-40B4-BE49-F238E27FC236}">
                          <a16:creationId xmlns:a16="http://schemas.microsoft.com/office/drawing/2014/main" id="{879C33E5-5F89-4991-B6F2-6427B66B5CB4}"/>
                        </a:ext>
                      </a:extLst>
                    </p:cNvPr>
                    <p:cNvSpPr/>
                    <p:nvPr/>
                  </p:nvSpPr>
                  <p:spPr>
                    <a:xfrm>
                      <a:off x="1257301" y="2979680"/>
                      <a:ext cx="2273706" cy="6958409"/>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00512404-A470-40BF-857F-AA439B27330F}"/>
                        </a:ext>
                      </a:extLst>
                    </p:cNvPr>
                    <p:cNvGrpSpPr/>
                    <p:nvPr/>
                  </p:nvGrpSpPr>
                  <p:grpSpPr>
                    <a:xfrm>
                      <a:off x="1794409" y="3298874"/>
                      <a:ext cx="1178611" cy="6322498"/>
                      <a:chOff x="1794409" y="3298874"/>
                      <a:chExt cx="1178611" cy="6322498"/>
                    </a:xfrm>
                  </p:grpSpPr>
                  <p:pic>
                    <p:nvPicPr>
                      <p:cNvPr id="9224" name="Picture 8" descr="Káº¿t quáº£ hÃ¬nh áº£nh cho bag icon outline">
                        <a:extLst>
                          <a:ext uri="{FF2B5EF4-FFF2-40B4-BE49-F238E27FC236}">
                            <a16:creationId xmlns:a16="http://schemas.microsoft.com/office/drawing/2014/main" id="{C2F5B8E7-C652-4D7E-8A37-1152FFC02EF8}"/>
                          </a:ext>
                        </a:extLst>
                      </p:cNvPr>
                      <p:cNvPicPr>
                        <a:picLocks noChangeAspect="1" noChangeArrowheads="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3298874"/>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Káº¿t quáº£ hÃ¬nh áº£nh cho bag icon outline">
                        <a:extLst>
                          <a:ext uri="{FF2B5EF4-FFF2-40B4-BE49-F238E27FC236}">
                            <a16:creationId xmlns:a16="http://schemas.microsoft.com/office/drawing/2014/main" id="{BEC3A021-B8C3-45AA-8C09-8D1391166DD3}"/>
                          </a:ext>
                        </a:extLst>
                      </p:cNvPr>
                      <p:cNvPicPr>
                        <a:picLocks noChangeAspect="1" noChangeArrowheads="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5061679"/>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Káº¿t quáº£ hÃ¬nh áº£nh cho bag icon outline">
                        <a:extLst>
                          <a:ext uri="{FF2B5EF4-FFF2-40B4-BE49-F238E27FC236}">
                            <a16:creationId xmlns:a16="http://schemas.microsoft.com/office/drawing/2014/main" id="{762CDA86-1976-4A52-A9FF-B0F52F84E1EA}"/>
                          </a:ext>
                        </a:extLst>
                      </p:cNvPr>
                      <p:cNvPicPr>
                        <a:picLocks noChangeAspect="1" noChangeArrowheads="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6761953"/>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Káº¿t quáº£ hÃ¬nh áº£nh cho bag icon outline">
                        <a:extLst>
                          <a:ext uri="{FF2B5EF4-FFF2-40B4-BE49-F238E27FC236}">
                            <a16:creationId xmlns:a16="http://schemas.microsoft.com/office/drawing/2014/main" id="{4FCBA7FC-067A-4129-BF7A-555B8AE39444}"/>
                          </a:ext>
                        </a:extLst>
                      </p:cNvPr>
                      <p:cNvPicPr>
                        <a:picLocks noChangeAspect="1" noChangeArrowheads="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8463640"/>
                        <a:ext cx="1157732" cy="115773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4" name="TextBox 23">
                    <a:extLst>
                      <a:ext uri="{FF2B5EF4-FFF2-40B4-BE49-F238E27FC236}">
                        <a16:creationId xmlns:a16="http://schemas.microsoft.com/office/drawing/2014/main" id="{7F1F7563-CF94-4D68-8A75-17B4882DECDD}"/>
                      </a:ext>
                    </a:extLst>
                  </p:cNvPr>
                  <p:cNvSpPr txBox="1"/>
                  <p:nvPr/>
                </p:nvSpPr>
                <p:spPr>
                  <a:xfrm>
                    <a:off x="766916" y="10543162"/>
                    <a:ext cx="3362632" cy="584775"/>
                  </a:xfrm>
                  <a:prstGeom prst="rect">
                    <a:avLst/>
                  </a:prstGeom>
                  <a:noFill/>
                </p:spPr>
                <p:txBody>
                  <a:bodyPr wrap="square" rtlCol="0">
                    <a:spAutoFit/>
                  </a:bodyPr>
                  <a:lstStyle/>
                  <a:p>
                    <a:pPr algn="ctr"/>
                    <a:r>
                      <a:rPr lang="en-US" sz="3200" b="1">
                        <a:solidFill>
                          <a:srgbClr val="445469"/>
                        </a:solidFill>
                      </a:rPr>
                      <a:t>Đang chờ lấy đồ</a:t>
                    </a:r>
                  </a:p>
                </p:txBody>
              </p:sp>
              <p:sp>
                <p:nvSpPr>
                  <p:cNvPr id="53" name="TextBox 52">
                    <a:extLst>
                      <a:ext uri="{FF2B5EF4-FFF2-40B4-BE49-F238E27FC236}">
                        <a16:creationId xmlns:a16="http://schemas.microsoft.com/office/drawing/2014/main" id="{C68F6701-C235-4F05-92F1-F9C83E309782}"/>
                      </a:ext>
                    </a:extLst>
                  </p:cNvPr>
                  <p:cNvSpPr txBox="1"/>
                  <p:nvPr/>
                </p:nvSpPr>
                <p:spPr>
                  <a:xfrm>
                    <a:off x="6482362" y="10543162"/>
                    <a:ext cx="3362632" cy="584775"/>
                  </a:xfrm>
                  <a:prstGeom prst="rect">
                    <a:avLst/>
                  </a:prstGeom>
                  <a:noFill/>
                </p:spPr>
                <p:txBody>
                  <a:bodyPr wrap="square" rtlCol="0">
                    <a:spAutoFit/>
                  </a:bodyPr>
                  <a:lstStyle/>
                  <a:p>
                    <a:pPr algn="ctr"/>
                    <a:r>
                      <a:rPr lang="en-US" sz="3200" b="1">
                        <a:solidFill>
                          <a:srgbClr val="445469"/>
                        </a:solidFill>
                      </a:rPr>
                      <a:t>Đang chờ xử lí</a:t>
                    </a:r>
                  </a:p>
                </p:txBody>
              </p:sp>
              <p:sp>
                <p:nvSpPr>
                  <p:cNvPr id="54" name="TextBox 53">
                    <a:extLst>
                      <a:ext uri="{FF2B5EF4-FFF2-40B4-BE49-F238E27FC236}">
                        <a16:creationId xmlns:a16="http://schemas.microsoft.com/office/drawing/2014/main" id="{18D611F0-A831-4578-B5BF-E42CC4338868}"/>
                      </a:ext>
                    </a:extLst>
                  </p:cNvPr>
                  <p:cNvSpPr txBox="1"/>
                  <p:nvPr/>
                </p:nvSpPr>
                <p:spPr>
                  <a:xfrm>
                    <a:off x="11913290" y="10543162"/>
                    <a:ext cx="3362632" cy="584775"/>
                  </a:xfrm>
                  <a:prstGeom prst="rect">
                    <a:avLst/>
                  </a:prstGeom>
                  <a:noFill/>
                </p:spPr>
                <p:txBody>
                  <a:bodyPr wrap="square" rtlCol="0">
                    <a:spAutoFit/>
                  </a:bodyPr>
                  <a:lstStyle/>
                  <a:p>
                    <a:pPr algn="ctr"/>
                    <a:r>
                      <a:rPr lang="en-US" sz="3200" b="1">
                        <a:solidFill>
                          <a:srgbClr val="445469"/>
                        </a:solidFill>
                      </a:rPr>
                      <a:t>Đang xử lí</a:t>
                    </a:r>
                  </a:p>
                </p:txBody>
              </p:sp>
              <p:sp>
                <p:nvSpPr>
                  <p:cNvPr id="55" name="TextBox 54">
                    <a:extLst>
                      <a:ext uri="{FF2B5EF4-FFF2-40B4-BE49-F238E27FC236}">
                        <a16:creationId xmlns:a16="http://schemas.microsoft.com/office/drawing/2014/main" id="{EF8CA79E-FD5C-4CA2-907D-AE7C9877994D}"/>
                      </a:ext>
                    </a:extLst>
                  </p:cNvPr>
                  <p:cNvSpPr txBox="1"/>
                  <p:nvPr/>
                </p:nvSpPr>
                <p:spPr>
                  <a:xfrm>
                    <a:off x="14608276" y="10519463"/>
                    <a:ext cx="3362632" cy="584775"/>
                  </a:xfrm>
                  <a:prstGeom prst="rect">
                    <a:avLst/>
                  </a:prstGeom>
                  <a:noFill/>
                </p:spPr>
                <p:txBody>
                  <a:bodyPr wrap="square" rtlCol="0">
                    <a:spAutoFit/>
                  </a:bodyPr>
                  <a:lstStyle/>
                  <a:p>
                    <a:pPr algn="ctr"/>
                    <a:r>
                      <a:rPr lang="en-US" sz="3200" b="1">
                        <a:solidFill>
                          <a:srgbClr val="445469"/>
                        </a:solidFill>
                      </a:rPr>
                      <a:t>Máy giặt</a:t>
                    </a:r>
                  </a:p>
                </p:txBody>
              </p:sp>
              <p:grpSp>
                <p:nvGrpSpPr>
                  <p:cNvPr id="48" name="Group 47">
                    <a:extLst>
                      <a:ext uri="{FF2B5EF4-FFF2-40B4-BE49-F238E27FC236}">
                        <a16:creationId xmlns:a16="http://schemas.microsoft.com/office/drawing/2014/main" id="{FBC2EC30-99BA-426C-B148-9C47CA7746CF}"/>
                      </a:ext>
                    </a:extLst>
                  </p:cNvPr>
                  <p:cNvGrpSpPr/>
                  <p:nvPr/>
                </p:nvGrpSpPr>
                <p:grpSpPr>
                  <a:xfrm>
                    <a:off x="5207767" y="3034205"/>
                    <a:ext cx="6039777" cy="1182384"/>
                    <a:chOff x="5207767" y="3034205"/>
                    <a:chExt cx="6039777" cy="1182384"/>
                  </a:xfrm>
                </p:grpSpPr>
                <p:grpSp>
                  <p:nvGrpSpPr>
                    <p:cNvPr id="44" name="Group 43">
                      <a:extLst>
                        <a:ext uri="{FF2B5EF4-FFF2-40B4-BE49-F238E27FC236}">
                          <a16:creationId xmlns:a16="http://schemas.microsoft.com/office/drawing/2014/main" id="{8152185E-4A63-41BF-98C9-7253985CAC34}"/>
                        </a:ext>
                      </a:extLst>
                    </p:cNvPr>
                    <p:cNvGrpSpPr/>
                    <p:nvPr/>
                  </p:nvGrpSpPr>
                  <p:grpSpPr>
                    <a:xfrm>
                      <a:off x="10089812" y="3034205"/>
                      <a:ext cx="1157732" cy="1157732"/>
                      <a:chOff x="10089812" y="3034205"/>
                      <a:chExt cx="1157732" cy="1157732"/>
                    </a:xfrm>
                  </p:grpSpPr>
                  <p:pic>
                    <p:nvPicPr>
                      <p:cNvPr id="58" name="Picture 8" descr="Káº¿t quáº£ hÃ¬nh áº£nh cho bag icon outline">
                        <a:extLst>
                          <a:ext uri="{FF2B5EF4-FFF2-40B4-BE49-F238E27FC236}">
                            <a16:creationId xmlns:a16="http://schemas.microsoft.com/office/drawing/2014/main" id="{3A4899C0-7B8F-414D-8B00-862C1600FBEE}"/>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7715600-B9D9-42A0-ABC4-7F373E932CD4}"/>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45" name="Group 44">
                      <a:extLst>
                        <a:ext uri="{FF2B5EF4-FFF2-40B4-BE49-F238E27FC236}">
                          <a16:creationId xmlns:a16="http://schemas.microsoft.com/office/drawing/2014/main" id="{4EEB4758-4B98-430A-96A8-B6050786ADDB}"/>
                        </a:ext>
                      </a:extLst>
                    </p:cNvPr>
                    <p:cNvGrpSpPr/>
                    <p:nvPr/>
                  </p:nvGrpSpPr>
                  <p:grpSpPr>
                    <a:xfrm>
                      <a:off x="8422624" y="3034205"/>
                      <a:ext cx="1157732" cy="1157732"/>
                      <a:chOff x="8422624" y="3034205"/>
                      <a:chExt cx="1157732" cy="1157732"/>
                    </a:xfrm>
                  </p:grpSpPr>
                  <p:pic>
                    <p:nvPicPr>
                      <p:cNvPr id="57" name="Picture 8" descr="Káº¿t quáº£ hÃ¬nh áº£nh cho bag icon outline">
                        <a:extLst>
                          <a:ext uri="{FF2B5EF4-FFF2-40B4-BE49-F238E27FC236}">
                            <a16:creationId xmlns:a16="http://schemas.microsoft.com/office/drawing/2014/main" id="{23FA5144-6DF5-4482-A799-1DF7FE5FEB99}"/>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F5F9357-0186-4642-B32A-BCAD8D61ADBC}"/>
                          </a:ext>
                        </a:extLst>
                      </p:cNvPr>
                      <p:cNvSpPr txBox="1"/>
                      <p:nvPr/>
                    </p:nvSpPr>
                    <p:spPr>
                      <a:xfrm>
                        <a:off x="8803842" y="3552601"/>
                        <a:ext cx="340158" cy="461665"/>
                      </a:xfrm>
                      <a:prstGeom prst="rect">
                        <a:avLst/>
                      </a:prstGeom>
                      <a:noFill/>
                    </p:spPr>
                    <p:txBody>
                      <a:bodyPr wrap="none" rtlCol="0">
                        <a:spAutoFit/>
                      </a:bodyPr>
                      <a:lstStyle/>
                      <a:p>
                        <a:r>
                          <a:rPr lang="en-US" sz="2400" b="1"/>
                          <a:t>1</a:t>
                        </a:r>
                      </a:p>
                    </p:txBody>
                  </p:sp>
                </p:grpSp>
                <p:grpSp>
                  <p:nvGrpSpPr>
                    <p:cNvPr id="46" name="Group 45">
                      <a:extLst>
                        <a:ext uri="{FF2B5EF4-FFF2-40B4-BE49-F238E27FC236}">
                          <a16:creationId xmlns:a16="http://schemas.microsoft.com/office/drawing/2014/main" id="{0663DA3B-B553-4342-A1F2-85E2D500F2D2}"/>
                        </a:ext>
                      </a:extLst>
                    </p:cNvPr>
                    <p:cNvGrpSpPr/>
                    <p:nvPr/>
                  </p:nvGrpSpPr>
                  <p:grpSpPr>
                    <a:xfrm>
                      <a:off x="6874955" y="3058857"/>
                      <a:ext cx="1157732" cy="1157732"/>
                      <a:chOff x="6874955" y="3058857"/>
                      <a:chExt cx="1157732" cy="1157732"/>
                    </a:xfrm>
                  </p:grpSpPr>
                  <p:pic>
                    <p:nvPicPr>
                      <p:cNvPr id="56" name="Picture 8" descr="Káº¿t quáº£ hÃ¬nh áº£nh cho bag icon outline">
                        <a:extLst>
                          <a:ext uri="{FF2B5EF4-FFF2-40B4-BE49-F238E27FC236}">
                            <a16:creationId xmlns:a16="http://schemas.microsoft.com/office/drawing/2014/main" id="{19AAE2B8-B801-4B0A-BE9E-E5EF7C480A28}"/>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20A2648D-5054-4B45-87F0-1EB2C8E25704}"/>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47" name="Group 46">
                      <a:extLst>
                        <a:ext uri="{FF2B5EF4-FFF2-40B4-BE49-F238E27FC236}">
                          <a16:creationId xmlns:a16="http://schemas.microsoft.com/office/drawing/2014/main" id="{C5A7CB2D-7979-437B-8CE1-3111471E55C6}"/>
                        </a:ext>
                      </a:extLst>
                    </p:cNvPr>
                    <p:cNvGrpSpPr/>
                    <p:nvPr/>
                  </p:nvGrpSpPr>
                  <p:grpSpPr>
                    <a:xfrm>
                      <a:off x="5207767" y="3034205"/>
                      <a:ext cx="1157732" cy="1157732"/>
                      <a:chOff x="5207767" y="3034205"/>
                      <a:chExt cx="1157732" cy="1157732"/>
                    </a:xfrm>
                  </p:grpSpPr>
                  <p:pic>
                    <p:nvPicPr>
                      <p:cNvPr id="59" name="Picture 8" descr="Káº¿t quáº£ hÃ¬nh áº£nh cho bag icon outline">
                        <a:extLst>
                          <a:ext uri="{FF2B5EF4-FFF2-40B4-BE49-F238E27FC236}">
                            <a16:creationId xmlns:a16="http://schemas.microsoft.com/office/drawing/2014/main" id="{72C3E691-8132-46A4-B20D-45B09BA277FA}"/>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FA2B35F1-194F-4419-9652-E1CFD2FB5AB4}"/>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69" name="Group 68">
                    <a:extLst>
                      <a:ext uri="{FF2B5EF4-FFF2-40B4-BE49-F238E27FC236}">
                        <a16:creationId xmlns:a16="http://schemas.microsoft.com/office/drawing/2014/main" id="{3BE6B1B7-B217-42CD-96DB-73873AD62490}"/>
                      </a:ext>
                    </a:extLst>
                  </p:cNvPr>
                  <p:cNvGrpSpPr/>
                  <p:nvPr/>
                </p:nvGrpSpPr>
                <p:grpSpPr>
                  <a:xfrm>
                    <a:off x="5150859" y="5787560"/>
                    <a:ext cx="6039777" cy="1182384"/>
                    <a:chOff x="5207767" y="3034205"/>
                    <a:chExt cx="6039777" cy="1182384"/>
                  </a:xfrm>
                </p:grpSpPr>
                <p:grpSp>
                  <p:nvGrpSpPr>
                    <p:cNvPr id="70" name="Group 69">
                      <a:extLst>
                        <a:ext uri="{FF2B5EF4-FFF2-40B4-BE49-F238E27FC236}">
                          <a16:creationId xmlns:a16="http://schemas.microsoft.com/office/drawing/2014/main" id="{DB102B8A-08FB-43E1-9FFA-291A87FF4C46}"/>
                        </a:ext>
                      </a:extLst>
                    </p:cNvPr>
                    <p:cNvGrpSpPr/>
                    <p:nvPr/>
                  </p:nvGrpSpPr>
                  <p:grpSpPr>
                    <a:xfrm>
                      <a:off x="10089812" y="3034205"/>
                      <a:ext cx="1157732" cy="1157732"/>
                      <a:chOff x="10089812" y="3034205"/>
                      <a:chExt cx="1157732" cy="1157732"/>
                    </a:xfrm>
                  </p:grpSpPr>
                  <p:pic>
                    <p:nvPicPr>
                      <p:cNvPr id="80" name="Picture 8" descr="Káº¿t quáº£ hÃ¬nh áº£nh cho bag icon outline">
                        <a:extLst>
                          <a:ext uri="{FF2B5EF4-FFF2-40B4-BE49-F238E27FC236}">
                            <a16:creationId xmlns:a16="http://schemas.microsoft.com/office/drawing/2014/main" id="{EA7A19CB-D97F-40E5-BE21-7BB936C6DCD9}"/>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24661922-4E94-40D0-A524-B5DDB48A4BAC}"/>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71" name="Group 70">
                      <a:extLst>
                        <a:ext uri="{FF2B5EF4-FFF2-40B4-BE49-F238E27FC236}">
                          <a16:creationId xmlns:a16="http://schemas.microsoft.com/office/drawing/2014/main" id="{4F0119FC-E58F-4DB8-8580-BE5912429024}"/>
                        </a:ext>
                      </a:extLst>
                    </p:cNvPr>
                    <p:cNvGrpSpPr/>
                    <p:nvPr/>
                  </p:nvGrpSpPr>
                  <p:grpSpPr>
                    <a:xfrm>
                      <a:off x="8422624" y="3034205"/>
                      <a:ext cx="1157732" cy="1157732"/>
                      <a:chOff x="8422624" y="3034205"/>
                      <a:chExt cx="1157732" cy="1157732"/>
                    </a:xfrm>
                  </p:grpSpPr>
                  <p:pic>
                    <p:nvPicPr>
                      <p:cNvPr id="78" name="Picture 8" descr="Káº¿t quáº£ hÃ¬nh áº£nh cho bag icon outline">
                        <a:extLst>
                          <a:ext uri="{FF2B5EF4-FFF2-40B4-BE49-F238E27FC236}">
                            <a16:creationId xmlns:a16="http://schemas.microsoft.com/office/drawing/2014/main" id="{23D0DD9D-A828-47CC-8F3F-5CE5E3A9C887}"/>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BB3AA-7BDB-44DE-9EA2-07265159356D}"/>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72" name="Group 71">
                      <a:extLst>
                        <a:ext uri="{FF2B5EF4-FFF2-40B4-BE49-F238E27FC236}">
                          <a16:creationId xmlns:a16="http://schemas.microsoft.com/office/drawing/2014/main" id="{50C01E7E-DD76-472F-8DAC-C222879F0E49}"/>
                        </a:ext>
                      </a:extLst>
                    </p:cNvPr>
                    <p:cNvGrpSpPr/>
                    <p:nvPr/>
                  </p:nvGrpSpPr>
                  <p:grpSpPr>
                    <a:xfrm>
                      <a:off x="6874955" y="3058857"/>
                      <a:ext cx="1157732" cy="1157732"/>
                      <a:chOff x="6874955" y="3058857"/>
                      <a:chExt cx="1157732" cy="1157732"/>
                    </a:xfrm>
                  </p:grpSpPr>
                  <p:pic>
                    <p:nvPicPr>
                      <p:cNvPr id="76" name="Picture 8" descr="Káº¿t quáº£ hÃ¬nh áº£nh cho bag icon outline">
                        <a:extLst>
                          <a:ext uri="{FF2B5EF4-FFF2-40B4-BE49-F238E27FC236}">
                            <a16:creationId xmlns:a16="http://schemas.microsoft.com/office/drawing/2014/main" id="{AFC91328-734C-4348-B516-CB1D7917CEB9}"/>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3ACC676D-F75A-401E-829A-3BAE7243DF8E}"/>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73" name="Group 72">
                      <a:extLst>
                        <a:ext uri="{FF2B5EF4-FFF2-40B4-BE49-F238E27FC236}">
                          <a16:creationId xmlns:a16="http://schemas.microsoft.com/office/drawing/2014/main" id="{B6B97E3E-2373-4A7B-82A6-374B73362800}"/>
                        </a:ext>
                      </a:extLst>
                    </p:cNvPr>
                    <p:cNvGrpSpPr/>
                    <p:nvPr/>
                  </p:nvGrpSpPr>
                  <p:grpSpPr>
                    <a:xfrm>
                      <a:off x="5207767" y="3034205"/>
                      <a:ext cx="1157732" cy="1157732"/>
                      <a:chOff x="5207767" y="3034205"/>
                      <a:chExt cx="1157732" cy="1157732"/>
                    </a:xfrm>
                  </p:grpSpPr>
                  <p:pic>
                    <p:nvPicPr>
                      <p:cNvPr id="74" name="Picture 8" descr="Káº¿t quáº£ hÃ¬nh áº£nh cho bag icon outline">
                        <a:extLst>
                          <a:ext uri="{FF2B5EF4-FFF2-40B4-BE49-F238E27FC236}">
                            <a16:creationId xmlns:a16="http://schemas.microsoft.com/office/drawing/2014/main" id="{B8A99CFB-1179-44F1-BA3C-F5528045BA4C}"/>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87411BAB-9892-4ADF-BCB0-90CE3A32951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82" name="Group 81">
                    <a:extLst>
                      <a:ext uri="{FF2B5EF4-FFF2-40B4-BE49-F238E27FC236}">
                        <a16:creationId xmlns:a16="http://schemas.microsoft.com/office/drawing/2014/main" id="{E6164A91-D3E5-484E-85D6-77E453FE8C2F}"/>
                      </a:ext>
                    </a:extLst>
                  </p:cNvPr>
                  <p:cNvGrpSpPr/>
                  <p:nvPr/>
                </p:nvGrpSpPr>
                <p:grpSpPr>
                  <a:xfrm>
                    <a:off x="5207767" y="8554710"/>
                    <a:ext cx="6039777" cy="1182384"/>
                    <a:chOff x="5207767" y="3034205"/>
                    <a:chExt cx="6039777" cy="1182384"/>
                  </a:xfrm>
                </p:grpSpPr>
                <p:grpSp>
                  <p:nvGrpSpPr>
                    <p:cNvPr id="83" name="Group 82">
                      <a:extLst>
                        <a:ext uri="{FF2B5EF4-FFF2-40B4-BE49-F238E27FC236}">
                          <a16:creationId xmlns:a16="http://schemas.microsoft.com/office/drawing/2014/main" id="{2AEC9AB5-6575-4839-BA5E-F399DFC72C2B}"/>
                        </a:ext>
                      </a:extLst>
                    </p:cNvPr>
                    <p:cNvGrpSpPr/>
                    <p:nvPr/>
                  </p:nvGrpSpPr>
                  <p:grpSpPr>
                    <a:xfrm>
                      <a:off x="10089812" y="3034205"/>
                      <a:ext cx="1157732" cy="1157732"/>
                      <a:chOff x="10089812" y="3034205"/>
                      <a:chExt cx="1157732" cy="1157732"/>
                    </a:xfrm>
                  </p:grpSpPr>
                  <p:pic>
                    <p:nvPicPr>
                      <p:cNvPr id="93" name="Picture 8" descr="Káº¿t quáº£ hÃ¬nh áº£nh cho bag icon outline">
                        <a:extLst>
                          <a:ext uri="{FF2B5EF4-FFF2-40B4-BE49-F238E27FC236}">
                            <a16:creationId xmlns:a16="http://schemas.microsoft.com/office/drawing/2014/main" id="{24640674-E209-4DF4-8D8F-873B5E5D1B10}"/>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F93C00A7-BAE2-4B36-9F82-39759439DCDD}"/>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84" name="Group 83">
                      <a:extLst>
                        <a:ext uri="{FF2B5EF4-FFF2-40B4-BE49-F238E27FC236}">
                          <a16:creationId xmlns:a16="http://schemas.microsoft.com/office/drawing/2014/main" id="{6BE8FE5E-0147-45EA-A663-5F7027E6271B}"/>
                        </a:ext>
                      </a:extLst>
                    </p:cNvPr>
                    <p:cNvGrpSpPr/>
                    <p:nvPr/>
                  </p:nvGrpSpPr>
                  <p:grpSpPr>
                    <a:xfrm>
                      <a:off x="8422624" y="3034205"/>
                      <a:ext cx="1157732" cy="1157732"/>
                      <a:chOff x="8422624" y="3034205"/>
                      <a:chExt cx="1157732" cy="1157732"/>
                    </a:xfrm>
                  </p:grpSpPr>
                  <p:pic>
                    <p:nvPicPr>
                      <p:cNvPr id="91" name="Picture 8" descr="Káº¿t quáº£ hÃ¬nh áº£nh cho bag icon outline">
                        <a:extLst>
                          <a:ext uri="{FF2B5EF4-FFF2-40B4-BE49-F238E27FC236}">
                            <a16:creationId xmlns:a16="http://schemas.microsoft.com/office/drawing/2014/main" id="{FF21A905-5387-47DC-A285-7BE1F0873EF7}"/>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5DE9349A-60D8-4158-8F67-F7AA72E2B45E}"/>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85" name="Group 84">
                      <a:extLst>
                        <a:ext uri="{FF2B5EF4-FFF2-40B4-BE49-F238E27FC236}">
                          <a16:creationId xmlns:a16="http://schemas.microsoft.com/office/drawing/2014/main" id="{63928450-8138-4CE4-8EC9-DB6B2D5C6AC4}"/>
                        </a:ext>
                      </a:extLst>
                    </p:cNvPr>
                    <p:cNvGrpSpPr/>
                    <p:nvPr/>
                  </p:nvGrpSpPr>
                  <p:grpSpPr>
                    <a:xfrm>
                      <a:off x="6874955" y="3058857"/>
                      <a:ext cx="1157732" cy="1157732"/>
                      <a:chOff x="6874955" y="3058857"/>
                      <a:chExt cx="1157732" cy="1157732"/>
                    </a:xfrm>
                  </p:grpSpPr>
                  <p:pic>
                    <p:nvPicPr>
                      <p:cNvPr id="89" name="Picture 8" descr="Káº¿t quáº£ hÃ¬nh áº£nh cho bag icon outline">
                        <a:extLst>
                          <a:ext uri="{FF2B5EF4-FFF2-40B4-BE49-F238E27FC236}">
                            <a16:creationId xmlns:a16="http://schemas.microsoft.com/office/drawing/2014/main" id="{1B7AB2AE-0335-43F3-8C84-71943C8DE0F6}"/>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3EB1EC04-2A78-4D67-AF6A-65F3B2072557}"/>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86" name="Group 85">
                      <a:extLst>
                        <a:ext uri="{FF2B5EF4-FFF2-40B4-BE49-F238E27FC236}">
                          <a16:creationId xmlns:a16="http://schemas.microsoft.com/office/drawing/2014/main" id="{919404E0-529C-4474-B2FB-A79409D5E2C5}"/>
                        </a:ext>
                      </a:extLst>
                    </p:cNvPr>
                    <p:cNvGrpSpPr/>
                    <p:nvPr/>
                  </p:nvGrpSpPr>
                  <p:grpSpPr>
                    <a:xfrm>
                      <a:off x="5207767" y="3034205"/>
                      <a:ext cx="1157732" cy="1157732"/>
                      <a:chOff x="5207767" y="3034205"/>
                      <a:chExt cx="1157732" cy="1157732"/>
                    </a:xfrm>
                  </p:grpSpPr>
                  <p:pic>
                    <p:nvPicPr>
                      <p:cNvPr id="87" name="Picture 8" descr="Káº¿t quáº£ hÃ¬nh áº£nh cho bag icon outline">
                        <a:extLst>
                          <a:ext uri="{FF2B5EF4-FFF2-40B4-BE49-F238E27FC236}">
                            <a16:creationId xmlns:a16="http://schemas.microsoft.com/office/drawing/2014/main" id="{26FB7024-AB9E-44DF-AECB-C26DD1CCB319}"/>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4DDA02BF-85CA-4F80-A4E9-24E35F66F68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60" name="Group 59">
                    <a:extLst>
                      <a:ext uri="{FF2B5EF4-FFF2-40B4-BE49-F238E27FC236}">
                        <a16:creationId xmlns:a16="http://schemas.microsoft.com/office/drawing/2014/main" id="{8DB920F1-D348-4076-9A94-F5E0CBFF46E2}"/>
                      </a:ext>
                    </a:extLst>
                  </p:cNvPr>
                  <p:cNvGrpSpPr/>
                  <p:nvPr/>
                </p:nvGrpSpPr>
                <p:grpSpPr>
                  <a:xfrm>
                    <a:off x="13037919" y="3079567"/>
                    <a:ext cx="1157732" cy="1157732"/>
                    <a:chOff x="13037919" y="3079567"/>
                    <a:chExt cx="1157732" cy="1157732"/>
                  </a:xfrm>
                </p:grpSpPr>
                <p:pic>
                  <p:nvPicPr>
                    <p:cNvPr id="95" name="Picture 8" descr="Káº¿t quáº£ hÃ¬nh áº£nh cho bag icon outline">
                      <a:extLst>
                        <a:ext uri="{FF2B5EF4-FFF2-40B4-BE49-F238E27FC236}">
                          <a16:creationId xmlns:a16="http://schemas.microsoft.com/office/drawing/2014/main" id="{B9ED1039-D98F-4534-879C-23914CF25AD1}"/>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3037919" y="3079567"/>
                      <a:ext cx="1157732" cy="1157732"/>
                    </a:xfrm>
                    <a:prstGeom prst="rect">
                      <a:avLst/>
                    </a:prstGeom>
                  </p:spPr>
                </p:pic>
                <p:pic>
                  <p:nvPicPr>
                    <p:cNvPr id="98" name="Picture 10" descr="HÃ¬nh áº£nh cÃ³ liÃªn quan">
                      <a:extLst>
                        <a:ext uri="{FF2B5EF4-FFF2-40B4-BE49-F238E27FC236}">
                          <a16:creationId xmlns:a16="http://schemas.microsoft.com/office/drawing/2014/main" id="{C2DBE515-A82D-4758-AE88-DD2815D31A16}"/>
                        </a:ext>
                      </a:extLst>
                    </p:cNvPr>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28391" t="23978" r="31535" b="27976"/>
                    <a:stretch/>
                  </p:blipFill>
                  <p:spPr bwMode="auto">
                    <a:xfrm>
                      <a:off x="13431205" y="3663793"/>
                      <a:ext cx="376238" cy="3504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1" name="Group 100">
                    <a:extLst>
                      <a:ext uri="{FF2B5EF4-FFF2-40B4-BE49-F238E27FC236}">
                        <a16:creationId xmlns:a16="http://schemas.microsoft.com/office/drawing/2014/main" id="{BF06C04F-B073-49C4-9081-112AA6DA370F}"/>
                      </a:ext>
                    </a:extLst>
                  </p:cNvPr>
                  <p:cNvGrpSpPr/>
                  <p:nvPr/>
                </p:nvGrpSpPr>
                <p:grpSpPr>
                  <a:xfrm>
                    <a:off x="13029875" y="5815041"/>
                    <a:ext cx="1157732" cy="1157732"/>
                    <a:chOff x="13037919" y="3079567"/>
                    <a:chExt cx="1157732" cy="1157732"/>
                  </a:xfrm>
                </p:grpSpPr>
                <p:pic>
                  <p:nvPicPr>
                    <p:cNvPr id="102" name="Picture 8" descr="Káº¿t quáº£ hÃ¬nh áº£nh cho bag icon outline">
                      <a:extLst>
                        <a:ext uri="{FF2B5EF4-FFF2-40B4-BE49-F238E27FC236}">
                          <a16:creationId xmlns:a16="http://schemas.microsoft.com/office/drawing/2014/main" id="{C7703F60-A33E-4A33-957D-297E701A8CC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3037919" y="3079567"/>
                      <a:ext cx="1157732" cy="1157732"/>
                    </a:xfrm>
                    <a:prstGeom prst="rect">
                      <a:avLst/>
                    </a:prstGeom>
                  </p:spPr>
                </p:pic>
                <p:pic>
                  <p:nvPicPr>
                    <p:cNvPr id="103" name="Picture 10" descr="HÃ¬nh áº£nh cÃ³ liÃªn quan">
                      <a:extLst>
                        <a:ext uri="{FF2B5EF4-FFF2-40B4-BE49-F238E27FC236}">
                          <a16:creationId xmlns:a16="http://schemas.microsoft.com/office/drawing/2014/main" id="{A8B8E73E-7944-41E4-9596-3091FC7D2DB5}"/>
                        </a:ext>
                      </a:extLst>
                    </p:cNvPr>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28391" t="23978" r="31535" b="27976"/>
                    <a:stretch/>
                  </p:blipFill>
                  <p:spPr bwMode="auto">
                    <a:xfrm>
                      <a:off x="13431205" y="3663793"/>
                      <a:ext cx="376238" cy="35047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5" name="Straight Connector 64">
                    <a:extLst>
                      <a:ext uri="{FF2B5EF4-FFF2-40B4-BE49-F238E27FC236}">
                        <a16:creationId xmlns:a16="http://schemas.microsoft.com/office/drawing/2014/main" id="{7F5BB65D-C003-431F-8993-FDB104D231C1}"/>
                      </a:ext>
                    </a:extLst>
                  </p:cNvPr>
                  <p:cNvCxnSpPr/>
                  <p:nvPr/>
                </p:nvCxnSpPr>
                <p:spPr>
                  <a:xfrm>
                    <a:off x="13029875" y="8723086"/>
                    <a:ext cx="1165776" cy="898286"/>
                  </a:xfrm>
                  <a:prstGeom prst="line">
                    <a:avLst/>
                  </a:prstGeom>
                  <a:ln w="762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E36EB0-F65C-4418-95E5-3353E9AFEF01}"/>
                      </a:ext>
                    </a:extLst>
                  </p:cNvPr>
                  <p:cNvCxnSpPr/>
                  <p:nvPr/>
                </p:nvCxnSpPr>
                <p:spPr>
                  <a:xfrm flipV="1">
                    <a:off x="13037919" y="8723086"/>
                    <a:ext cx="1149688" cy="898286"/>
                  </a:xfrm>
                  <a:prstGeom prst="line">
                    <a:avLst/>
                  </a:prstGeom>
                  <a:ln w="76200" cap="rnd">
                    <a:solidFill>
                      <a:srgbClr val="FF0000"/>
                    </a:solidFill>
                    <a:round/>
                    <a:head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53E8820-CDF0-46DA-B609-7CB0FD3D33FE}"/>
                      </a:ext>
                    </a:extLst>
                  </p:cNvPr>
                  <p:cNvCxnSpPr>
                    <a:stCxn id="26" idx="1"/>
                    <a:endCxn id="43" idx="3"/>
                  </p:cNvCxnSpPr>
                  <p:nvPr/>
                </p:nvCxnSpPr>
                <p:spPr>
                  <a:xfrm flipH="1">
                    <a:off x="14392859" y="9156814"/>
                    <a:ext cx="945468" cy="36112"/>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Straight Arrow Connector 108">
                  <a:extLst>
                    <a:ext uri="{FF2B5EF4-FFF2-40B4-BE49-F238E27FC236}">
                      <a16:creationId xmlns:a16="http://schemas.microsoft.com/office/drawing/2014/main" id="{82CBFD16-720F-42AE-922A-43424BB445D1}"/>
                    </a:ext>
                  </a:extLst>
                </p:cNvPr>
                <p:cNvCxnSpPr>
                  <a:cxnSpLocks/>
                  <a:endCxn id="40" idx="3"/>
                </p:cNvCxnSpPr>
                <p:nvPr/>
              </p:nvCxnSpPr>
              <p:spPr>
                <a:xfrm flipH="1">
                  <a:off x="14392859" y="6432890"/>
                  <a:ext cx="945469"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8D5BF34-12D6-4FC1-8AF6-ABF9ECAE29ED}"/>
                    </a:ext>
                  </a:extLst>
                </p:cNvPr>
                <p:cNvCxnSpPr>
                  <a:stCxn id="9222" idx="1"/>
                  <a:endCxn id="39" idx="3"/>
                </p:cNvCxnSpPr>
                <p:nvPr/>
              </p:nvCxnSpPr>
              <p:spPr>
                <a:xfrm flipH="1">
                  <a:off x="14490459" y="3703142"/>
                  <a:ext cx="785463"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26" name="Picture 6" descr="Káº¿t quáº£ hÃ¬nh áº£nh cho icon mÃ¡y giáº·t">
              <a:extLst>
                <a:ext uri="{FF2B5EF4-FFF2-40B4-BE49-F238E27FC236}">
                  <a16:creationId xmlns:a16="http://schemas.microsoft.com/office/drawing/2014/main" id="{C77FF3BE-AF67-48AB-9161-0289B46FBBA1}"/>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ackgroundRemoval t="15033" b="83333" l="16372" r="82301">
                          <a14:foregroundMark x1="38496" y1="15359" x2="38496" y2="15359"/>
                          <a14:foregroundMark x1="37168" y1="24837" x2="37168" y2="24837"/>
                          <a14:foregroundMark x1="62389" y1="22876" x2="62389" y2="22876"/>
                          <a14:foregroundMark x1="71239" y1="22876" x2="71239" y2="22876"/>
                          <a14:foregroundMark x1="82743" y1="26471" x2="82743" y2="26471"/>
                          <a14:foregroundMark x1="67257" y1="83333" x2="67257" y2="83333"/>
                        </a14:backgroundRemoval>
                      </a14:imgEffect>
                    </a14:imgLayer>
                  </a14:imgProps>
                </a:ext>
                <a:ext uri="{28A0092B-C50C-407E-A947-70E740481C1C}">
                  <a14:useLocalDpi xmlns:a14="http://schemas.microsoft.com/office/drawing/2010/main" val="0"/>
                </a:ext>
              </a:extLst>
            </a:blip>
            <a:srcRect l="9038" t="11779" r="11571" b="13350"/>
            <a:stretch/>
          </p:blipFill>
          <p:spPr bwMode="auto">
            <a:xfrm>
              <a:off x="15167695" y="5465869"/>
              <a:ext cx="1708202" cy="2182760"/>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653117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2192088" y="2696810"/>
            <a:ext cx="14650570" cy="830997"/>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ràng buộc về thời gian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p:txBody>
      </p:sp>
      <p:grpSp>
        <p:nvGrpSpPr>
          <p:cNvPr id="22" name="Group 21">
            <a:extLst>
              <a:ext uri="{FF2B5EF4-FFF2-40B4-BE49-F238E27FC236}">
                <a16:creationId xmlns:a16="http://schemas.microsoft.com/office/drawing/2014/main" id="{9FFD2CF6-203B-42F3-AF8F-07C7422536F9}"/>
              </a:ext>
            </a:extLst>
          </p:cNvPr>
          <p:cNvGrpSpPr/>
          <p:nvPr/>
        </p:nvGrpSpPr>
        <p:grpSpPr>
          <a:xfrm>
            <a:off x="5951745" y="4145017"/>
            <a:ext cx="6014883" cy="6275867"/>
            <a:chOff x="7534502" y="4266407"/>
            <a:chExt cx="6014883" cy="6275867"/>
          </a:xfrm>
        </p:grpSpPr>
        <p:grpSp>
          <p:nvGrpSpPr>
            <p:cNvPr id="18" name="Group 17">
              <a:extLst>
                <a:ext uri="{FF2B5EF4-FFF2-40B4-BE49-F238E27FC236}">
                  <a16:creationId xmlns:a16="http://schemas.microsoft.com/office/drawing/2014/main" id="{0A783D43-0300-4C73-A05F-8A97C346FD92}"/>
                </a:ext>
              </a:extLst>
            </p:cNvPr>
            <p:cNvGrpSpPr/>
            <p:nvPr/>
          </p:nvGrpSpPr>
          <p:grpSpPr>
            <a:xfrm>
              <a:off x="7534502" y="4266407"/>
              <a:ext cx="6014883" cy="6275867"/>
              <a:chOff x="7697194" y="4025949"/>
              <a:chExt cx="6014883" cy="6275867"/>
            </a:xfrm>
          </p:grpSpPr>
          <p:grpSp>
            <p:nvGrpSpPr>
              <p:cNvPr id="17" name="Group 16">
                <a:extLst>
                  <a:ext uri="{FF2B5EF4-FFF2-40B4-BE49-F238E27FC236}">
                    <a16:creationId xmlns:a16="http://schemas.microsoft.com/office/drawing/2014/main" id="{E4348298-1900-447E-82D2-47150AA710DB}"/>
                  </a:ext>
                </a:extLst>
              </p:cNvPr>
              <p:cNvGrpSpPr/>
              <p:nvPr/>
            </p:nvGrpSpPr>
            <p:grpSpPr>
              <a:xfrm>
                <a:off x="7697194" y="4025949"/>
                <a:ext cx="6014883" cy="6275867"/>
                <a:chOff x="6136558" y="3872466"/>
                <a:chExt cx="6014883" cy="6275867"/>
              </a:xfrm>
            </p:grpSpPr>
            <p:grpSp>
              <p:nvGrpSpPr>
                <p:cNvPr id="3" name="Group 2">
                  <a:extLst>
                    <a:ext uri="{FF2B5EF4-FFF2-40B4-BE49-F238E27FC236}">
                      <a16:creationId xmlns:a16="http://schemas.microsoft.com/office/drawing/2014/main" id="{E7189992-891E-4F53-AD69-80F42C11FF5B}"/>
                    </a:ext>
                  </a:extLst>
                </p:cNvPr>
                <p:cNvGrpSpPr/>
                <p:nvPr/>
              </p:nvGrpSpPr>
              <p:grpSpPr>
                <a:xfrm>
                  <a:off x="6136558" y="3872466"/>
                  <a:ext cx="6014883" cy="6275867"/>
                  <a:chOff x="6136558" y="3720066"/>
                  <a:chExt cx="6014883" cy="6275867"/>
                </a:xfrm>
              </p:grpSpPr>
              <p:grpSp>
                <p:nvGrpSpPr>
                  <p:cNvPr id="8" name="Google Shape;556;p24">
                    <a:extLst>
                      <a:ext uri="{FF2B5EF4-FFF2-40B4-BE49-F238E27FC236}">
                        <a16:creationId xmlns:a16="http://schemas.microsoft.com/office/drawing/2014/main" id="{024EAF38-6A13-4BA9-94C6-F560DFEB707B}"/>
                      </a:ext>
                    </a:extLst>
                  </p:cNvPr>
                  <p:cNvGrpSpPr/>
                  <p:nvPr/>
                </p:nvGrpSpPr>
                <p:grpSpPr>
                  <a:xfrm>
                    <a:off x="6136558" y="3720066"/>
                    <a:ext cx="6014883" cy="6275867"/>
                    <a:chOff x="2768474" y="949849"/>
                    <a:chExt cx="2944752" cy="3170450"/>
                  </a:xfrm>
                </p:grpSpPr>
                <p:sp>
                  <p:nvSpPr>
                    <p:cNvPr id="9" name="Google Shape;557;p24">
                      <a:extLst>
                        <a:ext uri="{FF2B5EF4-FFF2-40B4-BE49-F238E27FC236}">
                          <a16:creationId xmlns:a16="http://schemas.microsoft.com/office/drawing/2014/main" id="{28A471AA-5529-4D71-965D-A81A1088F87B}"/>
                        </a:ext>
                      </a:extLst>
                    </p:cNvPr>
                    <p:cNvSpPr/>
                    <p:nvPr/>
                  </p:nvSpPr>
                  <p:spPr>
                    <a:xfrm rot="5400000">
                      <a:off x="2768474" y="949849"/>
                      <a:ext cx="1706700" cy="1706700"/>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8;p24">
                      <a:extLst>
                        <a:ext uri="{FF2B5EF4-FFF2-40B4-BE49-F238E27FC236}">
                          <a16:creationId xmlns:a16="http://schemas.microsoft.com/office/drawing/2014/main" id="{2E3E820D-8066-4006-AA4F-A40F793C3C73}"/>
                        </a:ext>
                      </a:extLst>
                    </p:cNvPr>
                    <p:cNvSpPr/>
                    <p:nvPr/>
                  </p:nvSpPr>
                  <p:spPr>
                    <a:xfrm rot="5400000" flipH="1">
                      <a:off x="3109874" y="2754999"/>
                      <a:ext cx="1365300" cy="1365300"/>
                    </a:xfrm>
                    <a:prstGeom prst="teardrop">
                      <a:avLst>
                        <a:gd name="adj" fmla="val 10000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9;p24">
                      <a:extLst>
                        <a:ext uri="{FF2B5EF4-FFF2-40B4-BE49-F238E27FC236}">
                          <a16:creationId xmlns:a16="http://schemas.microsoft.com/office/drawing/2014/main" id="{9C9736F3-7E77-439F-B4FC-6CFEEE51E3E4}"/>
                        </a:ext>
                      </a:extLst>
                    </p:cNvPr>
                    <p:cNvSpPr/>
                    <p:nvPr/>
                  </p:nvSpPr>
                  <p:spPr>
                    <a:xfrm rot="10800000">
                      <a:off x="4573417" y="1713349"/>
                      <a:ext cx="943200" cy="943200"/>
                    </a:xfrm>
                    <a:prstGeom prst="teardrop">
                      <a:avLst>
                        <a:gd name="adj" fmla="val 10000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0;p24">
                      <a:extLst>
                        <a:ext uri="{FF2B5EF4-FFF2-40B4-BE49-F238E27FC236}">
                          <a16:creationId xmlns:a16="http://schemas.microsoft.com/office/drawing/2014/main" id="{A0F86F88-16BF-483F-93B9-A1452CECEBDA}"/>
                        </a:ext>
                      </a:extLst>
                    </p:cNvPr>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34;p40">
                    <a:extLst>
                      <a:ext uri="{FF2B5EF4-FFF2-40B4-BE49-F238E27FC236}">
                        <a16:creationId xmlns:a16="http://schemas.microsoft.com/office/drawing/2014/main" id="{90226C3D-4697-49EE-BAEB-F42E3FAB1C47}"/>
                      </a:ext>
                    </a:extLst>
                  </p:cNvPr>
                  <p:cNvGrpSpPr/>
                  <p:nvPr/>
                </p:nvGrpSpPr>
                <p:grpSpPr>
                  <a:xfrm>
                    <a:off x="10450720" y="7869569"/>
                    <a:ext cx="1076796" cy="1070131"/>
                    <a:chOff x="6749416" y="1120884"/>
                    <a:chExt cx="396900" cy="396300"/>
                  </a:xfrm>
                  <a:solidFill>
                    <a:schemeClr val="bg1"/>
                  </a:solidFill>
                </p:grpSpPr>
                <p:sp>
                  <p:nvSpPr>
                    <p:cNvPr id="14" name="Google Shape;835;p40">
                      <a:extLst>
                        <a:ext uri="{FF2B5EF4-FFF2-40B4-BE49-F238E27FC236}">
                          <a16:creationId xmlns:a16="http://schemas.microsoft.com/office/drawing/2014/main" id="{0EA8FA2E-C28A-4F93-A9F7-B319DD743C42}"/>
                        </a:ext>
                      </a:extLst>
                    </p:cNvPr>
                    <p:cNvSpPr/>
                    <p:nvPr/>
                  </p:nvSpPr>
                  <p:spPr>
                    <a:xfrm>
                      <a:off x="6749416" y="1120884"/>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6;p40">
                      <a:extLst>
                        <a:ext uri="{FF2B5EF4-FFF2-40B4-BE49-F238E27FC236}">
                          <a16:creationId xmlns:a16="http://schemas.microsoft.com/office/drawing/2014/main" id="{5B96307A-BB9B-4B9D-ABEE-63712492E46B}"/>
                        </a:ext>
                      </a:extLst>
                    </p:cNvPr>
                    <p:cNvSpPr/>
                    <p:nvPr/>
                  </p:nvSpPr>
                  <p:spPr>
                    <a:xfrm>
                      <a:off x="6786066" y="1157534"/>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015;p40">
                  <a:extLst>
                    <a:ext uri="{FF2B5EF4-FFF2-40B4-BE49-F238E27FC236}">
                      <a16:creationId xmlns:a16="http://schemas.microsoft.com/office/drawing/2014/main" id="{B43986CF-20A0-4CB9-9A58-B35500694F37}"/>
                    </a:ext>
                  </a:extLst>
                </p:cNvPr>
                <p:cNvSpPr/>
                <p:nvPr/>
              </p:nvSpPr>
              <p:spPr>
                <a:xfrm>
                  <a:off x="7320207" y="8167724"/>
                  <a:ext cx="2009876" cy="1110735"/>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2;p40">
                <a:extLst>
                  <a:ext uri="{FF2B5EF4-FFF2-40B4-BE49-F238E27FC236}">
                    <a16:creationId xmlns:a16="http://schemas.microsoft.com/office/drawing/2014/main" id="{34CB01A6-0F00-4D5E-9ED2-5709AACC321E}"/>
                  </a:ext>
                </a:extLst>
              </p:cNvPr>
              <p:cNvGrpSpPr/>
              <p:nvPr/>
            </p:nvGrpSpPr>
            <p:grpSpPr>
              <a:xfrm>
                <a:off x="8599861" y="5122028"/>
                <a:ext cx="2104775" cy="1557194"/>
                <a:chOff x="5255200" y="3006475"/>
                <a:chExt cx="511700" cy="378575"/>
              </a:xfrm>
              <a:solidFill>
                <a:schemeClr val="bg1"/>
              </a:solidFill>
            </p:grpSpPr>
            <p:sp>
              <p:nvSpPr>
                <p:cNvPr id="20" name="Google Shape;943;p40">
                  <a:extLst>
                    <a:ext uri="{FF2B5EF4-FFF2-40B4-BE49-F238E27FC236}">
                      <a16:creationId xmlns:a16="http://schemas.microsoft.com/office/drawing/2014/main" id="{1518BB71-4984-42E2-B3CD-B100C657E7D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4;p40">
                  <a:extLst>
                    <a:ext uri="{FF2B5EF4-FFF2-40B4-BE49-F238E27FC236}">
                      <a16:creationId xmlns:a16="http://schemas.microsoft.com/office/drawing/2014/main" id="{C8EA5D09-843D-4F78-ABBE-A25EFB4FD58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803;p40">
              <a:extLst>
                <a:ext uri="{FF2B5EF4-FFF2-40B4-BE49-F238E27FC236}">
                  <a16:creationId xmlns:a16="http://schemas.microsoft.com/office/drawing/2014/main" id="{7BE47FAA-18B6-4C25-9403-AFA3C067B39E}"/>
                </a:ext>
              </a:extLst>
            </p:cNvPr>
            <p:cNvGrpSpPr/>
            <p:nvPr/>
          </p:nvGrpSpPr>
          <p:grpSpPr>
            <a:xfrm>
              <a:off x="11676235" y="6302381"/>
              <a:ext cx="1011767" cy="854928"/>
              <a:chOff x="3918650" y="293075"/>
              <a:chExt cx="488500" cy="412775"/>
            </a:xfrm>
            <a:solidFill>
              <a:schemeClr val="bg1"/>
            </a:solidFill>
          </p:grpSpPr>
          <p:sp>
            <p:nvSpPr>
              <p:cNvPr id="24" name="Google Shape;804;p40">
                <a:extLst>
                  <a:ext uri="{FF2B5EF4-FFF2-40B4-BE49-F238E27FC236}">
                    <a16:creationId xmlns:a16="http://schemas.microsoft.com/office/drawing/2014/main" id="{73ACAC7E-46E7-4291-9228-5FC9DB1725E8}"/>
                  </a:ext>
                </a:extLst>
              </p:cNvPr>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5;p40">
                <a:extLst>
                  <a:ext uri="{FF2B5EF4-FFF2-40B4-BE49-F238E27FC236}">
                    <a16:creationId xmlns:a16="http://schemas.microsoft.com/office/drawing/2014/main" id="{BE4C9035-2169-4293-8330-9F887416556A}"/>
                  </a:ext>
                </a:extLst>
              </p:cNvPr>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6;p40">
                <a:extLst>
                  <a:ext uri="{FF2B5EF4-FFF2-40B4-BE49-F238E27FC236}">
                    <a16:creationId xmlns:a16="http://schemas.microsoft.com/office/drawing/2014/main" id="{CF7BC8F8-8F36-48F9-8344-2C1CE1246028}"/>
                  </a:ext>
                </a:extLst>
              </p:cNvPr>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Rectangle 26">
            <a:extLst>
              <a:ext uri="{FF2B5EF4-FFF2-40B4-BE49-F238E27FC236}">
                <a16:creationId xmlns:a16="http://schemas.microsoft.com/office/drawing/2014/main" id="{45BFB0E5-7389-49FF-995B-6C6E7487015B}"/>
              </a:ext>
            </a:extLst>
          </p:cNvPr>
          <p:cNvSpPr/>
          <p:nvPr/>
        </p:nvSpPr>
        <p:spPr>
          <a:xfrm>
            <a:off x="12593832" y="8461579"/>
            <a:ext cx="4859022"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hoạt đông:</a:t>
            </a:r>
          </a:p>
          <a:p>
            <a:r>
              <a:rPr lang="vi-VN" sz="4400" b="1">
                <a:solidFill>
                  <a:srgbClr val="445469"/>
                </a:solidFill>
                <a:latin typeface="Calibri Light" panose="020F0302020204030204" pitchFamily="34" charset="0"/>
                <a:cs typeface="Calibri Light" panose="020F0302020204030204" pitchFamily="34" charset="0"/>
              </a:rPr>
              <a:t>6:00 – 17:00</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28" name="Rectangle 27">
            <a:extLst>
              <a:ext uri="{FF2B5EF4-FFF2-40B4-BE49-F238E27FC236}">
                <a16:creationId xmlns:a16="http://schemas.microsoft.com/office/drawing/2014/main" id="{C0EC7D18-1C38-4C66-B6B6-474AD0D25D33}"/>
              </a:ext>
            </a:extLst>
          </p:cNvPr>
          <p:cNvSpPr/>
          <p:nvPr/>
        </p:nvSpPr>
        <p:spPr>
          <a:xfrm>
            <a:off x="12593832" y="5495226"/>
            <a:ext cx="4397358" cy="1569660"/>
          </a:xfrm>
          <a:prstGeom prst="rect">
            <a:avLst/>
          </a:prstGeom>
        </p:spPr>
        <p:txBody>
          <a:bodyPr wrap="none">
            <a:spAutoFit/>
          </a:bodyPr>
          <a:lstStyle/>
          <a:p>
            <a:r>
              <a:rPr lang="en-US" sz="4800">
                <a:solidFill>
                  <a:srgbClr val="445469"/>
                </a:solidFill>
                <a:latin typeface="Calibri Light" panose="020F0302020204030204" pitchFamily="34" charset="0"/>
                <a:cs typeface="Calibri Light" panose="020F0302020204030204" pitchFamily="34" charset="0"/>
              </a:rPr>
              <a:t>Phạm vi phục vụ:</a:t>
            </a:r>
          </a:p>
          <a:p>
            <a:r>
              <a:rPr lang="vi-VN" sz="4800" b="1">
                <a:solidFill>
                  <a:srgbClr val="445469"/>
                </a:solidFill>
                <a:latin typeface="Calibri Light" panose="020F0302020204030204" pitchFamily="34" charset="0"/>
                <a:cs typeface="Calibri Light" panose="020F0302020204030204" pitchFamily="34" charset="0"/>
              </a:rPr>
              <a:t>10 km</a:t>
            </a:r>
            <a:endParaRPr lang="en-US" sz="4800" b="1">
              <a:solidFill>
                <a:srgbClr val="445469"/>
              </a:solidFill>
              <a:latin typeface="Calibri Light" panose="020F0302020204030204" pitchFamily="34" charset="0"/>
              <a:cs typeface="Calibri Light" panose="020F0302020204030204" pitchFamily="34" charset="0"/>
            </a:endParaRPr>
          </a:p>
        </p:txBody>
      </p:sp>
      <p:sp>
        <p:nvSpPr>
          <p:cNvPr id="29" name="Rectangle 28">
            <a:extLst>
              <a:ext uri="{FF2B5EF4-FFF2-40B4-BE49-F238E27FC236}">
                <a16:creationId xmlns:a16="http://schemas.microsoft.com/office/drawing/2014/main" id="{4102DF15-15B5-4F47-B52B-669408EE6ED1}"/>
              </a:ext>
            </a:extLst>
          </p:cNvPr>
          <p:cNvSpPr/>
          <p:nvPr/>
        </p:nvSpPr>
        <p:spPr>
          <a:xfrm>
            <a:off x="1569922" y="8061470"/>
            <a:ext cx="4725974"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di chuyển:</a:t>
            </a:r>
          </a:p>
          <a:p>
            <a:r>
              <a:rPr lang="vi-VN" sz="4400" b="1">
                <a:solidFill>
                  <a:srgbClr val="445469"/>
                </a:solidFill>
                <a:latin typeface="Calibri Light" panose="020F0302020204030204" pitchFamily="34" charset="0"/>
                <a:cs typeface="Calibri Light" panose="020F0302020204030204" pitchFamily="34" charset="0"/>
              </a:rPr>
              <a:t>1 giờ/ lượt</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30" name="Rectangle 29">
            <a:extLst>
              <a:ext uri="{FF2B5EF4-FFF2-40B4-BE49-F238E27FC236}">
                <a16:creationId xmlns:a16="http://schemas.microsoft.com/office/drawing/2014/main" id="{37AF13F1-D30B-4A83-9C3A-7ABBDD851133}"/>
              </a:ext>
            </a:extLst>
          </p:cNvPr>
          <p:cNvSpPr/>
          <p:nvPr/>
        </p:nvSpPr>
        <p:spPr>
          <a:xfrm>
            <a:off x="2014346" y="4168736"/>
            <a:ext cx="3486066" cy="1508105"/>
          </a:xfrm>
          <a:prstGeom prst="rect">
            <a:avLst/>
          </a:prstGeom>
        </p:spPr>
        <p:txBody>
          <a:bodyPr wrap="square">
            <a:spAutoFit/>
          </a:bodyPr>
          <a:lstStyle/>
          <a:p>
            <a:r>
              <a:rPr lang="en-US" sz="4400">
                <a:solidFill>
                  <a:srgbClr val="445469"/>
                </a:solidFill>
                <a:latin typeface="Calibri Light" panose="020F0302020204030204" pitchFamily="34" charset="0"/>
                <a:cs typeface="Calibri Light" panose="020F0302020204030204" pitchFamily="34" charset="0"/>
              </a:rPr>
              <a:t>Thời gian xử lí: </a:t>
            </a:r>
            <a:r>
              <a:rPr lang="vi-VN" sz="4800" b="1">
                <a:solidFill>
                  <a:srgbClr val="445469"/>
                </a:solidFill>
                <a:latin typeface="Calibri Light" panose="020F0302020204030204" pitchFamily="34" charset="0"/>
                <a:cs typeface="Calibri Light" panose="020F0302020204030204" pitchFamily="34" charset="0"/>
              </a:rPr>
              <a:t>3 giờ</a:t>
            </a:r>
            <a:endParaRPr lang="en-US" sz="4400" b="1">
              <a:solidFill>
                <a:srgbClr val="445469"/>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6670752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2192088" y="2949677"/>
            <a:ext cx="14650570" cy="73558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Ứng dụng của hàng đợi nhiều trạm phục vụ trong đề tài:</a:t>
            </a:r>
          </a:p>
          <a:p>
            <a:pPr marL="1371600" lvl="2" indent="-457200" algn="just">
              <a:spcBef>
                <a:spcPts val="1200"/>
              </a:spcBef>
              <a:spcAft>
                <a:spcPts val="600"/>
              </a:spcAft>
              <a:buFont typeface="Courier New" panose="02070309020205020404" pitchFamily="49" charset="0"/>
              <a:buChar char="o"/>
            </a:pPr>
            <a:r>
              <a:rPr lang="en-US" sz="4800"/>
              <a:t>Không áp dụng tính xác xuất để tính số đơn hàng có thể phát sinh trong một đơn vị thời gian, số lượng trạm phục vụ (máy giặt) là không giới hạn.</a:t>
            </a:r>
          </a:p>
          <a:p>
            <a:pPr marL="1371600" lvl="2" indent="-457200" algn="just">
              <a:spcBef>
                <a:spcPts val="1200"/>
              </a:spcBef>
              <a:spcAft>
                <a:spcPts val="600"/>
              </a:spcAft>
              <a:buFont typeface="Courier New" panose="02070309020205020404" pitchFamily="49" charset="0"/>
              <a:buChar char="o"/>
            </a:pPr>
            <a:r>
              <a:rPr lang="en-US" sz="4800"/>
              <a:t>Độ ưu tiên của hàng đợi được tính dựa trên thời gian giao quần áo của khách hàng.</a:t>
            </a:r>
          </a:p>
          <a:p>
            <a:pPr marL="1371600" lvl="2" indent="-457200" algn="just">
              <a:spcBef>
                <a:spcPts val="1200"/>
              </a:spcBef>
              <a:spcAft>
                <a:spcPts val="600"/>
              </a:spcAft>
              <a:buFont typeface="Courier New" panose="02070309020205020404" pitchFamily="49" charset="0"/>
              <a:buChar char="o"/>
            </a:pPr>
            <a:r>
              <a:rPr lang="en-US" sz="4800"/>
              <a:t>Thời gian phục vụ khách hàng ở tất cả các trạm là như nhau (thời gian cố định là 3h). </a:t>
            </a:r>
          </a:p>
        </p:txBody>
      </p:sp>
    </p:spTree>
    <p:extLst>
      <p:ext uri="{BB962C8B-B14F-4D97-AF65-F5344CB8AC3E}">
        <p14:creationId xmlns:p14="http://schemas.microsoft.com/office/powerpoint/2010/main" val="253709326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06835403"/>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A4A011FA-B193-4E45-9C66-8468ECC89401}"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Kết luận</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72389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9A83CA19-A1D4-4B3C-98C2-120E4089C5D0}"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r>
              <a:rPr lang="en-US" sz="4800">
                <a:latin typeface="Calibri" panose="020F0502020204030204" pitchFamily="34" charset="0"/>
                <a:cs typeface="Calibri" panose="020F0502020204030204" pitchFamily="34" charset="0"/>
              </a:rPr>
              <a:t>, PostgreSQL, Postgraphile, Apollo Client</a:t>
            </a:r>
            <a:r>
              <a:rPr lang="vi-VN"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992788"/>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BFC50923-1F85-4A10-BAA0-A79B3C7166EF}"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4" name="Group 23">
            <a:extLst>
              <a:ext uri="{FF2B5EF4-FFF2-40B4-BE49-F238E27FC236}">
                <a16:creationId xmlns:a16="http://schemas.microsoft.com/office/drawing/2014/main" id="{24B1E74D-2273-4AEF-AABB-6A2361297A01}"/>
              </a:ext>
            </a:extLst>
          </p:cNvPr>
          <p:cNvGrpSpPr/>
          <p:nvPr/>
        </p:nvGrpSpPr>
        <p:grpSpPr>
          <a:xfrm>
            <a:off x="4710028" y="4029150"/>
            <a:ext cx="9511087" cy="3521072"/>
            <a:chOff x="1998035" y="3383399"/>
            <a:chExt cx="14291929" cy="5784759"/>
          </a:xfrm>
        </p:grpSpPr>
        <p:grpSp>
          <p:nvGrpSpPr>
            <p:cNvPr id="15" name="Group 14">
              <a:extLst>
                <a:ext uri="{FF2B5EF4-FFF2-40B4-BE49-F238E27FC236}">
                  <a16:creationId xmlns:a16="http://schemas.microsoft.com/office/drawing/2014/main" id="{FB18469F-45A8-459B-8979-866DA8FB9378}"/>
                </a:ext>
              </a:extLst>
            </p:cNvPr>
            <p:cNvGrpSpPr/>
            <p:nvPr/>
          </p:nvGrpSpPr>
          <p:grpSpPr>
            <a:xfrm>
              <a:off x="1998035" y="3383399"/>
              <a:ext cx="2986918" cy="5784759"/>
              <a:chOff x="2351313" y="2939143"/>
              <a:chExt cx="3020785" cy="5388428"/>
            </a:xfrm>
          </p:grpSpPr>
          <p:grpSp>
            <p:nvGrpSpPr>
              <p:cNvPr id="12" name="Group 11">
                <a:extLst>
                  <a:ext uri="{FF2B5EF4-FFF2-40B4-BE49-F238E27FC236}">
                    <a16:creationId xmlns:a16="http://schemas.microsoft.com/office/drawing/2014/main" id="{5B632616-06F6-4B31-9047-D795923EA219}"/>
                  </a:ext>
                </a:extLst>
              </p:cNvPr>
              <p:cNvGrpSpPr/>
              <p:nvPr/>
            </p:nvGrpSpPr>
            <p:grpSpPr>
              <a:xfrm>
                <a:off x="2351313" y="2939143"/>
                <a:ext cx="3020785" cy="5388428"/>
                <a:chOff x="2351313" y="2939143"/>
                <a:chExt cx="3020785" cy="5388428"/>
              </a:xfrm>
            </p:grpSpPr>
            <p:grpSp>
              <p:nvGrpSpPr>
                <p:cNvPr id="9" name="Group 8">
                  <a:extLst>
                    <a:ext uri="{FF2B5EF4-FFF2-40B4-BE49-F238E27FC236}">
                      <a16:creationId xmlns:a16="http://schemas.microsoft.com/office/drawing/2014/main" id="{1EDBE1B7-A5C1-408A-A0CB-3C01FAA84125}"/>
                    </a:ext>
                  </a:extLst>
                </p:cNvPr>
                <p:cNvGrpSpPr/>
                <p:nvPr/>
              </p:nvGrpSpPr>
              <p:grpSpPr>
                <a:xfrm>
                  <a:off x="2351313" y="2939143"/>
                  <a:ext cx="3020785" cy="5388428"/>
                  <a:chOff x="2351313" y="2939143"/>
                  <a:chExt cx="3020785" cy="5388428"/>
                </a:xfrm>
              </p:grpSpPr>
              <p:sp>
                <p:nvSpPr>
                  <p:cNvPr id="7" name="Rectangle: Rounded Corners 6">
                    <a:extLst>
                      <a:ext uri="{FF2B5EF4-FFF2-40B4-BE49-F238E27FC236}">
                        <a16:creationId xmlns:a16="http://schemas.microsoft.com/office/drawing/2014/main" id="{F3DB20B3-DD0C-4F54-9B74-0D96DE106441}"/>
                      </a:ext>
                    </a:extLst>
                  </p:cNvPr>
                  <p:cNvSpPr/>
                  <p:nvPr/>
                </p:nvSpPr>
                <p:spPr>
                  <a:xfrm>
                    <a:off x="2351313" y="2939143"/>
                    <a:ext cx="3020785" cy="5388428"/>
                  </a:xfrm>
                  <a:prstGeom prst="roundRect">
                    <a:avLst/>
                  </a:prstGeom>
                  <a:solidFill>
                    <a:srgbClr val="2287D6"/>
                  </a:solidFill>
                  <a:ln>
                    <a:solidFill>
                      <a:srgbClr val="4099E0"/>
                    </a:solidFill>
                  </a:ln>
                  <a:effectLst>
                    <a:outerShdw blurRad="368300" dist="88900" dir="5400000" algn="t" rotWithShape="0">
                      <a:schemeClr val="tx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06D106-B295-47B5-A3CF-854270F7F24C}"/>
                      </a:ext>
                    </a:extLst>
                  </p:cNvPr>
                  <p:cNvSpPr/>
                  <p:nvPr/>
                </p:nvSpPr>
                <p:spPr>
                  <a:xfrm>
                    <a:off x="2453367" y="3031899"/>
                    <a:ext cx="2816679" cy="51269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Ã¬nh áº£nh cÃ³ liÃªn quan">
                    <a:extLst>
                      <a:ext uri="{FF2B5EF4-FFF2-40B4-BE49-F238E27FC236}">
                        <a16:creationId xmlns:a16="http://schemas.microsoft.com/office/drawing/2014/main" id="{ECBF0AF2-08AA-472F-802E-BCE795C2223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43704" y="6858000"/>
                    <a:ext cx="1017725" cy="101772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05C0497A-06A9-45C2-BBE2-097A84181A39}"/>
                    </a:ext>
                  </a:extLst>
                </p:cNvPr>
                <p:cNvSpPr/>
                <p:nvPr/>
              </p:nvSpPr>
              <p:spPr>
                <a:xfrm>
                  <a:off x="3297711" y="2939143"/>
                  <a:ext cx="1127989" cy="375556"/>
                </a:xfrm>
                <a:prstGeom prst="roundRect">
                  <a:avLst>
                    <a:gd name="adj" fmla="val 30194"/>
                  </a:avLst>
                </a:prstGeom>
                <a:solidFill>
                  <a:srgbClr val="2287D6"/>
                </a:solidFill>
                <a:ln>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48BD7B85-FAA1-469C-892E-00D2AD7B2473}"/>
                  </a:ext>
                </a:extLst>
              </p:cNvPr>
              <p:cNvSpPr/>
              <p:nvPr/>
            </p:nvSpPr>
            <p:spPr>
              <a:xfrm>
                <a:off x="3406092"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C0A0F81-DB91-462B-9F88-E07E3CCE02D9}"/>
                  </a:ext>
                </a:extLst>
              </p:cNvPr>
              <p:cNvSpPr/>
              <p:nvPr/>
            </p:nvSpPr>
            <p:spPr>
              <a:xfrm>
                <a:off x="4234767"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58BB97-44A3-4451-A38F-03FCE6D4A2E1}"/>
                  </a:ext>
                </a:extLst>
              </p:cNvPr>
              <p:cNvSpPr/>
              <p:nvPr/>
            </p:nvSpPr>
            <p:spPr>
              <a:xfrm>
                <a:off x="3624411" y="3126921"/>
                <a:ext cx="474587" cy="82550"/>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descr="HÃ¬nh áº£nh cÃ³ liÃªn quan">
              <a:extLst>
                <a:ext uri="{FF2B5EF4-FFF2-40B4-BE49-F238E27FC236}">
                  <a16:creationId xmlns:a16="http://schemas.microsoft.com/office/drawing/2014/main" id="{E6AA90E5-7722-46AB-8B5A-6482F1B10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707" y="4602601"/>
              <a:ext cx="3191028" cy="319102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9258ED5-BED1-4C7E-90B2-66A6AC7C1148}"/>
                </a:ext>
              </a:extLst>
            </p:cNvPr>
            <p:cNvGrpSpPr/>
            <p:nvPr/>
          </p:nvGrpSpPr>
          <p:grpSpPr>
            <a:xfrm>
              <a:off x="11657404" y="4602601"/>
              <a:ext cx="4632560" cy="3606500"/>
              <a:chOff x="12415539" y="4380501"/>
              <a:chExt cx="4632560" cy="3606500"/>
            </a:xfrm>
          </p:grpSpPr>
          <p:grpSp>
            <p:nvGrpSpPr>
              <p:cNvPr id="22" name="Group 21">
                <a:extLst>
                  <a:ext uri="{FF2B5EF4-FFF2-40B4-BE49-F238E27FC236}">
                    <a16:creationId xmlns:a16="http://schemas.microsoft.com/office/drawing/2014/main" id="{24C29063-867A-4659-AC3D-9540A8A6B24C}"/>
                  </a:ext>
                </a:extLst>
              </p:cNvPr>
              <p:cNvGrpSpPr/>
              <p:nvPr/>
            </p:nvGrpSpPr>
            <p:grpSpPr>
              <a:xfrm>
                <a:off x="12415539" y="4380501"/>
                <a:ext cx="4632560" cy="3606500"/>
                <a:chOff x="12415539" y="4380501"/>
                <a:chExt cx="4632560" cy="3606500"/>
              </a:xfrm>
            </p:grpSpPr>
            <p:sp>
              <p:nvSpPr>
                <p:cNvPr id="21" name="Google Shape;758;p36">
                  <a:extLst>
                    <a:ext uri="{FF2B5EF4-FFF2-40B4-BE49-F238E27FC236}">
                      <a16:creationId xmlns:a16="http://schemas.microsoft.com/office/drawing/2014/main" id="{49398F32-F13B-4B06-916E-E1502412D072}"/>
                    </a:ext>
                  </a:extLst>
                </p:cNvPr>
                <p:cNvSpPr/>
                <p:nvPr/>
              </p:nvSpPr>
              <p:spPr>
                <a:xfrm>
                  <a:off x="12415539" y="4380501"/>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87D6"/>
                </a:solidFill>
                <a:ln>
                  <a:solidFill>
                    <a:srgbClr val="2287D6"/>
                  </a:solid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0" name="Rectangle: Rounded Corners 19">
                  <a:extLst>
                    <a:ext uri="{FF2B5EF4-FFF2-40B4-BE49-F238E27FC236}">
                      <a16:creationId xmlns:a16="http://schemas.microsoft.com/office/drawing/2014/main" id="{D71AB569-0C72-40C4-A17B-9F93ED032C22}"/>
                    </a:ext>
                  </a:extLst>
                </p:cNvPr>
                <p:cNvSpPr/>
                <p:nvPr/>
              </p:nvSpPr>
              <p:spPr>
                <a:xfrm>
                  <a:off x="12553769" y="4533900"/>
                  <a:ext cx="4356100" cy="2755900"/>
                </a:xfrm>
                <a:prstGeom prst="roundRect">
                  <a:avLst>
                    <a:gd name="adj" fmla="val 28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6" name="Picture 8" descr="HÃ¬nh áº£nh cÃ³ liÃªn quan">
                <a:extLst>
                  <a:ext uri="{FF2B5EF4-FFF2-40B4-BE49-F238E27FC236}">
                    <a16:creationId xmlns:a16="http://schemas.microsoft.com/office/drawing/2014/main" id="{613A78C9-FEF3-4FA7-B6FA-F30925F782A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292539" y="5041590"/>
                <a:ext cx="2878559" cy="16461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5" name="TextBox 24">
            <a:extLst>
              <a:ext uri="{FF2B5EF4-FFF2-40B4-BE49-F238E27FC236}">
                <a16:creationId xmlns:a16="http://schemas.microsoft.com/office/drawing/2014/main" id="{B8E64910-9B7C-4499-8D52-0E1A02B5C104}"/>
              </a:ext>
            </a:extLst>
          </p:cNvPr>
          <p:cNvSpPr txBox="1"/>
          <p:nvPr/>
        </p:nvSpPr>
        <p:spPr>
          <a:xfrm>
            <a:off x="1419439" y="2476619"/>
            <a:ext cx="11680722" cy="923330"/>
          </a:xfrm>
          <a:prstGeom prst="rect">
            <a:avLst/>
          </a:prstGeom>
          <a:noFill/>
        </p:spPr>
        <p:txBody>
          <a:bodyPr wrap="square" rtlCol="0">
            <a:spAutoFit/>
          </a:bodyPr>
          <a:lstStyle/>
          <a:p>
            <a:r>
              <a:rPr lang="en-US" sz="5400"/>
              <a:t>Hệ thống với ba thành phần chính: </a:t>
            </a:r>
          </a:p>
        </p:txBody>
      </p:sp>
    </p:spTree>
    <p:extLst>
      <p:ext uri="{BB962C8B-B14F-4D97-AF65-F5344CB8AC3E}">
        <p14:creationId xmlns:p14="http://schemas.microsoft.com/office/powerpoint/2010/main" val="44161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 name="Group 1">
            <a:extLst>
              <a:ext uri="{FF2B5EF4-FFF2-40B4-BE49-F238E27FC236}">
                <a16:creationId xmlns:a16="http://schemas.microsoft.com/office/drawing/2014/main" id="{06C789DB-A321-48D5-86D9-7A693C8F2F5E}"/>
              </a:ext>
            </a:extLst>
          </p:cNvPr>
          <p:cNvGrpSpPr/>
          <p:nvPr/>
        </p:nvGrpSpPr>
        <p:grpSpPr>
          <a:xfrm>
            <a:off x="12563056" y="2802194"/>
            <a:ext cx="4475862" cy="8684125"/>
            <a:chOff x="4424516" y="5843750"/>
            <a:chExt cx="1987754" cy="3521072"/>
          </a:xfrm>
        </p:grpSpPr>
        <p:sp>
          <p:nvSpPr>
            <p:cNvPr id="20" name="Rectangle: Rounded Corners 19">
              <a:extLst>
                <a:ext uri="{FF2B5EF4-FFF2-40B4-BE49-F238E27FC236}">
                  <a16:creationId xmlns:a16="http://schemas.microsoft.com/office/drawing/2014/main" id="{0E37A231-053D-4F3D-B23B-5AA76904E645}"/>
                </a:ext>
              </a:extLst>
            </p:cNvPr>
            <p:cNvSpPr/>
            <p:nvPr/>
          </p:nvSpPr>
          <p:spPr>
            <a:xfrm>
              <a:off x="4424516" y="5843750"/>
              <a:ext cx="1987754" cy="3521072"/>
            </a:xfrm>
            <a:prstGeom prst="roundRect">
              <a:avLst>
                <a:gd name="adj" fmla="val 9663"/>
              </a:avLst>
            </a:prstGeom>
            <a:solidFill>
              <a:schemeClr val="tx1"/>
            </a:solidFill>
            <a:ln>
              <a:noFill/>
            </a:ln>
            <a:effectLst>
              <a:outerShdw blurRad="355600" dist="88900" dir="5400000" algn="t" rotWithShape="0">
                <a:schemeClr val="bg2">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24A61E0-508A-409F-A022-62EDBDBEE1DC}"/>
                </a:ext>
              </a:extLst>
            </p:cNvPr>
            <p:cNvSpPr/>
            <p:nvPr/>
          </p:nvSpPr>
          <p:spPr>
            <a:xfrm>
              <a:off x="4491670" y="5904361"/>
              <a:ext cx="1853447" cy="3350232"/>
            </a:xfrm>
            <a:prstGeom prst="roundRect">
              <a:avLst>
                <a:gd name="adj" fmla="val 574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7CA849-78FF-4F44-AAAC-B7234C1EDED7}"/>
                </a:ext>
              </a:extLst>
            </p:cNvPr>
            <p:cNvSpPr/>
            <p:nvPr/>
          </p:nvSpPr>
          <p:spPr>
            <a:xfrm>
              <a:off x="5047270" y="5843750"/>
              <a:ext cx="742246" cy="245407"/>
            </a:xfrm>
            <a:prstGeom prst="roundRect">
              <a:avLst>
                <a:gd name="adj" fmla="val 3019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4627EE1-A113-47A3-B151-97C3795B60A0}"/>
                </a:ext>
              </a:extLst>
            </p:cNvPr>
            <p:cNvSpPr/>
            <p:nvPr/>
          </p:nvSpPr>
          <p:spPr>
            <a:xfrm>
              <a:off x="5118588"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B6DC053-82AE-4901-8735-1CA8E5F46813}"/>
                </a:ext>
              </a:extLst>
            </p:cNvPr>
            <p:cNvSpPr/>
            <p:nvPr/>
          </p:nvSpPr>
          <p:spPr>
            <a:xfrm>
              <a:off x="5663877"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385D1760-4CDF-4BC2-8626-F8B761AC4DD4}"/>
                </a:ext>
              </a:extLst>
            </p:cNvPr>
            <p:cNvSpPr/>
            <p:nvPr/>
          </p:nvSpPr>
          <p:spPr>
            <a:xfrm>
              <a:off x="5262247" y="5984157"/>
              <a:ext cx="312290" cy="1853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ANDROID</a:t>
            </a:r>
          </a:p>
        </p:txBody>
      </p:sp>
      <p:sp>
        <p:nvSpPr>
          <p:cNvPr id="3" name="TextBox 2">
            <a:extLst>
              <a:ext uri="{FF2B5EF4-FFF2-40B4-BE49-F238E27FC236}">
                <a16:creationId xmlns:a16="http://schemas.microsoft.com/office/drawing/2014/main" id="{1D151C72-92B0-48C9-B450-927C1E595097}"/>
              </a:ext>
            </a:extLst>
          </p:cNvPr>
          <p:cNvSpPr txBox="1"/>
          <p:nvPr/>
        </p:nvSpPr>
        <p:spPr>
          <a:xfrm>
            <a:off x="1144175" y="3673270"/>
            <a:ext cx="9734550" cy="830997"/>
          </a:xfrm>
          <a:prstGeom prst="rect">
            <a:avLst/>
          </a:prstGeom>
          <a:noFill/>
        </p:spPr>
        <p:txBody>
          <a:bodyPr wrap="square" rtlCol="0">
            <a:spAutoFit/>
          </a:bodyPr>
          <a:lstStyle/>
          <a:p>
            <a:r>
              <a:rPr lang="en-US" sz="4800"/>
              <a:t>Mô tả ngắn gọn</a:t>
            </a:r>
          </a:p>
        </p:txBody>
      </p:sp>
    </p:spTree>
    <p:extLst>
      <p:ext uri="{BB962C8B-B14F-4D97-AF65-F5344CB8AC3E}">
        <p14:creationId xmlns:p14="http://schemas.microsoft.com/office/powerpoint/2010/main" val="115608605"/>
      </p:ext>
    </p:extLst>
  </p:cSld>
  <p:clrMapOvr>
    <a:masterClrMapping/>
  </p:clrMapOvr>
  <p:transition spd="slow" advClick="0">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WEB</a:t>
            </a:r>
          </a:p>
        </p:txBody>
      </p:sp>
      <p:grpSp>
        <p:nvGrpSpPr>
          <p:cNvPr id="5" name="Group 4">
            <a:extLst>
              <a:ext uri="{FF2B5EF4-FFF2-40B4-BE49-F238E27FC236}">
                <a16:creationId xmlns:a16="http://schemas.microsoft.com/office/drawing/2014/main" id="{20D31FAA-5FF3-4EBD-BDF2-0D0BBEE1795B}"/>
              </a:ext>
            </a:extLst>
          </p:cNvPr>
          <p:cNvGrpSpPr/>
          <p:nvPr/>
        </p:nvGrpSpPr>
        <p:grpSpPr>
          <a:xfrm>
            <a:off x="10205884" y="4447410"/>
            <a:ext cx="7455865" cy="6133281"/>
            <a:chOff x="9527462" y="4612372"/>
            <a:chExt cx="8134287" cy="6133281"/>
          </a:xfrm>
        </p:grpSpPr>
        <p:sp>
          <p:nvSpPr>
            <p:cNvPr id="12" name="Google Shape;758;p36">
              <a:extLst>
                <a:ext uri="{FF2B5EF4-FFF2-40B4-BE49-F238E27FC236}">
                  <a16:creationId xmlns:a16="http://schemas.microsoft.com/office/drawing/2014/main" id="{311E3480-6E08-4F71-A026-75DE638BE2E0}"/>
                </a:ext>
              </a:extLst>
            </p:cNvPr>
            <p:cNvSpPr/>
            <p:nvPr/>
          </p:nvSpPr>
          <p:spPr>
            <a:xfrm>
              <a:off x="9527462" y="4612372"/>
              <a:ext cx="8134287" cy="61332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tx1"/>
            </a:solidFill>
            <a:ln>
              <a:no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Rectangle: Rounded Corners 12">
              <a:extLst>
                <a:ext uri="{FF2B5EF4-FFF2-40B4-BE49-F238E27FC236}">
                  <a16:creationId xmlns:a16="http://schemas.microsoft.com/office/drawing/2014/main" id="{47764E74-4D95-4B24-BB32-35B3E74EED01}"/>
                </a:ext>
              </a:extLst>
            </p:cNvPr>
            <p:cNvSpPr/>
            <p:nvPr/>
          </p:nvSpPr>
          <p:spPr>
            <a:xfrm>
              <a:off x="9792929" y="4789352"/>
              <a:ext cx="7610168" cy="4826596"/>
            </a:xfrm>
            <a:prstGeom prst="roundRect">
              <a:avLst>
                <a:gd name="adj" fmla="val 2842"/>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627D24B-5ACF-4F2F-BEA9-89CB34EBF167}"/>
              </a:ext>
            </a:extLst>
          </p:cNvPr>
          <p:cNvSpPr txBox="1"/>
          <p:nvPr/>
        </p:nvSpPr>
        <p:spPr>
          <a:xfrm>
            <a:off x="1144175" y="3673270"/>
            <a:ext cx="8353786" cy="5493812"/>
          </a:xfrm>
          <a:prstGeom prst="rect">
            <a:avLst/>
          </a:prstGeom>
          <a:noFill/>
        </p:spPr>
        <p:txBody>
          <a:bodyPr wrap="square" rtlCol="0">
            <a:spAutoFit/>
          </a:bodyPr>
          <a:lstStyle/>
          <a:p>
            <a:pPr marL="685800" indent="-685800" algn="just">
              <a:spcBef>
                <a:spcPts val="600"/>
              </a:spcBef>
              <a:spcAft>
                <a:spcPts val="600"/>
              </a:spcAft>
              <a:buFont typeface="Courier New" panose="02070309020205020404" pitchFamily="49" charset="0"/>
              <a:buChar char="o"/>
            </a:pPr>
            <a:r>
              <a:rPr lang="en-US" sz="4800"/>
              <a:t>Phân chia các chức năng cho ng</a:t>
            </a:r>
            <a:r>
              <a:rPr lang="vi-VN" sz="4800"/>
              <a:t>ư</a:t>
            </a:r>
            <a:r>
              <a:rPr lang="en-US" sz="4800"/>
              <a:t>ời dùng nhân viên rõ ràng.</a:t>
            </a:r>
          </a:p>
          <a:p>
            <a:pPr marL="685800" indent="-685800" algn="just">
              <a:spcBef>
                <a:spcPts val="600"/>
              </a:spcBef>
              <a:spcAft>
                <a:spcPts val="6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Quản lí đơn hàng, quản lí biên nhận và quản lí phân công xử lí đơn hàng.</a:t>
            </a:r>
            <a:endParaRPr lang="en-US" sz="4800">
              <a:latin typeface="Calibri" panose="020F0502020204030204" pitchFamily="34" charset="0"/>
              <a:cs typeface="Calibri" panose="020F0502020204030204" pitchFamily="34" charset="0"/>
            </a:endParaRPr>
          </a:p>
          <a:p>
            <a:pPr marL="685800" indent="-685800">
              <a:buFont typeface="Courier New" panose="02070309020205020404" pitchFamily="49" charset="0"/>
              <a:buChar char="o"/>
            </a:pPr>
            <a:endParaRPr lang="en-US" sz="4800"/>
          </a:p>
        </p:txBody>
      </p:sp>
    </p:spTree>
    <p:extLst>
      <p:ext uri="{BB962C8B-B14F-4D97-AF65-F5344CB8AC3E}">
        <p14:creationId xmlns:p14="http://schemas.microsoft.com/office/powerpoint/2010/main" val="1076673239"/>
      </p:ext>
    </p:extLst>
  </p:cSld>
  <p:clrMapOvr>
    <a:masterClrMapping/>
  </p:clrMapOvr>
  <p:transition spd="slow" advClick="0">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Hạn chế</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9911FB-7FF4-4A6D-8311-6EBC18597EB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558809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D8CCFC1B-347F-495E-B4F1-F7E9A2F62C3E}"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Giới thiệu</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121716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A00E282-92F0-4A82-8819-CDE346C69EA7}"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ớng phát triển</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3610957"/>
            <a:ext cx="16132629" cy="6494085"/>
          </a:xfrm>
          <a:prstGeom prst="rect">
            <a:avLst/>
          </a:prstGeom>
          <a:noFill/>
        </p:spPr>
        <p:txBody>
          <a:bodyPr wrap="square" rtlCol="0">
            <a:spAutoFit/>
          </a:bodyPr>
          <a:lstStyle/>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Tối ưu hóa</a:t>
            </a:r>
            <a:r>
              <a:rPr lang="en-US" sz="4800">
                <a:latin typeface="Calibri" panose="020F0502020204030204" pitchFamily="34" charset="0"/>
                <a:cs typeface="Calibri" panose="020F0502020204030204" pitchFamily="34" charset="0"/>
              </a:rPr>
              <a:t> thêm về</a:t>
            </a:r>
            <a:r>
              <a:rPr lang="vi-VN" sz="4800">
                <a:latin typeface="Calibri" panose="020F0502020204030204" pitchFamily="34" charset="0"/>
                <a:cs typeface="Calibri" panose="020F0502020204030204" pitchFamily="34" charset="0"/>
              </a:rPr>
              <a:t> giao diện.</a:t>
            </a:r>
            <a:endParaRPr lang="en-US" sz="4800">
              <a:latin typeface="Calibri" panose="020F0502020204030204" pitchFamily="34" charset="0"/>
              <a:cs typeface="Calibri" panose="020F0502020204030204" pitchFamily="34" charset="0"/>
            </a:endParaRP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Tăng tốc độ xử lí các chức năng</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Cải thiện giải thuật hàng đợi nhiều trạm phục vụ.</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Triển khai lên internet.</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Kết xuất báo cáo thống kê số lượng truy cập, thống kê đơn hàng, thống kê doanh thu theo các tiêu chí khác nhau.</a:t>
            </a:r>
          </a:p>
        </p:txBody>
      </p:sp>
    </p:spTree>
    <p:extLst>
      <p:ext uri="{BB962C8B-B14F-4D97-AF65-F5344CB8AC3E}">
        <p14:creationId xmlns:p14="http://schemas.microsoft.com/office/powerpoint/2010/main" val="1004779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26D47124-A094-410F-84C6-37D23F5C65E7}"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Demo kết quả</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849013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E5507776-E559-40CE-A5D0-38777775A8EB}" type="datetime1">
              <a:rPr lang="en-US" smtClean="0"/>
              <a:t>12/5/2018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Demo kết quả</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4167912"/>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Giới thiệu quá trình xử lí một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bình th</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a:t>
            </a:r>
          </a:p>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Các tr</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 hợp đặc biệt mà hệ thống có thể xử lí:</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TH1:  </a:t>
            </a:r>
            <a:r>
              <a:rPr lang="en-US" sz="4800">
                <a:latin typeface="Calibri" panose="020F0502020204030204" pitchFamily="34" charset="0"/>
                <a:cs typeface="Calibri" panose="020F0502020204030204" pitchFamily="34" charset="0"/>
              </a:rPr>
              <a:t>Đơn hàng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cập nhật khi đang chờ xác nhận.</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TH2: </a:t>
            </a:r>
            <a:r>
              <a:rPr lang="en-US" sz="4800">
                <a:latin typeface="Calibri" panose="020F0502020204030204" pitchFamily="34" charset="0"/>
                <a:cs typeface="Calibri" panose="020F0502020204030204" pitchFamily="34" charset="0"/>
              </a:rPr>
              <a:t>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đang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xử lí thì máy giặt xảy ra sự cố.</a:t>
            </a:r>
          </a:p>
        </p:txBody>
      </p:sp>
    </p:spTree>
    <p:extLst>
      <p:ext uri="{BB962C8B-B14F-4D97-AF65-F5344CB8AC3E}">
        <p14:creationId xmlns:p14="http://schemas.microsoft.com/office/powerpoint/2010/main" val="2306885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2773680" y="5218567"/>
            <a:ext cx="13136880" cy="2216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latin typeface="Lato Black" charset="0"/>
                <a:ea typeface="Lato Black" charset="0"/>
                <a:cs typeface="Lato Black" charset="0"/>
                <a:sym typeface="Bebas Neue" charset="0"/>
              </a:rPr>
              <a:t>Cảm </a:t>
            </a:r>
            <a:r>
              <a:rPr lang="vi-VN" sz="7202" b="1" spc="900">
                <a:latin typeface="Lato Black" charset="0"/>
                <a:ea typeface="Lato Black" charset="0"/>
                <a:cs typeface="Lato Black" charset="0"/>
                <a:sym typeface="Bebas Neue" charset="0"/>
              </a:rPr>
              <a:t>ơ</a:t>
            </a:r>
            <a:r>
              <a:rPr lang="en-US" sz="7202" b="1" spc="900">
                <a:latin typeface="Lato Black" charset="0"/>
                <a:ea typeface="Lato Black" charset="0"/>
                <a:cs typeface="Lato Black" charset="0"/>
                <a:sym typeface="Bebas Neue" charset="0"/>
              </a:rPr>
              <a:t>n thầy cô và mọi ng</a:t>
            </a:r>
            <a:r>
              <a:rPr lang="vi-VN" sz="7202" b="1" spc="900">
                <a:latin typeface="Lato Black" charset="0"/>
                <a:ea typeface="Lato Black" charset="0"/>
                <a:cs typeface="Lato Black" charset="0"/>
                <a:sym typeface="Bebas Neue" charset="0"/>
              </a:rPr>
              <a:t>ư</a:t>
            </a:r>
            <a:r>
              <a:rPr lang="en-US" sz="7202" b="1" spc="900">
                <a:latin typeface="Lato Black" charset="0"/>
                <a:ea typeface="Lato Black" charset="0"/>
                <a:cs typeface="Lato Black" charset="0"/>
                <a:sym typeface="Bebas Neue" charset="0"/>
              </a:rPr>
              <a:t>ời đã lắng nghe</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1757" y="431181"/>
            <a:ext cx="3720725" cy="3958906"/>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3847515448"/>
      </p:ext>
    </p:extLst>
  </p:cSld>
  <p:clrMapOvr>
    <a:masterClrMapping/>
  </p:clrMapOvr>
  <p:transition spd="slow" advClick="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Đặt vấn đề</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3D9A2C65-EB15-4D39-959D-9CF792EC1861}"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12372" y="2267245"/>
            <a:ext cx="1140894" cy="2646878"/>
          </a:xfrm>
          <a:prstGeom prst="rect">
            <a:avLst/>
          </a:prstGeom>
          <a:noFill/>
        </p:spPr>
        <p:txBody>
          <a:bodyPr wrap="square" rtlCol="0">
            <a:spAutoFit/>
          </a:bodyPr>
          <a:lstStyle/>
          <a:p>
            <a:r>
              <a:rPr lang="en-US" sz="16600" b="1"/>
              <a:t>“</a:t>
            </a:r>
            <a:endParaRPr lang="en-US" sz="4400" b="1"/>
          </a:p>
        </p:txBody>
      </p:sp>
      <p:sp>
        <p:nvSpPr>
          <p:cNvPr id="10" name="TextBox 9">
            <a:extLst>
              <a:ext uri="{FF2B5EF4-FFF2-40B4-BE49-F238E27FC236}">
                <a16:creationId xmlns:a16="http://schemas.microsoft.com/office/drawing/2014/main" id="{E79BEA05-FE9C-4D22-87F7-5BA3946A2AD2}"/>
              </a:ext>
            </a:extLst>
          </p:cNvPr>
          <p:cNvSpPr txBox="1"/>
          <p:nvPr/>
        </p:nvSpPr>
        <p:spPr>
          <a:xfrm>
            <a:off x="2389240" y="2580559"/>
            <a:ext cx="13745495" cy="8648521"/>
          </a:xfrm>
          <a:prstGeom prst="rect">
            <a:avLst/>
          </a:prstGeom>
          <a:noFill/>
        </p:spPr>
        <p:txBody>
          <a:bodyPr wrap="square" rtlCol="0">
            <a:spAutoFit/>
          </a:bodyPr>
          <a:lstStyle/>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V</a:t>
            </a:r>
            <a:r>
              <a:rPr lang="vi-VN" sz="4200">
                <a:solidFill>
                  <a:schemeClr val="bg2">
                    <a:lumMod val="25000"/>
                  </a:schemeClr>
                </a:solidFill>
                <a:latin typeface="Calibri" panose="020F0502020204030204" pitchFamily="34" charset="0"/>
                <a:cs typeface="Calibri" panose="020F0502020204030204" pitchFamily="34" charset="0"/>
              </a:rPr>
              <a:t>ấn đề bất cập ở đây là trong trường hợp ta đang bận rộn không thể đem quần áo đến tận nơi để gửi giặt là thứ nhất, thứ hai nếu chúng ta có nhiều loại quần áo và mong muốn giặt giũ với những hình thức khác nhau nhưng lại không biết cửa hàng nào có đầy đủ các hình thức mình đang cần. Bên cạnh đó, ta không chủ động được thời gian lấy quần áo nếu không được chủ của hàng cho một lịch hẹn sau khi nhận đồ giặt. </a:t>
            </a:r>
          </a:p>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C</a:t>
            </a:r>
            <a:r>
              <a:rPr lang="vi-VN" sz="4200">
                <a:solidFill>
                  <a:schemeClr val="bg2">
                    <a:lumMod val="25000"/>
                  </a:schemeClr>
                </a:solidFill>
                <a:latin typeface="Calibri" panose="020F0502020204030204" pitchFamily="34" charset="0"/>
                <a:cs typeface="Calibri" panose="020F0502020204030204" pitchFamily="34" charset="0"/>
              </a:rPr>
              <a:t>hủ cửa hàng một phải đối mặt với vấn đề sắp xếp các đơn hàng như thế nào để hoàn tất việc xử lí các đơn hàng một cách nhanh nhất và tiết kiệm nhất có thể. Việc xử lí bằng cách sổ sách ghi chép, hay sắp xếp đơn hàng theo thứ tự đơn hàng nào đến trước xử lí trước</a:t>
            </a:r>
            <a:r>
              <a:rPr lang="en-US" sz="4200">
                <a:solidFill>
                  <a:schemeClr val="bg2">
                    <a:lumMod val="25000"/>
                  </a:schemeClr>
                </a:solidFill>
                <a:latin typeface="Calibri" panose="020F0502020204030204" pitchFamily="34" charset="0"/>
                <a:cs typeface="Calibri" panose="020F0502020204030204" pitchFamily="34" charset="0"/>
              </a:rPr>
              <a:t>. </a:t>
            </a:r>
            <a:r>
              <a:rPr lang="vi-VN" sz="4200">
                <a:solidFill>
                  <a:schemeClr val="bg2">
                    <a:lumMod val="25000"/>
                  </a:schemeClr>
                </a:solidFill>
                <a:latin typeface="Calibri" panose="020F0502020204030204" pitchFamily="34" charset="0"/>
                <a:cs typeface="Calibri" panose="020F0502020204030204" pitchFamily="34" charset="0"/>
              </a:rPr>
              <a:t>Cũng như việc phân loại đồ theo cách thủ công tốn thời gian.	</a:t>
            </a:r>
          </a:p>
        </p:txBody>
      </p:sp>
      <p:sp>
        <p:nvSpPr>
          <p:cNvPr id="11" name="TextBox 10">
            <a:extLst>
              <a:ext uri="{FF2B5EF4-FFF2-40B4-BE49-F238E27FC236}">
                <a16:creationId xmlns:a16="http://schemas.microsoft.com/office/drawing/2014/main" id="{F55662BB-FB42-4905-98A3-BE74BCD65E85}"/>
              </a:ext>
            </a:extLst>
          </p:cNvPr>
          <p:cNvSpPr txBox="1"/>
          <p:nvPr/>
        </p:nvSpPr>
        <p:spPr>
          <a:xfrm>
            <a:off x="16134735" y="9741652"/>
            <a:ext cx="707923" cy="2923877"/>
          </a:xfrm>
          <a:prstGeom prst="rect">
            <a:avLst/>
          </a:prstGeom>
          <a:noFill/>
        </p:spPr>
        <p:txBody>
          <a:bodyPr wrap="square" rtlCol="0">
            <a:spAutoFit/>
          </a:bodyPr>
          <a:lstStyle/>
          <a:p>
            <a:r>
              <a:rPr lang="en-US" sz="16600" b="1"/>
              <a:t>”</a:t>
            </a:r>
          </a:p>
          <a:p>
            <a:endParaRPr lang="en-US"/>
          </a:p>
        </p:txBody>
      </p:sp>
    </p:spTree>
    <p:extLst>
      <p:ext uri="{BB962C8B-B14F-4D97-AF65-F5344CB8AC3E}">
        <p14:creationId xmlns:p14="http://schemas.microsoft.com/office/powerpoint/2010/main" val="339929531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12/5/2018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7" name="TextBox 6">
            <a:extLst>
              <a:ext uri="{FF2B5EF4-FFF2-40B4-BE49-F238E27FC236}">
                <a16:creationId xmlns:a16="http://schemas.microsoft.com/office/drawing/2014/main" id="{2DB5F550-E164-4E2E-ABDF-663B4F1AB408}"/>
              </a:ext>
            </a:extLst>
          </p:cNvPr>
          <p:cNvSpPr txBox="1"/>
          <p:nvPr/>
        </p:nvSpPr>
        <p:spPr>
          <a:xfrm>
            <a:off x="2492477" y="3506109"/>
            <a:ext cx="13303046" cy="5201424"/>
          </a:xfrm>
          <a:prstGeom prst="rect">
            <a:avLst/>
          </a:prstGeom>
          <a:noFill/>
        </p:spPr>
        <p:txBody>
          <a:bodyPr wrap="square" rtlCol="0">
            <a:spAutoFit/>
          </a:bodyPr>
          <a:lstStyle/>
          <a:p>
            <a:pPr algn="ctr"/>
            <a:r>
              <a:rPr lang="en-US" sz="16600" b="1">
                <a:solidFill>
                  <a:srgbClr val="445469"/>
                </a:solidFill>
              </a:rPr>
              <a:t>“</a:t>
            </a:r>
            <a:r>
              <a:rPr lang="en-US" sz="8800">
                <a:solidFill>
                  <a:srgbClr val="445469"/>
                </a:solidFill>
              </a:rPr>
              <a:t>Xây dựng hệ thống quản lí chuỗi cửa hàng giặt ủi</a:t>
            </a:r>
            <a:r>
              <a:rPr lang="en-US" sz="16600" b="1">
                <a:solidFill>
                  <a:srgbClr val="445469"/>
                </a:solidFill>
              </a:rPr>
              <a:t>”</a:t>
            </a:r>
            <a:endParaRPr lang="en-US" sz="4400" b="1">
              <a:solidFill>
                <a:srgbClr val="445469"/>
              </a:solidFill>
            </a:endParaRPr>
          </a:p>
        </p:txBody>
      </p:sp>
    </p:spTree>
    <p:extLst>
      <p:ext uri="{BB962C8B-B14F-4D97-AF65-F5344CB8AC3E}">
        <p14:creationId xmlns:p14="http://schemas.microsoft.com/office/powerpoint/2010/main" val="354599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Phạm vi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14F9CA20-A7BC-4041-BB3D-3D85A6C053A8}"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257300" y="2390359"/>
            <a:ext cx="15646985" cy="8833187"/>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264389914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Mục tiêu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EE96022-AD4D-4BDC-9709-2E6A4FCF62C4}"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7" y="3918734"/>
            <a:ext cx="15646985" cy="5878532"/>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a:t>
            </a:r>
            <a:r>
              <a:rPr lang="en-US" sz="4800">
                <a:latin typeface="Calibri" panose="020F0502020204030204" pitchFamily="34" charset="0"/>
                <a:cs typeface="Calibri" panose="020F0502020204030204" pitchFamily="34" charset="0"/>
              </a:rPr>
              <a:t> tạo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a:t>
            </a:r>
            <a:r>
              <a:rPr lang="vi-VN" sz="4800">
                <a:latin typeface="Calibri" panose="020F0502020204030204" pitchFamily="34" charset="0"/>
                <a:cs typeface="Calibri" panose="020F0502020204030204" pitchFamily="34" charset="0"/>
              </a:rPr>
              <a:t>.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328413607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và phạm vi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287522"/>
            <a:ext cx="15646985" cy="10064294"/>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Đối t</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ợng nghiên cứu</a:t>
            </a:r>
            <a:endParaRPr lang="en-US" sz="4800" b="1">
              <a:latin typeface="Calibri" panose="020F0502020204030204" pitchFamily="34" charset="0"/>
              <a:cs typeface="Calibri" panose="020F0502020204030204" pitchFamily="34" charset="0"/>
            </a:endParaRP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M</a:t>
            </a:r>
            <a:r>
              <a:rPr lang="vi-VN" sz="4800">
                <a:latin typeface="Calibri" panose="020F0502020204030204" pitchFamily="34" charset="0"/>
                <a:cs typeface="Calibri" panose="020F0502020204030204" pitchFamily="34" charset="0"/>
              </a:rPr>
              <a:t>ô hình quản lí một cửa hàng giặt ủi với nhiều chi nhánh</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Tìm hiểu giải thuật hàng đợi nhiều trạm để hỗ trợ việc sắp xếp đơn hàng</a:t>
            </a:r>
            <a:r>
              <a:rPr lang="en-US" sz="4800">
                <a:latin typeface="Calibri" panose="020F0502020204030204" pitchFamily="34" charset="0"/>
                <a:cs typeface="Calibri" panose="020F0502020204030204" pitchFamily="34" charset="0"/>
              </a:rPr>
              <a:t>.</a:t>
            </a:r>
          </a:p>
          <a:p>
            <a:pPr marL="457200"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Phạm vi nghiên cứu</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N</a:t>
            </a:r>
            <a:r>
              <a:rPr lang="vi-VN" sz="4800">
                <a:latin typeface="Calibri" panose="020F0502020204030204" pitchFamily="34" charset="0"/>
                <a:cs typeface="Calibri" panose="020F0502020204030204" pitchFamily="34" charset="0"/>
              </a:rPr>
              <a:t>ghiên cứu cách kết hợp cả hai </a:t>
            </a:r>
            <a:r>
              <a:rPr lang="en-US" sz="4800">
                <a:latin typeface="Calibri" panose="020F0502020204030204" pitchFamily="34" charset="0"/>
                <a:cs typeface="Calibri" panose="020F0502020204030204" pitchFamily="34" charset="0"/>
              </a:rPr>
              <a:t>đơn vị tính (cái và kg) </a:t>
            </a:r>
            <a:r>
              <a:rPr lang="vi-VN" sz="4800">
                <a:latin typeface="Calibri" panose="020F0502020204030204" pitchFamily="34" charset="0"/>
                <a:cs typeface="Calibri" panose="020F0502020204030204" pitchFamily="34" charset="0"/>
              </a:rPr>
              <a:t>để phù hợp với nhiều loại dịch vụ nhất</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S</a:t>
            </a:r>
            <a:r>
              <a:rPr lang="vi-VN" sz="4800">
                <a:latin typeface="Calibri" panose="020F0502020204030204" pitchFamily="34" charset="0"/>
                <a:cs typeface="Calibri" panose="020F0502020204030204" pitchFamily="34" charset="0"/>
              </a:rPr>
              <a:t>ắp xếp thời gian xử lí các đơn hàng sao cho thời gian xử lí là thấp nhất có thể.</a:t>
            </a:r>
            <a:endParaRPr lang="en-US" sz="4800" b="1">
              <a:latin typeface="Calibri" panose="020F0502020204030204" pitchFamily="34" charset="0"/>
              <a:cs typeface="Calibri" panose="020F0502020204030204" pitchFamily="34" charset="0"/>
            </a:endParaRPr>
          </a:p>
          <a:p>
            <a:pPr marL="1350962" lvl="5" algn="just">
              <a:spcBef>
                <a:spcPts val="1200"/>
              </a:spcBef>
              <a:spcAft>
                <a:spcPts val="1200"/>
              </a:spcAft>
            </a:pP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84659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ơng pháp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12/5/2018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338404"/>
            <a:ext cx="15646985" cy="9017853"/>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lý thuyết</a:t>
            </a:r>
            <a:r>
              <a:rPr lang="en-US" sz="4800" b="1">
                <a:solidFill>
                  <a:srgbClr val="28324A"/>
                </a:solidFill>
                <a:latin typeface="Source Sans Pro"/>
                <a:ea typeface="Source Sans Pro"/>
                <a:cs typeface="Source Sans Pro"/>
                <a:sym typeface="Source Sans Pro"/>
              </a:rPr>
              <a:t>: </a:t>
            </a:r>
            <a:r>
              <a:rPr lang="vi-VN" sz="4800">
                <a:latin typeface="Source Sans Pro"/>
                <a:ea typeface="Source Sans Pro"/>
                <a:cs typeface="Source Sans Pro"/>
                <a:sym typeface="Source Sans Pro"/>
              </a:rPr>
              <a:t>nghiên cứu cách phân tích, thiết kế hệ thống và thiết kế các mô hình: Sơ đồ Use Case, mô hình dữ liệu mức quan niệm (CDM), thiết kế cở sở dữ liệu.</a:t>
            </a:r>
          </a:p>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chức năng</a:t>
            </a:r>
            <a:r>
              <a:rPr lang="en-US" sz="4800" b="1">
                <a:solidFill>
                  <a:srgbClr val="28324A"/>
                </a:solidFill>
                <a:latin typeface="Source Sans Pro"/>
                <a:ea typeface="Source Sans Pro"/>
                <a:cs typeface="Source Sans Pro"/>
                <a:sym typeface="Source Sans Pro"/>
              </a:rPr>
              <a:t>:</a:t>
            </a:r>
            <a:r>
              <a:rPr lang="vi-VN" sz="4800">
                <a:solidFill>
                  <a:srgbClr val="28324A"/>
                </a:solidFill>
                <a:latin typeface="Source Sans Pro"/>
                <a:ea typeface="Source Sans Pro"/>
                <a:cs typeface="Source Sans Pro"/>
                <a:sym typeface="Source Sans Pro"/>
              </a:rPr>
              <a:t> </a:t>
            </a:r>
            <a:endParaRPr lang="en-US" sz="4800">
              <a:solidFill>
                <a:srgbClr val="28324A"/>
              </a:solidFill>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N</a:t>
            </a:r>
            <a:r>
              <a:rPr lang="vi-VN" sz="4800">
                <a:latin typeface="Source Sans Pro"/>
                <a:ea typeface="Source Sans Pro"/>
                <a:cs typeface="Source Sans Pro"/>
                <a:sym typeface="Source Sans Pro"/>
              </a:rPr>
              <a:t>ền tảng Android và cách lập trình Android tạo nên ứng dụng cho người dùng.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GraphQL, Postgraphile, PostgresSQL, JWT xây dựng server phục vụ truy vấn dữ liệu và xử lí dữ liệu.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X</a:t>
            </a:r>
            <a:r>
              <a:rPr lang="vi-VN" sz="4800">
                <a:latin typeface="Source Sans Pro"/>
                <a:ea typeface="Source Sans Pro"/>
                <a:cs typeface="Source Sans Pro"/>
                <a:sym typeface="Source Sans Pro"/>
              </a:rPr>
              <a:t>ây dựng website quản lí bằng ReactJS.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Apollo Client để nối kết với server.</a:t>
            </a:r>
          </a:p>
        </p:txBody>
      </p:sp>
    </p:spTree>
    <p:extLst>
      <p:ext uri="{BB962C8B-B14F-4D97-AF65-F5344CB8AC3E}">
        <p14:creationId xmlns:p14="http://schemas.microsoft.com/office/powerpoint/2010/main" val="2741775152"/>
      </p:ext>
    </p:extLst>
  </p:cSld>
  <p:clrMapOvr>
    <a:masterClrMapping/>
  </p:clrMapOvr>
  <p:transition spd="slow">
    <p:cover/>
  </p:transition>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0070C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D19ED1-2163-4C00-9147-2BA2FADB1165}">
  <we:reference id="wa104379631" version="2.1.0.0" store="en-US" storeType="OMEX"/>
  <we:alternateReferences>
    <we:reference id="WA104379631" version="2.1.0.0" store="WA10437963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30061</TotalTime>
  <Words>3435</Words>
  <Application>Microsoft Office PowerPoint</Application>
  <PresentationFormat>Custom</PresentationFormat>
  <Paragraphs>276</Paragraphs>
  <Slides>33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Courier New</vt:lpstr>
      <vt:lpstr>Lato</vt:lpstr>
      <vt:lpstr>Lato Black</vt:lpstr>
      <vt:lpstr>Lato Bold</vt:lpstr>
      <vt:lpstr>Lato Heavy</vt:lpstr>
      <vt:lpstr>Lato Light</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phuong vu</cp:lastModifiedBy>
  <cp:revision>3306</cp:revision>
  <dcterms:created xsi:type="dcterms:W3CDTF">2014-11-12T21:47:38Z</dcterms:created>
  <dcterms:modified xsi:type="dcterms:W3CDTF">2018-12-05T16:24:00Z</dcterms:modified>
  <cp:category/>
</cp:coreProperties>
</file>