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28"/>
  </p:notesMasterIdLst>
  <p:handoutMasterIdLst>
    <p:handoutMasterId r:id="rId29"/>
  </p:handoutMasterIdLst>
  <p:sldIdLst>
    <p:sldId id="1481" r:id="rId2"/>
    <p:sldId id="1486" r:id="rId3"/>
    <p:sldId id="1494" r:id="rId4"/>
    <p:sldId id="1484" r:id="rId5"/>
    <p:sldId id="1510" r:id="rId6"/>
    <p:sldId id="1496" r:id="rId7"/>
    <p:sldId id="1497" r:id="rId8"/>
    <p:sldId id="1498" r:id="rId9"/>
    <p:sldId id="1509" r:id="rId10"/>
    <p:sldId id="1500" r:id="rId11"/>
    <p:sldId id="1504" r:id="rId12"/>
    <p:sldId id="1503" r:id="rId13"/>
    <p:sldId id="1502" r:id="rId14"/>
    <p:sldId id="1506" r:id="rId15"/>
    <p:sldId id="1512" r:id="rId16"/>
    <p:sldId id="1511" r:id="rId17"/>
    <p:sldId id="1488" r:id="rId18"/>
    <p:sldId id="1489" r:id="rId19"/>
    <p:sldId id="1490" r:id="rId20"/>
    <p:sldId id="1507" r:id="rId21"/>
    <p:sldId id="1508" r:id="rId22"/>
    <p:sldId id="1493" r:id="rId23"/>
    <p:sldId id="1491" r:id="rId24"/>
    <p:sldId id="1499" r:id="rId25"/>
    <p:sldId id="1495" r:id="rId26"/>
    <p:sldId id="1487" r:id="rId27"/>
  </p:sldIdLst>
  <p:sldSz cx="18288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06256B-483E-4C08-9AB3-E9856C88AF2A}">
          <p14:sldIdLst>
            <p14:sldId id="1481"/>
            <p14:sldId id="1486"/>
          </p14:sldIdLst>
        </p14:section>
        <p14:section name="Giới thiệu" id="{943C647F-06D4-4337-BF49-D4A60E40785F}">
          <p14:sldIdLst>
            <p14:sldId id="1494"/>
            <p14:sldId id="1484"/>
            <p14:sldId id="1510"/>
            <p14:sldId id="1496"/>
            <p14:sldId id="1497"/>
            <p14:sldId id="1498"/>
            <p14:sldId id="1509"/>
          </p14:sldIdLst>
        </p14:section>
        <p14:section name="Nội dung" id="{891E852F-E744-46D2-9A44-79705C958D0D}">
          <p14:sldIdLst>
            <p14:sldId id="1500"/>
            <p14:sldId id="1504"/>
            <p14:sldId id="1503"/>
            <p14:sldId id="1502"/>
            <p14:sldId id="1506"/>
            <p14:sldId id="1512"/>
            <p14:sldId id="1511"/>
          </p14:sldIdLst>
        </p14:section>
        <p14:section name="Mobile" id="{86026CB9-61F4-438C-956C-14DC0B40737C}">
          <p14:sldIdLst/>
        </p14:section>
        <p14:section name="Web" id="{B751A824-1690-4D75-899D-DE2737F44961}">
          <p14:sldIdLst/>
        </p14:section>
        <p14:section name="Kết luận" id="{8F4F56F7-C37B-416D-A728-46CB8F0573EF}">
          <p14:sldIdLst>
            <p14:sldId id="1488"/>
            <p14:sldId id="1489"/>
            <p14:sldId id="1490"/>
            <p14:sldId id="1507"/>
            <p14:sldId id="1508"/>
            <p14:sldId id="1493"/>
            <p14:sldId id="1491"/>
          </p14:sldIdLst>
        </p14:section>
        <p14:section name="Demo" id="{DECDD31A-14F2-46AB-A9B8-2C8D8D140E3B}">
          <p14:sldIdLst>
            <p14:sldId id="1499"/>
            <p14:sldId id="1495"/>
          </p14:sldIdLst>
        </p14:section>
        <p14:section name="End" id="{C5890E97-4508-428B-AE0D-7F1BCB7ACCD4}">
          <p14:sldIdLst>
            <p14:sldId id="1487"/>
          </p14:sldIdLst>
        </p14:section>
      </p14:sectionLst>
    </p:ext>
    <p:ext uri="{EFAFB233-063F-42B5-8137-9DF3F51BA10A}">
      <p15:sldGuideLst xmlns:p15="http://schemas.microsoft.com/office/powerpoint/2012/main">
        <p15:guide id="1" orient="horz" pos="4320"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9"/>
    <a:srgbClr val="2287D6"/>
    <a:srgbClr val="4099E0"/>
    <a:srgbClr val="364D65"/>
    <a:srgbClr val="19232E"/>
    <a:srgbClr val="FBB62B"/>
    <a:srgbClr val="2F2F2F"/>
    <a:srgbClr val="FBC81F"/>
    <a:srgbClr val="2C4054"/>
    <a:srgbClr val="FADF3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291" autoAdjust="0"/>
  </p:normalViewPr>
  <p:slideViewPr>
    <p:cSldViewPr snapToGrid="0" snapToObjects="1">
      <p:cViewPr>
        <p:scale>
          <a:sx n="50" d="100"/>
          <a:sy n="50" d="100"/>
        </p:scale>
        <p:origin x="378" y="-756"/>
      </p:cViewPr>
      <p:guideLst>
        <p:guide orient="horz" pos="4320"/>
        <p:guide pos="5760"/>
      </p:guideLst>
    </p:cSldViewPr>
  </p:slideViewPr>
  <p:notesTextViewPr>
    <p:cViewPr>
      <p:scale>
        <a:sx n="100" d="100"/>
        <a:sy n="100" d="100"/>
      </p:scale>
      <p:origin x="0" y="0"/>
    </p:cViewPr>
  </p:notesTextViewPr>
  <p:sorterViewPr>
    <p:cViewPr>
      <p:scale>
        <a:sx n="65" d="100"/>
        <a:sy n="65" d="100"/>
      </p:scale>
      <p:origin x="0" y="0"/>
    </p:cViewPr>
  </p:sorterViewPr>
  <p:notesViewPr>
    <p:cSldViewPr snapToGrid="0" snapToObjects="1" showGuides="1">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2BE8E3-4756-4645-959B-BC3BA0E671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4FE9C76-E19E-40A2-AF66-891B7DC3CC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0622EC-0C0F-48F5-A1AD-D62C688956E6}" type="datetimeFigureOut">
              <a:rPr lang="en-US" smtClean="0"/>
              <a:t>12/4/2018</a:t>
            </a:fld>
            <a:endParaRPr lang="en-US"/>
          </a:p>
        </p:txBody>
      </p:sp>
      <p:sp>
        <p:nvSpPr>
          <p:cNvPr id="4" name="Footer Placeholder 3">
            <a:extLst>
              <a:ext uri="{FF2B5EF4-FFF2-40B4-BE49-F238E27FC236}">
                <a16:creationId xmlns:a16="http://schemas.microsoft.com/office/drawing/2014/main" id="{5342702C-1D13-471E-928E-44EBFCE2302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D286B00-5160-4E3D-86A3-8896D78B20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0ADE3C-7F08-4B31-AA59-57897E48E890}" type="slidenum">
              <a:rPr lang="en-US" smtClean="0"/>
              <a:t>‹#›</a:t>
            </a:fld>
            <a:endParaRPr lang="en-US"/>
          </a:p>
        </p:txBody>
      </p:sp>
    </p:spTree>
    <p:extLst>
      <p:ext uri="{BB962C8B-B14F-4D97-AF65-F5344CB8AC3E}">
        <p14:creationId xmlns:p14="http://schemas.microsoft.com/office/powerpoint/2010/main" val="178879291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12/4/2018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hf hdr="0" dt="0"/>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1</a:t>
            </a:fld>
            <a:endParaRPr lang="en-US"/>
          </a:p>
        </p:txBody>
      </p:sp>
      <p:sp>
        <p:nvSpPr>
          <p:cNvPr id="5" name="Footer Placeholder 4">
            <a:extLst>
              <a:ext uri="{FF2B5EF4-FFF2-40B4-BE49-F238E27FC236}">
                <a16:creationId xmlns:a16="http://schemas.microsoft.com/office/drawing/2014/main" id="{AD0E2CEC-534F-4F5B-91DE-10621CB8B21B}"/>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939657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15</a:t>
            </a:fld>
            <a:endParaRPr lang="en-US"/>
          </a:p>
        </p:txBody>
      </p:sp>
    </p:spTree>
    <p:extLst>
      <p:ext uri="{BB962C8B-B14F-4D97-AF65-F5344CB8AC3E}">
        <p14:creationId xmlns:p14="http://schemas.microsoft.com/office/powerpoint/2010/main" val="585066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16</a:t>
            </a:fld>
            <a:endParaRPr lang="en-US"/>
          </a:p>
        </p:txBody>
      </p:sp>
    </p:spTree>
    <p:extLst>
      <p:ext uri="{BB962C8B-B14F-4D97-AF65-F5344CB8AC3E}">
        <p14:creationId xmlns:p14="http://schemas.microsoft.com/office/powerpoint/2010/main" val="933255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lí thuyết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18</a:t>
            </a:fld>
            <a:endParaRPr lang="en-US"/>
          </a:p>
        </p:txBody>
      </p:sp>
    </p:spTree>
    <p:extLst>
      <p:ext uri="{BB962C8B-B14F-4D97-AF65-F5344CB8AC3E}">
        <p14:creationId xmlns:p14="http://schemas.microsoft.com/office/powerpoint/2010/main" val="1313105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chức</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19</a:t>
            </a:fld>
            <a:endParaRPr lang="en-US"/>
          </a:p>
        </p:txBody>
      </p:sp>
    </p:spTree>
    <p:extLst>
      <p:ext uri="{BB962C8B-B14F-4D97-AF65-F5344CB8AC3E}">
        <p14:creationId xmlns:p14="http://schemas.microsoft.com/office/powerpoint/2010/main" val="1127075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lí thuyết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22</a:t>
            </a:fld>
            <a:endParaRPr lang="en-US"/>
          </a:p>
        </p:txBody>
      </p:sp>
    </p:spTree>
    <p:extLst>
      <p:ext uri="{BB962C8B-B14F-4D97-AF65-F5344CB8AC3E}">
        <p14:creationId xmlns:p14="http://schemas.microsoft.com/office/powerpoint/2010/main" val="1217591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vi-VN" sz="2400">
                <a:latin typeface="Calibri" panose="020F0502020204030204" pitchFamily="34" charset="0"/>
                <a:cs typeface="Calibri" panose="020F0502020204030204" pitchFamily="34" charset="0"/>
              </a:rPr>
              <a:t>Cải thiện giải thuật hàng đợi nhiều trạm phục vụ hỗ trợ cho mỗi đơn hàng có thời gian không đồng nhất.</a:t>
            </a:r>
          </a:p>
          <a:p>
            <a:endParaRPr lang="en-US"/>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23</a:t>
            </a:fld>
            <a:endParaRPr lang="en-US"/>
          </a:p>
        </p:txBody>
      </p:sp>
    </p:spTree>
    <p:extLst>
      <p:ext uri="{BB962C8B-B14F-4D97-AF65-F5344CB8AC3E}">
        <p14:creationId xmlns:p14="http://schemas.microsoft.com/office/powerpoint/2010/main" val="3892512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vi-VN" sz="2400">
                <a:latin typeface="Calibri" panose="020F0502020204030204" pitchFamily="34" charset="0"/>
                <a:cs typeface="Calibri" panose="020F0502020204030204" pitchFamily="34" charset="0"/>
              </a:rPr>
              <a:t>Cải thiện giải thuật hàng đợi nhiều trạm phục vụ hỗ trợ cho mỗi đơn hàng có thời gian không đồng nhất.</a:t>
            </a:r>
          </a:p>
          <a:p>
            <a:endParaRPr lang="en-US"/>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25</a:t>
            </a:fld>
            <a:endParaRPr lang="en-US"/>
          </a:p>
        </p:txBody>
      </p:sp>
    </p:spTree>
    <p:extLst>
      <p:ext uri="{BB962C8B-B14F-4D97-AF65-F5344CB8AC3E}">
        <p14:creationId xmlns:p14="http://schemas.microsoft.com/office/powerpoint/2010/main" val="997867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lí thuyết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6</a:t>
            </a:fld>
            <a:endParaRPr lang="en-US"/>
          </a:p>
        </p:txBody>
      </p:sp>
    </p:spTree>
    <p:extLst>
      <p:ext uri="{BB962C8B-B14F-4D97-AF65-F5344CB8AC3E}">
        <p14:creationId xmlns:p14="http://schemas.microsoft.com/office/powerpoint/2010/main" val="3701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7</a:t>
            </a:fld>
            <a:endParaRPr lang="en-US"/>
          </a:p>
        </p:txBody>
      </p:sp>
    </p:spTree>
    <p:extLst>
      <p:ext uri="{BB962C8B-B14F-4D97-AF65-F5344CB8AC3E}">
        <p14:creationId xmlns:p14="http://schemas.microsoft.com/office/powerpoint/2010/main" val="1021283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8</a:t>
            </a:fld>
            <a:endParaRPr lang="en-US"/>
          </a:p>
        </p:txBody>
      </p:sp>
    </p:spTree>
    <p:extLst>
      <p:ext uri="{BB962C8B-B14F-4D97-AF65-F5344CB8AC3E}">
        <p14:creationId xmlns:p14="http://schemas.microsoft.com/office/powerpoint/2010/main" val="257261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9</a:t>
            </a:fld>
            <a:endParaRPr lang="en-US"/>
          </a:p>
        </p:txBody>
      </p:sp>
    </p:spTree>
    <p:extLst>
      <p:ext uri="{BB962C8B-B14F-4D97-AF65-F5344CB8AC3E}">
        <p14:creationId xmlns:p14="http://schemas.microsoft.com/office/powerpoint/2010/main" val="3642506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endParaRPr lang="vi-VN" sz="480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11</a:t>
            </a:fld>
            <a:endParaRPr lang="en-US"/>
          </a:p>
        </p:txBody>
      </p:sp>
    </p:spTree>
    <p:extLst>
      <p:ext uri="{BB962C8B-B14F-4D97-AF65-F5344CB8AC3E}">
        <p14:creationId xmlns:p14="http://schemas.microsoft.com/office/powerpoint/2010/main" val="1342742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12</a:t>
            </a:fld>
            <a:endParaRPr lang="en-US"/>
          </a:p>
        </p:txBody>
      </p:sp>
    </p:spTree>
    <p:extLst>
      <p:ext uri="{BB962C8B-B14F-4D97-AF65-F5344CB8AC3E}">
        <p14:creationId xmlns:p14="http://schemas.microsoft.com/office/powerpoint/2010/main" val="774175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13</a:t>
            </a:fld>
            <a:endParaRPr lang="en-US"/>
          </a:p>
        </p:txBody>
      </p:sp>
    </p:spTree>
    <p:extLst>
      <p:ext uri="{BB962C8B-B14F-4D97-AF65-F5344CB8AC3E}">
        <p14:creationId xmlns:p14="http://schemas.microsoft.com/office/powerpoint/2010/main" val="2120440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14</a:t>
            </a:fld>
            <a:endParaRPr lang="en-US"/>
          </a:p>
        </p:txBody>
      </p:sp>
    </p:spTree>
    <p:extLst>
      <p:ext uri="{BB962C8B-B14F-4D97-AF65-F5344CB8AC3E}">
        <p14:creationId xmlns:p14="http://schemas.microsoft.com/office/powerpoint/2010/main" val="2655421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44726"/>
            <a:ext cx="155448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7204076"/>
            <a:ext cx="13716000" cy="3311524"/>
          </a:xfrm>
        </p:spPr>
        <p:txBody>
          <a:bodyPr/>
          <a:lstStyle>
            <a:lvl1pPr marL="0" indent="0" algn="ctr">
              <a:buNone/>
              <a:defRPr sz="4800"/>
            </a:lvl1pPr>
            <a:lvl2pPr marL="914378" indent="0" algn="ctr">
              <a:buNone/>
              <a:defRPr sz="4000"/>
            </a:lvl2pPr>
            <a:lvl3pPr marL="1828754" indent="0" algn="ctr">
              <a:buNone/>
              <a:defRPr sz="3600"/>
            </a:lvl3pPr>
            <a:lvl4pPr marL="2743132" indent="0" algn="ctr">
              <a:buNone/>
              <a:defRPr sz="3200"/>
            </a:lvl4pPr>
            <a:lvl5pPr marL="3657509" indent="0" algn="ctr">
              <a:buNone/>
              <a:defRPr sz="3200"/>
            </a:lvl5pPr>
            <a:lvl6pPr marL="4571886" indent="0" algn="ctr">
              <a:buNone/>
              <a:defRPr sz="3200"/>
            </a:lvl6pPr>
            <a:lvl7pPr marL="5486263" indent="0" algn="ctr">
              <a:buNone/>
              <a:defRPr sz="3200"/>
            </a:lvl7pPr>
            <a:lvl8pPr marL="6400640" indent="0" algn="ctr">
              <a:buNone/>
              <a:defRPr sz="3200"/>
            </a:lvl8pPr>
            <a:lvl9pPr marL="7315017"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3DF7D9-7EE3-4A30-99E8-D2F60E14F818}" type="datetime1">
              <a:rPr lang="en-US" smtClean="0"/>
              <a:t>12/5/2018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
        <p:nvSpPr>
          <p:cNvPr id="12" name="Google Shape;34;p2">
            <a:extLst>
              <a:ext uri="{FF2B5EF4-FFF2-40B4-BE49-F238E27FC236}">
                <a16:creationId xmlns:a16="http://schemas.microsoft.com/office/drawing/2014/main" id="{122853DD-B9EE-40AC-928E-D4A124AF14E4}"/>
              </a:ext>
            </a:extLst>
          </p:cNvPr>
          <p:cNvSpPr/>
          <p:nvPr userDrawn="1"/>
        </p:nvSpPr>
        <p:spPr>
          <a:xfrm>
            <a:off x="-66649" y="11112539"/>
            <a:ext cx="18728386"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lumMod val="50000"/>
              <a:alpha val="81920"/>
            </a:schemeClr>
          </a:solidFill>
          <a:ln>
            <a:noFill/>
          </a:ln>
        </p:spPr>
      </p:sp>
      <p:sp>
        <p:nvSpPr>
          <p:cNvPr id="13" name="Google Shape;35;p2">
            <a:extLst>
              <a:ext uri="{FF2B5EF4-FFF2-40B4-BE49-F238E27FC236}">
                <a16:creationId xmlns:a16="http://schemas.microsoft.com/office/drawing/2014/main" id="{89CE9A3E-026D-4175-AE8A-0EAA88A1C08D}"/>
              </a:ext>
            </a:extLst>
          </p:cNvPr>
          <p:cNvSpPr/>
          <p:nvPr userDrawn="1"/>
        </p:nvSpPr>
        <p:spPr>
          <a:xfrm>
            <a:off x="-44146" y="10674700"/>
            <a:ext cx="18728386"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4099E0">
              <a:alpha val="73460"/>
            </a:srgbClr>
          </a:solidFill>
          <a:ln>
            <a:noFill/>
          </a:ln>
        </p:spPr>
        <p:txBody>
          <a:bodyPr/>
          <a:lstStyle/>
          <a:p>
            <a:endParaRPr lang="en-US" sz="1800"/>
          </a:p>
        </p:txBody>
      </p:sp>
    </p:spTree>
    <p:extLst>
      <p:ext uri="{BB962C8B-B14F-4D97-AF65-F5344CB8AC3E}">
        <p14:creationId xmlns:p14="http://schemas.microsoft.com/office/powerpoint/2010/main" val="2890521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0DC09-F9A3-467A-8351-C9B01BF9B8B3}" type="datetime1">
              <a:rPr lang="en-US" smtClean="0"/>
              <a:t>12/5/2018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65985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730250"/>
            <a:ext cx="394335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730250"/>
            <a:ext cx="1160145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B8EA3A-BFF5-49B7-A99D-29AC5D1ABA26}" type="datetime1">
              <a:rPr lang="en-US" smtClean="0"/>
              <a:t>12/5/2018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2121874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Master Slide 1">
    <p:spTree>
      <p:nvGrpSpPr>
        <p:cNvPr id="1" name=""/>
        <p:cNvGrpSpPr/>
        <p:nvPr/>
      </p:nvGrpSpPr>
      <p:grpSpPr>
        <a:xfrm>
          <a:off x="0" y="0"/>
          <a:ext cx="0" cy="0"/>
          <a:chOff x="0" y="0"/>
          <a:chExt cx="0" cy="0"/>
        </a:xfrm>
      </p:grpSpPr>
      <p:sp>
        <p:nvSpPr>
          <p:cNvPr id="3" name="Google Shape;34;p2">
            <a:extLst>
              <a:ext uri="{FF2B5EF4-FFF2-40B4-BE49-F238E27FC236}">
                <a16:creationId xmlns:a16="http://schemas.microsoft.com/office/drawing/2014/main" id="{73C3B7BF-33F6-4E4A-94E3-791CA3E4DCA6}"/>
              </a:ext>
            </a:extLst>
          </p:cNvPr>
          <p:cNvSpPr/>
          <p:nvPr userDrawn="1"/>
        </p:nvSpPr>
        <p:spPr>
          <a:xfrm>
            <a:off x="-66649" y="8490861"/>
            <a:ext cx="18728386" cy="5794303"/>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lumMod val="50000"/>
              <a:alpha val="81920"/>
            </a:schemeClr>
          </a:solidFill>
          <a:ln>
            <a:noFill/>
          </a:ln>
        </p:spPr>
      </p:sp>
      <p:sp>
        <p:nvSpPr>
          <p:cNvPr id="4" name="Google Shape;35;p2">
            <a:extLst>
              <a:ext uri="{FF2B5EF4-FFF2-40B4-BE49-F238E27FC236}">
                <a16:creationId xmlns:a16="http://schemas.microsoft.com/office/drawing/2014/main" id="{B1BC74CF-2058-499E-A71D-9EE6E278CEB8}"/>
              </a:ext>
            </a:extLst>
          </p:cNvPr>
          <p:cNvSpPr/>
          <p:nvPr userDrawn="1"/>
        </p:nvSpPr>
        <p:spPr>
          <a:xfrm>
            <a:off x="-44146" y="7680961"/>
            <a:ext cx="18728386" cy="603504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4099E0">
              <a:alpha val="73460"/>
            </a:srgbClr>
          </a:solidFill>
          <a:ln>
            <a:noFill/>
          </a:ln>
        </p:spPr>
        <p:txBody>
          <a:bodyPr/>
          <a:lstStyle/>
          <a:p>
            <a:endParaRPr lang="en-US" sz="1800"/>
          </a:p>
        </p:txBody>
      </p:sp>
      <p:sp>
        <p:nvSpPr>
          <p:cNvPr id="2" name="Rectangle 1"/>
          <p:cNvSpPr/>
          <p:nvPr userDrawn="1"/>
        </p:nvSpPr>
        <p:spPr>
          <a:xfrm>
            <a:off x="16530412" y="334538"/>
            <a:ext cx="1757588" cy="12935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a:p>
        </p:txBody>
      </p:sp>
      <p:sp>
        <p:nvSpPr>
          <p:cNvPr id="48" name="Google Shape;73;p2">
            <a:extLst>
              <a:ext uri="{FF2B5EF4-FFF2-40B4-BE49-F238E27FC236}">
                <a16:creationId xmlns:a16="http://schemas.microsoft.com/office/drawing/2014/main" id="{A5318442-CDA7-4481-8275-256BDE7AB259}"/>
              </a:ext>
            </a:extLst>
          </p:cNvPr>
          <p:cNvSpPr txBox="1">
            <a:spLocks noGrp="1"/>
          </p:cNvSpPr>
          <p:nvPr>
            <p:ph type="ctrTitle"/>
          </p:nvPr>
        </p:nvSpPr>
        <p:spPr>
          <a:xfrm>
            <a:off x="3879226" y="3860632"/>
            <a:ext cx="10662398" cy="2204205"/>
          </a:xfrm>
          <a:prstGeom prst="rect">
            <a:avLst/>
          </a:prstGeom>
          <a:noFill/>
          <a:ln>
            <a:solidFill>
              <a:schemeClr val="bg1"/>
            </a:solidFill>
          </a:ln>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extLst>
      <p:ext uri="{BB962C8B-B14F-4D97-AF65-F5344CB8AC3E}">
        <p14:creationId xmlns:p14="http://schemas.microsoft.com/office/powerpoint/2010/main" val="586406908"/>
      </p:ext>
    </p:extLst>
  </p:cSld>
  <p:clrMapOvr>
    <a:masterClrMapping/>
  </p:clrMapOvr>
  <p:transition spd="slow" advClick="0">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5268986"/>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7DD56D5A-1EC7-4782-B3C4-C58C67A4F5BB}" type="datetime1">
              <a:rPr lang="en-US" smtClean="0"/>
              <a:t>12/5/2018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pPr algn="ctr"/>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54344033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3419479"/>
            <a:ext cx="157734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9178929"/>
            <a:ext cx="15773400" cy="3000374"/>
          </a:xfrm>
        </p:spPr>
        <p:txBody>
          <a:bodyPr/>
          <a:lstStyle>
            <a:lvl1pPr marL="0" indent="0">
              <a:buNone/>
              <a:defRPr sz="4800">
                <a:solidFill>
                  <a:schemeClr val="tx1"/>
                </a:solidFill>
              </a:defRPr>
            </a:lvl1pPr>
            <a:lvl2pPr marL="914378" indent="0">
              <a:buNone/>
              <a:defRPr sz="4000">
                <a:solidFill>
                  <a:schemeClr val="tx1">
                    <a:tint val="75000"/>
                  </a:schemeClr>
                </a:solidFill>
              </a:defRPr>
            </a:lvl2pPr>
            <a:lvl3pPr marL="1828754" indent="0">
              <a:buNone/>
              <a:defRPr sz="3600">
                <a:solidFill>
                  <a:schemeClr val="tx1">
                    <a:tint val="75000"/>
                  </a:schemeClr>
                </a:solidFill>
              </a:defRPr>
            </a:lvl3pPr>
            <a:lvl4pPr marL="2743132" indent="0">
              <a:buNone/>
              <a:defRPr sz="3200">
                <a:solidFill>
                  <a:schemeClr val="tx1">
                    <a:tint val="75000"/>
                  </a:schemeClr>
                </a:solidFill>
              </a:defRPr>
            </a:lvl4pPr>
            <a:lvl5pPr marL="3657509" indent="0">
              <a:buNone/>
              <a:defRPr sz="3200">
                <a:solidFill>
                  <a:schemeClr val="tx1">
                    <a:tint val="75000"/>
                  </a:schemeClr>
                </a:solidFill>
              </a:defRPr>
            </a:lvl5pPr>
            <a:lvl6pPr marL="4571886" indent="0">
              <a:buNone/>
              <a:defRPr sz="3200">
                <a:solidFill>
                  <a:schemeClr val="tx1">
                    <a:tint val="75000"/>
                  </a:schemeClr>
                </a:solidFill>
              </a:defRPr>
            </a:lvl6pPr>
            <a:lvl7pPr marL="5486263" indent="0">
              <a:buNone/>
              <a:defRPr sz="3200">
                <a:solidFill>
                  <a:schemeClr val="tx1">
                    <a:tint val="75000"/>
                  </a:schemeClr>
                </a:solidFill>
              </a:defRPr>
            </a:lvl7pPr>
            <a:lvl8pPr marL="6400640" indent="0">
              <a:buNone/>
              <a:defRPr sz="3200">
                <a:solidFill>
                  <a:schemeClr val="tx1">
                    <a:tint val="75000"/>
                  </a:schemeClr>
                </a:solidFill>
              </a:defRPr>
            </a:lvl8pPr>
            <a:lvl9pPr marL="7315017"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D55FD9-BCB4-4A94-A011-680FE022C699}" type="datetime1">
              <a:rPr lang="en-US" smtClean="0"/>
              <a:t>12/5/2018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700267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3651250"/>
            <a:ext cx="77724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3651250"/>
            <a:ext cx="77724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8D3708-CE4F-46B3-992F-A7444C464571}" type="datetime1">
              <a:rPr lang="en-US" smtClean="0"/>
              <a:t>12/5/2018</a:t>
            </a:fld>
            <a:endParaRPr lang="en-US"/>
          </a:p>
        </p:txBody>
      </p:sp>
      <p:sp>
        <p:nvSpPr>
          <p:cNvPr id="6" name="Footer Placeholder 5"/>
          <p:cNvSpPr>
            <a:spLocks noGrp="1"/>
          </p:cNvSpPr>
          <p:nvPr>
            <p:ph type="ftr" sz="quarter" idx="11"/>
          </p:nvPr>
        </p:nvSpPr>
        <p:spPr/>
        <p:txBody>
          <a:bodyPr/>
          <a:lstStyle/>
          <a:p>
            <a:r>
              <a:rPr lang="en-US"/>
              <a:t>Hệ thống quản lí chuỗi cửa hàng giặt ủi</a:t>
            </a:r>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2436038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730253"/>
            <a:ext cx="157734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5" y="3362326"/>
            <a:ext cx="7736680" cy="1647824"/>
          </a:xfrm>
        </p:spPr>
        <p:txBody>
          <a:bodyPr anchor="b"/>
          <a:lstStyle>
            <a:lvl1pPr marL="0" indent="0">
              <a:buNone/>
              <a:defRPr sz="4800" b="1"/>
            </a:lvl1pPr>
            <a:lvl2pPr marL="914378" indent="0">
              <a:buNone/>
              <a:defRPr sz="4000" b="1"/>
            </a:lvl2pPr>
            <a:lvl3pPr marL="1828754" indent="0">
              <a:buNone/>
              <a:defRPr sz="3600" b="1"/>
            </a:lvl3pPr>
            <a:lvl4pPr marL="2743132" indent="0">
              <a:buNone/>
              <a:defRPr sz="3200" b="1"/>
            </a:lvl4pPr>
            <a:lvl5pPr marL="3657509" indent="0">
              <a:buNone/>
              <a:defRPr sz="3200" b="1"/>
            </a:lvl5pPr>
            <a:lvl6pPr marL="4571886" indent="0">
              <a:buNone/>
              <a:defRPr sz="3200" b="1"/>
            </a:lvl6pPr>
            <a:lvl7pPr marL="5486263" indent="0">
              <a:buNone/>
              <a:defRPr sz="3200" b="1"/>
            </a:lvl7pPr>
            <a:lvl8pPr marL="6400640" indent="0">
              <a:buNone/>
              <a:defRPr sz="3200" b="1"/>
            </a:lvl8pPr>
            <a:lvl9pPr marL="7315017" indent="0">
              <a:buNone/>
              <a:defRPr sz="3200" b="1"/>
            </a:lvl9pPr>
          </a:lstStyle>
          <a:p>
            <a:pPr lvl="0"/>
            <a:r>
              <a:rPr lang="en-US"/>
              <a:t>Edit Master text styles</a:t>
            </a:r>
          </a:p>
        </p:txBody>
      </p:sp>
      <p:sp>
        <p:nvSpPr>
          <p:cNvPr id="4" name="Content Placeholder 3"/>
          <p:cNvSpPr>
            <a:spLocks noGrp="1"/>
          </p:cNvSpPr>
          <p:nvPr>
            <p:ph sz="half" idx="2"/>
          </p:nvPr>
        </p:nvSpPr>
        <p:spPr>
          <a:xfrm>
            <a:off x="1259685" y="5010150"/>
            <a:ext cx="7736680"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3362326"/>
            <a:ext cx="7774782" cy="1647824"/>
          </a:xfrm>
        </p:spPr>
        <p:txBody>
          <a:bodyPr anchor="b"/>
          <a:lstStyle>
            <a:lvl1pPr marL="0" indent="0">
              <a:buNone/>
              <a:defRPr sz="4800" b="1"/>
            </a:lvl1pPr>
            <a:lvl2pPr marL="914378" indent="0">
              <a:buNone/>
              <a:defRPr sz="4000" b="1"/>
            </a:lvl2pPr>
            <a:lvl3pPr marL="1828754" indent="0">
              <a:buNone/>
              <a:defRPr sz="3600" b="1"/>
            </a:lvl3pPr>
            <a:lvl4pPr marL="2743132" indent="0">
              <a:buNone/>
              <a:defRPr sz="3200" b="1"/>
            </a:lvl4pPr>
            <a:lvl5pPr marL="3657509" indent="0">
              <a:buNone/>
              <a:defRPr sz="3200" b="1"/>
            </a:lvl5pPr>
            <a:lvl6pPr marL="4571886" indent="0">
              <a:buNone/>
              <a:defRPr sz="3200" b="1"/>
            </a:lvl6pPr>
            <a:lvl7pPr marL="5486263" indent="0">
              <a:buNone/>
              <a:defRPr sz="3200" b="1"/>
            </a:lvl7pPr>
            <a:lvl8pPr marL="6400640" indent="0">
              <a:buNone/>
              <a:defRPr sz="3200" b="1"/>
            </a:lvl8pPr>
            <a:lvl9pPr marL="7315017" indent="0">
              <a:buNone/>
              <a:defRPr sz="3200" b="1"/>
            </a:lvl9pPr>
          </a:lstStyle>
          <a:p>
            <a:pPr lvl="0"/>
            <a:r>
              <a:rPr lang="en-US"/>
              <a:t>Edit Master text styles</a:t>
            </a:r>
          </a:p>
        </p:txBody>
      </p:sp>
      <p:sp>
        <p:nvSpPr>
          <p:cNvPr id="6" name="Content Placeholder 5"/>
          <p:cNvSpPr>
            <a:spLocks noGrp="1"/>
          </p:cNvSpPr>
          <p:nvPr>
            <p:ph sz="quarter" idx="4"/>
          </p:nvPr>
        </p:nvSpPr>
        <p:spPr>
          <a:xfrm>
            <a:off x="9258301" y="5010150"/>
            <a:ext cx="7774782"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F0533E-B0E3-4769-BA15-43D6711DDD12}" type="datetime1">
              <a:rPr lang="en-US" smtClean="0"/>
              <a:t>12/5/2018</a:t>
            </a:fld>
            <a:endParaRPr lang="en-US"/>
          </a:p>
        </p:txBody>
      </p:sp>
      <p:sp>
        <p:nvSpPr>
          <p:cNvPr id="8" name="Footer Placeholder 7"/>
          <p:cNvSpPr>
            <a:spLocks noGrp="1"/>
          </p:cNvSpPr>
          <p:nvPr>
            <p:ph type="ftr" sz="quarter" idx="11"/>
          </p:nvPr>
        </p:nvSpPr>
        <p:spPr/>
        <p:txBody>
          <a:bodyPr/>
          <a:lstStyle/>
          <a:p>
            <a:r>
              <a:rPr lang="en-US"/>
              <a:t>Hệ thống quản lí chuỗi cửa hàng giặt ủi</a:t>
            </a:r>
          </a:p>
        </p:txBody>
      </p:sp>
      <p:sp>
        <p:nvSpPr>
          <p:cNvPr id="9" name="Slide Number Placeholder 8"/>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957591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DCDB92-FA17-44B2-A575-906AF04E6062}" type="datetime1">
              <a:rPr lang="en-US" smtClean="0"/>
              <a:t>12/5/2018</a:t>
            </a:fld>
            <a:endParaRPr lang="en-US"/>
          </a:p>
        </p:txBody>
      </p:sp>
      <p:sp>
        <p:nvSpPr>
          <p:cNvPr id="4" name="Footer Placeholder 3"/>
          <p:cNvSpPr>
            <a:spLocks noGrp="1"/>
          </p:cNvSpPr>
          <p:nvPr>
            <p:ph type="ftr" sz="quarter" idx="11"/>
          </p:nvPr>
        </p:nvSpPr>
        <p:spPr/>
        <p:txBody>
          <a:bodyPr/>
          <a:lstStyle/>
          <a:p>
            <a:r>
              <a:rPr lang="en-US"/>
              <a:t>Hệ thống quản lí chuỗi cửa hàng giặt ủi</a:t>
            </a:r>
          </a:p>
        </p:txBody>
      </p:sp>
      <p:sp>
        <p:nvSpPr>
          <p:cNvPr id="5" name="Slide Number Placeholder 4"/>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86659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B7191-18DB-4E73-B061-43D058299507}" type="datetime1">
              <a:rPr lang="en-US" smtClean="0"/>
              <a:t>12/5/2018</a:t>
            </a:fld>
            <a:endParaRPr lang="en-US"/>
          </a:p>
        </p:txBody>
      </p:sp>
      <p:sp>
        <p:nvSpPr>
          <p:cNvPr id="3" name="Footer Placeholder 2"/>
          <p:cNvSpPr>
            <a:spLocks noGrp="1"/>
          </p:cNvSpPr>
          <p:nvPr>
            <p:ph type="ftr" sz="quarter" idx="11"/>
          </p:nvPr>
        </p:nvSpPr>
        <p:spPr/>
        <p:txBody>
          <a:bodyPr/>
          <a:lstStyle/>
          <a:p>
            <a:r>
              <a:rPr lang="en-US"/>
              <a:t>Hệ thống quản lí chuỗi cửa hàng giặt ủi</a:t>
            </a:r>
          </a:p>
        </p:txBody>
      </p:sp>
      <p:sp>
        <p:nvSpPr>
          <p:cNvPr id="4" name="Slide Number Placeholder 3"/>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411795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914400"/>
            <a:ext cx="5898356"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1974853"/>
            <a:ext cx="92583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4114800"/>
            <a:ext cx="5898356" cy="7623176"/>
          </a:xfrm>
        </p:spPr>
        <p:txBody>
          <a:bodyPr/>
          <a:lstStyle>
            <a:lvl1pPr marL="0" indent="0">
              <a:buNone/>
              <a:defRPr sz="3200"/>
            </a:lvl1pPr>
            <a:lvl2pPr marL="914378" indent="0">
              <a:buNone/>
              <a:defRPr sz="2800"/>
            </a:lvl2pPr>
            <a:lvl3pPr marL="1828754" indent="0">
              <a:buNone/>
              <a:defRPr sz="2400"/>
            </a:lvl3pPr>
            <a:lvl4pPr marL="2743132" indent="0">
              <a:buNone/>
              <a:defRPr sz="2000"/>
            </a:lvl4pPr>
            <a:lvl5pPr marL="3657509" indent="0">
              <a:buNone/>
              <a:defRPr sz="2000"/>
            </a:lvl5pPr>
            <a:lvl6pPr marL="4571886" indent="0">
              <a:buNone/>
              <a:defRPr sz="2000"/>
            </a:lvl6pPr>
            <a:lvl7pPr marL="5486263" indent="0">
              <a:buNone/>
              <a:defRPr sz="2000"/>
            </a:lvl7pPr>
            <a:lvl8pPr marL="6400640" indent="0">
              <a:buNone/>
              <a:defRPr sz="2000"/>
            </a:lvl8pPr>
            <a:lvl9pPr marL="7315017" indent="0">
              <a:buNone/>
              <a:defRPr sz="2000"/>
            </a:lvl9pPr>
          </a:lstStyle>
          <a:p>
            <a:pPr lvl="0"/>
            <a:r>
              <a:rPr lang="en-US"/>
              <a:t>Edit Master text styles</a:t>
            </a:r>
          </a:p>
        </p:txBody>
      </p:sp>
      <p:sp>
        <p:nvSpPr>
          <p:cNvPr id="8" name="Date Placeholder 7">
            <a:extLst>
              <a:ext uri="{FF2B5EF4-FFF2-40B4-BE49-F238E27FC236}">
                <a16:creationId xmlns:a16="http://schemas.microsoft.com/office/drawing/2014/main" id="{03AB3DED-DD3E-449E-99E4-6B6277D40152}"/>
              </a:ext>
            </a:extLst>
          </p:cNvPr>
          <p:cNvSpPr>
            <a:spLocks noGrp="1"/>
          </p:cNvSpPr>
          <p:nvPr>
            <p:ph type="dt" sz="half" idx="10"/>
          </p:nvPr>
        </p:nvSpPr>
        <p:spPr/>
        <p:txBody>
          <a:bodyPr/>
          <a:lstStyle/>
          <a:p>
            <a:fld id="{3E0E8CC1-07E9-42B7-A79E-E808CAB2E053}" type="datetime1">
              <a:rPr lang="en-US" smtClean="0"/>
              <a:t>12/5/2018</a:t>
            </a:fld>
            <a:endParaRPr lang="en-US"/>
          </a:p>
        </p:txBody>
      </p:sp>
      <p:sp>
        <p:nvSpPr>
          <p:cNvPr id="9" name="Footer Placeholder 8">
            <a:extLst>
              <a:ext uri="{FF2B5EF4-FFF2-40B4-BE49-F238E27FC236}">
                <a16:creationId xmlns:a16="http://schemas.microsoft.com/office/drawing/2014/main" id="{9092AF26-5C76-4C15-A113-E047BABA290C}"/>
              </a:ext>
            </a:extLst>
          </p:cNvPr>
          <p:cNvSpPr>
            <a:spLocks noGrp="1"/>
          </p:cNvSpPr>
          <p:nvPr>
            <p:ph type="ftr" sz="quarter" idx="11"/>
          </p:nvPr>
        </p:nvSpPr>
        <p:spPr/>
        <p:txBody>
          <a:bodyPr/>
          <a:lstStyle/>
          <a:p>
            <a:r>
              <a:rPr lang="en-US"/>
              <a:t>Hệ thống quản lí chuỗi cửa hàng giặt ủi</a:t>
            </a:r>
          </a:p>
        </p:txBody>
      </p:sp>
      <p:sp>
        <p:nvSpPr>
          <p:cNvPr id="10" name="Slide Number Placeholder 9">
            <a:extLst>
              <a:ext uri="{FF2B5EF4-FFF2-40B4-BE49-F238E27FC236}">
                <a16:creationId xmlns:a16="http://schemas.microsoft.com/office/drawing/2014/main" id="{959BEC08-7005-4D03-B0EA-E75EA4B1CABD}"/>
              </a:ext>
            </a:extLst>
          </p:cNvPr>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186773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914400"/>
            <a:ext cx="5898356"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974853"/>
            <a:ext cx="9258300" cy="9747250"/>
          </a:xfrm>
        </p:spPr>
        <p:txBody>
          <a:bodyPr anchor="t"/>
          <a:lstStyle>
            <a:lvl1pPr marL="0" indent="0">
              <a:buNone/>
              <a:defRPr sz="6400"/>
            </a:lvl1pPr>
            <a:lvl2pPr marL="914378" indent="0">
              <a:buNone/>
              <a:defRPr sz="5600"/>
            </a:lvl2pPr>
            <a:lvl3pPr marL="1828754" indent="0">
              <a:buNone/>
              <a:defRPr sz="4800"/>
            </a:lvl3pPr>
            <a:lvl4pPr marL="2743132" indent="0">
              <a:buNone/>
              <a:defRPr sz="4000"/>
            </a:lvl4pPr>
            <a:lvl5pPr marL="3657509" indent="0">
              <a:buNone/>
              <a:defRPr sz="4000"/>
            </a:lvl5pPr>
            <a:lvl6pPr marL="4571886" indent="0">
              <a:buNone/>
              <a:defRPr sz="4000"/>
            </a:lvl6pPr>
            <a:lvl7pPr marL="5486263" indent="0">
              <a:buNone/>
              <a:defRPr sz="4000"/>
            </a:lvl7pPr>
            <a:lvl8pPr marL="6400640" indent="0">
              <a:buNone/>
              <a:defRPr sz="4000"/>
            </a:lvl8pPr>
            <a:lvl9pPr marL="7315017"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3" y="4114800"/>
            <a:ext cx="5898356" cy="7623176"/>
          </a:xfrm>
        </p:spPr>
        <p:txBody>
          <a:bodyPr/>
          <a:lstStyle>
            <a:lvl1pPr marL="0" indent="0">
              <a:buNone/>
              <a:defRPr sz="3200"/>
            </a:lvl1pPr>
            <a:lvl2pPr marL="914378" indent="0">
              <a:buNone/>
              <a:defRPr sz="2800"/>
            </a:lvl2pPr>
            <a:lvl3pPr marL="1828754" indent="0">
              <a:buNone/>
              <a:defRPr sz="2400"/>
            </a:lvl3pPr>
            <a:lvl4pPr marL="2743132" indent="0">
              <a:buNone/>
              <a:defRPr sz="2000"/>
            </a:lvl4pPr>
            <a:lvl5pPr marL="3657509" indent="0">
              <a:buNone/>
              <a:defRPr sz="2000"/>
            </a:lvl5pPr>
            <a:lvl6pPr marL="4571886" indent="0">
              <a:buNone/>
              <a:defRPr sz="2000"/>
            </a:lvl6pPr>
            <a:lvl7pPr marL="5486263" indent="0">
              <a:buNone/>
              <a:defRPr sz="2000"/>
            </a:lvl7pPr>
            <a:lvl8pPr marL="6400640" indent="0">
              <a:buNone/>
              <a:defRPr sz="2000"/>
            </a:lvl8pPr>
            <a:lvl9pPr marL="7315017"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8BF61D73-06F7-48A8-A75D-82B2AD8C44F7}" type="datetime1">
              <a:rPr lang="en-US" smtClean="0"/>
              <a:t>12/5/2018</a:t>
            </a:fld>
            <a:endParaRPr lang="en-US"/>
          </a:p>
        </p:txBody>
      </p:sp>
      <p:sp>
        <p:nvSpPr>
          <p:cNvPr id="6" name="Footer Placeholder 5"/>
          <p:cNvSpPr>
            <a:spLocks noGrp="1"/>
          </p:cNvSpPr>
          <p:nvPr>
            <p:ph type="ftr" sz="quarter" idx="11"/>
          </p:nvPr>
        </p:nvSpPr>
        <p:spPr/>
        <p:txBody>
          <a:bodyPr/>
          <a:lstStyle/>
          <a:p>
            <a:r>
              <a:rPr lang="en-US"/>
              <a:t>Hệ thống quản lí chuỗi cửa hàng giặt ủi</a:t>
            </a:r>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18387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Google Shape;34;p2">
            <a:extLst>
              <a:ext uri="{FF2B5EF4-FFF2-40B4-BE49-F238E27FC236}">
                <a16:creationId xmlns:a16="http://schemas.microsoft.com/office/drawing/2014/main" id="{3C438594-2BFC-418E-82B5-B727F7EAC597}"/>
              </a:ext>
            </a:extLst>
          </p:cNvPr>
          <p:cNvSpPr/>
          <p:nvPr userDrawn="1"/>
        </p:nvSpPr>
        <p:spPr>
          <a:xfrm>
            <a:off x="-66649" y="11861074"/>
            <a:ext cx="18728386" cy="2424088"/>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lumMod val="50000"/>
              <a:alpha val="81920"/>
            </a:schemeClr>
          </a:solidFill>
          <a:ln>
            <a:noFill/>
          </a:ln>
        </p:spPr>
      </p:sp>
      <p:sp>
        <p:nvSpPr>
          <p:cNvPr id="11" name="Google Shape;35;p2">
            <a:extLst>
              <a:ext uri="{FF2B5EF4-FFF2-40B4-BE49-F238E27FC236}">
                <a16:creationId xmlns:a16="http://schemas.microsoft.com/office/drawing/2014/main" id="{4E1617D4-CDA9-4D85-8E8D-33166E25EB5C}"/>
              </a:ext>
            </a:extLst>
          </p:cNvPr>
          <p:cNvSpPr/>
          <p:nvPr userDrawn="1"/>
        </p:nvSpPr>
        <p:spPr>
          <a:xfrm>
            <a:off x="-44146" y="11291912"/>
            <a:ext cx="18728386" cy="2424088"/>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4099E0">
              <a:alpha val="73460"/>
            </a:srgbClr>
          </a:solidFill>
          <a:ln>
            <a:noFill/>
          </a:ln>
        </p:spPr>
        <p:txBody>
          <a:bodyPr/>
          <a:lstStyle/>
          <a:p>
            <a:endParaRPr lang="en-US" sz="1800"/>
          </a:p>
        </p:txBody>
      </p:sp>
      <p:sp>
        <p:nvSpPr>
          <p:cNvPr id="2" name="Title Placeholder 1"/>
          <p:cNvSpPr>
            <a:spLocks noGrp="1"/>
          </p:cNvSpPr>
          <p:nvPr>
            <p:ph type="title"/>
          </p:nvPr>
        </p:nvSpPr>
        <p:spPr>
          <a:xfrm>
            <a:off x="1257300" y="730253"/>
            <a:ext cx="1577340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3651250"/>
            <a:ext cx="15773400" cy="870267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2712703"/>
            <a:ext cx="4114800" cy="730250"/>
          </a:xfrm>
          <a:prstGeom prst="rect">
            <a:avLst/>
          </a:prstGeom>
        </p:spPr>
        <p:txBody>
          <a:bodyPr vert="horz" lIns="91440" tIns="45720" rIns="91440" bIns="45720" rtlCol="0" anchor="ctr"/>
          <a:lstStyle>
            <a:lvl1pPr algn="l">
              <a:defRPr sz="2400">
                <a:solidFill>
                  <a:schemeClr val="bg1"/>
                </a:solidFill>
              </a:defRPr>
            </a:lvl1pPr>
          </a:lstStyle>
          <a:p>
            <a:fld id="{79647555-8B04-47DE-BBA7-4D8FC12DA08C}" type="datetime1">
              <a:rPr lang="en-US" smtClean="0"/>
              <a:t>12/5/2018</a:t>
            </a:fld>
            <a:endParaRPr lang="en-US"/>
          </a:p>
        </p:txBody>
      </p:sp>
      <p:sp>
        <p:nvSpPr>
          <p:cNvPr id="5" name="Footer Placeholder 4"/>
          <p:cNvSpPr>
            <a:spLocks noGrp="1"/>
          </p:cNvSpPr>
          <p:nvPr>
            <p:ph type="ftr" sz="quarter" idx="3"/>
          </p:nvPr>
        </p:nvSpPr>
        <p:spPr>
          <a:xfrm>
            <a:off x="6057900" y="12665529"/>
            <a:ext cx="6172200" cy="730250"/>
          </a:xfrm>
          <a:prstGeom prst="rect">
            <a:avLst/>
          </a:prstGeom>
        </p:spPr>
        <p:txBody>
          <a:bodyPr vert="horz" lIns="91440" tIns="45720" rIns="91440" bIns="45720" rtlCol="0" anchor="ctr"/>
          <a:lstStyle>
            <a:lvl1pPr algn="l">
              <a:defRPr sz="2400">
                <a:solidFill>
                  <a:schemeClr val="bg1"/>
                </a:solidFill>
              </a:defRPr>
            </a:lvl1pPr>
          </a:lstStyle>
          <a:p>
            <a:r>
              <a:rPr lang="en-US"/>
              <a:t>Hệ thống quản lí chuỗi cửa hàng giặt ủi</a:t>
            </a:r>
          </a:p>
        </p:txBody>
      </p:sp>
      <p:sp>
        <p:nvSpPr>
          <p:cNvPr id="6" name="Slide Number Placeholder 5"/>
          <p:cNvSpPr>
            <a:spLocks noGrp="1"/>
          </p:cNvSpPr>
          <p:nvPr>
            <p:ph type="sldNum" sz="quarter" idx="4"/>
          </p:nvPr>
        </p:nvSpPr>
        <p:spPr>
          <a:xfrm>
            <a:off x="12915900" y="12712703"/>
            <a:ext cx="4114800" cy="730250"/>
          </a:xfrm>
          <a:prstGeom prst="rect">
            <a:avLst/>
          </a:prstGeom>
        </p:spPr>
        <p:txBody>
          <a:bodyPr vert="horz" lIns="91440" tIns="45720" rIns="91440" bIns="45720" rtlCol="0" anchor="ctr"/>
          <a:lstStyle>
            <a:lvl1pPr algn="r">
              <a:defRPr sz="2400">
                <a:solidFill>
                  <a:schemeClr val="bg1"/>
                </a:solidFill>
              </a:defRPr>
            </a:lvl1pPr>
          </a:lstStyle>
          <a:p>
            <a:fld id="{FCEE2C88-6C8F-484D-AF69-578F576B1F44}" type="slidenum">
              <a:rPr lang="en-US" smtClean="0"/>
              <a:pPr/>
              <a:t>‹#›</a:t>
            </a:fld>
            <a:endParaRPr lang="en-US"/>
          </a:p>
        </p:txBody>
      </p:sp>
      <p:sp>
        <p:nvSpPr>
          <p:cNvPr id="8" name="TextBox 7">
            <a:extLst>
              <a:ext uri="{FF2B5EF4-FFF2-40B4-BE49-F238E27FC236}">
                <a16:creationId xmlns:a16="http://schemas.microsoft.com/office/drawing/2014/main" id="{C92AC095-4919-4166-A222-CF7EBA75D789}"/>
              </a:ext>
            </a:extLst>
          </p:cNvPr>
          <p:cNvSpPr txBox="1"/>
          <p:nvPr userDrawn="1"/>
        </p:nvSpPr>
        <p:spPr>
          <a:xfrm>
            <a:off x="17328319" y="12846942"/>
            <a:ext cx="623210" cy="461775"/>
          </a:xfrm>
          <a:prstGeom prst="rect">
            <a:avLst/>
          </a:prstGeom>
          <a:noFill/>
        </p:spPr>
        <p:txBody>
          <a:bodyPr wrap="none" lIns="137141" tIns="68571" rIns="137141" bIns="68571" rtlCol="0">
            <a:spAutoFit/>
          </a:bodyPr>
          <a:lstStyle/>
          <a:p>
            <a:pPr algn="ctr"/>
            <a:fld id="{260E2A6B-A809-4840-BF14-8648BC0BDF87}" type="slidenum">
              <a:rPr lang="id-ID" sz="2101" b="1" i="0" smtClean="0">
                <a:solidFill>
                  <a:schemeClr val="bg1"/>
                </a:solidFill>
                <a:latin typeface="Lato Bold" charset="0"/>
                <a:cs typeface="Lato Bold" charset="0"/>
              </a:rPr>
              <a:pPr algn="ctr"/>
              <a:t>‹#›</a:t>
            </a:fld>
            <a:endParaRPr lang="id-ID" sz="2101" b="1" i="0">
              <a:solidFill>
                <a:schemeClr val="bg1"/>
              </a:solidFill>
              <a:latin typeface="Lato Bold" charset="0"/>
              <a:cs typeface="Lato Bold" charset="0"/>
            </a:endParaRPr>
          </a:p>
        </p:txBody>
      </p:sp>
    </p:spTree>
    <p:extLst>
      <p:ext uri="{BB962C8B-B14F-4D97-AF65-F5344CB8AC3E}">
        <p14:creationId xmlns:p14="http://schemas.microsoft.com/office/powerpoint/2010/main" val="3118267214"/>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890" r:id="rId13"/>
  </p:sldLayoutIdLst>
  <p:transition spd="slow">
    <p:cover/>
  </p:transition>
  <p:hf sldNum="0" hdr="0"/>
  <p:txStyles>
    <p:titleStyle>
      <a:lvl1pPr algn="l" defTabSz="1828754"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189" indent="-457189" algn="l" defTabSz="1828754"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66" indent="-457189" algn="l" defTabSz="1828754"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943" indent="-457189" algn="l" defTabSz="1828754"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320"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697"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074"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452"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828"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206"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54" rtl="0" eaLnBrk="1" latinLnBrk="0" hangingPunct="1">
        <a:defRPr sz="3600" kern="1200">
          <a:solidFill>
            <a:schemeClr val="tx1"/>
          </a:solidFill>
          <a:latin typeface="+mn-lt"/>
          <a:ea typeface="+mn-ea"/>
          <a:cs typeface="+mn-cs"/>
        </a:defRPr>
      </a:lvl1pPr>
      <a:lvl2pPr marL="914378" algn="l" defTabSz="1828754" rtl="0" eaLnBrk="1" latinLnBrk="0" hangingPunct="1">
        <a:defRPr sz="3600" kern="1200">
          <a:solidFill>
            <a:schemeClr val="tx1"/>
          </a:solidFill>
          <a:latin typeface="+mn-lt"/>
          <a:ea typeface="+mn-ea"/>
          <a:cs typeface="+mn-cs"/>
        </a:defRPr>
      </a:lvl2pPr>
      <a:lvl3pPr marL="1828754" algn="l" defTabSz="1828754" rtl="0" eaLnBrk="1" latinLnBrk="0" hangingPunct="1">
        <a:defRPr sz="3600" kern="1200">
          <a:solidFill>
            <a:schemeClr val="tx1"/>
          </a:solidFill>
          <a:latin typeface="+mn-lt"/>
          <a:ea typeface="+mn-ea"/>
          <a:cs typeface="+mn-cs"/>
        </a:defRPr>
      </a:lvl3pPr>
      <a:lvl4pPr marL="2743132" algn="l" defTabSz="1828754" rtl="0" eaLnBrk="1" latinLnBrk="0" hangingPunct="1">
        <a:defRPr sz="3600" kern="1200">
          <a:solidFill>
            <a:schemeClr val="tx1"/>
          </a:solidFill>
          <a:latin typeface="+mn-lt"/>
          <a:ea typeface="+mn-ea"/>
          <a:cs typeface="+mn-cs"/>
        </a:defRPr>
      </a:lvl4pPr>
      <a:lvl5pPr marL="3657509" algn="l" defTabSz="1828754" rtl="0" eaLnBrk="1" latinLnBrk="0" hangingPunct="1">
        <a:defRPr sz="3600" kern="1200">
          <a:solidFill>
            <a:schemeClr val="tx1"/>
          </a:solidFill>
          <a:latin typeface="+mn-lt"/>
          <a:ea typeface="+mn-ea"/>
          <a:cs typeface="+mn-cs"/>
        </a:defRPr>
      </a:lvl5pPr>
      <a:lvl6pPr marL="4571886" algn="l" defTabSz="1828754" rtl="0" eaLnBrk="1" latinLnBrk="0" hangingPunct="1">
        <a:defRPr sz="3600" kern="1200">
          <a:solidFill>
            <a:schemeClr val="tx1"/>
          </a:solidFill>
          <a:latin typeface="+mn-lt"/>
          <a:ea typeface="+mn-ea"/>
          <a:cs typeface="+mn-cs"/>
        </a:defRPr>
      </a:lvl6pPr>
      <a:lvl7pPr marL="5486263" algn="l" defTabSz="1828754" rtl="0" eaLnBrk="1" latinLnBrk="0" hangingPunct="1">
        <a:defRPr sz="3600" kern="1200">
          <a:solidFill>
            <a:schemeClr val="tx1"/>
          </a:solidFill>
          <a:latin typeface="+mn-lt"/>
          <a:ea typeface="+mn-ea"/>
          <a:cs typeface="+mn-cs"/>
        </a:defRPr>
      </a:lvl7pPr>
      <a:lvl8pPr marL="6400640" algn="l" defTabSz="1828754" rtl="0" eaLnBrk="1" latinLnBrk="0" hangingPunct="1">
        <a:defRPr sz="3600" kern="1200">
          <a:solidFill>
            <a:schemeClr val="tx1"/>
          </a:solidFill>
          <a:latin typeface="+mn-lt"/>
          <a:ea typeface="+mn-ea"/>
          <a:cs typeface="+mn-cs"/>
        </a:defRPr>
      </a:lvl8pPr>
      <a:lvl9pPr marL="7315017" algn="l" defTabSz="182875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p:cNvSpPr>
          <p:nvPr/>
        </p:nvSpPr>
        <p:spPr bwMode="auto">
          <a:xfrm>
            <a:off x="3685816" y="4452826"/>
            <a:ext cx="10916367" cy="33249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square" lIns="0" tIns="0" rIns="0" bIns="0" anchor="ctr" anchorCtr="0">
            <a:spAutoFit/>
          </a:bodyPr>
          <a:lstStyle/>
          <a:p>
            <a:pPr algn="ctr" defTabSz="3429743"/>
            <a:r>
              <a:rPr lang="en-US" sz="7202" b="1" spc="900">
                <a:solidFill>
                  <a:srgbClr val="445469"/>
                </a:solidFill>
                <a:latin typeface="Lato Black" charset="0"/>
                <a:ea typeface="Lato Black" charset="0"/>
                <a:cs typeface="Lato Black" charset="0"/>
                <a:sym typeface="Bebas Neue" charset="0"/>
              </a:rPr>
              <a:t>HỆ THỐNG QUẢN LÍ</a:t>
            </a:r>
          </a:p>
          <a:p>
            <a:pPr algn="ctr" defTabSz="3429743"/>
            <a:r>
              <a:rPr lang="en-US" sz="7202" b="1" spc="900">
                <a:solidFill>
                  <a:srgbClr val="445469"/>
                </a:solidFill>
                <a:latin typeface="Lato Black" charset="0"/>
                <a:ea typeface="Lato Black" charset="0"/>
                <a:cs typeface="Lato Black" charset="0"/>
                <a:sym typeface="Bebas Neue" charset="0"/>
              </a:rPr>
              <a:t>CHUỖI CỬA HÀNG</a:t>
            </a:r>
          </a:p>
          <a:p>
            <a:pPr algn="ctr" defTabSz="3429743"/>
            <a:r>
              <a:rPr lang="en-US" sz="7202" b="1" spc="900">
                <a:solidFill>
                  <a:srgbClr val="445469"/>
                </a:solidFill>
                <a:latin typeface="Lato Black" charset="0"/>
                <a:ea typeface="Lato Black" charset="0"/>
                <a:cs typeface="Lato Black" charset="0"/>
                <a:sym typeface="Bebas Neue" charset="0"/>
              </a:rPr>
              <a:t>GIẶT ỦI</a:t>
            </a:r>
          </a:p>
        </p:txBody>
      </p:sp>
      <p:pic>
        <p:nvPicPr>
          <p:cNvPr id="5" name="Graphic 4">
            <a:extLst>
              <a:ext uri="{FF2B5EF4-FFF2-40B4-BE49-F238E27FC236}">
                <a16:creationId xmlns:a16="http://schemas.microsoft.com/office/drawing/2014/main" id="{D36C2E12-C812-48B2-A0EA-89CEC9DCD1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7813" y="970972"/>
            <a:ext cx="3272374" cy="3481854"/>
          </a:xfrm>
          <a:prstGeom prst="rect">
            <a:avLst/>
          </a:prstGeom>
          <a:effectLst>
            <a:outerShdw blurRad="1003300" dist="1625600" dir="17580000" sx="99000" sy="99000" algn="r" rotWithShape="0">
              <a:schemeClr val="bg1">
                <a:alpha val="25000"/>
              </a:schemeClr>
            </a:outerShdw>
          </a:effectLst>
        </p:spPr>
      </p:pic>
      <p:sp>
        <p:nvSpPr>
          <p:cNvPr id="20" name="Subtitle 2"/>
          <p:cNvSpPr txBox="1">
            <a:spLocks/>
          </p:cNvSpPr>
          <p:nvPr/>
        </p:nvSpPr>
        <p:spPr>
          <a:xfrm>
            <a:off x="6395253" y="9161936"/>
            <a:ext cx="5497501" cy="4014205"/>
          </a:xfrm>
          <a:prstGeom prst="rect">
            <a:avLst/>
          </a:prstGeom>
        </p:spPr>
        <p:txBody>
          <a:bodyPr vert="horz" wrap="square" lIns="163160" tIns="81580" rIns="163160" bIns="8158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951" spc="225">
              <a:solidFill>
                <a:schemeClr val="tx1">
                  <a:lumMod val="75000"/>
                </a:schemeClr>
              </a:solidFill>
              <a:latin typeface="Lato" charset="0"/>
              <a:ea typeface="Lato" charset="0"/>
              <a:cs typeface="Lato" charset="0"/>
            </a:endParaRPr>
          </a:p>
          <a:p>
            <a:r>
              <a:rPr lang="en-US" b="1" spc="225">
                <a:solidFill>
                  <a:schemeClr val="bg1"/>
                </a:solidFill>
                <a:latin typeface="Lato" charset="0"/>
                <a:ea typeface="Lato" charset="0"/>
                <a:cs typeface="Lato" charset="0"/>
              </a:rPr>
              <a:t>GIÁO VIÊN H</a:t>
            </a:r>
            <a:r>
              <a:rPr lang="vi-VN" b="1" spc="225">
                <a:solidFill>
                  <a:schemeClr val="bg1"/>
                </a:solidFill>
                <a:latin typeface="Lato" charset="0"/>
                <a:ea typeface="Lato" charset="0"/>
                <a:cs typeface="Lato" charset="0"/>
              </a:rPr>
              <a:t>Ư</a:t>
            </a:r>
            <a:r>
              <a:rPr lang="en-US" b="1" spc="225">
                <a:solidFill>
                  <a:schemeClr val="bg1"/>
                </a:solidFill>
                <a:latin typeface="Lato" charset="0"/>
                <a:ea typeface="Lato" charset="0"/>
                <a:cs typeface="Lato" charset="0"/>
              </a:rPr>
              <a:t>ỚNG DẪN</a:t>
            </a:r>
          </a:p>
          <a:p>
            <a:r>
              <a:rPr lang="en-US" spc="225">
                <a:solidFill>
                  <a:schemeClr val="bg1"/>
                </a:solidFill>
                <a:latin typeface="Lato" charset="0"/>
                <a:ea typeface="Lato" charset="0"/>
                <a:cs typeface="Lato" charset="0"/>
              </a:rPr>
              <a:t>TS. NGUYỄN THỊ NGỌC DIỄM</a:t>
            </a:r>
          </a:p>
          <a:p>
            <a:endParaRPr lang="en-US" spc="225">
              <a:solidFill>
                <a:schemeClr val="bg1"/>
              </a:solidFill>
              <a:latin typeface="Lato" charset="0"/>
              <a:ea typeface="Lato" charset="0"/>
              <a:cs typeface="Lato" charset="0"/>
            </a:endParaRPr>
          </a:p>
          <a:p>
            <a:r>
              <a:rPr lang="en-US" b="1" spc="225">
                <a:solidFill>
                  <a:schemeClr val="bg1"/>
                </a:solidFill>
                <a:latin typeface="Lato" charset="0"/>
                <a:ea typeface="Lato" charset="0"/>
                <a:cs typeface="Lato" charset="0"/>
              </a:rPr>
              <a:t>THÀNH VIÊN NHÓM</a:t>
            </a:r>
          </a:p>
          <a:p>
            <a:r>
              <a:rPr lang="en-US" spc="225">
                <a:solidFill>
                  <a:schemeClr val="bg1"/>
                </a:solidFill>
                <a:latin typeface="Lato" charset="0"/>
                <a:ea typeface="Lato" charset="0"/>
                <a:cs typeface="Lato" charset="0"/>
              </a:rPr>
              <a:t>TRẦN HOÀNG HUÂN B1401047</a:t>
            </a:r>
          </a:p>
          <a:p>
            <a:r>
              <a:rPr lang="en-US" spc="225">
                <a:solidFill>
                  <a:schemeClr val="bg1"/>
                </a:solidFill>
                <a:latin typeface="Lato" charset="0"/>
                <a:ea typeface="Lato" charset="0"/>
                <a:cs typeface="Lato" charset="0"/>
              </a:rPr>
              <a:t>VŨ PHƯƠNG B1401081</a:t>
            </a:r>
          </a:p>
          <a:p>
            <a:endParaRPr lang="en-US" sz="1951" spc="225">
              <a:solidFill>
                <a:schemeClr val="tx1">
                  <a:lumMod val="75000"/>
                </a:schemeClr>
              </a:solidFill>
              <a:latin typeface="Lato" charset="0"/>
              <a:ea typeface="Lato" charset="0"/>
              <a:cs typeface="Lato" charset="0"/>
            </a:endParaRPr>
          </a:p>
        </p:txBody>
      </p:sp>
    </p:spTree>
    <p:extLst>
      <p:ext uri="{BB962C8B-B14F-4D97-AF65-F5344CB8AC3E}">
        <p14:creationId xmlns:p14="http://schemas.microsoft.com/office/powerpoint/2010/main" val="40816193"/>
      </p:ext>
    </p:extLst>
  </p:cSld>
  <p:clrMapOvr>
    <a:masterClrMapping/>
  </p:clrMapOvr>
  <p:transition spd="slow" advClick="0">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E515901E-D336-4833-A6F5-4CF4DD40E440}"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Nội dung</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907278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19" name="Rectangle: Rounded Corners 18">
            <a:extLst>
              <a:ext uri="{FF2B5EF4-FFF2-40B4-BE49-F238E27FC236}">
                <a16:creationId xmlns:a16="http://schemas.microsoft.com/office/drawing/2014/main" id="{BE3BBFAC-0EBD-476D-AE0A-C79463203A41}"/>
              </a:ext>
            </a:extLst>
          </p:cNvPr>
          <p:cNvSpPr/>
          <p:nvPr/>
        </p:nvSpPr>
        <p:spPr>
          <a:xfrm>
            <a:off x="1849173" y="4678706"/>
            <a:ext cx="4798662" cy="1986005"/>
          </a:xfrm>
          <a:prstGeom prst="roundRect">
            <a:avLst/>
          </a:prstGeom>
          <a:solidFill>
            <a:schemeClr val="bg1"/>
          </a:solidFill>
          <a:ln>
            <a:solidFill>
              <a:schemeClr val="bg1"/>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Nhân viên cửa hàng</a:t>
            </a:r>
          </a:p>
        </p:txBody>
      </p:sp>
      <p:sp>
        <p:nvSpPr>
          <p:cNvPr id="20" name="Rectangle: Rounded Corners 19">
            <a:extLst>
              <a:ext uri="{FF2B5EF4-FFF2-40B4-BE49-F238E27FC236}">
                <a16:creationId xmlns:a16="http://schemas.microsoft.com/office/drawing/2014/main" id="{472E0867-3688-4F03-BC3C-1D0DA7297818}"/>
              </a:ext>
            </a:extLst>
          </p:cNvPr>
          <p:cNvSpPr/>
          <p:nvPr/>
        </p:nvSpPr>
        <p:spPr>
          <a:xfrm>
            <a:off x="1849173" y="8357609"/>
            <a:ext cx="4798662" cy="1986005"/>
          </a:xfrm>
          <a:prstGeom prst="roundRect">
            <a:avLst/>
          </a:prstGeom>
          <a:solidFill>
            <a:schemeClr val="bg1"/>
          </a:solidFill>
          <a:ln>
            <a:solidFill>
              <a:schemeClr val="bg1"/>
            </a:solidFill>
          </a:ln>
          <a:effectLst>
            <a:outerShdw blurRad="609600" dist="1778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Khách hàng</a:t>
            </a:r>
          </a:p>
        </p:txBody>
      </p:sp>
      <p:sp>
        <p:nvSpPr>
          <p:cNvPr id="21" name="TextBox 20">
            <a:extLst>
              <a:ext uri="{FF2B5EF4-FFF2-40B4-BE49-F238E27FC236}">
                <a16:creationId xmlns:a16="http://schemas.microsoft.com/office/drawing/2014/main" id="{0DD03E34-754E-4953-B9A3-864C18FD8351}"/>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Ng</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ời dùng</a:t>
            </a:r>
          </a:p>
        </p:txBody>
      </p:sp>
      <p:sp>
        <p:nvSpPr>
          <p:cNvPr id="22" name="Rectangle: Rounded Corners 21">
            <a:extLst>
              <a:ext uri="{FF2B5EF4-FFF2-40B4-BE49-F238E27FC236}">
                <a16:creationId xmlns:a16="http://schemas.microsoft.com/office/drawing/2014/main" id="{D77E94ED-73FA-439C-992D-7AF3A60BB03B}"/>
              </a:ext>
            </a:extLst>
          </p:cNvPr>
          <p:cNvSpPr/>
          <p:nvPr/>
        </p:nvSpPr>
        <p:spPr>
          <a:xfrm>
            <a:off x="11195275" y="2492992"/>
            <a:ext cx="4798662" cy="1986005"/>
          </a:xfrm>
          <a:prstGeom prst="roundRect">
            <a:avLst/>
          </a:prstGeom>
          <a:solidFill>
            <a:schemeClr val="bg1"/>
          </a:solidFill>
          <a:ln>
            <a:solidFill>
              <a:schemeClr val="bg1"/>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NV quản lí đ</a:t>
            </a:r>
            <a:r>
              <a:rPr lang="vi-VN" sz="3600" b="1">
                <a:solidFill>
                  <a:srgbClr val="445469"/>
                </a:solidFill>
              </a:rPr>
              <a:t>ơ</a:t>
            </a:r>
            <a:r>
              <a:rPr lang="en-US" sz="3600" b="1">
                <a:solidFill>
                  <a:srgbClr val="445469"/>
                </a:solidFill>
              </a:rPr>
              <a:t>n hàng</a:t>
            </a:r>
          </a:p>
        </p:txBody>
      </p:sp>
      <p:sp>
        <p:nvSpPr>
          <p:cNvPr id="23" name="Rectangle: Rounded Corners 22">
            <a:extLst>
              <a:ext uri="{FF2B5EF4-FFF2-40B4-BE49-F238E27FC236}">
                <a16:creationId xmlns:a16="http://schemas.microsoft.com/office/drawing/2014/main" id="{999C67EA-31D6-4495-A195-80217E2BA295}"/>
              </a:ext>
            </a:extLst>
          </p:cNvPr>
          <p:cNvSpPr/>
          <p:nvPr/>
        </p:nvSpPr>
        <p:spPr>
          <a:xfrm>
            <a:off x="11195275" y="4678706"/>
            <a:ext cx="4798662" cy="1986005"/>
          </a:xfrm>
          <a:prstGeom prst="roundRect">
            <a:avLst/>
          </a:prstGeom>
          <a:solidFill>
            <a:schemeClr val="bg1"/>
          </a:solidFill>
          <a:ln>
            <a:solidFill>
              <a:schemeClr val="bg1"/>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NV xử lí đ</a:t>
            </a:r>
            <a:r>
              <a:rPr lang="vi-VN" sz="3600" b="1">
                <a:solidFill>
                  <a:srgbClr val="445469"/>
                </a:solidFill>
              </a:rPr>
              <a:t>ơ</a:t>
            </a:r>
            <a:r>
              <a:rPr lang="en-US" sz="3600" b="1">
                <a:solidFill>
                  <a:srgbClr val="445469"/>
                </a:solidFill>
              </a:rPr>
              <a:t>n hàng</a:t>
            </a:r>
          </a:p>
        </p:txBody>
      </p:sp>
      <p:sp>
        <p:nvSpPr>
          <p:cNvPr id="24" name="Rectangle: Rounded Corners 23">
            <a:extLst>
              <a:ext uri="{FF2B5EF4-FFF2-40B4-BE49-F238E27FC236}">
                <a16:creationId xmlns:a16="http://schemas.microsoft.com/office/drawing/2014/main" id="{B9EE296D-DBBD-4ADB-8E66-E28CD604A57A}"/>
              </a:ext>
            </a:extLst>
          </p:cNvPr>
          <p:cNvSpPr/>
          <p:nvPr/>
        </p:nvSpPr>
        <p:spPr>
          <a:xfrm>
            <a:off x="11195275" y="7051290"/>
            <a:ext cx="4798662" cy="1986005"/>
          </a:xfrm>
          <a:prstGeom prst="roundRect">
            <a:avLst/>
          </a:prstGeom>
          <a:solidFill>
            <a:schemeClr val="bg1"/>
          </a:solidFill>
          <a:ln>
            <a:solidFill>
              <a:schemeClr val="bg1"/>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NV giao và nhận quần áo</a:t>
            </a:r>
          </a:p>
        </p:txBody>
      </p:sp>
      <p:cxnSp>
        <p:nvCxnSpPr>
          <p:cNvPr id="5" name="Straight Arrow Connector 4">
            <a:extLst>
              <a:ext uri="{FF2B5EF4-FFF2-40B4-BE49-F238E27FC236}">
                <a16:creationId xmlns:a16="http://schemas.microsoft.com/office/drawing/2014/main" id="{86C6AB18-D5D3-4ACB-88F4-F5CEF6B0F8A6}"/>
              </a:ext>
            </a:extLst>
          </p:cNvPr>
          <p:cNvCxnSpPr>
            <a:stCxn id="19" idx="3"/>
            <a:endCxn id="22" idx="1"/>
          </p:cNvCxnSpPr>
          <p:nvPr/>
        </p:nvCxnSpPr>
        <p:spPr>
          <a:xfrm flipV="1">
            <a:off x="6647835" y="3485995"/>
            <a:ext cx="4547440" cy="21857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0207B9D-F3D7-4537-B7CA-212F26134F89}"/>
              </a:ext>
            </a:extLst>
          </p:cNvPr>
          <p:cNvCxnSpPr>
            <a:stCxn id="19" idx="3"/>
            <a:endCxn id="23" idx="1"/>
          </p:cNvCxnSpPr>
          <p:nvPr/>
        </p:nvCxnSpPr>
        <p:spPr>
          <a:xfrm>
            <a:off x="6647835" y="5671709"/>
            <a:ext cx="454744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DE756B4-7983-456A-B869-9E1235CA6881}"/>
              </a:ext>
            </a:extLst>
          </p:cNvPr>
          <p:cNvCxnSpPr>
            <a:stCxn id="19" idx="3"/>
            <a:endCxn id="24" idx="1"/>
          </p:cNvCxnSpPr>
          <p:nvPr/>
        </p:nvCxnSpPr>
        <p:spPr>
          <a:xfrm>
            <a:off x="6647835" y="5671709"/>
            <a:ext cx="4547440" cy="23725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176184"/>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2138515" y="771688"/>
            <a:ext cx="1401096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S</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đồ USE CASE</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FFB071F1-1E35-461A-B73B-C84C05065C87}"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5" y="2601235"/>
            <a:ext cx="15646985" cy="830997"/>
          </a:xfrm>
          <a:prstGeom prst="rect">
            <a:avLst/>
          </a:prstGeom>
          <a:noFill/>
        </p:spPr>
        <p:txBody>
          <a:bodyPr wrap="square" rtlCol="0">
            <a:spAutoFit/>
          </a:bodyPr>
          <a:lstStyle/>
          <a:p>
            <a:pPr marL="436562" lvl="3" algn="just">
              <a:spcBef>
                <a:spcPts val="1200"/>
              </a:spcBef>
              <a:spcAft>
                <a:spcPts val="1200"/>
              </a:spcAft>
            </a:pPr>
            <a:endParaRPr lang="en-US" sz="480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C17D86CF-A300-42A3-A320-B168D6F9B5A4}"/>
              </a:ext>
            </a:extLst>
          </p:cNvPr>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904" y="1856604"/>
            <a:ext cx="17108128" cy="9794622"/>
          </a:xfrm>
          <a:prstGeom prst="rect">
            <a:avLst/>
          </a:prstGeom>
          <a:noFill/>
          <a:ln>
            <a:noFill/>
          </a:ln>
        </p:spPr>
      </p:pic>
    </p:spTree>
    <p:extLst>
      <p:ext uri="{BB962C8B-B14F-4D97-AF65-F5344CB8AC3E}">
        <p14:creationId xmlns:p14="http://schemas.microsoft.com/office/powerpoint/2010/main" val="2978430405"/>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grpSp>
        <p:nvGrpSpPr>
          <p:cNvPr id="34" name="Group 33">
            <a:extLst>
              <a:ext uri="{FF2B5EF4-FFF2-40B4-BE49-F238E27FC236}">
                <a16:creationId xmlns:a16="http://schemas.microsoft.com/office/drawing/2014/main" id="{B0296CD0-A6E6-4AA8-B379-918EB5EA3F26}"/>
              </a:ext>
            </a:extLst>
          </p:cNvPr>
          <p:cNvGrpSpPr/>
          <p:nvPr/>
        </p:nvGrpSpPr>
        <p:grpSpPr>
          <a:xfrm>
            <a:off x="1631635" y="2386852"/>
            <a:ext cx="3712151" cy="7974768"/>
            <a:chOff x="4447049" y="2041215"/>
            <a:chExt cx="3712151" cy="9087827"/>
          </a:xfrm>
        </p:grpSpPr>
        <p:sp>
          <p:nvSpPr>
            <p:cNvPr id="30" name="Rectangle: Rounded Corners 29">
              <a:extLst>
                <a:ext uri="{FF2B5EF4-FFF2-40B4-BE49-F238E27FC236}">
                  <a16:creationId xmlns:a16="http://schemas.microsoft.com/office/drawing/2014/main" id="{3A32B576-FCE2-4F44-A5C0-03D69DE74907}"/>
                </a:ext>
              </a:extLst>
            </p:cNvPr>
            <p:cNvSpPr/>
            <p:nvPr/>
          </p:nvSpPr>
          <p:spPr>
            <a:xfrm>
              <a:off x="4447049" y="2041215"/>
              <a:ext cx="3712151" cy="9087827"/>
            </a:xfrm>
            <a:prstGeom prst="roundRect">
              <a:avLst/>
            </a:prstGeom>
            <a:ln w="76200">
              <a:solidFill>
                <a:srgbClr val="2287D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2" name="Picture 6" descr="HÃ¬nh áº£nh cÃ³ liÃªn quan">
              <a:extLst>
                <a:ext uri="{FF2B5EF4-FFF2-40B4-BE49-F238E27FC236}">
                  <a16:creationId xmlns:a16="http://schemas.microsoft.com/office/drawing/2014/main" id="{3951DA40-8F21-4763-A7C8-EE737CFB6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2640" y="8220683"/>
              <a:ext cx="2201810" cy="2240249"/>
            </a:xfrm>
            <a:prstGeom prst="rect">
              <a:avLst/>
            </a:prstGeom>
            <a:noFill/>
            <a:extLst>
              <a:ext uri="{909E8E84-426E-40DD-AFC4-6F175D3DCCD1}">
                <a14:hiddenFill xmlns:a14="http://schemas.microsoft.com/office/drawing/2010/main">
                  <a:solidFill>
                    <a:srgbClr val="FFFFFF"/>
                  </a:solidFill>
                </a14:hiddenFill>
              </a:ext>
            </a:extLst>
          </p:spPr>
        </p:pic>
        <p:pic>
          <p:nvPicPr>
            <p:cNvPr id="28" name="Graphic 27">
              <a:extLst>
                <a:ext uri="{FF2B5EF4-FFF2-40B4-BE49-F238E27FC236}">
                  <a16:creationId xmlns:a16="http://schemas.microsoft.com/office/drawing/2014/main" id="{04610603-3065-4955-ABEF-438FFBE91B4C}"/>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2640" y="5593667"/>
              <a:ext cx="2240249" cy="2240249"/>
            </a:xfrm>
            <a:prstGeom prst="rect">
              <a:avLst/>
            </a:prstGeom>
          </p:spPr>
        </p:pic>
        <p:pic>
          <p:nvPicPr>
            <p:cNvPr id="3082" name="Picture 10" descr="Káº¿t quáº£ hÃ¬nh áº£nh cho postgresql icon">
              <a:extLst>
                <a:ext uri="{FF2B5EF4-FFF2-40B4-BE49-F238E27FC236}">
                  <a16:creationId xmlns:a16="http://schemas.microsoft.com/office/drawing/2014/main" id="{211914C4-10F0-4C2A-A11D-34AE53CF68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5085" y="2586957"/>
              <a:ext cx="2572042" cy="2366279"/>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8" name="Group 37">
            <a:extLst>
              <a:ext uri="{FF2B5EF4-FFF2-40B4-BE49-F238E27FC236}">
                <a16:creationId xmlns:a16="http://schemas.microsoft.com/office/drawing/2014/main" id="{8A1E1092-3C86-438C-A77B-393CB3311655}"/>
              </a:ext>
            </a:extLst>
          </p:cNvPr>
          <p:cNvGrpSpPr/>
          <p:nvPr/>
        </p:nvGrpSpPr>
        <p:grpSpPr>
          <a:xfrm>
            <a:off x="6143414" y="5676739"/>
            <a:ext cx="6305971" cy="1969600"/>
            <a:chOff x="6495805" y="5873200"/>
            <a:chExt cx="6305971" cy="1969600"/>
          </a:xfrm>
        </p:grpSpPr>
        <p:pic>
          <p:nvPicPr>
            <p:cNvPr id="3080" name="Picture 8" descr="Káº¿t quáº£ hÃ¬nh áº£nh cho apollo client icon">
              <a:extLst>
                <a:ext uri="{FF2B5EF4-FFF2-40B4-BE49-F238E27FC236}">
                  <a16:creationId xmlns:a16="http://schemas.microsoft.com/office/drawing/2014/main" id="{9E7E735D-ACBB-4A76-A739-931686F1E6FA}"/>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8588622" y="5873200"/>
              <a:ext cx="1969600" cy="1969600"/>
            </a:xfrm>
            <a:prstGeom prst="rect">
              <a:avLst/>
            </a:prstGeom>
            <a:noFill/>
            <a:extLst>
              <a:ext uri="{909E8E84-426E-40DD-AFC4-6F175D3DCCD1}">
                <a14:hiddenFill xmlns:a14="http://schemas.microsoft.com/office/drawing/2010/main">
                  <a:solidFill>
                    <a:srgbClr val="FFFFFF"/>
                  </a:solidFill>
                </a14:hiddenFill>
              </a:ext>
            </a:extLst>
          </p:spPr>
        </p:pic>
        <p:sp>
          <p:nvSpPr>
            <p:cNvPr id="36" name="Arrow: Left-Right 35">
              <a:extLst>
                <a:ext uri="{FF2B5EF4-FFF2-40B4-BE49-F238E27FC236}">
                  <a16:creationId xmlns:a16="http://schemas.microsoft.com/office/drawing/2014/main" id="{FF69C34B-B03B-4FC7-BD91-4B8FC1A66BB1}"/>
                </a:ext>
              </a:extLst>
            </p:cNvPr>
            <p:cNvSpPr/>
            <p:nvPr/>
          </p:nvSpPr>
          <p:spPr>
            <a:xfrm>
              <a:off x="10825492" y="6171468"/>
              <a:ext cx="1976284" cy="1051657"/>
            </a:xfrm>
            <a:prstGeom prst="leftRightArrow">
              <a:avLst>
                <a:gd name="adj1" fmla="val 50000"/>
                <a:gd name="adj2" fmla="val 47195"/>
              </a:avLst>
            </a:prstGeom>
            <a:solidFill>
              <a:srgbClr val="409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Right 40">
              <a:extLst>
                <a:ext uri="{FF2B5EF4-FFF2-40B4-BE49-F238E27FC236}">
                  <a16:creationId xmlns:a16="http://schemas.microsoft.com/office/drawing/2014/main" id="{A1D9BD5C-A61E-4A4E-A627-DE5EB741D2B4}"/>
                </a:ext>
              </a:extLst>
            </p:cNvPr>
            <p:cNvSpPr/>
            <p:nvPr/>
          </p:nvSpPr>
          <p:spPr>
            <a:xfrm>
              <a:off x="6495805" y="6171468"/>
              <a:ext cx="1976284" cy="1084916"/>
            </a:xfrm>
            <a:prstGeom prst="leftRightArrow">
              <a:avLst/>
            </a:prstGeom>
            <a:solidFill>
              <a:srgbClr val="409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D1D41E0E-C179-47C7-91DE-7AF9540A85CF}"/>
              </a:ext>
            </a:extLst>
          </p:cNvPr>
          <p:cNvGrpSpPr/>
          <p:nvPr/>
        </p:nvGrpSpPr>
        <p:grpSpPr>
          <a:xfrm>
            <a:off x="13333391" y="2741518"/>
            <a:ext cx="3712151" cy="7620101"/>
            <a:chOff x="13333391" y="2741518"/>
            <a:chExt cx="3712151" cy="7620101"/>
          </a:xfrm>
        </p:grpSpPr>
        <p:grpSp>
          <p:nvGrpSpPr>
            <p:cNvPr id="35" name="Group 34">
              <a:extLst>
                <a:ext uri="{FF2B5EF4-FFF2-40B4-BE49-F238E27FC236}">
                  <a16:creationId xmlns:a16="http://schemas.microsoft.com/office/drawing/2014/main" id="{11D74930-6CCC-4FBB-AF55-276AC3F2CF5E}"/>
                </a:ext>
              </a:extLst>
            </p:cNvPr>
            <p:cNvGrpSpPr/>
            <p:nvPr/>
          </p:nvGrpSpPr>
          <p:grpSpPr>
            <a:xfrm>
              <a:off x="13333391" y="2741518"/>
              <a:ext cx="3712151" cy="7620101"/>
              <a:chOff x="12719864" y="1759874"/>
              <a:chExt cx="3712151" cy="9087827"/>
            </a:xfrm>
          </p:grpSpPr>
          <p:sp>
            <p:nvSpPr>
              <p:cNvPr id="37" name="Rectangle: Rounded Corners 36">
                <a:extLst>
                  <a:ext uri="{FF2B5EF4-FFF2-40B4-BE49-F238E27FC236}">
                    <a16:creationId xmlns:a16="http://schemas.microsoft.com/office/drawing/2014/main" id="{3E1F150C-79FF-4E35-8AF1-9A76A54C15C0}"/>
                  </a:ext>
                </a:extLst>
              </p:cNvPr>
              <p:cNvSpPr/>
              <p:nvPr/>
            </p:nvSpPr>
            <p:spPr>
              <a:xfrm>
                <a:off x="12719864" y="1759874"/>
                <a:ext cx="3712151" cy="9087827"/>
              </a:xfrm>
              <a:prstGeom prst="roundRect">
                <a:avLst/>
              </a:prstGeom>
              <a:noFill/>
              <a:ln w="76200">
                <a:solidFill>
                  <a:srgbClr val="2287D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084" name="Picture 12" descr="Káº¿t quáº£ hÃ¬nh áº£nh cho android icon">
                <a:extLst>
                  <a:ext uri="{FF2B5EF4-FFF2-40B4-BE49-F238E27FC236}">
                    <a16:creationId xmlns:a16="http://schemas.microsoft.com/office/drawing/2014/main" id="{74B177CB-A79C-4776-AC37-B38501395914}"/>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3069046" y="2189675"/>
                <a:ext cx="3013785" cy="3013785"/>
              </a:xfrm>
              <a:prstGeom prst="rect">
                <a:avLst/>
              </a:prstGeom>
              <a:noFill/>
              <a:extLst>
                <a:ext uri="{909E8E84-426E-40DD-AFC4-6F175D3DCCD1}">
                  <a14:hiddenFill xmlns:a14="http://schemas.microsoft.com/office/drawing/2010/main">
                    <a:solidFill>
                      <a:srgbClr val="FFFFFF"/>
                    </a:solidFill>
                  </a14:hiddenFill>
                </a:ext>
              </a:extLst>
            </p:spPr>
          </p:pic>
        </p:grpSp>
        <p:pic>
          <p:nvPicPr>
            <p:cNvPr id="3088" name="Picture 16" descr="HÃ¬nh áº£nh cÃ³ liÃªn quan">
              <a:extLst>
                <a:ext uri="{FF2B5EF4-FFF2-40B4-BE49-F238E27FC236}">
                  <a16:creationId xmlns:a16="http://schemas.microsoft.com/office/drawing/2014/main" id="{077082F2-E47A-4294-8E99-4424B88FB791}"/>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13894065" y="6858000"/>
              <a:ext cx="2590800" cy="25908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99022492"/>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(hàng đợi nhiều trạm phục vụ)</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7" name="Group 116">
            <a:extLst>
              <a:ext uri="{FF2B5EF4-FFF2-40B4-BE49-F238E27FC236}">
                <a16:creationId xmlns:a16="http://schemas.microsoft.com/office/drawing/2014/main" id="{E0BBA46A-D98A-4E47-AD83-98098A1E347D}"/>
              </a:ext>
            </a:extLst>
          </p:cNvPr>
          <p:cNvGrpSpPr/>
          <p:nvPr/>
        </p:nvGrpSpPr>
        <p:grpSpPr>
          <a:xfrm>
            <a:off x="1412002" y="2736121"/>
            <a:ext cx="16310755" cy="8516175"/>
            <a:chOff x="766916" y="2611762"/>
            <a:chExt cx="17203992" cy="8516175"/>
          </a:xfrm>
        </p:grpSpPr>
        <p:sp>
          <p:nvSpPr>
            <p:cNvPr id="40" name="Rectangle: Rounded Corners 39">
              <a:extLst>
                <a:ext uri="{FF2B5EF4-FFF2-40B4-BE49-F238E27FC236}">
                  <a16:creationId xmlns:a16="http://schemas.microsoft.com/office/drawing/2014/main" id="{FC5068D9-0792-4E70-B5C7-B897A9C788C9}"/>
                </a:ext>
              </a:extLst>
            </p:cNvPr>
            <p:cNvSpPr/>
            <p:nvPr/>
          </p:nvSpPr>
          <p:spPr>
            <a:xfrm>
              <a:off x="12796353" y="5739716"/>
              <a:ext cx="1596506" cy="1386348"/>
            </a:xfrm>
            <a:prstGeom prst="round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430B197B-3EA1-490B-9E60-688777C7CF08}"/>
                </a:ext>
              </a:extLst>
            </p:cNvPr>
            <p:cNvCxnSpPr>
              <a:stCxn id="32" idx="3"/>
              <a:endCxn id="40" idx="1"/>
            </p:cNvCxnSpPr>
            <p:nvPr/>
          </p:nvCxnSpPr>
          <p:spPr>
            <a:xfrm>
              <a:off x="11635081" y="6432890"/>
              <a:ext cx="116127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55015287-8A4D-4D94-AD68-69E1B095DEF7}"/>
                </a:ext>
              </a:extLst>
            </p:cNvPr>
            <p:cNvGrpSpPr/>
            <p:nvPr/>
          </p:nvGrpSpPr>
          <p:grpSpPr>
            <a:xfrm>
              <a:off x="766916" y="2611762"/>
              <a:ext cx="17203992" cy="8516175"/>
              <a:chOff x="766916" y="2611762"/>
              <a:chExt cx="17203992" cy="8516175"/>
            </a:xfrm>
          </p:grpSpPr>
          <p:grpSp>
            <p:nvGrpSpPr>
              <p:cNvPr id="115" name="Group 114">
                <a:extLst>
                  <a:ext uri="{FF2B5EF4-FFF2-40B4-BE49-F238E27FC236}">
                    <a16:creationId xmlns:a16="http://schemas.microsoft.com/office/drawing/2014/main" id="{9A1B9735-1D18-4085-8A23-C5E669B1E0C7}"/>
                  </a:ext>
                </a:extLst>
              </p:cNvPr>
              <p:cNvGrpSpPr/>
              <p:nvPr/>
            </p:nvGrpSpPr>
            <p:grpSpPr>
              <a:xfrm>
                <a:off x="766916" y="2611762"/>
                <a:ext cx="17203992" cy="8516175"/>
                <a:chOff x="766916" y="2611762"/>
                <a:chExt cx="17203992" cy="8516175"/>
              </a:xfrm>
            </p:grpSpPr>
            <p:pic>
              <p:nvPicPr>
                <p:cNvPr id="9222" name="Picture 6" descr="Káº¿t quáº£ hÃ¬nh áº£nh cho icon mÃ¡y giáº·t">
                  <a:extLst>
                    <a:ext uri="{FF2B5EF4-FFF2-40B4-BE49-F238E27FC236}">
                      <a16:creationId xmlns:a16="http://schemas.microsoft.com/office/drawing/2014/main" id="{4E192B6B-5EF1-4428-BEC5-6E93BF48275A}"/>
                    </a:ext>
                  </a:extLst>
                </p:cNvPr>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9038" t="11779" r="11571" b="13350"/>
                <a:stretch/>
              </p:blipFill>
              <p:spPr bwMode="auto">
                <a:xfrm>
                  <a:off x="15275922" y="2611762"/>
                  <a:ext cx="1801749" cy="218276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Káº¿t quáº£ hÃ¬nh áº£nh cho icon mÃ¡y giáº·t">
                  <a:extLst>
                    <a:ext uri="{FF2B5EF4-FFF2-40B4-BE49-F238E27FC236}">
                      <a16:creationId xmlns:a16="http://schemas.microsoft.com/office/drawing/2014/main" id="{F696436D-6CE7-45A9-BD02-41047B2F8FF1}"/>
                    </a:ext>
                  </a:extLst>
                </p:cNvPr>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9038" t="11779" r="11571" b="13350"/>
                <a:stretch/>
              </p:blipFill>
              <p:spPr bwMode="auto">
                <a:xfrm>
                  <a:off x="15338328" y="5341510"/>
                  <a:ext cx="1801749" cy="218276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Káº¿t quáº£ hÃ¬nh áº£nh cho icon mÃ¡y giáº·t">
                  <a:extLst>
                    <a:ext uri="{FF2B5EF4-FFF2-40B4-BE49-F238E27FC236}">
                      <a16:creationId xmlns:a16="http://schemas.microsoft.com/office/drawing/2014/main" id="{5B950EE1-34FA-41C2-8868-8188C266C1A9}"/>
                    </a:ext>
                  </a:extLst>
                </p:cNvPr>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9038" t="11779" r="11571" b="13350"/>
                <a:stretch/>
              </p:blipFill>
              <p:spPr bwMode="auto">
                <a:xfrm>
                  <a:off x="15338327" y="8065434"/>
                  <a:ext cx="1801749" cy="218276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04E20F5B-5785-4B0F-AB8C-7F8041986ED3}"/>
                    </a:ext>
                  </a:extLst>
                </p:cNvPr>
                <p:cNvSpPr/>
                <p:nvPr/>
              </p:nvSpPr>
              <p:spPr>
                <a:xfrm>
                  <a:off x="4692278" y="3009968"/>
                  <a:ext cx="6942803" cy="1386348"/>
                </a:xfrm>
                <a:prstGeom prst="roundRect">
                  <a:avLst/>
                </a:prstGeom>
                <a:noFill/>
                <a:ln w="57150">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68EB7B2B-BC1F-4126-BDB9-5C521A032D71}"/>
                    </a:ext>
                  </a:extLst>
                </p:cNvPr>
                <p:cNvSpPr/>
                <p:nvPr/>
              </p:nvSpPr>
              <p:spPr>
                <a:xfrm>
                  <a:off x="4692277" y="8463640"/>
                  <a:ext cx="6942803" cy="1386348"/>
                </a:xfrm>
                <a:prstGeom prst="roundRect">
                  <a:avLst/>
                </a:prstGeom>
                <a:noFill/>
                <a:ln w="57150">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439FBAE5-86BF-428A-900F-9552BC70D709}"/>
                    </a:ext>
                  </a:extLst>
                </p:cNvPr>
                <p:cNvSpPr/>
                <p:nvPr/>
              </p:nvSpPr>
              <p:spPr>
                <a:xfrm>
                  <a:off x="4692278" y="5739716"/>
                  <a:ext cx="6942803" cy="1386348"/>
                </a:xfrm>
                <a:prstGeom prst="roundRect">
                  <a:avLst/>
                </a:prstGeom>
                <a:noFill/>
                <a:ln w="57150">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14F291F2-8322-43BB-9334-864FF6D54014}"/>
                    </a:ext>
                  </a:extLst>
                </p:cNvPr>
                <p:cNvSpPr/>
                <p:nvPr/>
              </p:nvSpPr>
              <p:spPr>
                <a:xfrm>
                  <a:off x="12893953" y="3009968"/>
                  <a:ext cx="1596506" cy="1386348"/>
                </a:xfrm>
                <a:prstGeom prst="roundRect">
                  <a:avLst/>
                </a:prstGeom>
                <a:noFill/>
                <a:ln w="76200">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CAD8CEA8-A24B-4880-ABC3-2AD1D1913310}"/>
                    </a:ext>
                  </a:extLst>
                </p:cNvPr>
                <p:cNvSpPr/>
                <p:nvPr/>
              </p:nvSpPr>
              <p:spPr>
                <a:xfrm>
                  <a:off x="12796353" y="8499752"/>
                  <a:ext cx="1596506" cy="1386348"/>
                </a:xfrm>
                <a:prstGeom prst="round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7ED3CA61-C922-423B-A07F-51A571815B2F}"/>
                    </a:ext>
                  </a:extLst>
                </p:cNvPr>
                <p:cNvCxnSpPr>
                  <a:stCxn id="29" idx="3"/>
                  <a:endCxn id="8" idx="1"/>
                </p:cNvCxnSpPr>
                <p:nvPr/>
              </p:nvCxnSpPr>
              <p:spPr>
                <a:xfrm flipV="1">
                  <a:off x="3531007" y="3703142"/>
                  <a:ext cx="1161271" cy="275574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B86B84D-45BF-4034-B27D-18D4E99FDB0B}"/>
                    </a:ext>
                  </a:extLst>
                </p:cNvPr>
                <p:cNvCxnSpPr>
                  <a:stCxn id="29" idx="3"/>
                  <a:endCxn id="32" idx="1"/>
                </p:cNvCxnSpPr>
                <p:nvPr/>
              </p:nvCxnSpPr>
              <p:spPr>
                <a:xfrm flipV="1">
                  <a:off x="3531007" y="6432890"/>
                  <a:ext cx="1161271" cy="259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E338389-FBED-46DB-96EA-9F5EB536BFF2}"/>
                    </a:ext>
                  </a:extLst>
                </p:cNvPr>
                <p:cNvCxnSpPr>
                  <a:stCxn id="29" idx="3"/>
                </p:cNvCxnSpPr>
                <p:nvPr/>
              </p:nvCxnSpPr>
              <p:spPr>
                <a:xfrm>
                  <a:off x="3531007" y="6458885"/>
                  <a:ext cx="1161270" cy="27437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788DC21-52FF-47FE-A27C-38B80AEFEB29}"/>
                    </a:ext>
                  </a:extLst>
                </p:cNvPr>
                <p:cNvCxnSpPr>
                  <a:cxnSpLocks/>
                  <a:stCxn id="8" idx="3"/>
                  <a:endCxn id="39" idx="1"/>
                </p:cNvCxnSpPr>
                <p:nvPr/>
              </p:nvCxnSpPr>
              <p:spPr>
                <a:xfrm>
                  <a:off x="11635081" y="3703142"/>
                  <a:ext cx="125887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987B137-2338-4D72-B708-F32F4A9319D5}"/>
                    </a:ext>
                  </a:extLst>
                </p:cNvPr>
                <p:cNvCxnSpPr>
                  <a:stCxn id="31" idx="3"/>
                </p:cNvCxnSpPr>
                <p:nvPr/>
              </p:nvCxnSpPr>
              <p:spPr>
                <a:xfrm>
                  <a:off x="11635080" y="9156814"/>
                  <a:ext cx="117540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2410D8AD-3633-4481-A380-C529D0B42738}"/>
                    </a:ext>
                  </a:extLst>
                </p:cNvPr>
                <p:cNvGrpSpPr/>
                <p:nvPr/>
              </p:nvGrpSpPr>
              <p:grpSpPr>
                <a:xfrm>
                  <a:off x="1257301" y="2979680"/>
                  <a:ext cx="2273706" cy="6958409"/>
                  <a:chOff x="1257301" y="2979680"/>
                  <a:chExt cx="2273706" cy="6958409"/>
                </a:xfrm>
              </p:grpSpPr>
              <p:sp>
                <p:nvSpPr>
                  <p:cNvPr id="29" name="Rectangle: Rounded Corners 28">
                    <a:extLst>
                      <a:ext uri="{FF2B5EF4-FFF2-40B4-BE49-F238E27FC236}">
                        <a16:creationId xmlns:a16="http://schemas.microsoft.com/office/drawing/2014/main" id="{879C33E5-5F89-4991-B6F2-6427B66B5CB4}"/>
                      </a:ext>
                    </a:extLst>
                  </p:cNvPr>
                  <p:cNvSpPr/>
                  <p:nvPr/>
                </p:nvSpPr>
                <p:spPr>
                  <a:xfrm>
                    <a:off x="1257301" y="2979680"/>
                    <a:ext cx="2273706" cy="6958409"/>
                  </a:xfrm>
                  <a:prstGeom prst="roundRect">
                    <a:avLst/>
                  </a:prstGeom>
                  <a:noFill/>
                  <a:ln w="57150">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00512404-A470-40BF-857F-AA439B27330F}"/>
                      </a:ext>
                    </a:extLst>
                  </p:cNvPr>
                  <p:cNvGrpSpPr/>
                  <p:nvPr/>
                </p:nvGrpSpPr>
                <p:grpSpPr>
                  <a:xfrm>
                    <a:off x="1794409" y="3298874"/>
                    <a:ext cx="1178611" cy="6322498"/>
                    <a:chOff x="1794409" y="3298874"/>
                    <a:chExt cx="1178611" cy="6322498"/>
                  </a:xfrm>
                </p:grpSpPr>
                <p:pic>
                  <p:nvPicPr>
                    <p:cNvPr id="9224" name="Picture 8" descr="Káº¿t quáº£ hÃ¬nh áº£nh cho bag icon outline">
                      <a:extLst>
                        <a:ext uri="{FF2B5EF4-FFF2-40B4-BE49-F238E27FC236}">
                          <a16:creationId xmlns:a16="http://schemas.microsoft.com/office/drawing/2014/main" id="{C2F5B8E7-C652-4D7E-8A37-1152FFC02EF8}"/>
                        </a:ext>
                      </a:extLst>
                    </p:cNvPr>
                    <p:cNvPicPr>
                      <a:picLocks noChangeAspect="1" noChangeArrowheads="1"/>
                    </p:cNvPicPr>
                    <p:nvPr/>
                  </p:nvPicPr>
                  <p:blipFill>
                    <a:blip r:embed="rId5" cstate="email">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15288" y="3298874"/>
                      <a:ext cx="1157732" cy="115773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descr="Káº¿t quáº£ hÃ¬nh áº£nh cho bag icon outline">
                      <a:extLst>
                        <a:ext uri="{FF2B5EF4-FFF2-40B4-BE49-F238E27FC236}">
                          <a16:creationId xmlns:a16="http://schemas.microsoft.com/office/drawing/2014/main" id="{BEC3A021-B8C3-45AA-8C09-8D1391166DD3}"/>
                        </a:ext>
                      </a:extLst>
                    </p:cNvPr>
                    <p:cNvPicPr>
                      <a:picLocks noChangeAspect="1" noChangeArrowheads="1"/>
                    </p:cNvPicPr>
                    <p:nvPr/>
                  </p:nvPicPr>
                  <p:blipFill>
                    <a:blip r:embed="rId5" cstate="email">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94409" y="5061679"/>
                      <a:ext cx="1157732" cy="115773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8" descr="Káº¿t quáº£ hÃ¬nh áº£nh cho bag icon outline">
                      <a:extLst>
                        <a:ext uri="{FF2B5EF4-FFF2-40B4-BE49-F238E27FC236}">
                          <a16:creationId xmlns:a16="http://schemas.microsoft.com/office/drawing/2014/main" id="{762CDA86-1976-4A52-A9FF-B0F52F84E1EA}"/>
                        </a:ext>
                      </a:extLst>
                    </p:cNvPr>
                    <p:cNvPicPr>
                      <a:picLocks noChangeAspect="1" noChangeArrowheads="1"/>
                    </p:cNvPicPr>
                    <p:nvPr/>
                  </p:nvPicPr>
                  <p:blipFill>
                    <a:blip r:embed="rId5" cstate="email">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94409" y="6761953"/>
                      <a:ext cx="1157732" cy="115773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8" descr="Káº¿t quáº£ hÃ¬nh áº£nh cho bag icon outline">
                      <a:extLst>
                        <a:ext uri="{FF2B5EF4-FFF2-40B4-BE49-F238E27FC236}">
                          <a16:creationId xmlns:a16="http://schemas.microsoft.com/office/drawing/2014/main" id="{4FCBA7FC-067A-4129-BF7A-555B8AE39444}"/>
                        </a:ext>
                      </a:extLst>
                    </p:cNvPr>
                    <p:cNvPicPr>
                      <a:picLocks noChangeAspect="1" noChangeArrowheads="1"/>
                    </p:cNvPicPr>
                    <p:nvPr/>
                  </p:nvPicPr>
                  <p:blipFill>
                    <a:blip r:embed="rId5" cstate="email">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15288" y="8463640"/>
                      <a:ext cx="1157732" cy="115773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4" name="TextBox 23">
                  <a:extLst>
                    <a:ext uri="{FF2B5EF4-FFF2-40B4-BE49-F238E27FC236}">
                      <a16:creationId xmlns:a16="http://schemas.microsoft.com/office/drawing/2014/main" id="{7F1F7563-CF94-4D68-8A75-17B4882DECDD}"/>
                    </a:ext>
                  </a:extLst>
                </p:cNvPr>
                <p:cNvSpPr txBox="1"/>
                <p:nvPr/>
              </p:nvSpPr>
              <p:spPr>
                <a:xfrm>
                  <a:off x="766916" y="10543162"/>
                  <a:ext cx="3362632" cy="584775"/>
                </a:xfrm>
                <a:prstGeom prst="rect">
                  <a:avLst/>
                </a:prstGeom>
                <a:noFill/>
              </p:spPr>
              <p:txBody>
                <a:bodyPr wrap="square" rtlCol="0">
                  <a:spAutoFit/>
                </a:bodyPr>
                <a:lstStyle/>
                <a:p>
                  <a:pPr algn="ctr"/>
                  <a:r>
                    <a:rPr lang="en-US" sz="3200" b="1">
                      <a:solidFill>
                        <a:srgbClr val="445469"/>
                      </a:solidFill>
                    </a:rPr>
                    <a:t>Đang chờ lấy đồ</a:t>
                  </a:r>
                </a:p>
              </p:txBody>
            </p:sp>
            <p:sp>
              <p:nvSpPr>
                <p:cNvPr id="53" name="TextBox 52">
                  <a:extLst>
                    <a:ext uri="{FF2B5EF4-FFF2-40B4-BE49-F238E27FC236}">
                      <a16:creationId xmlns:a16="http://schemas.microsoft.com/office/drawing/2014/main" id="{C68F6701-C235-4F05-92F1-F9C83E309782}"/>
                    </a:ext>
                  </a:extLst>
                </p:cNvPr>
                <p:cNvSpPr txBox="1"/>
                <p:nvPr/>
              </p:nvSpPr>
              <p:spPr>
                <a:xfrm>
                  <a:off x="6482362" y="10543162"/>
                  <a:ext cx="3362632" cy="584775"/>
                </a:xfrm>
                <a:prstGeom prst="rect">
                  <a:avLst/>
                </a:prstGeom>
                <a:noFill/>
              </p:spPr>
              <p:txBody>
                <a:bodyPr wrap="square" rtlCol="0">
                  <a:spAutoFit/>
                </a:bodyPr>
                <a:lstStyle/>
                <a:p>
                  <a:pPr algn="ctr"/>
                  <a:r>
                    <a:rPr lang="en-US" sz="3200" b="1">
                      <a:solidFill>
                        <a:srgbClr val="445469"/>
                      </a:solidFill>
                    </a:rPr>
                    <a:t>Đang chờ xử lí</a:t>
                  </a:r>
                </a:p>
              </p:txBody>
            </p:sp>
            <p:sp>
              <p:nvSpPr>
                <p:cNvPr id="54" name="TextBox 53">
                  <a:extLst>
                    <a:ext uri="{FF2B5EF4-FFF2-40B4-BE49-F238E27FC236}">
                      <a16:creationId xmlns:a16="http://schemas.microsoft.com/office/drawing/2014/main" id="{18D611F0-A831-4578-B5BF-E42CC4338868}"/>
                    </a:ext>
                  </a:extLst>
                </p:cNvPr>
                <p:cNvSpPr txBox="1"/>
                <p:nvPr/>
              </p:nvSpPr>
              <p:spPr>
                <a:xfrm>
                  <a:off x="11913290" y="10543162"/>
                  <a:ext cx="3362632" cy="584775"/>
                </a:xfrm>
                <a:prstGeom prst="rect">
                  <a:avLst/>
                </a:prstGeom>
                <a:noFill/>
              </p:spPr>
              <p:txBody>
                <a:bodyPr wrap="square" rtlCol="0">
                  <a:spAutoFit/>
                </a:bodyPr>
                <a:lstStyle/>
                <a:p>
                  <a:pPr algn="ctr"/>
                  <a:r>
                    <a:rPr lang="en-US" sz="3200" b="1">
                      <a:solidFill>
                        <a:srgbClr val="445469"/>
                      </a:solidFill>
                    </a:rPr>
                    <a:t>Đang xử lí</a:t>
                  </a:r>
                </a:p>
              </p:txBody>
            </p:sp>
            <p:sp>
              <p:nvSpPr>
                <p:cNvPr id="55" name="TextBox 54">
                  <a:extLst>
                    <a:ext uri="{FF2B5EF4-FFF2-40B4-BE49-F238E27FC236}">
                      <a16:creationId xmlns:a16="http://schemas.microsoft.com/office/drawing/2014/main" id="{EF8CA79E-FD5C-4CA2-907D-AE7C9877994D}"/>
                    </a:ext>
                  </a:extLst>
                </p:cNvPr>
                <p:cNvSpPr txBox="1"/>
                <p:nvPr/>
              </p:nvSpPr>
              <p:spPr>
                <a:xfrm>
                  <a:off x="14608276" y="10519463"/>
                  <a:ext cx="3362632" cy="584775"/>
                </a:xfrm>
                <a:prstGeom prst="rect">
                  <a:avLst/>
                </a:prstGeom>
                <a:noFill/>
              </p:spPr>
              <p:txBody>
                <a:bodyPr wrap="square" rtlCol="0">
                  <a:spAutoFit/>
                </a:bodyPr>
                <a:lstStyle/>
                <a:p>
                  <a:pPr algn="ctr"/>
                  <a:r>
                    <a:rPr lang="en-US" sz="3200" b="1">
                      <a:solidFill>
                        <a:srgbClr val="445469"/>
                      </a:solidFill>
                    </a:rPr>
                    <a:t>Máy giặt</a:t>
                  </a:r>
                </a:p>
              </p:txBody>
            </p:sp>
            <p:grpSp>
              <p:nvGrpSpPr>
                <p:cNvPr id="48" name="Group 47">
                  <a:extLst>
                    <a:ext uri="{FF2B5EF4-FFF2-40B4-BE49-F238E27FC236}">
                      <a16:creationId xmlns:a16="http://schemas.microsoft.com/office/drawing/2014/main" id="{FBC2EC30-99BA-426C-B148-9C47CA7746CF}"/>
                    </a:ext>
                  </a:extLst>
                </p:cNvPr>
                <p:cNvGrpSpPr/>
                <p:nvPr/>
              </p:nvGrpSpPr>
              <p:grpSpPr>
                <a:xfrm>
                  <a:off x="5207767" y="3034205"/>
                  <a:ext cx="6039777" cy="1182384"/>
                  <a:chOff x="5207767" y="3034205"/>
                  <a:chExt cx="6039777" cy="1182384"/>
                </a:xfrm>
              </p:grpSpPr>
              <p:grpSp>
                <p:nvGrpSpPr>
                  <p:cNvPr id="44" name="Group 43">
                    <a:extLst>
                      <a:ext uri="{FF2B5EF4-FFF2-40B4-BE49-F238E27FC236}">
                        <a16:creationId xmlns:a16="http://schemas.microsoft.com/office/drawing/2014/main" id="{8152185E-4A63-41BF-98C9-7253985CAC34}"/>
                      </a:ext>
                    </a:extLst>
                  </p:cNvPr>
                  <p:cNvGrpSpPr/>
                  <p:nvPr/>
                </p:nvGrpSpPr>
                <p:grpSpPr>
                  <a:xfrm>
                    <a:off x="10089812" y="3034205"/>
                    <a:ext cx="1157732" cy="1157732"/>
                    <a:chOff x="10089812" y="3034205"/>
                    <a:chExt cx="1157732" cy="1157732"/>
                  </a:xfrm>
                </p:grpSpPr>
                <p:pic>
                  <p:nvPicPr>
                    <p:cNvPr id="58" name="Picture 8" descr="Káº¿t quáº£ hÃ¬nh áº£nh cho bag icon outline">
                      <a:extLst>
                        <a:ext uri="{FF2B5EF4-FFF2-40B4-BE49-F238E27FC236}">
                          <a16:creationId xmlns:a16="http://schemas.microsoft.com/office/drawing/2014/main" id="{3A4899C0-7B8F-414D-8B00-862C1600FBEE}"/>
                        </a:ext>
                      </a:extLst>
                    </p:cNvPr>
                    <p:cNvPicPr>
                      <a:picLocks noChangeAspect="1" noChangeArrowheads="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89812"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D7715600-B9D9-42A0-ABC4-7F373E932CD4}"/>
                        </a:ext>
                      </a:extLst>
                    </p:cNvPr>
                    <p:cNvSpPr txBox="1"/>
                    <p:nvPr/>
                  </p:nvSpPr>
                  <p:spPr>
                    <a:xfrm>
                      <a:off x="10494670" y="3578015"/>
                      <a:ext cx="340158" cy="461665"/>
                    </a:xfrm>
                    <a:prstGeom prst="rect">
                      <a:avLst/>
                    </a:prstGeom>
                    <a:noFill/>
                  </p:spPr>
                  <p:txBody>
                    <a:bodyPr wrap="none" rtlCol="0">
                      <a:spAutoFit/>
                    </a:bodyPr>
                    <a:lstStyle/>
                    <a:p>
                      <a:r>
                        <a:rPr lang="en-US" sz="2400" b="1"/>
                        <a:t>1</a:t>
                      </a:r>
                    </a:p>
                  </p:txBody>
                </p:sp>
              </p:grpSp>
              <p:grpSp>
                <p:nvGrpSpPr>
                  <p:cNvPr id="45" name="Group 44">
                    <a:extLst>
                      <a:ext uri="{FF2B5EF4-FFF2-40B4-BE49-F238E27FC236}">
                        <a16:creationId xmlns:a16="http://schemas.microsoft.com/office/drawing/2014/main" id="{4EEB4758-4B98-430A-96A8-B6050786ADDB}"/>
                      </a:ext>
                    </a:extLst>
                  </p:cNvPr>
                  <p:cNvGrpSpPr/>
                  <p:nvPr/>
                </p:nvGrpSpPr>
                <p:grpSpPr>
                  <a:xfrm>
                    <a:off x="8422624" y="3034205"/>
                    <a:ext cx="1157732" cy="1157732"/>
                    <a:chOff x="8422624" y="3034205"/>
                    <a:chExt cx="1157732" cy="1157732"/>
                  </a:xfrm>
                </p:grpSpPr>
                <p:pic>
                  <p:nvPicPr>
                    <p:cNvPr id="57" name="Picture 8" descr="Káº¿t quáº£ hÃ¬nh áº£nh cho bag icon outline">
                      <a:extLst>
                        <a:ext uri="{FF2B5EF4-FFF2-40B4-BE49-F238E27FC236}">
                          <a16:creationId xmlns:a16="http://schemas.microsoft.com/office/drawing/2014/main" id="{23FA5144-6DF5-4482-A799-1DF7FE5FEB99}"/>
                        </a:ext>
                      </a:extLst>
                    </p:cNvPr>
                    <p:cNvPicPr>
                      <a:picLocks noChangeAspect="1" noChangeArrowheads="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2624"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2F5F9357-0186-4642-B32A-BCAD8D61ADBC}"/>
                        </a:ext>
                      </a:extLst>
                    </p:cNvPr>
                    <p:cNvSpPr txBox="1"/>
                    <p:nvPr/>
                  </p:nvSpPr>
                  <p:spPr>
                    <a:xfrm>
                      <a:off x="8803842" y="3552601"/>
                      <a:ext cx="340158" cy="461665"/>
                    </a:xfrm>
                    <a:prstGeom prst="rect">
                      <a:avLst/>
                    </a:prstGeom>
                    <a:noFill/>
                  </p:spPr>
                  <p:txBody>
                    <a:bodyPr wrap="none" rtlCol="0">
                      <a:spAutoFit/>
                    </a:bodyPr>
                    <a:lstStyle/>
                    <a:p>
                      <a:r>
                        <a:rPr lang="en-US" sz="2400" b="1"/>
                        <a:t>1</a:t>
                      </a:r>
                    </a:p>
                  </p:txBody>
                </p:sp>
              </p:grpSp>
              <p:grpSp>
                <p:nvGrpSpPr>
                  <p:cNvPr id="46" name="Group 45">
                    <a:extLst>
                      <a:ext uri="{FF2B5EF4-FFF2-40B4-BE49-F238E27FC236}">
                        <a16:creationId xmlns:a16="http://schemas.microsoft.com/office/drawing/2014/main" id="{0663DA3B-B553-4342-A1F2-85E2D500F2D2}"/>
                      </a:ext>
                    </a:extLst>
                  </p:cNvPr>
                  <p:cNvGrpSpPr/>
                  <p:nvPr/>
                </p:nvGrpSpPr>
                <p:grpSpPr>
                  <a:xfrm>
                    <a:off x="6874955" y="3058857"/>
                    <a:ext cx="1157732" cy="1157732"/>
                    <a:chOff x="6874955" y="3058857"/>
                    <a:chExt cx="1157732" cy="1157732"/>
                  </a:xfrm>
                </p:grpSpPr>
                <p:pic>
                  <p:nvPicPr>
                    <p:cNvPr id="56" name="Picture 8" descr="Káº¿t quáº£ hÃ¬nh áº£nh cho bag icon outline">
                      <a:extLst>
                        <a:ext uri="{FF2B5EF4-FFF2-40B4-BE49-F238E27FC236}">
                          <a16:creationId xmlns:a16="http://schemas.microsoft.com/office/drawing/2014/main" id="{19AAE2B8-B801-4B0A-BE9E-E5EF7C480A28}"/>
                        </a:ext>
                      </a:extLst>
                    </p:cNvPr>
                    <p:cNvPicPr>
                      <a:picLocks noChangeAspect="1" noChangeArrowheads="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4955" y="3058857"/>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20A2648D-5054-4B45-87F0-1EB2C8E25704}"/>
                        </a:ext>
                      </a:extLst>
                    </p:cNvPr>
                    <p:cNvSpPr txBox="1"/>
                    <p:nvPr/>
                  </p:nvSpPr>
                  <p:spPr>
                    <a:xfrm>
                      <a:off x="7283742" y="3571052"/>
                      <a:ext cx="340158" cy="461665"/>
                    </a:xfrm>
                    <a:prstGeom prst="rect">
                      <a:avLst/>
                    </a:prstGeom>
                    <a:noFill/>
                  </p:spPr>
                  <p:txBody>
                    <a:bodyPr wrap="none" rtlCol="0">
                      <a:spAutoFit/>
                    </a:bodyPr>
                    <a:lstStyle/>
                    <a:p>
                      <a:r>
                        <a:rPr lang="en-US" sz="2400" b="1"/>
                        <a:t>3</a:t>
                      </a:r>
                    </a:p>
                  </p:txBody>
                </p:sp>
              </p:grpSp>
              <p:grpSp>
                <p:nvGrpSpPr>
                  <p:cNvPr id="47" name="Group 46">
                    <a:extLst>
                      <a:ext uri="{FF2B5EF4-FFF2-40B4-BE49-F238E27FC236}">
                        <a16:creationId xmlns:a16="http://schemas.microsoft.com/office/drawing/2014/main" id="{C5A7CB2D-7979-437B-8CE1-3111471E55C6}"/>
                      </a:ext>
                    </a:extLst>
                  </p:cNvPr>
                  <p:cNvGrpSpPr/>
                  <p:nvPr/>
                </p:nvGrpSpPr>
                <p:grpSpPr>
                  <a:xfrm>
                    <a:off x="5207767" y="3034205"/>
                    <a:ext cx="1157732" cy="1157732"/>
                    <a:chOff x="5207767" y="3034205"/>
                    <a:chExt cx="1157732" cy="1157732"/>
                  </a:xfrm>
                </p:grpSpPr>
                <p:pic>
                  <p:nvPicPr>
                    <p:cNvPr id="59" name="Picture 8" descr="Káº¿t quáº£ hÃ¬nh áº£nh cho bag icon outline">
                      <a:extLst>
                        <a:ext uri="{FF2B5EF4-FFF2-40B4-BE49-F238E27FC236}">
                          <a16:creationId xmlns:a16="http://schemas.microsoft.com/office/drawing/2014/main" id="{72C3E691-8132-46A4-B20D-45B09BA277FA}"/>
                        </a:ext>
                      </a:extLst>
                    </p:cNvPr>
                    <p:cNvPicPr>
                      <a:picLocks noChangeAspect="1" noChangeArrowheads="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07767"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FA2B35F1-194F-4419-9652-E1CFD2FB5AB4}"/>
                        </a:ext>
                      </a:extLst>
                    </p:cNvPr>
                    <p:cNvSpPr txBox="1"/>
                    <p:nvPr/>
                  </p:nvSpPr>
                  <p:spPr>
                    <a:xfrm>
                      <a:off x="5616554" y="3564609"/>
                      <a:ext cx="340158" cy="461665"/>
                    </a:xfrm>
                    <a:prstGeom prst="rect">
                      <a:avLst/>
                    </a:prstGeom>
                    <a:noFill/>
                  </p:spPr>
                  <p:txBody>
                    <a:bodyPr wrap="none" rtlCol="0">
                      <a:spAutoFit/>
                    </a:bodyPr>
                    <a:lstStyle/>
                    <a:p>
                      <a:r>
                        <a:rPr lang="en-US" sz="2400" b="1"/>
                        <a:t>4</a:t>
                      </a:r>
                    </a:p>
                  </p:txBody>
                </p:sp>
              </p:grpSp>
            </p:grpSp>
            <p:grpSp>
              <p:nvGrpSpPr>
                <p:cNvPr id="69" name="Group 68">
                  <a:extLst>
                    <a:ext uri="{FF2B5EF4-FFF2-40B4-BE49-F238E27FC236}">
                      <a16:creationId xmlns:a16="http://schemas.microsoft.com/office/drawing/2014/main" id="{3BE6B1B7-B217-42CD-96DB-73873AD62490}"/>
                    </a:ext>
                  </a:extLst>
                </p:cNvPr>
                <p:cNvGrpSpPr/>
                <p:nvPr/>
              </p:nvGrpSpPr>
              <p:grpSpPr>
                <a:xfrm>
                  <a:off x="5150859" y="5787560"/>
                  <a:ext cx="6039777" cy="1182384"/>
                  <a:chOff x="5207767" y="3034205"/>
                  <a:chExt cx="6039777" cy="1182384"/>
                </a:xfrm>
              </p:grpSpPr>
              <p:grpSp>
                <p:nvGrpSpPr>
                  <p:cNvPr id="70" name="Group 69">
                    <a:extLst>
                      <a:ext uri="{FF2B5EF4-FFF2-40B4-BE49-F238E27FC236}">
                        <a16:creationId xmlns:a16="http://schemas.microsoft.com/office/drawing/2014/main" id="{DB102B8A-08FB-43E1-9FFA-291A87FF4C46}"/>
                      </a:ext>
                    </a:extLst>
                  </p:cNvPr>
                  <p:cNvGrpSpPr/>
                  <p:nvPr/>
                </p:nvGrpSpPr>
                <p:grpSpPr>
                  <a:xfrm>
                    <a:off x="10089812" y="3034205"/>
                    <a:ext cx="1157732" cy="1157732"/>
                    <a:chOff x="10089812" y="3034205"/>
                    <a:chExt cx="1157732" cy="1157732"/>
                  </a:xfrm>
                </p:grpSpPr>
                <p:pic>
                  <p:nvPicPr>
                    <p:cNvPr id="80" name="Picture 8" descr="Káº¿t quáº£ hÃ¬nh áº£nh cho bag icon outline">
                      <a:extLst>
                        <a:ext uri="{FF2B5EF4-FFF2-40B4-BE49-F238E27FC236}">
                          <a16:creationId xmlns:a16="http://schemas.microsoft.com/office/drawing/2014/main" id="{EA7A19CB-D97F-40E5-BE21-7BB936C6DCD9}"/>
                        </a:ext>
                      </a:extLst>
                    </p:cNvPr>
                    <p:cNvPicPr>
                      <a:picLocks noChangeAspect="1" noChangeArrowheads="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89812"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a:extLst>
                        <a:ext uri="{FF2B5EF4-FFF2-40B4-BE49-F238E27FC236}">
                          <a16:creationId xmlns:a16="http://schemas.microsoft.com/office/drawing/2014/main" id="{24661922-4E94-40D0-A524-B5DDB48A4BAC}"/>
                        </a:ext>
                      </a:extLst>
                    </p:cNvPr>
                    <p:cNvSpPr txBox="1"/>
                    <p:nvPr/>
                  </p:nvSpPr>
                  <p:spPr>
                    <a:xfrm>
                      <a:off x="10494670" y="3578015"/>
                      <a:ext cx="340158" cy="461665"/>
                    </a:xfrm>
                    <a:prstGeom prst="rect">
                      <a:avLst/>
                    </a:prstGeom>
                    <a:noFill/>
                  </p:spPr>
                  <p:txBody>
                    <a:bodyPr wrap="none" rtlCol="0">
                      <a:spAutoFit/>
                    </a:bodyPr>
                    <a:lstStyle/>
                    <a:p>
                      <a:r>
                        <a:rPr lang="en-US" sz="2400" b="1"/>
                        <a:t>1</a:t>
                      </a:r>
                    </a:p>
                  </p:txBody>
                </p:sp>
              </p:grpSp>
              <p:grpSp>
                <p:nvGrpSpPr>
                  <p:cNvPr id="71" name="Group 70">
                    <a:extLst>
                      <a:ext uri="{FF2B5EF4-FFF2-40B4-BE49-F238E27FC236}">
                        <a16:creationId xmlns:a16="http://schemas.microsoft.com/office/drawing/2014/main" id="{4F0119FC-E58F-4DB8-8580-BE5912429024}"/>
                      </a:ext>
                    </a:extLst>
                  </p:cNvPr>
                  <p:cNvGrpSpPr/>
                  <p:nvPr/>
                </p:nvGrpSpPr>
                <p:grpSpPr>
                  <a:xfrm>
                    <a:off x="8422624" y="3034205"/>
                    <a:ext cx="1157732" cy="1157732"/>
                    <a:chOff x="8422624" y="3034205"/>
                    <a:chExt cx="1157732" cy="1157732"/>
                  </a:xfrm>
                </p:grpSpPr>
                <p:pic>
                  <p:nvPicPr>
                    <p:cNvPr id="78" name="Picture 8" descr="Káº¿t quáº£ hÃ¬nh áº£nh cho bag icon outline">
                      <a:extLst>
                        <a:ext uri="{FF2B5EF4-FFF2-40B4-BE49-F238E27FC236}">
                          <a16:creationId xmlns:a16="http://schemas.microsoft.com/office/drawing/2014/main" id="{23D0DD9D-A828-47CC-8F3F-5CE5E3A9C887}"/>
                        </a:ext>
                      </a:extLst>
                    </p:cNvPr>
                    <p:cNvPicPr>
                      <a:picLocks noChangeAspect="1" noChangeArrowheads="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2624"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FC1BB3AA-7BDB-44DE-9EA2-07265159356D}"/>
                        </a:ext>
                      </a:extLst>
                    </p:cNvPr>
                    <p:cNvSpPr txBox="1"/>
                    <p:nvPr/>
                  </p:nvSpPr>
                  <p:spPr>
                    <a:xfrm>
                      <a:off x="8803842" y="3552601"/>
                      <a:ext cx="340158" cy="461665"/>
                    </a:xfrm>
                    <a:prstGeom prst="rect">
                      <a:avLst/>
                    </a:prstGeom>
                    <a:noFill/>
                  </p:spPr>
                  <p:txBody>
                    <a:bodyPr wrap="none" rtlCol="0">
                      <a:spAutoFit/>
                    </a:bodyPr>
                    <a:lstStyle/>
                    <a:p>
                      <a:r>
                        <a:rPr lang="en-US" sz="2400" b="1"/>
                        <a:t>2</a:t>
                      </a:r>
                    </a:p>
                  </p:txBody>
                </p:sp>
              </p:grpSp>
              <p:grpSp>
                <p:nvGrpSpPr>
                  <p:cNvPr id="72" name="Group 71">
                    <a:extLst>
                      <a:ext uri="{FF2B5EF4-FFF2-40B4-BE49-F238E27FC236}">
                        <a16:creationId xmlns:a16="http://schemas.microsoft.com/office/drawing/2014/main" id="{50C01E7E-DD76-472F-8DAC-C222879F0E49}"/>
                      </a:ext>
                    </a:extLst>
                  </p:cNvPr>
                  <p:cNvGrpSpPr/>
                  <p:nvPr/>
                </p:nvGrpSpPr>
                <p:grpSpPr>
                  <a:xfrm>
                    <a:off x="6874955" y="3058857"/>
                    <a:ext cx="1157732" cy="1157732"/>
                    <a:chOff x="6874955" y="3058857"/>
                    <a:chExt cx="1157732" cy="1157732"/>
                  </a:xfrm>
                </p:grpSpPr>
                <p:pic>
                  <p:nvPicPr>
                    <p:cNvPr id="76" name="Picture 8" descr="Káº¿t quáº£ hÃ¬nh áº£nh cho bag icon outline">
                      <a:extLst>
                        <a:ext uri="{FF2B5EF4-FFF2-40B4-BE49-F238E27FC236}">
                          <a16:creationId xmlns:a16="http://schemas.microsoft.com/office/drawing/2014/main" id="{AFC91328-734C-4348-B516-CB1D7917CEB9}"/>
                        </a:ext>
                      </a:extLst>
                    </p:cNvPr>
                    <p:cNvPicPr>
                      <a:picLocks noChangeAspect="1" noChangeArrowheads="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4955" y="3058857"/>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76">
                      <a:extLst>
                        <a:ext uri="{FF2B5EF4-FFF2-40B4-BE49-F238E27FC236}">
                          <a16:creationId xmlns:a16="http://schemas.microsoft.com/office/drawing/2014/main" id="{3ACC676D-F75A-401E-829A-3BAE7243DF8E}"/>
                        </a:ext>
                      </a:extLst>
                    </p:cNvPr>
                    <p:cNvSpPr txBox="1"/>
                    <p:nvPr/>
                  </p:nvSpPr>
                  <p:spPr>
                    <a:xfrm>
                      <a:off x="7283742" y="3571052"/>
                      <a:ext cx="340158" cy="461665"/>
                    </a:xfrm>
                    <a:prstGeom prst="rect">
                      <a:avLst/>
                    </a:prstGeom>
                    <a:noFill/>
                  </p:spPr>
                  <p:txBody>
                    <a:bodyPr wrap="none" rtlCol="0">
                      <a:spAutoFit/>
                    </a:bodyPr>
                    <a:lstStyle/>
                    <a:p>
                      <a:r>
                        <a:rPr lang="en-US" sz="2400" b="1"/>
                        <a:t>3</a:t>
                      </a:r>
                    </a:p>
                  </p:txBody>
                </p:sp>
              </p:grpSp>
              <p:grpSp>
                <p:nvGrpSpPr>
                  <p:cNvPr id="73" name="Group 72">
                    <a:extLst>
                      <a:ext uri="{FF2B5EF4-FFF2-40B4-BE49-F238E27FC236}">
                        <a16:creationId xmlns:a16="http://schemas.microsoft.com/office/drawing/2014/main" id="{B6B97E3E-2373-4A7B-82A6-374B73362800}"/>
                      </a:ext>
                    </a:extLst>
                  </p:cNvPr>
                  <p:cNvGrpSpPr/>
                  <p:nvPr/>
                </p:nvGrpSpPr>
                <p:grpSpPr>
                  <a:xfrm>
                    <a:off x="5207767" y="3034205"/>
                    <a:ext cx="1157732" cy="1157732"/>
                    <a:chOff x="5207767" y="3034205"/>
                    <a:chExt cx="1157732" cy="1157732"/>
                  </a:xfrm>
                </p:grpSpPr>
                <p:pic>
                  <p:nvPicPr>
                    <p:cNvPr id="74" name="Picture 8" descr="Káº¿t quáº£ hÃ¬nh áº£nh cho bag icon outline">
                      <a:extLst>
                        <a:ext uri="{FF2B5EF4-FFF2-40B4-BE49-F238E27FC236}">
                          <a16:creationId xmlns:a16="http://schemas.microsoft.com/office/drawing/2014/main" id="{B8A99CFB-1179-44F1-BA3C-F5528045BA4C}"/>
                        </a:ext>
                      </a:extLst>
                    </p:cNvPr>
                    <p:cNvPicPr>
                      <a:picLocks noChangeAspect="1" noChangeArrowheads="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07767"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87411BAB-9892-4ADF-BCB0-90CE3A329511}"/>
                        </a:ext>
                      </a:extLst>
                    </p:cNvPr>
                    <p:cNvSpPr txBox="1"/>
                    <p:nvPr/>
                  </p:nvSpPr>
                  <p:spPr>
                    <a:xfrm>
                      <a:off x="5616554" y="3564609"/>
                      <a:ext cx="340158" cy="461665"/>
                    </a:xfrm>
                    <a:prstGeom prst="rect">
                      <a:avLst/>
                    </a:prstGeom>
                    <a:noFill/>
                  </p:spPr>
                  <p:txBody>
                    <a:bodyPr wrap="none" rtlCol="0">
                      <a:spAutoFit/>
                    </a:bodyPr>
                    <a:lstStyle/>
                    <a:p>
                      <a:r>
                        <a:rPr lang="en-US" sz="2400" b="1"/>
                        <a:t>4</a:t>
                      </a:r>
                    </a:p>
                  </p:txBody>
                </p:sp>
              </p:grpSp>
            </p:grpSp>
            <p:grpSp>
              <p:nvGrpSpPr>
                <p:cNvPr id="82" name="Group 81">
                  <a:extLst>
                    <a:ext uri="{FF2B5EF4-FFF2-40B4-BE49-F238E27FC236}">
                      <a16:creationId xmlns:a16="http://schemas.microsoft.com/office/drawing/2014/main" id="{E6164A91-D3E5-484E-85D6-77E453FE8C2F}"/>
                    </a:ext>
                  </a:extLst>
                </p:cNvPr>
                <p:cNvGrpSpPr/>
                <p:nvPr/>
              </p:nvGrpSpPr>
              <p:grpSpPr>
                <a:xfrm>
                  <a:off x="5207767" y="8554710"/>
                  <a:ext cx="6039777" cy="1182384"/>
                  <a:chOff x="5207767" y="3034205"/>
                  <a:chExt cx="6039777" cy="1182384"/>
                </a:xfrm>
              </p:grpSpPr>
              <p:grpSp>
                <p:nvGrpSpPr>
                  <p:cNvPr id="83" name="Group 82">
                    <a:extLst>
                      <a:ext uri="{FF2B5EF4-FFF2-40B4-BE49-F238E27FC236}">
                        <a16:creationId xmlns:a16="http://schemas.microsoft.com/office/drawing/2014/main" id="{2AEC9AB5-6575-4839-BA5E-F399DFC72C2B}"/>
                      </a:ext>
                    </a:extLst>
                  </p:cNvPr>
                  <p:cNvGrpSpPr/>
                  <p:nvPr/>
                </p:nvGrpSpPr>
                <p:grpSpPr>
                  <a:xfrm>
                    <a:off x="10089812" y="3034205"/>
                    <a:ext cx="1157732" cy="1157732"/>
                    <a:chOff x="10089812" y="3034205"/>
                    <a:chExt cx="1157732" cy="1157732"/>
                  </a:xfrm>
                </p:grpSpPr>
                <p:pic>
                  <p:nvPicPr>
                    <p:cNvPr id="93" name="Picture 8" descr="Káº¿t quáº£ hÃ¬nh áº£nh cho bag icon outline">
                      <a:extLst>
                        <a:ext uri="{FF2B5EF4-FFF2-40B4-BE49-F238E27FC236}">
                          <a16:creationId xmlns:a16="http://schemas.microsoft.com/office/drawing/2014/main" id="{24640674-E209-4DF4-8D8F-873B5E5D1B10}"/>
                        </a:ext>
                      </a:extLst>
                    </p:cNvPr>
                    <p:cNvPicPr>
                      <a:picLocks noChangeAspect="1" noChangeArrowheads="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89812"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a:extLst>
                        <a:ext uri="{FF2B5EF4-FFF2-40B4-BE49-F238E27FC236}">
                          <a16:creationId xmlns:a16="http://schemas.microsoft.com/office/drawing/2014/main" id="{F93C00A7-BAE2-4B36-9F82-39759439DCDD}"/>
                        </a:ext>
                      </a:extLst>
                    </p:cNvPr>
                    <p:cNvSpPr txBox="1"/>
                    <p:nvPr/>
                  </p:nvSpPr>
                  <p:spPr>
                    <a:xfrm>
                      <a:off x="10494670" y="3578015"/>
                      <a:ext cx="340158" cy="461665"/>
                    </a:xfrm>
                    <a:prstGeom prst="rect">
                      <a:avLst/>
                    </a:prstGeom>
                    <a:noFill/>
                  </p:spPr>
                  <p:txBody>
                    <a:bodyPr wrap="none" rtlCol="0">
                      <a:spAutoFit/>
                    </a:bodyPr>
                    <a:lstStyle/>
                    <a:p>
                      <a:r>
                        <a:rPr lang="en-US" sz="2400" b="1"/>
                        <a:t>1</a:t>
                      </a:r>
                    </a:p>
                  </p:txBody>
                </p:sp>
              </p:grpSp>
              <p:grpSp>
                <p:nvGrpSpPr>
                  <p:cNvPr id="84" name="Group 83">
                    <a:extLst>
                      <a:ext uri="{FF2B5EF4-FFF2-40B4-BE49-F238E27FC236}">
                        <a16:creationId xmlns:a16="http://schemas.microsoft.com/office/drawing/2014/main" id="{6BE8FE5E-0147-45EA-A663-5F7027E6271B}"/>
                      </a:ext>
                    </a:extLst>
                  </p:cNvPr>
                  <p:cNvGrpSpPr/>
                  <p:nvPr/>
                </p:nvGrpSpPr>
                <p:grpSpPr>
                  <a:xfrm>
                    <a:off x="8422624" y="3034205"/>
                    <a:ext cx="1157732" cy="1157732"/>
                    <a:chOff x="8422624" y="3034205"/>
                    <a:chExt cx="1157732" cy="1157732"/>
                  </a:xfrm>
                </p:grpSpPr>
                <p:pic>
                  <p:nvPicPr>
                    <p:cNvPr id="91" name="Picture 8" descr="Káº¿t quáº£ hÃ¬nh áº£nh cho bag icon outline">
                      <a:extLst>
                        <a:ext uri="{FF2B5EF4-FFF2-40B4-BE49-F238E27FC236}">
                          <a16:creationId xmlns:a16="http://schemas.microsoft.com/office/drawing/2014/main" id="{FF21A905-5387-47DC-A285-7BE1F0873EF7}"/>
                        </a:ext>
                      </a:extLst>
                    </p:cNvPr>
                    <p:cNvPicPr>
                      <a:picLocks noChangeAspect="1" noChangeArrowheads="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2624"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92" name="TextBox 91">
                      <a:extLst>
                        <a:ext uri="{FF2B5EF4-FFF2-40B4-BE49-F238E27FC236}">
                          <a16:creationId xmlns:a16="http://schemas.microsoft.com/office/drawing/2014/main" id="{5DE9349A-60D8-4158-8F67-F7AA72E2B45E}"/>
                        </a:ext>
                      </a:extLst>
                    </p:cNvPr>
                    <p:cNvSpPr txBox="1"/>
                    <p:nvPr/>
                  </p:nvSpPr>
                  <p:spPr>
                    <a:xfrm>
                      <a:off x="8803842" y="3552601"/>
                      <a:ext cx="340158" cy="461665"/>
                    </a:xfrm>
                    <a:prstGeom prst="rect">
                      <a:avLst/>
                    </a:prstGeom>
                    <a:noFill/>
                  </p:spPr>
                  <p:txBody>
                    <a:bodyPr wrap="none" rtlCol="0">
                      <a:spAutoFit/>
                    </a:bodyPr>
                    <a:lstStyle/>
                    <a:p>
                      <a:r>
                        <a:rPr lang="en-US" sz="2400" b="1"/>
                        <a:t>2</a:t>
                      </a:r>
                    </a:p>
                  </p:txBody>
                </p:sp>
              </p:grpSp>
              <p:grpSp>
                <p:nvGrpSpPr>
                  <p:cNvPr id="85" name="Group 84">
                    <a:extLst>
                      <a:ext uri="{FF2B5EF4-FFF2-40B4-BE49-F238E27FC236}">
                        <a16:creationId xmlns:a16="http://schemas.microsoft.com/office/drawing/2014/main" id="{63928450-8138-4CE4-8EC9-DB6B2D5C6AC4}"/>
                      </a:ext>
                    </a:extLst>
                  </p:cNvPr>
                  <p:cNvGrpSpPr/>
                  <p:nvPr/>
                </p:nvGrpSpPr>
                <p:grpSpPr>
                  <a:xfrm>
                    <a:off x="6874955" y="3058857"/>
                    <a:ext cx="1157732" cy="1157732"/>
                    <a:chOff x="6874955" y="3058857"/>
                    <a:chExt cx="1157732" cy="1157732"/>
                  </a:xfrm>
                </p:grpSpPr>
                <p:pic>
                  <p:nvPicPr>
                    <p:cNvPr id="89" name="Picture 8" descr="Káº¿t quáº£ hÃ¬nh áº£nh cho bag icon outline">
                      <a:extLst>
                        <a:ext uri="{FF2B5EF4-FFF2-40B4-BE49-F238E27FC236}">
                          <a16:creationId xmlns:a16="http://schemas.microsoft.com/office/drawing/2014/main" id="{1B7AB2AE-0335-43F3-8C84-71943C8DE0F6}"/>
                        </a:ext>
                      </a:extLst>
                    </p:cNvPr>
                    <p:cNvPicPr>
                      <a:picLocks noChangeAspect="1" noChangeArrowheads="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4955" y="3058857"/>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90" name="TextBox 89">
                      <a:extLst>
                        <a:ext uri="{FF2B5EF4-FFF2-40B4-BE49-F238E27FC236}">
                          <a16:creationId xmlns:a16="http://schemas.microsoft.com/office/drawing/2014/main" id="{3EB1EC04-2A78-4D67-AF6A-65F3B2072557}"/>
                        </a:ext>
                      </a:extLst>
                    </p:cNvPr>
                    <p:cNvSpPr txBox="1"/>
                    <p:nvPr/>
                  </p:nvSpPr>
                  <p:spPr>
                    <a:xfrm>
                      <a:off x="7283742" y="3571052"/>
                      <a:ext cx="340158" cy="461665"/>
                    </a:xfrm>
                    <a:prstGeom prst="rect">
                      <a:avLst/>
                    </a:prstGeom>
                    <a:noFill/>
                  </p:spPr>
                  <p:txBody>
                    <a:bodyPr wrap="none" rtlCol="0">
                      <a:spAutoFit/>
                    </a:bodyPr>
                    <a:lstStyle/>
                    <a:p>
                      <a:r>
                        <a:rPr lang="en-US" sz="2400" b="1"/>
                        <a:t>3</a:t>
                      </a:r>
                    </a:p>
                  </p:txBody>
                </p:sp>
              </p:grpSp>
              <p:grpSp>
                <p:nvGrpSpPr>
                  <p:cNvPr id="86" name="Group 85">
                    <a:extLst>
                      <a:ext uri="{FF2B5EF4-FFF2-40B4-BE49-F238E27FC236}">
                        <a16:creationId xmlns:a16="http://schemas.microsoft.com/office/drawing/2014/main" id="{919404E0-529C-4474-B2FB-A79409D5E2C5}"/>
                      </a:ext>
                    </a:extLst>
                  </p:cNvPr>
                  <p:cNvGrpSpPr/>
                  <p:nvPr/>
                </p:nvGrpSpPr>
                <p:grpSpPr>
                  <a:xfrm>
                    <a:off x="5207767" y="3034205"/>
                    <a:ext cx="1157732" cy="1157732"/>
                    <a:chOff x="5207767" y="3034205"/>
                    <a:chExt cx="1157732" cy="1157732"/>
                  </a:xfrm>
                </p:grpSpPr>
                <p:pic>
                  <p:nvPicPr>
                    <p:cNvPr id="87" name="Picture 8" descr="Káº¿t quáº£ hÃ¬nh áº£nh cho bag icon outline">
                      <a:extLst>
                        <a:ext uri="{FF2B5EF4-FFF2-40B4-BE49-F238E27FC236}">
                          <a16:creationId xmlns:a16="http://schemas.microsoft.com/office/drawing/2014/main" id="{26FB7024-AB9E-44DF-AECB-C26DD1CCB319}"/>
                        </a:ext>
                      </a:extLst>
                    </p:cNvPr>
                    <p:cNvPicPr>
                      <a:picLocks noChangeAspect="1" noChangeArrowheads="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07767"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4DDA02BF-85CA-4F80-A4E9-24E35F66F681}"/>
                        </a:ext>
                      </a:extLst>
                    </p:cNvPr>
                    <p:cNvSpPr txBox="1"/>
                    <p:nvPr/>
                  </p:nvSpPr>
                  <p:spPr>
                    <a:xfrm>
                      <a:off x="5616554" y="3564609"/>
                      <a:ext cx="340158" cy="461665"/>
                    </a:xfrm>
                    <a:prstGeom prst="rect">
                      <a:avLst/>
                    </a:prstGeom>
                    <a:noFill/>
                  </p:spPr>
                  <p:txBody>
                    <a:bodyPr wrap="none" rtlCol="0">
                      <a:spAutoFit/>
                    </a:bodyPr>
                    <a:lstStyle/>
                    <a:p>
                      <a:r>
                        <a:rPr lang="en-US" sz="2400" b="1"/>
                        <a:t>4</a:t>
                      </a:r>
                    </a:p>
                  </p:txBody>
                </p:sp>
              </p:grpSp>
            </p:grpSp>
            <p:grpSp>
              <p:nvGrpSpPr>
                <p:cNvPr id="60" name="Group 59">
                  <a:extLst>
                    <a:ext uri="{FF2B5EF4-FFF2-40B4-BE49-F238E27FC236}">
                      <a16:creationId xmlns:a16="http://schemas.microsoft.com/office/drawing/2014/main" id="{8DB920F1-D348-4076-9A94-F5E0CBFF46E2}"/>
                    </a:ext>
                  </a:extLst>
                </p:cNvPr>
                <p:cNvGrpSpPr/>
                <p:nvPr/>
              </p:nvGrpSpPr>
              <p:grpSpPr>
                <a:xfrm>
                  <a:off x="13037919" y="3079567"/>
                  <a:ext cx="1157732" cy="1157732"/>
                  <a:chOff x="13037919" y="3079567"/>
                  <a:chExt cx="1157732" cy="1157732"/>
                </a:xfrm>
              </p:grpSpPr>
              <p:pic>
                <p:nvPicPr>
                  <p:cNvPr id="95" name="Picture 8" descr="Káº¿t quáº£ hÃ¬nh áº£nh cho bag icon outline">
                    <a:extLst>
                      <a:ext uri="{FF2B5EF4-FFF2-40B4-BE49-F238E27FC236}">
                        <a16:creationId xmlns:a16="http://schemas.microsoft.com/office/drawing/2014/main" id="{B9ED1039-D98F-4534-879C-23914CF25AD1}"/>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3037919" y="3079567"/>
                    <a:ext cx="1157732" cy="1157732"/>
                  </a:xfrm>
                  <a:prstGeom prst="rect">
                    <a:avLst/>
                  </a:prstGeom>
                </p:spPr>
              </p:pic>
              <p:pic>
                <p:nvPicPr>
                  <p:cNvPr id="98" name="Picture 10" descr="HÃ¬nh áº£nh cÃ³ liÃªn quan">
                    <a:extLst>
                      <a:ext uri="{FF2B5EF4-FFF2-40B4-BE49-F238E27FC236}">
                        <a16:creationId xmlns:a16="http://schemas.microsoft.com/office/drawing/2014/main" id="{C2DBE515-A82D-4758-AE88-DD2815D31A16}"/>
                      </a:ext>
                    </a:extLst>
                  </p:cNvPr>
                  <p:cNvPicPr>
                    <a:picLocks noChangeAspect="1" noChangeArrowheads="1"/>
                  </p:cNvPicPr>
                  <p:nvPr/>
                </p:nvPicPr>
                <p:blipFill rotWithShape="1">
                  <a:blip r:embed="rId6" cstate="email">
                    <a:extLst>
                      <a:ext uri="{28A0092B-C50C-407E-A947-70E740481C1C}">
                        <a14:useLocalDpi xmlns:a14="http://schemas.microsoft.com/office/drawing/2010/main" val="0"/>
                      </a:ext>
                    </a:extLst>
                  </a:blip>
                  <a:srcRect l="28391" t="23978" r="31535" b="27976"/>
                  <a:stretch/>
                </p:blipFill>
                <p:spPr bwMode="auto">
                  <a:xfrm>
                    <a:off x="13431205" y="3663793"/>
                    <a:ext cx="376238" cy="35047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1" name="Group 100">
                  <a:extLst>
                    <a:ext uri="{FF2B5EF4-FFF2-40B4-BE49-F238E27FC236}">
                      <a16:creationId xmlns:a16="http://schemas.microsoft.com/office/drawing/2014/main" id="{BF06C04F-B073-49C4-9081-112AA6DA370F}"/>
                    </a:ext>
                  </a:extLst>
                </p:cNvPr>
                <p:cNvGrpSpPr/>
                <p:nvPr/>
              </p:nvGrpSpPr>
              <p:grpSpPr>
                <a:xfrm>
                  <a:off x="13029875" y="5815041"/>
                  <a:ext cx="1157732" cy="1157732"/>
                  <a:chOff x="13037919" y="3079567"/>
                  <a:chExt cx="1157732" cy="1157732"/>
                </a:xfrm>
              </p:grpSpPr>
              <p:pic>
                <p:nvPicPr>
                  <p:cNvPr id="102" name="Picture 8" descr="Káº¿t quáº£ hÃ¬nh áº£nh cho bag icon outline">
                    <a:extLst>
                      <a:ext uri="{FF2B5EF4-FFF2-40B4-BE49-F238E27FC236}">
                        <a16:creationId xmlns:a16="http://schemas.microsoft.com/office/drawing/2014/main" id="{C7703F60-A33E-4A33-957D-297E701A8CC3}"/>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3037919" y="3079567"/>
                    <a:ext cx="1157732" cy="1157732"/>
                  </a:xfrm>
                  <a:prstGeom prst="rect">
                    <a:avLst/>
                  </a:prstGeom>
                </p:spPr>
              </p:pic>
              <p:pic>
                <p:nvPicPr>
                  <p:cNvPr id="103" name="Picture 10" descr="HÃ¬nh áº£nh cÃ³ liÃªn quan">
                    <a:extLst>
                      <a:ext uri="{FF2B5EF4-FFF2-40B4-BE49-F238E27FC236}">
                        <a16:creationId xmlns:a16="http://schemas.microsoft.com/office/drawing/2014/main" id="{A8B8E73E-7944-41E4-9596-3091FC7D2DB5}"/>
                      </a:ext>
                    </a:extLst>
                  </p:cNvPr>
                  <p:cNvPicPr>
                    <a:picLocks noChangeAspect="1" noChangeArrowheads="1"/>
                  </p:cNvPicPr>
                  <p:nvPr/>
                </p:nvPicPr>
                <p:blipFill rotWithShape="1">
                  <a:blip r:embed="rId6" cstate="email">
                    <a:extLst>
                      <a:ext uri="{28A0092B-C50C-407E-A947-70E740481C1C}">
                        <a14:useLocalDpi xmlns:a14="http://schemas.microsoft.com/office/drawing/2010/main" val="0"/>
                      </a:ext>
                    </a:extLst>
                  </a:blip>
                  <a:srcRect l="28391" t="23978" r="31535" b="27976"/>
                  <a:stretch/>
                </p:blipFill>
                <p:spPr bwMode="auto">
                  <a:xfrm>
                    <a:off x="13431205" y="3663793"/>
                    <a:ext cx="376238" cy="35047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5" name="Straight Connector 64">
                  <a:extLst>
                    <a:ext uri="{FF2B5EF4-FFF2-40B4-BE49-F238E27FC236}">
                      <a16:creationId xmlns:a16="http://schemas.microsoft.com/office/drawing/2014/main" id="{7F5BB65D-C003-431F-8993-FDB104D231C1}"/>
                    </a:ext>
                  </a:extLst>
                </p:cNvPr>
                <p:cNvCxnSpPr/>
                <p:nvPr/>
              </p:nvCxnSpPr>
              <p:spPr>
                <a:xfrm>
                  <a:off x="13029875" y="8723086"/>
                  <a:ext cx="1165776" cy="898286"/>
                </a:xfrm>
                <a:prstGeom prst="line">
                  <a:avLst/>
                </a:prstGeom>
                <a:ln w="762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7E36EB0-F65C-4418-95E5-3353E9AFEF01}"/>
                    </a:ext>
                  </a:extLst>
                </p:cNvPr>
                <p:cNvCxnSpPr/>
                <p:nvPr/>
              </p:nvCxnSpPr>
              <p:spPr>
                <a:xfrm flipV="1">
                  <a:off x="13037919" y="8723086"/>
                  <a:ext cx="1149688" cy="898286"/>
                </a:xfrm>
                <a:prstGeom prst="line">
                  <a:avLst/>
                </a:prstGeom>
                <a:ln w="76200" cap="rnd">
                  <a:solidFill>
                    <a:srgbClr val="FF0000"/>
                  </a:solidFill>
                  <a:round/>
                  <a:headEnd type="non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53E8820-CDF0-46DA-B609-7CB0FD3D33FE}"/>
                    </a:ext>
                  </a:extLst>
                </p:cNvPr>
                <p:cNvCxnSpPr>
                  <a:stCxn id="26" idx="1"/>
                  <a:endCxn id="43" idx="3"/>
                </p:cNvCxnSpPr>
                <p:nvPr/>
              </p:nvCxnSpPr>
              <p:spPr>
                <a:xfrm flipH="1">
                  <a:off x="14392859" y="9156814"/>
                  <a:ext cx="945468" cy="36112"/>
                </a:xfrm>
                <a:prstGeom prst="straightConnector1">
                  <a:avLst/>
                </a:prstGeom>
                <a:ln w="57150" cap="rnd">
                  <a:solidFill>
                    <a:srgbClr val="2287D6"/>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9" name="Straight Arrow Connector 108">
                <a:extLst>
                  <a:ext uri="{FF2B5EF4-FFF2-40B4-BE49-F238E27FC236}">
                    <a16:creationId xmlns:a16="http://schemas.microsoft.com/office/drawing/2014/main" id="{82CBFD16-720F-42AE-922A-43424BB445D1}"/>
                  </a:ext>
                </a:extLst>
              </p:cNvPr>
              <p:cNvCxnSpPr>
                <a:stCxn id="25" idx="1"/>
                <a:endCxn id="40" idx="3"/>
              </p:cNvCxnSpPr>
              <p:nvPr/>
            </p:nvCxnSpPr>
            <p:spPr>
              <a:xfrm flipH="1">
                <a:off x="14392859" y="6432890"/>
                <a:ext cx="945469" cy="0"/>
              </a:xfrm>
              <a:prstGeom prst="straightConnector1">
                <a:avLst/>
              </a:prstGeom>
              <a:ln w="57150" cap="rnd">
                <a:solidFill>
                  <a:srgbClr val="2287D6"/>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8D5BF34-12D6-4FC1-8AF6-ABF9ECAE29ED}"/>
                  </a:ext>
                </a:extLst>
              </p:cNvPr>
              <p:cNvCxnSpPr>
                <a:stCxn id="9222" idx="1"/>
                <a:endCxn id="39" idx="3"/>
              </p:cNvCxnSpPr>
              <p:nvPr/>
            </p:nvCxnSpPr>
            <p:spPr>
              <a:xfrm flipH="1">
                <a:off x="14490459" y="3703142"/>
                <a:ext cx="785463" cy="0"/>
              </a:xfrm>
              <a:prstGeom prst="straightConnector1">
                <a:avLst/>
              </a:prstGeom>
              <a:ln w="57150" cap="rnd">
                <a:solidFill>
                  <a:srgbClr val="2287D6"/>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6531171"/>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(hàng đợi nhiều trạm phục vụ)</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FB9E1260-FD4F-4891-BD09-FCE4455AE3FD}"/>
              </a:ext>
            </a:extLst>
          </p:cNvPr>
          <p:cNvSpPr/>
          <p:nvPr/>
        </p:nvSpPr>
        <p:spPr>
          <a:xfrm>
            <a:off x="2192088" y="2696810"/>
            <a:ext cx="14650570" cy="830997"/>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Các ràng buộc về thời gian xử lí đ</a:t>
            </a:r>
            <a:r>
              <a:rPr lang="vi-VN" sz="4800" b="1">
                <a:solidFill>
                  <a:srgbClr val="28324A"/>
                </a:solidFill>
                <a:latin typeface="Source Sans Pro"/>
                <a:ea typeface="Source Sans Pro"/>
                <a:cs typeface="Source Sans Pro"/>
                <a:sym typeface="Source Sans Pro"/>
              </a:rPr>
              <a:t>ơ</a:t>
            </a:r>
            <a:r>
              <a:rPr lang="en-US" sz="4800" b="1">
                <a:solidFill>
                  <a:srgbClr val="28324A"/>
                </a:solidFill>
                <a:latin typeface="Source Sans Pro"/>
                <a:ea typeface="Source Sans Pro"/>
                <a:cs typeface="Source Sans Pro"/>
                <a:sym typeface="Source Sans Pro"/>
              </a:rPr>
              <a:t>n hàng:</a:t>
            </a:r>
          </a:p>
        </p:txBody>
      </p:sp>
      <p:grpSp>
        <p:nvGrpSpPr>
          <p:cNvPr id="22" name="Group 21">
            <a:extLst>
              <a:ext uri="{FF2B5EF4-FFF2-40B4-BE49-F238E27FC236}">
                <a16:creationId xmlns:a16="http://schemas.microsoft.com/office/drawing/2014/main" id="{9FFD2CF6-203B-42F3-AF8F-07C7422536F9}"/>
              </a:ext>
            </a:extLst>
          </p:cNvPr>
          <p:cNvGrpSpPr/>
          <p:nvPr/>
        </p:nvGrpSpPr>
        <p:grpSpPr>
          <a:xfrm>
            <a:off x="5951745" y="4145017"/>
            <a:ext cx="6014883" cy="6275867"/>
            <a:chOff x="7534502" y="4266407"/>
            <a:chExt cx="6014883" cy="6275867"/>
          </a:xfrm>
        </p:grpSpPr>
        <p:grpSp>
          <p:nvGrpSpPr>
            <p:cNvPr id="18" name="Group 17">
              <a:extLst>
                <a:ext uri="{FF2B5EF4-FFF2-40B4-BE49-F238E27FC236}">
                  <a16:creationId xmlns:a16="http://schemas.microsoft.com/office/drawing/2014/main" id="{0A783D43-0300-4C73-A05F-8A97C346FD92}"/>
                </a:ext>
              </a:extLst>
            </p:cNvPr>
            <p:cNvGrpSpPr/>
            <p:nvPr/>
          </p:nvGrpSpPr>
          <p:grpSpPr>
            <a:xfrm>
              <a:off x="7534502" y="4266407"/>
              <a:ext cx="6014883" cy="6275867"/>
              <a:chOff x="7697194" y="4025949"/>
              <a:chExt cx="6014883" cy="6275867"/>
            </a:xfrm>
          </p:grpSpPr>
          <p:grpSp>
            <p:nvGrpSpPr>
              <p:cNvPr id="17" name="Group 16">
                <a:extLst>
                  <a:ext uri="{FF2B5EF4-FFF2-40B4-BE49-F238E27FC236}">
                    <a16:creationId xmlns:a16="http://schemas.microsoft.com/office/drawing/2014/main" id="{E4348298-1900-447E-82D2-47150AA710DB}"/>
                  </a:ext>
                </a:extLst>
              </p:cNvPr>
              <p:cNvGrpSpPr/>
              <p:nvPr/>
            </p:nvGrpSpPr>
            <p:grpSpPr>
              <a:xfrm>
                <a:off x="7697194" y="4025949"/>
                <a:ext cx="6014883" cy="6275867"/>
                <a:chOff x="6136558" y="3872466"/>
                <a:chExt cx="6014883" cy="6275867"/>
              </a:xfrm>
            </p:grpSpPr>
            <p:grpSp>
              <p:nvGrpSpPr>
                <p:cNvPr id="3" name="Group 2">
                  <a:extLst>
                    <a:ext uri="{FF2B5EF4-FFF2-40B4-BE49-F238E27FC236}">
                      <a16:creationId xmlns:a16="http://schemas.microsoft.com/office/drawing/2014/main" id="{E7189992-891E-4F53-AD69-80F42C11FF5B}"/>
                    </a:ext>
                  </a:extLst>
                </p:cNvPr>
                <p:cNvGrpSpPr/>
                <p:nvPr/>
              </p:nvGrpSpPr>
              <p:grpSpPr>
                <a:xfrm>
                  <a:off x="6136558" y="3872466"/>
                  <a:ext cx="6014883" cy="6275867"/>
                  <a:chOff x="6136558" y="3720066"/>
                  <a:chExt cx="6014883" cy="6275867"/>
                </a:xfrm>
              </p:grpSpPr>
              <p:grpSp>
                <p:nvGrpSpPr>
                  <p:cNvPr id="8" name="Google Shape;556;p24">
                    <a:extLst>
                      <a:ext uri="{FF2B5EF4-FFF2-40B4-BE49-F238E27FC236}">
                        <a16:creationId xmlns:a16="http://schemas.microsoft.com/office/drawing/2014/main" id="{024EAF38-6A13-4BA9-94C6-F560DFEB707B}"/>
                      </a:ext>
                    </a:extLst>
                  </p:cNvPr>
                  <p:cNvGrpSpPr/>
                  <p:nvPr/>
                </p:nvGrpSpPr>
                <p:grpSpPr>
                  <a:xfrm>
                    <a:off x="6136558" y="3720066"/>
                    <a:ext cx="6014883" cy="6275867"/>
                    <a:chOff x="2768474" y="949849"/>
                    <a:chExt cx="2944752" cy="3170450"/>
                  </a:xfrm>
                </p:grpSpPr>
                <p:sp>
                  <p:nvSpPr>
                    <p:cNvPr id="9" name="Google Shape;557;p24">
                      <a:extLst>
                        <a:ext uri="{FF2B5EF4-FFF2-40B4-BE49-F238E27FC236}">
                          <a16:creationId xmlns:a16="http://schemas.microsoft.com/office/drawing/2014/main" id="{28A471AA-5529-4D71-965D-A81A1088F87B}"/>
                        </a:ext>
                      </a:extLst>
                    </p:cNvPr>
                    <p:cNvSpPr/>
                    <p:nvPr/>
                  </p:nvSpPr>
                  <p:spPr>
                    <a:xfrm rot="5400000">
                      <a:off x="2768474" y="949849"/>
                      <a:ext cx="1706700" cy="1706700"/>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8;p24">
                      <a:extLst>
                        <a:ext uri="{FF2B5EF4-FFF2-40B4-BE49-F238E27FC236}">
                          <a16:creationId xmlns:a16="http://schemas.microsoft.com/office/drawing/2014/main" id="{2E3E820D-8066-4006-AA4F-A40F793C3C73}"/>
                        </a:ext>
                      </a:extLst>
                    </p:cNvPr>
                    <p:cNvSpPr/>
                    <p:nvPr/>
                  </p:nvSpPr>
                  <p:spPr>
                    <a:xfrm rot="5400000" flipH="1">
                      <a:off x="3109874" y="2754999"/>
                      <a:ext cx="1365300" cy="1365300"/>
                    </a:xfrm>
                    <a:prstGeom prst="teardrop">
                      <a:avLst>
                        <a:gd name="adj" fmla="val 100000"/>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9;p24">
                      <a:extLst>
                        <a:ext uri="{FF2B5EF4-FFF2-40B4-BE49-F238E27FC236}">
                          <a16:creationId xmlns:a16="http://schemas.microsoft.com/office/drawing/2014/main" id="{9C9736F3-7E77-439F-B4FC-6CFEEE51E3E4}"/>
                        </a:ext>
                      </a:extLst>
                    </p:cNvPr>
                    <p:cNvSpPr/>
                    <p:nvPr/>
                  </p:nvSpPr>
                  <p:spPr>
                    <a:xfrm rot="10800000">
                      <a:off x="4573417" y="1713349"/>
                      <a:ext cx="943200" cy="943200"/>
                    </a:xfrm>
                    <a:prstGeom prst="teardrop">
                      <a:avLst>
                        <a:gd name="adj" fmla="val 10000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60;p24">
                      <a:extLst>
                        <a:ext uri="{FF2B5EF4-FFF2-40B4-BE49-F238E27FC236}">
                          <a16:creationId xmlns:a16="http://schemas.microsoft.com/office/drawing/2014/main" id="{A0F86F88-16BF-483F-93B9-A1452CECEBDA}"/>
                        </a:ext>
                      </a:extLst>
                    </p:cNvPr>
                    <p:cNvSpPr/>
                    <p:nvPr/>
                  </p:nvSpPr>
                  <p:spPr>
                    <a:xfrm flipH="1">
                      <a:off x="4573526" y="2754999"/>
                      <a:ext cx="1139700" cy="1139700"/>
                    </a:xfrm>
                    <a:prstGeom prst="teardrop">
                      <a:avLst>
                        <a:gd name="adj" fmla="val 100000"/>
                      </a:avLst>
                    </a:pr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834;p40">
                    <a:extLst>
                      <a:ext uri="{FF2B5EF4-FFF2-40B4-BE49-F238E27FC236}">
                        <a16:creationId xmlns:a16="http://schemas.microsoft.com/office/drawing/2014/main" id="{90226C3D-4697-49EE-BAEB-F42E3FAB1C47}"/>
                      </a:ext>
                    </a:extLst>
                  </p:cNvPr>
                  <p:cNvGrpSpPr/>
                  <p:nvPr/>
                </p:nvGrpSpPr>
                <p:grpSpPr>
                  <a:xfrm>
                    <a:off x="10450720" y="7869569"/>
                    <a:ext cx="1076796" cy="1070131"/>
                    <a:chOff x="6749416" y="1120884"/>
                    <a:chExt cx="396900" cy="396300"/>
                  </a:xfrm>
                  <a:solidFill>
                    <a:schemeClr val="bg1"/>
                  </a:solidFill>
                </p:grpSpPr>
                <p:sp>
                  <p:nvSpPr>
                    <p:cNvPr id="14" name="Google Shape;835;p40">
                      <a:extLst>
                        <a:ext uri="{FF2B5EF4-FFF2-40B4-BE49-F238E27FC236}">
                          <a16:creationId xmlns:a16="http://schemas.microsoft.com/office/drawing/2014/main" id="{0EA8FA2E-C28A-4F93-A9F7-B319DD743C42}"/>
                        </a:ext>
                      </a:extLst>
                    </p:cNvPr>
                    <p:cNvSpPr/>
                    <p:nvPr/>
                  </p:nvSpPr>
                  <p:spPr>
                    <a:xfrm>
                      <a:off x="6749416" y="1120884"/>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36;p40">
                      <a:extLst>
                        <a:ext uri="{FF2B5EF4-FFF2-40B4-BE49-F238E27FC236}">
                          <a16:creationId xmlns:a16="http://schemas.microsoft.com/office/drawing/2014/main" id="{5B96307A-BB9B-4B9D-ABEE-63712492E46B}"/>
                        </a:ext>
                      </a:extLst>
                    </p:cNvPr>
                    <p:cNvSpPr/>
                    <p:nvPr/>
                  </p:nvSpPr>
                  <p:spPr>
                    <a:xfrm>
                      <a:off x="6786066" y="1157534"/>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1015;p40">
                  <a:extLst>
                    <a:ext uri="{FF2B5EF4-FFF2-40B4-BE49-F238E27FC236}">
                      <a16:creationId xmlns:a16="http://schemas.microsoft.com/office/drawing/2014/main" id="{B43986CF-20A0-4CB9-9A58-B35500694F37}"/>
                    </a:ext>
                  </a:extLst>
                </p:cNvPr>
                <p:cNvSpPr/>
                <p:nvPr/>
              </p:nvSpPr>
              <p:spPr>
                <a:xfrm>
                  <a:off x="7320207" y="8167724"/>
                  <a:ext cx="2009876" cy="1110735"/>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42;p40">
                <a:extLst>
                  <a:ext uri="{FF2B5EF4-FFF2-40B4-BE49-F238E27FC236}">
                    <a16:creationId xmlns:a16="http://schemas.microsoft.com/office/drawing/2014/main" id="{34CB01A6-0F00-4D5E-9ED2-5709AACC321E}"/>
                  </a:ext>
                </a:extLst>
              </p:cNvPr>
              <p:cNvGrpSpPr/>
              <p:nvPr/>
            </p:nvGrpSpPr>
            <p:grpSpPr>
              <a:xfrm>
                <a:off x="8599861" y="5122028"/>
                <a:ext cx="2104775" cy="1557194"/>
                <a:chOff x="5255200" y="3006475"/>
                <a:chExt cx="511700" cy="378575"/>
              </a:xfrm>
              <a:solidFill>
                <a:schemeClr val="bg1"/>
              </a:solidFill>
            </p:grpSpPr>
            <p:sp>
              <p:nvSpPr>
                <p:cNvPr id="20" name="Google Shape;943;p40">
                  <a:extLst>
                    <a:ext uri="{FF2B5EF4-FFF2-40B4-BE49-F238E27FC236}">
                      <a16:creationId xmlns:a16="http://schemas.microsoft.com/office/drawing/2014/main" id="{1518BB71-4984-42E2-B3CD-B100C657E7D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44;p40">
                  <a:extLst>
                    <a:ext uri="{FF2B5EF4-FFF2-40B4-BE49-F238E27FC236}">
                      <a16:creationId xmlns:a16="http://schemas.microsoft.com/office/drawing/2014/main" id="{C8EA5D09-843D-4F78-ABBE-A25EFB4FD58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 name="Google Shape;803;p40">
              <a:extLst>
                <a:ext uri="{FF2B5EF4-FFF2-40B4-BE49-F238E27FC236}">
                  <a16:creationId xmlns:a16="http://schemas.microsoft.com/office/drawing/2014/main" id="{7BE47FAA-18B6-4C25-9403-AFA3C067B39E}"/>
                </a:ext>
              </a:extLst>
            </p:cNvPr>
            <p:cNvGrpSpPr/>
            <p:nvPr/>
          </p:nvGrpSpPr>
          <p:grpSpPr>
            <a:xfrm>
              <a:off x="11676235" y="6302381"/>
              <a:ext cx="1011767" cy="854928"/>
              <a:chOff x="3918650" y="293075"/>
              <a:chExt cx="488500" cy="412775"/>
            </a:xfrm>
            <a:solidFill>
              <a:schemeClr val="bg1"/>
            </a:solidFill>
          </p:grpSpPr>
          <p:sp>
            <p:nvSpPr>
              <p:cNvPr id="24" name="Google Shape;804;p40">
                <a:extLst>
                  <a:ext uri="{FF2B5EF4-FFF2-40B4-BE49-F238E27FC236}">
                    <a16:creationId xmlns:a16="http://schemas.microsoft.com/office/drawing/2014/main" id="{73ACAC7E-46E7-4291-9228-5FC9DB1725E8}"/>
                  </a:ext>
                </a:extLst>
              </p:cNvPr>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05;p40">
                <a:extLst>
                  <a:ext uri="{FF2B5EF4-FFF2-40B4-BE49-F238E27FC236}">
                    <a16:creationId xmlns:a16="http://schemas.microsoft.com/office/drawing/2014/main" id="{BE4C9035-2169-4293-8330-9F887416556A}"/>
                  </a:ext>
                </a:extLst>
              </p:cNvPr>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06;p40">
                <a:extLst>
                  <a:ext uri="{FF2B5EF4-FFF2-40B4-BE49-F238E27FC236}">
                    <a16:creationId xmlns:a16="http://schemas.microsoft.com/office/drawing/2014/main" id="{CF7BC8F8-8F36-48F9-8344-2C1CE1246028}"/>
                  </a:ext>
                </a:extLst>
              </p:cNvPr>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 name="Rectangle 26">
            <a:extLst>
              <a:ext uri="{FF2B5EF4-FFF2-40B4-BE49-F238E27FC236}">
                <a16:creationId xmlns:a16="http://schemas.microsoft.com/office/drawing/2014/main" id="{45BFB0E5-7389-49FF-995B-6C6E7487015B}"/>
              </a:ext>
            </a:extLst>
          </p:cNvPr>
          <p:cNvSpPr/>
          <p:nvPr/>
        </p:nvSpPr>
        <p:spPr>
          <a:xfrm>
            <a:off x="12593832" y="8461579"/>
            <a:ext cx="4859022" cy="1446550"/>
          </a:xfrm>
          <a:prstGeom prst="rect">
            <a:avLst/>
          </a:prstGeom>
        </p:spPr>
        <p:txBody>
          <a:bodyPr wrap="none">
            <a:spAutoFit/>
          </a:bodyPr>
          <a:lstStyle/>
          <a:p>
            <a:r>
              <a:rPr lang="en-US" sz="4400">
                <a:solidFill>
                  <a:srgbClr val="445469"/>
                </a:solidFill>
                <a:latin typeface="Calibri Light" panose="020F0302020204030204" pitchFamily="34" charset="0"/>
                <a:cs typeface="Calibri Light" panose="020F0302020204030204" pitchFamily="34" charset="0"/>
              </a:rPr>
              <a:t>Thời gian hoạt đông:</a:t>
            </a:r>
          </a:p>
          <a:p>
            <a:r>
              <a:rPr lang="vi-VN" sz="4400" b="1">
                <a:solidFill>
                  <a:srgbClr val="445469"/>
                </a:solidFill>
                <a:latin typeface="Calibri Light" panose="020F0302020204030204" pitchFamily="34" charset="0"/>
                <a:cs typeface="Calibri Light" panose="020F0302020204030204" pitchFamily="34" charset="0"/>
              </a:rPr>
              <a:t>6:00 – 17:00</a:t>
            </a:r>
            <a:endParaRPr lang="en-US" sz="4400" b="1">
              <a:solidFill>
                <a:srgbClr val="445469"/>
              </a:solidFill>
              <a:latin typeface="Calibri Light" panose="020F0302020204030204" pitchFamily="34" charset="0"/>
              <a:cs typeface="Calibri Light" panose="020F0302020204030204" pitchFamily="34" charset="0"/>
            </a:endParaRPr>
          </a:p>
        </p:txBody>
      </p:sp>
      <p:sp>
        <p:nvSpPr>
          <p:cNvPr id="28" name="Rectangle 27">
            <a:extLst>
              <a:ext uri="{FF2B5EF4-FFF2-40B4-BE49-F238E27FC236}">
                <a16:creationId xmlns:a16="http://schemas.microsoft.com/office/drawing/2014/main" id="{C0EC7D18-1C38-4C66-B6B6-474AD0D25D33}"/>
              </a:ext>
            </a:extLst>
          </p:cNvPr>
          <p:cNvSpPr/>
          <p:nvPr/>
        </p:nvSpPr>
        <p:spPr>
          <a:xfrm>
            <a:off x="12593832" y="5495226"/>
            <a:ext cx="4397358" cy="1569660"/>
          </a:xfrm>
          <a:prstGeom prst="rect">
            <a:avLst/>
          </a:prstGeom>
        </p:spPr>
        <p:txBody>
          <a:bodyPr wrap="none">
            <a:spAutoFit/>
          </a:bodyPr>
          <a:lstStyle/>
          <a:p>
            <a:r>
              <a:rPr lang="en-US" sz="4800">
                <a:solidFill>
                  <a:srgbClr val="445469"/>
                </a:solidFill>
                <a:latin typeface="Calibri Light" panose="020F0302020204030204" pitchFamily="34" charset="0"/>
                <a:cs typeface="Calibri Light" panose="020F0302020204030204" pitchFamily="34" charset="0"/>
              </a:rPr>
              <a:t>Phạm vi phục vụ:</a:t>
            </a:r>
          </a:p>
          <a:p>
            <a:r>
              <a:rPr lang="vi-VN" sz="4800" b="1">
                <a:solidFill>
                  <a:srgbClr val="445469"/>
                </a:solidFill>
                <a:latin typeface="Calibri Light" panose="020F0302020204030204" pitchFamily="34" charset="0"/>
                <a:cs typeface="Calibri Light" panose="020F0302020204030204" pitchFamily="34" charset="0"/>
              </a:rPr>
              <a:t>10 km</a:t>
            </a:r>
            <a:endParaRPr lang="en-US" sz="4800" b="1">
              <a:solidFill>
                <a:srgbClr val="445469"/>
              </a:solidFill>
              <a:latin typeface="Calibri Light" panose="020F0302020204030204" pitchFamily="34" charset="0"/>
              <a:cs typeface="Calibri Light" panose="020F0302020204030204" pitchFamily="34" charset="0"/>
            </a:endParaRPr>
          </a:p>
        </p:txBody>
      </p:sp>
      <p:sp>
        <p:nvSpPr>
          <p:cNvPr id="29" name="Rectangle 28">
            <a:extLst>
              <a:ext uri="{FF2B5EF4-FFF2-40B4-BE49-F238E27FC236}">
                <a16:creationId xmlns:a16="http://schemas.microsoft.com/office/drawing/2014/main" id="{4102DF15-15B5-4F47-B52B-669408EE6ED1}"/>
              </a:ext>
            </a:extLst>
          </p:cNvPr>
          <p:cNvSpPr/>
          <p:nvPr/>
        </p:nvSpPr>
        <p:spPr>
          <a:xfrm>
            <a:off x="1569922" y="8061470"/>
            <a:ext cx="4725974" cy="1446550"/>
          </a:xfrm>
          <a:prstGeom prst="rect">
            <a:avLst/>
          </a:prstGeom>
        </p:spPr>
        <p:txBody>
          <a:bodyPr wrap="none">
            <a:spAutoFit/>
          </a:bodyPr>
          <a:lstStyle/>
          <a:p>
            <a:r>
              <a:rPr lang="en-US" sz="4400">
                <a:solidFill>
                  <a:srgbClr val="445469"/>
                </a:solidFill>
                <a:latin typeface="Calibri Light" panose="020F0302020204030204" pitchFamily="34" charset="0"/>
                <a:cs typeface="Calibri Light" panose="020F0302020204030204" pitchFamily="34" charset="0"/>
              </a:rPr>
              <a:t>Thời gian di chuyển:</a:t>
            </a:r>
          </a:p>
          <a:p>
            <a:r>
              <a:rPr lang="vi-VN" sz="4400" b="1">
                <a:solidFill>
                  <a:srgbClr val="445469"/>
                </a:solidFill>
                <a:latin typeface="Calibri Light" panose="020F0302020204030204" pitchFamily="34" charset="0"/>
                <a:cs typeface="Calibri Light" panose="020F0302020204030204" pitchFamily="34" charset="0"/>
              </a:rPr>
              <a:t>1 giờ/ lượt</a:t>
            </a:r>
            <a:endParaRPr lang="en-US" sz="4400" b="1">
              <a:solidFill>
                <a:srgbClr val="445469"/>
              </a:solidFill>
              <a:latin typeface="Calibri Light" panose="020F0302020204030204" pitchFamily="34" charset="0"/>
              <a:cs typeface="Calibri Light" panose="020F0302020204030204" pitchFamily="34" charset="0"/>
            </a:endParaRPr>
          </a:p>
        </p:txBody>
      </p:sp>
      <p:sp>
        <p:nvSpPr>
          <p:cNvPr id="30" name="Rectangle 29">
            <a:extLst>
              <a:ext uri="{FF2B5EF4-FFF2-40B4-BE49-F238E27FC236}">
                <a16:creationId xmlns:a16="http://schemas.microsoft.com/office/drawing/2014/main" id="{37AF13F1-D30B-4A83-9C3A-7ABBDD851133}"/>
              </a:ext>
            </a:extLst>
          </p:cNvPr>
          <p:cNvSpPr/>
          <p:nvPr/>
        </p:nvSpPr>
        <p:spPr>
          <a:xfrm>
            <a:off x="2014346" y="4168736"/>
            <a:ext cx="3486066" cy="1508105"/>
          </a:xfrm>
          <a:prstGeom prst="rect">
            <a:avLst/>
          </a:prstGeom>
        </p:spPr>
        <p:txBody>
          <a:bodyPr wrap="square">
            <a:spAutoFit/>
          </a:bodyPr>
          <a:lstStyle/>
          <a:p>
            <a:r>
              <a:rPr lang="en-US" sz="4400">
                <a:solidFill>
                  <a:srgbClr val="445469"/>
                </a:solidFill>
                <a:latin typeface="Calibri Light" panose="020F0302020204030204" pitchFamily="34" charset="0"/>
                <a:cs typeface="Calibri Light" panose="020F0302020204030204" pitchFamily="34" charset="0"/>
              </a:rPr>
              <a:t>Thời gian xử lí: </a:t>
            </a:r>
            <a:r>
              <a:rPr lang="vi-VN" sz="4800" b="1">
                <a:solidFill>
                  <a:srgbClr val="445469"/>
                </a:solidFill>
                <a:latin typeface="Calibri Light" panose="020F0302020204030204" pitchFamily="34" charset="0"/>
                <a:cs typeface="Calibri Light" panose="020F0302020204030204" pitchFamily="34" charset="0"/>
              </a:rPr>
              <a:t>3 giờ</a:t>
            </a:r>
            <a:endParaRPr lang="en-US" sz="4400" b="1">
              <a:solidFill>
                <a:srgbClr val="445469"/>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66707522"/>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(hàng đợi nhiều trạm phục vụ)</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FB9E1260-FD4F-4891-BD09-FCE4455AE3FD}"/>
              </a:ext>
            </a:extLst>
          </p:cNvPr>
          <p:cNvSpPr/>
          <p:nvPr/>
        </p:nvSpPr>
        <p:spPr>
          <a:xfrm>
            <a:off x="2192088" y="2949677"/>
            <a:ext cx="14650570" cy="7355860"/>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Ứng dụng của hàng đợi nhiều trạm phục vụ trong đề tài:</a:t>
            </a:r>
          </a:p>
          <a:p>
            <a:pPr marL="1371600" lvl="2" indent="-457200" algn="just">
              <a:spcBef>
                <a:spcPts val="1200"/>
              </a:spcBef>
              <a:spcAft>
                <a:spcPts val="600"/>
              </a:spcAft>
              <a:buFont typeface="Courier New" panose="02070309020205020404" pitchFamily="49" charset="0"/>
              <a:buChar char="o"/>
            </a:pPr>
            <a:r>
              <a:rPr lang="en-US" sz="4800"/>
              <a:t>Không áp dụng tính xác xuất để tính số đơn hàng có thể phát sinh trong một đơn vị thời gian, số lượng trạm phục vụ (máy giặt) là không giới hạn.</a:t>
            </a:r>
          </a:p>
          <a:p>
            <a:pPr marL="1371600" lvl="2" indent="-457200" algn="just">
              <a:spcBef>
                <a:spcPts val="1200"/>
              </a:spcBef>
              <a:spcAft>
                <a:spcPts val="600"/>
              </a:spcAft>
              <a:buFont typeface="Courier New" panose="02070309020205020404" pitchFamily="49" charset="0"/>
              <a:buChar char="o"/>
            </a:pPr>
            <a:r>
              <a:rPr lang="en-US" sz="4800"/>
              <a:t>Độ ưu tiên của hàng đợi được tính dựa trên thời gian giao quần áo của khách hàng.</a:t>
            </a:r>
          </a:p>
          <a:p>
            <a:pPr marL="1371600" lvl="2" indent="-457200" algn="just">
              <a:spcBef>
                <a:spcPts val="1200"/>
              </a:spcBef>
              <a:spcAft>
                <a:spcPts val="600"/>
              </a:spcAft>
              <a:buFont typeface="Courier New" panose="02070309020205020404" pitchFamily="49" charset="0"/>
              <a:buChar char="o"/>
            </a:pPr>
            <a:r>
              <a:rPr lang="en-US" sz="4800"/>
              <a:t>Thời gian phục vụ khách hàng ở tất cả các trạm là như nhau (thời gian cố định là 3h). </a:t>
            </a:r>
          </a:p>
        </p:txBody>
      </p:sp>
    </p:spTree>
    <p:extLst>
      <p:ext uri="{BB962C8B-B14F-4D97-AF65-F5344CB8AC3E}">
        <p14:creationId xmlns:p14="http://schemas.microsoft.com/office/powerpoint/2010/main" val="2537093268"/>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A4A011FA-B193-4E45-9C66-8468ECC89401}"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Kết luận</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972389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9A83CA19-A1D4-4B3C-98C2-120E4089C5D0}"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077685" y="4389959"/>
            <a:ext cx="16132629" cy="5447645"/>
          </a:xfrm>
          <a:prstGeom prst="rect">
            <a:avLst/>
          </a:prstGeom>
          <a:noFill/>
        </p:spPr>
        <p:txBody>
          <a:bodyPr wrap="square" rtlCol="0">
            <a:spAutoFit/>
          </a:bodyPr>
          <a:lstStyle/>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về phân tích, thiết kế phần mềm.</a:t>
            </a:r>
            <a:endParaRPr lang="en-US" sz="4800">
              <a:latin typeface="Calibri" panose="020F0502020204030204" pitchFamily="34" charset="0"/>
              <a:cs typeface="Calibri" panose="020F0502020204030204" pitchFamily="34" charset="0"/>
            </a:endParaRP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Củng cố các kiến thức về lập trình</a:t>
            </a:r>
            <a:r>
              <a:rPr lang="en-US" sz="4800">
                <a:latin typeface="Calibri" panose="020F0502020204030204" pitchFamily="34" charset="0"/>
                <a:cs typeface="Calibri" panose="020F0502020204030204" pitchFamily="34" charset="0"/>
              </a:rPr>
              <a:t>.</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mới</a:t>
            </a:r>
            <a:r>
              <a:rPr lang="en-US" sz="4800">
                <a:latin typeface="Calibri" panose="020F0502020204030204" pitchFamily="34" charset="0"/>
                <a:cs typeface="Calibri" panose="020F0502020204030204" pitchFamily="34" charset="0"/>
              </a:rPr>
              <a:t>:</a:t>
            </a:r>
            <a:r>
              <a:rPr lang="vi-VN" sz="4800">
                <a:latin typeface="Calibri" panose="020F0502020204030204" pitchFamily="34" charset="0"/>
                <a:cs typeface="Calibri" panose="020F0502020204030204" pitchFamily="34" charset="0"/>
              </a:rPr>
              <a:t> GraphQL, ReactJS</a:t>
            </a:r>
            <a:r>
              <a:rPr lang="en-US" sz="4800">
                <a:latin typeface="Calibri" panose="020F0502020204030204" pitchFamily="34" charset="0"/>
                <a:cs typeface="Calibri" panose="020F0502020204030204" pitchFamily="34" charset="0"/>
              </a:rPr>
              <a:t>, PostgreSQL, Postgraphile, Apollo Client</a:t>
            </a:r>
            <a:r>
              <a:rPr lang="vi-VN" sz="4800">
                <a:latin typeface="Calibri" panose="020F0502020204030204" pitchFamily="34" charset="0"/>
                <a:cs typeface="Calibri" panose="020F0502020204030204" pitchFamily="34" charset="0"/>
              </a:rPr>
              <a:t>.</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Áp dụng được giải thuật hàng đợi nhiều trạm phục v</a:t>
            </a:r>
            <a:r>
              <a:rPr lang="en-US" sz="4800">
                <a:latin typeface="Calibri" panose="020F0502020204030204" pitchFamily="34" charset="0"/>
                <a:cs typeface="Calibri" panose="020F0502020204030204" pitchFamily="34" charset="0"/>
              </a:rPr>
              <a:t>ụ.</a:t>
            </a:r>
            <a:endParaRPr lang="vi-VN"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7992788"/>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45B43-6D40-4B77-8555-9659A35ABE9C}"/>
              </a:ext>
            </a:extLst>
          </p:cNvPr>
          <p:cNvSpPr>
            <a:spLocks noGrp="1"/>
          </p:cNvSpPr>
          <p:nvPr>
            <p:ph type="dt" sz="half" idx="10"/>
          </p:nvPr>
        </p:nvSpPr>
        <p:spPr/>
        <p:txBody>
          <a:bodyPr/>
          <a:lstStyle/>
          <a:p>
            <a:fld id="{BFC50923-1F85-4A10-BAA0-A79B3C7166EF}" type="datetime1">
              <a:rPr lang="en-US" smtClean="0"/>
              <a:t>12/5/2018</a:t>
            </a:fld>
            <a:endParaRPr lang="en-US"/>
          </a:p>
        </p:txBody>
      </p:sp>
      <p:sp>
        <p:nvSpPr>
          <p:cNvPr id="5" name="Footer Placeholder 4">
            <a:extLst>
              <a:ext uri="{FF2B5EF4-FFF2-40B4-BE49-F238E27FC236}">
                <a16:creationId xmlns:a16="http://schemas.microsoft.com/office/drawing/2014/main" id="{D082DE6A-06E7-4889-B1CE-3A6FBBFBDB54}"/>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66FE285B-FEBA-4870-8408-9EBB3F14EA88}"/>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grpSp>
        <p:nvGrpSpPr>
          <p:cNvPr id="24" name="Group 23">
            <a:extLst>
              <a:ext uri="{FF2B5EF4-FFF2-40B4-BE49-F238E27FC236}">
                <a16:creationId xmlns:a16="http://schemas.microsoft.com/office/drawing/2014/main" id="{24B1E74D-2273-4AEF-AABB-6A2361297A01}"/>
              </a:ext>
            </a:extLst>
          </p:cNvPr>
          <p:cNvGrpSpPr/>
          <p:nvPr/>
        </p:nvGrpSpPr>
        <p:grpSpPr>
          <a:xfrm>
            <a:off x="4710028" y="4029150"/>
            <a:ext cx="9511087" cy="3521072"/>
            <a:chOff x="1998035" y="3383399"/>
            <a:chExt cx="14291929" cy="5784759"/>
          </a:xfrm>
        </p:grpSpPr>
        <p:grpSp>
          <p:nvGrpSpPr>
            <p:cNvPr id="15" name="Group 14">
              <a:extLst>
                <a:ext uri="{FF2B5EF4-FFF2-40B4-BE49-F238E27FC236}">
                  <a16:creationId xmlns:a16="http://schemas.microsoft.com/office/drawing/2014/main" id="{FB18469F-45A8-459B-8979-866DA8FB9378}"/>
                </a:ext>
              </a:extLst>
            </p:cNvPr>
            <p:cNvGrpSpPr/>
            <p:nvPr/>
          </p:nvGrpSpPr>
          <p:grpSpPr>
            <a:xfrm>
              <a:off x="1998035" y="3383399"/>
              <a:ext cx="2986918" cy="5784759"/>
              <a:chOff x="2351313" y="2939143"/>
              <a:chExt cx="3020785" cy="5388428"/>
            </a:xfrm>
          </p:grpSpPr>
          <p:grpSp>
            <p:nvGrpSpPr>
              <p:cNvPr id="12" name="Group 11">
                <a:extLst>
                  <a:ext uri="{FF2B5EF4-FFF2-40B4-BE49-F238E27FC236}">
                    <a16:creationId xmlns:a16="http://schemas.microsoft.com/office/drawing/2014/main" id="{5B632616-06F6-4B31-9047-D795923EA219}"/>
                  </a:ext>
                </a:extLst>
              </p:cNvPr>
              <p:cNvGrpSpPr/>
              <p:nvPr/>
            </p:nvGrpSpPr>
            <p:grpSpPr>
              <a:xfrm>
                <a:off x="2351313" y="2939143"/>
                <a:ext cx="3020785" cy="5388428"/>
                <a:chOff x="2351313" y="2939143"/>
                <a:chExt cx="3020785" cy="5388428"/>
              </a:xfrm>
            </p:grpSpPr>
            <p:grpSp>
              <p:nvGrpSpPr>
                <p:cNvPr id="9" name="Group 8">
                  <a:extLst>
                    <a:ext uri="{FF2B5EF4-FFF2-40B4-BE49-F238E27FC236}">
                      <a16:creationId xmlns:a16="http://schemas.microsoft.com/office/drawing/2014/main" id="{1EDBE1B7-A5C1-408A-A0CB-3C01FAA84125}"/>
                    </a:ext>
                  </a:extLst>
                </p:cNvPr>
                <p:cNvGrpSpPr/>
                <p:nvPr/>
              </p:nvGrpSpPr>
              <p:grpSpPr>
                <a:xfrm>
                  <a:off x="2351313" y="2939143"/>
                  <a:ext cx="3020785" cy="5388428"/>
                  <a:chOff x="2351313" y="2939143"/>
                  <a:chExt cx="3020785" cy="5388428"/>
                </a:xfrm>
              </p:grpSpPr>
              <p:sp>
                <p:nvSpPr>
                  <p:cNvPr id="7" name="Rectangle: Rounded Corners 6">
                    <a:extLst>
                      <a:ext uri="{FF2B5EF4-FFF2-40B4-BE49-F238E27FC236}">
                        <a16:creationId xmlns:a16="http://schemas.microsoft.com/office/drawing/2014/main" id="{F3DB20B3-DD0C-4F54-9B74-0D96DE106441}"/>
                      </a:ext>
                    </a:extLst>
                  </p:cNvPr>
                  <p:cNvSpPr/>
                  <p:nvPr/>
                </p:nvSpPr>
                <p:spPr>
                  <a:xfrm>
                    <a:off x="2351313" y="2939143"/>
                    <a:ext cx="3020785" cy="5388428"/>
                  </a:xfrm>
                  <a:prstGeom prst="roundRect">
                    <a:avLst/>
                  </a:prstGeom>
                  <a:solidFill>
                    <a:srgbClr val="2287D6"/>
                  </a:solidFill>
                  <a:ln>
                    <a:solidFill>
                      <a:srgbClr val="4099E0"/>
                    </a:solidFill>
                  </a:ln>
                  <a:effectLst>
                    <a:outerShdw blurRad="368300" dist="88900" dir="5400000" algn="t" rotWithShape="0">
                      <a:schemeClr val="tx2">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506D106-B295-47B5-A3CF-854270F7F24C}"/>
                      </a:ext>
                    </a:extLst>
                  </p:cNvPr>
                  <p:cNvSpPr/>
                  <p:nvPr/>
                </p:nvSpPr>
                <p:spPr>
                  <a:xfrm>
                    <a:off x="2453367" y="3031899"/>
                    <a:ext cx="2816679" cy="512698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Ã¬nh áº£nh cÃ³ liÃªn quan">
                    <a:extLst>
                      <a:ext uri="{FF2B5EF4-FFF2-40B4-BE49-F238E27FC236}">
                        <a16:creationId xmlns:a16="http://schemas.microsoft.com/office/drawing/2014/main" id="{ECBF0AF2-08AA-472F-802E-BCE795C2223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43704" y="6858000"/>
                    <a:ext cx="1017725" cy="1017725"/>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Rounded Corners 9">
                  <a:extLst>
                    <a:ext uri="{FF2B5EF4-FFF2-40B4-BE49-F238E27FC236}">
                      <a16:creationId xmlns:a16="http://schemas.microsoft.com/office/drawing/2014/main" id="{05C0497A-06A9-45C2-BBE2-097A84181A39}"/>
                    </a:ext>
                  </a:extLst>
                </p:cNvPr>
                <p:cNvSpPr/>
                <p:nvPr/>
              </p:nvSpPr>
              <p:spPr>
                <a:xfrm>
                  <a:off x="3297711" y="2939143"/>
                  <a:ext cx="1127989" cy="375556"/>
                </a:xfrm>
                <a:prstGeom prst="roundRect">
                  <a:avLst>
                    <a:gd name="adj" fmla="val 30194"/>
                  </a:avLst>
                </a:prstGeom>
                <a:solidFill>
                  <a:srgbClr val="2287D6"/>
                </a:solidFill>
                <a:ln>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a:extLst>
                  <a:ext uri="{FF2B5EF4-FFF2-40B4-BE49-F238E27FC236}">
                    <a16:creationId xmlns:a16="http://schemas.microsoft.com/office/drawing/2014/main" id="{48BD7B85-FAA1-469C-892E-00D2AD7B2473}"/>
                  </a:ext>
                </a:extLst>
              </p:cNvPr>
              <p:cNvSpPr/>
              <p:nvPr/>
            </p:nvSpPr>
            <p:spPr>
              <a:xfrm>
                <a:off x="3406092" y="3126921"/>
                <a:ext cx="82550" cy="825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C0A0F81-DB91-462B-9F88-E07E3CCE02D9}"/>
                  </a:ext>
                </a:extLst>
              </p:cNvPr>
              <p:cNvSpPr/>
              <p:nvPr/>
            </p:nvSpPr>
            <p:spPr>
              <a:xfrm>
                <a:off x="4234767" y="3126921"/>
                <a:ext cx="82550" cy="825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B58BB97-44A3-4451-A38F-03FCE6D4A2E1}"/>
                  </a:ext>
                </a:extLst>
              </p:cNvPr>
              <p:cNvSpPr/>
              <p:nvPr/>
            </p:nvSpPr>
            <p:spPr>
              <a:xfrm>
                <a:off x="3624411" y="3126921"/>
                <a:ext cx="474587" cy="82550"/>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4" name="Picture 6" descr="HÃ¬nh áº£nh cÃ³ liÃªn quan">
              <a:extLst>
                <a:ext uri="{FF2B5EF4-FFF2-40B4-BE49-F238E27FC236}">
                  <a16:creationId xmlns:a16="http://schemas.microsoft.com/office/drawing/2014/main" id="{E6AA90E5-7722-46AB-8B5A-6482F1B10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9707" y="4602601"/>
              <a:ext cx="3191028" cy="319102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E9258ED5-BED1-4C7E-90B2-66A6AC7C1148}"/>
                </a:ext>
              </a:extLst>
            </p:cNvPr>
            <p:cNvGrpSpPr/>
            <p:nvPr/>
          </p:nvGrpSpPr>
          <p:grpSpPr>
            <a:xfrm>
              <a:off x="11657404" y="4602601"/>
              <a:ext cx="4632560" cy="3606500"/>
              <a:chOff x="12415539" y="4380501"/>
              <a:chExt cx="4632560" cy="3606500"/>
            </a:xfrm>
          </p:grpSpPr>
          <p:grpSp>
            <p:nvGrpSpPr>
              <p:cNvPr id="22" name="Group 21">
                <a:extLst>
                  <a:ext uri="{FF2B5EF4-FFF2-40B4-BE49-F238E27FC236}">
                    <a16:creationId xmlns:a16="http://schemas.microsoft.com/office/drawing/2014/main" id="{24C29063-867A-4659-AC3D-9540A8A6B24C}"/>
                  </a:ext>
                </a:extLst>
              </p:cNvPr>
              <p:cNvGrpSpPr/>
              <p:nvPr/>
            </p:nvGrpSpPr>
            <p:grpSpPr>
              <a:xfrm>
                <a:off x="12415539" y="4380501"/>
                <a:ext cx="4632560" cy="3606500"/>
                <a:chOff x="12415539" y="4380501"/>
                <a:chExt cx="4632560" cy="3606500"/>
              </a:xfrm>
            </p:grpSpPr>
            <p:sp>
              <p:nvSpPr>
                <p:cNvPr id="21" name="Google Shape;758;p36">
                  <a:extLst>
                    <a:ext uri="{FF2B5EF4-FFF2-40B4-BE49-F238E27FC236}">
                      <a16:creationId xmlns:a16="http://schemas.microsoft.com/office/drawing/2014/main" id="{49398F32-F13B-4B06-916E-E1502412D072}"/>
                    </a:ext>
                  </a:extLst>
                </p:cNvPr>
                <p:cNvSpPr/>
                <p:nvPr/>
              </p:nvSpPr>
              <p:spPr>
                <a:xfrm>
                  <a:off x="12415539" y="4380501"/>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287D6"/>
                </a:solidFill>
                <a:ln>
                  <a:solidFill>
                    <a:srgbClr val="2287D6"/>
                  </a:solidFill>
                  <a:headEnd type="none" w="sm" len="sm"/>
                  <a:tailEnd type="none" w="sm" len="sm"/>
                </a:ln>
                <a:effectLst>
                  <a:outerShdw blurRad="152400" dist="38100" dir="5400000" algn="t" rotWithShape="0">
                    <a:srgbClr val="4099E0">
                      <a:alpha val="40000"/>
                    </a:srgbClr>
                  </a:outerShdw>
                </a:effectLst>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20" name="Rectangle: Rounded Corners 19">
                  <a:extLst>
                    <a:ext uri="{FF2B5EF4-FFF2-40B4-BE49-F238E27FC236}">
                      <a16:creationId xmlns:a16="http://schemas.microsoft.com/office/drawing/2014/main" id="{D71AB569-0C72-40C4-A17B-9F93ED032C22}"/>
                    </a:ext>
                  </a:extLst>
                </p:cNvPr>
                <p:cNvSpPr/>
                <p:nvPr/>
              </p:nvSpPr>
              <p:spPr>
                <a:xfrm>
                  <a:off x="12553769" y="4533900"/>
                  <a:ext cx="4356100" cy="2755900"/>
                </a:xfrm>
                <a:prstGeom prst="roundRect">
                  <a:avLst>
                    <a:gd name="adj" fmla="val 28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6" name="Picture 8" descr="HÃ¬nh áº£nh cÃ³ liÃªn quan">
                <a:extLst>
                  <a:ext uri="{FF2B5EF4-FFF2-40B4-BE49-F238E27FC236}">
                    <a16:creationId xmlns:a16="http://schemas.microsoft.com/office/drawing/2014/main" id="{613A78C9-FEF3-4FA7-B6FA-F30925F782A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3292539" y="5041590"/>
                <a:ext cx="2878559" cy="164617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5" name="TextBox 24">
            <a:extLst>
              <a:ext uri="{FF2B5EF4-FFF2-40B4-BE49-F238E27FC236}">
                <a16:creationId xmlns:a16="http://schemas.microsoft.com/office/drawing/2014/main" id="{B8E64910-9B7C-4499-8D52-0E1A02B5C104}"/>
              </a:ext>
            </a:extLst>
          </p:cNvPr>
          <p:cNvSpPr txBox="1"/>
          <p:nvPr/>
        </p:nvSpPr>
        <p:spPr>
          <a:xfrm>
            <a:off x="1419439" y="2476619"/>
            <a:ext cx="11680722" cy="923330"/>
          </a:xfrm>
          <a:prstGeom prst="rect">
            <a:avLst/>
          </a:prstGeom>
          <a:noFill/>
        </p:spPr>
        <p:txBody>
          <a:bodyPr wrap="square" rtlCol="0">
            <a:spAutoFit/>
          </a:bodyPr>
          <a:lstStyle/>
          <a:p>
            <a:r>
              <a:rPr lang="en-US" sz="5400"/>
              <a:t>Hệ thống với ba thành phần chính: </a:t>
            </a:r>
          </a:p>
        </p:txBody>
      </p:sp>
    </p:spTree>
    <p:extLst>
      <p:ext uri="{BB962C8B-B14F-4D97-AF65-F5344CB8AC3E}">
        <p14:creationId xmlns:p14="http://schemas.microsoft.com/office/powerpoint/2010/main" val="44161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E2C4CA-9E45-48F2-B77B-15024DA29F23}"/>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a:t>
            </a:r>
            <a:r>
              <a:rPr lang="en-US" sz="5401" b="1">
                <a:solidFill>
                  <a:srgbClr val="445469"/>
                </a:solidFill>
                <a:latin typeface="Lato Heavy" charset="0"/>
                <a:ea typeface="Lato Heavy" charset="0"/>
                <a:cs typeface="Lato Heavy" charset="0"/>
              </a:rPr>
              <a:t> </a:t>
            </a:r>
            <a:r>
              <a:rPr lang="en-US" sz="6600" b="1">
                <a:solidFill>
                  <a:srgbClr val="445469"/>
                </a:solidFill>
                <a:latin typeface="Lato Heavy" charset="0"/>
                <a:ea typeface="Lato Heavy" charset="0"/>
                <a:cs typeface="Lato Heavy" charset="0"/>
              </a:rPr>
              <a:t>QUAN</a:t>
            </a:r>
            <a:endParaRPr lang="id-ID" sz="5401" b="1">
              <a:solidFill>
                <a:srgbClr val="445469"/>
              </a:solidFill>
              <a:latin typeface="Lato Heavy" charset="0"/>
              <a:ea typeface="Lato Heavy" charset="0"/>
              <a:cs typeface="Lato Heavy" charset="0"/>
            </a:endParaRPr>
          </a:p>
        </p:txBody>
      </p:sp>
      <p:grpSp>
        <p:nvGrpSpPr>
          <p:cNvPr id="18" name="Group 17">
            <a:extLst>
              <a:ext uri="{FF2B5EF4-FFF2-40B4-BE49-F238E27FC236}">
                <a16:creationId xmlns:a16="http://schemas.microsoft.com/office/drawing/2014/main" id="{FAACCEA6-9C2F-406E-A33C-93B99BE6E251}"/>
              </a:ext>
            </a:extLst>
          </p:cNvPr>
          <p:cNvGrpSpPr/>
          <p:nvPr/>
        </p:nvGrpSpPr>
        <p:grpSpPr>
          <a:xfrm>
            <a:off x="2469165" y="2627066"/>
            <a:ext cx="14116594" cy="8583793"/>
            <a:chOff x="2469163" y="2916873"/>
            <a:chExt cx="14116594" cy="8583793"/>
          </a:xfrm>
        </p:grpSpPr>
        <p:grpSp>
          <p:nvGrpSpPr>
            <p:cNvPr id="6" name="Group 5">
              <a:extLst>
                <a:ext uri="{FF2B5EF4-FFF2-40B4-BE49-F238E27FC236}">
                  <a16:creationId xmlns:a16="http://schemas.microsoft.com/office/drawing/2014/main" id="{CC19A732-5A2C-4B88-9D54-EFCA6659805C}"/>
                </a:ext>
              </a:extLst>
            </p:cNvPr>
            <p:cNvGrpSpPr/>
            <p:nvPr/>
          </p:nvGrpSpPr>
          <p:grpSpPr>
            <a:xfrm>
              <a:off x="2469163" y="2916873"/>
              <a:ext cx="14116594" cy="6292940"/>
              <a:chOff x="2220686" y="4511040"/>
              <a:chExt cx="14116594" cy="6292940"/>
            </a:xfrm>
          </p:grpSpPr>
          <p:grpSp>
            <p:nvGrpSpPr>
              <p:cNvPr id="7" name="Group 6">
                <a:extLst>
                  <a:ext uri="{FF2B5EF4-FFF2-40B4-BE49-F238E27FC236}">
                    <a16:creationId xmlns:a16="http://schemas.microsoft.com/office/drawing/2014/main" id="{976F470E-0967-4B74-AF25-587592E174EE}"/>
                  </a:ext>
                </a:extLst>
              </p:cNvPr>
              <p:cNvGrpSpPr/>
              <p:nvPr/>
            </p:nvGrpSpPr>
            <p:grpSpPr>
              <a:xfrm>
                <a:off x="2220686" y="4511040"/>
                <a:ext cx="14116594" cy="1711234"/>
                <a:chOff x="2220686" y="3291840"/>
                <a:chExt cx="14116594" cy="1711234"/>
              </a:xfrm>
            </p:grpSpPr>
            <p:sp>
              <p:nvSpPr>
                <p:cNvPr id="14" name="Rectangle: Rounded Corners 13">
                  <a:extLst>
                    <a:ext uri="{FF2B5EF4-FFF2-40B4-BE49-F238E27FC236}">
                      <a16:creationId xmlns:a16="http://schemas.microsoft.com/office/drawing/2014/main" id="{40293444-5FE9-4E4D-B563-168C5A15C430}"/>
                    </a:ext>
                  </a:extLst>
                </p:cNvPr>
                <p:cNvSpPr/>
                <p:nvPr/>
              </p:nvSpPr>
              <p:spPr>
                <a:xfrm>
                  <a:off x="2220686" y="3291840"/>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1</a:t>
                  </a:r>
                </a:p>
              </p:txBody>
            </p:sp>
            <p:sp>
              <p:nvSpPr>
                <p:cNvPr id="15" name="Rectangle: Rounded Corners 14">
                  <a:extLst>
                    <a:ext uri="{FF2B5EF4-FFF2-40B4-BE49-F238E27FC236}">
                      <a16:creationId xmlns:a16="http://schemas.microsoft.com/office/drawing/2014/main" id="{FF06A29B-8873-4804-B51B-96B1D42ACFA3}"/>
                    </a:ext>
                  </a:extLst>
                </p:cNvPr>
                <p:cNvSpPr/>
                <p:nvPr/>
              </p:nvSpPr>
              <p:spPr>
                <a:xfrm>
                  <a:off x="4724400" y="3291840"/>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445469"/>
                      </a:solidFill>
                    </a:rPr>
                    <a:t>Giới thiệu</a:t>
                  </a:r>
                </a:p>
              </p:txBody>
            </p:sp>
          </p:grpSp>
          <p:grpSp>
            <p:nvGrpSpPr>
              <p:cNvPr id="8" name="Group 7">
                <a:extLst>
                  <a:ext uri="{FF2B5EF4-FFF2-40B4-BE49-F238E27FC236}">
                    <a16:creationId xmlns:a16="http://schemas.microsoft.com/office/drawing/2014/main" id="{24C2B6D2-0040-42A2-9E7B-4C0FDC01E889}"/>
                  </a:ext>
                </a:extLst>
              </p:cNvPr>
              <p:cNvGrpSpPr/>
              <p:nvPr/>
            </p:nvGrpSpPr>
            <p:grpSpPr>
              <a:xfrm>
                <a:off x="2220686" y="6801893"/>
                <a:ext cx="14116594" cy="1711234"/>
                <a:chOff x="2220686" y="3291840"/>
                <a:chExt cx="14116594" cy="1711234"/>
              </a:xfrm>
            </p:grpSpPr>
            <p:sp>
              <p:nvSpPr>
                <p:cNvPr id="12" name="Rectangle: Rounded Corners 11">
                  <a:extLst>
                    <a:ext uri="{FF2B5EF4-FFF2-40B4-BE49-F238E27FC236}">
                      <a16:creationId xmlns:a16="http://schemas.microsoft.com/office/drawing/2014/main" id="{5C09DD9D-A6A5-464F-A9D1-B3408A218B92}"/>
                    </a:ext>
                  </a:extLst>
                </p:cNvPr>
                <p:cNvSpPr/>
                <p:nvPr/>
              </p:nvSpPr>
              <p:spPr>
                <a:xfrm>
                  <a:off x="2220686" y="3291840"/>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2</a:t>
                  </a:r>
                </a:p>
              </p:txBody>
            </p:sp>
            <p:sp>
              <p:nvSpPr>
                <p:cNvPr id="13" name="Rectangle: Rounded Corners 12">
                  <a:extLst>
                    <a:ext uri="{FF2B5EF4-FFF2-40B4-BE49-F238E27FC236}">
                      <a16:creationId xmlns:a16="http://schemas.microsoft.com/office/drawing/2014/main" id="{BFBAC620-06C6-434C-B81B-9932CF46F34D}"/>
                    </a:ext>
                  </a:extLst>
                </p:cNvPr>
                <p:cNvSpPr/>
                <p:nvPr/>
              </p:nvSpPr>
              <p:spPr>
                <a:xfrm>
                  <a:off x="4724400" y="3291840"/>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364D65"/>
                      </a:solidFill>
                    </a:rPr>
                    <a:t>Nội dung</a:t>
                  </a:r>
                </a:p>
              </p:txBody>
            </p:sp>
          </p:grpSp>
          <p:grpSp>
            <p:nvGrpSpPr>
              <p:cNvPr id="9" name="Group 8">
                <a:extLst>
                  <a:ext uri="{FF2B5EF4-FFF2-40B4-BE49-F238E27FC236}">
                    <a16:creationId xmlns:a16="http://schemas.microsoft.com/office/drawing/2014/main" id="{C595FFD1-05E3-4D04-BB8B-752946FDE3C7}"/>
                  </a:ext>
                </a:extLst>
              </p:cNvPr>
              <p:cNvGrpSpPr/>
              <p:nvPr/>
            </p:nvGrpSpPr>
            <p:grpSpPr>
              <a:xfrm>
                <a:off x="2220686" y="9092746"/>
                <a:ext cx="14116594" cy="1711234"/>
                <a:chOff x="2220686" y="3291840"/>
                <a:chExt cx="14116594" cy="1711234"/>
              </a:xfrm>
            </p:grpSpPr>
            <p:sp>
              <p:nvSpPr>
                <p:cNvPr id="10" name="Rectangle: Rounded Corners 9">
                  <a:extLst>
                    <a:ext uri="{FF2B5EF4-FFF2-40B4-BE49-F238E27FC236}">
                      <a16:creationId xmlns:a16="http://schemas.microsoft.com/office/drawing/2014/main" id="{A92B0659-9069-4D28-855E-622B7BCDDC2B}"/>
                    </a:ext>
                  </a:extLst>
                </p:cNvPr>
                <p:cNvSpPr/>
                <p:nvPr/>
              </p:nvSpPr>
              <p:spPr>
                <a:xfrm>
                  <a:off x="2220686" y="3291840"/>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3</a:t>
                  </a:r>
                </a:p>
              </p:txBody>
            </p:sp>
            <p:sp>
              <p:nvSpPr>
                <p:cNvPr id="11" name="Rectangle: Rounded Corners 10">
                  <a:extLst>
                    <a:ext uri="{FF2B5EF4-FFF2-40B4-BE49-F238E27FC236}">
                      <a16:creationId xmlns:a16="http://schemas.microsoft.com/office/drawing/2014/main" id="{B20DC35B-9C03-479A-91B0-7F97771B7F02}"/>
                    </a:ext>
                  </a:extLst>
                </p:cNvPr>
                <p:cNvSpPr/>
                <p:nvPr/>
              </p:nvSpPr>
              <p:spPr>
                <a:xfrm>
                  <a:off x="4724400" y="3291840"/>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364D65"/>
                      </a:solidFill>
                    </a:rPr>
                    <a:t>Kết luận</a:t>
                  </a:r>
                </a:p>
              </p:txBody>
            </p:sp>
          </p:grpSp>
        </p:grpSp>
        <p:sp>
          <p:nvSpPr>
            <p:cNvPr id="16" name="Rectangle: Rounded Corners 15">
              <a:extLst>
                <a:ext uri="{FF2B5EF4-FFF2-40B4-BE49-F238E27FC236}">
                  <a16:creationId xmlns:a16="http://schemas.microsoft.com/office/drawing/2014/main" id="{7993701B-B660-4B3B-83D7-36AD9E49E465}"/>
                </a:ext>
              </a:extLst>
            </p:cNvPr>
            <p:cNvSpPr/>
            <p:nvPr/>
          </p:nvSpPr>
          <p:spPr>
            <a:xfrm>
              <a:off x="2469163" y="9789432"/>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4</a:t>
              </a:r>
            </a:p>
          </p:txBody>
        </p:sp>
        <p:sp>
          <p:nvSpPr>
            <p:cNvPr id="17" name="Rectangle: Rounded Corners 16">
              <a:extLst>
                <a:ext uri="{FF2B5EF4-FFF2-40B4-BE49-F238E27FC236}">
                  <a16:creationId xmlns:a16="http://schemas.microsoft.com/office/drawing/2014/main" id="{E09CEC8E-0841-4072-BFDB-35D45EBF23E6}"/>
                </a:ext>
              </a:extLst>
            </p:cNvPr>
            <p:cNvSpPr/>
            <p:nvPr/>
          </p:nvSpPr>
          <p:spPr>
            <a:xfrm>
              <a:off x="4972877" y="9789432"/>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364D65"/>
                  </a:solidFill>
                </a:rPr>
                <a:t>Demo kết quả</a:t>
              </a:r>
            </a:p>
          </p:txBody>
        </p:sp>
      </p:grpSp>
      <p:sp>
        <p:nvSpPr>
          <p:cNvPr id="19" name="Date Placeholder 18">
            <a:extLst>
              <a:ext uri="{FF2B5EF4-FFF2-40B4-BE49-F238E27FC236}">
                <a16:creationId xmlns:a16="http://schemas.microsoft.com/office/drawing/2014/main" id="{2F7997DE-3CE6-45E2-B53F-8A57F576AD3C}"/>
              </a:ext>
            </a:extLst>
          </p:cNvPr>
          <p:cNvSpPr>
            <a:spLocks noGrp="1"/>
          </p:cNvSpPr>
          <p:nvPr>
            <p:ph type="dt" sz="half" idx="10"/>
          </p:nvPr>
        </p:nvSpPr>
        <p:spPr/>
        <p:txBody>
          <a:bodyPr/>
          <a:lstStyle/>
          <a:p>
            <a:fld id="{23EEE96C-3494-4D2F-B44A-8BC74FD66544}" type="datetime1">
              <a:rPr lang="en-US" smtClean="0"/>
              <a:t>12/5/2018</a:t>
            </a:fld>
            <a:endParaRPr lang="en-US"/>
          </a:p>
        </p:txBody>
      </p:sp>
      <p:sp>
        <p:nvSpPr>
          <p:cNvPr id="20" name="Footer Placeholder 19">
            <a:extLst>
              <a:ext uri="{FF2B5EF4-FFF2-40B4-BE49-F238E27FC236}">
                <a16:creationId xmlns:a16="http://schemas.microsoft.com/office/drawing/2014/main" id="{5DB8EE1F-19CF-4690-BE22-5357BE40884B}"/>
              </a:ext>
            </a:extLst>
          </p:cNvPr>
          <p:cNvSpPr>
            <a:spLocks noGrp="1"/>
          </p:cNvSpPr>
          <p:nvPr>
            <p:ph type="ftr" sz="quarter" idx="11"/>
          </p:nvPr>
        </p:nvSpPr>
        <p:spPr/>
        <p:txBody>
          <a:bodyPr/>
          <a:lstStyle/>
          <a:p>
            <a:pPr algn="ctr"/>
            <a:r>
              <a:rPr lang="en-US"/>
              <a:t>Hệ thống quản lí chuỗi cửa hàng giặt ủi</a:t>
            </a:r>
          </a:p>
        </p:txBody>
      </p:sp>
    </p:spTree>
    <p:extLst>
      <p:ext uri="{BB962C8B-B14F-4D97-AF65-F5344CB8AC3E}">
        <p14:creationId xmlns:p14="http://schemas.microsoft.com/office/powerpoint/2010/main" val="1492588219"/>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C0ACEE-A758-4097-BE68-38919A370F73}"/>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grpSp>
        <p:nvGrpSpPr>
          <p:cNvPr id="2" name="Group 1">
            <a:extLst>
              <a:ext uri="{FF2B5EF4-FFF2-40B4-BE49-F238E27FC236}">
                <a16:creationId xmlns:a16="http://schemas.microsoft.com/office/drawing/2014/main" id="{06C789DB-A321-48D5-86D9-7A693C8F2F5E}"/>
              </a:ext>
            </a:extLst>
          </p:cNvPr>
          <p:cNvGrpSpPr/>
          <p:nvPr/>
        </p:nvGrpSpPr>
        <p:grpSpPr>
          <a:xfrm>
            <a:off x="12563056" y="2802194"/>
            <a:ext cx="4475862" cy="8684125"/>
            <a:chOff x="4424516" y="5843750"/>
            <a:chExt cx="1987754" cy="3521072"/>
          </a:xfrm>
        </p:grpSpPr>
        <p:sp>
          <p:nvSpPr>
            <p:cNvPr id="20" name="Rectangle: Rounded Corners 19">
              <a:extLst>
                <a:ext uri="{FF2B5EF4-FFF2-40B4-BE49-F238E27FC236}">
                  <a16:creationId xmlns:a16="http://schemas.microsoft.com/office/drawing/2014/main" id="{0E37A231-053D-4F3D-B23B-5AA76904E645}"/>
                </a:ext>
              </a:extLst>
            </p:cNvPr>
            <p:cNvSpPr/>
            <p:nvPr/>
          </p:nvSpPr>
          <p:spPr>
            <a:xfrm>
              <a:off x="4424516" y="5843750"/>
              <a:ext cx="1987754" cy="3521072"/>
            </a:xfrm>
            <a:prstGeom prst="roundRect">
              <a:avLst>
                <a:gd name="adj" fmla="val 9663"/>
              </a:avLst>
            </a:prstGeom>
            <a:solidFill>
              <a:schemeClr val="tx1"/>
            </a:solidFill>
            <a:ln>
              <a:noFill/>
            </a:ln>
            <a:effectLst>
              <a:outerShdw blurRad="355600" dist="88900" dir="5400000" algn="t" rotWithShape="0">
                <a:schemeClr val="bg2">
                  <a:lumMod val="50000"/>
                  <a:alpha val="5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824A61E0-508A-409F-A022-62EDBDBEE1DC}"/>
                </a:ext>
              </a:extLst>
            </p:cNvPr>
            <p:cNvSpPr/>
            <p:nvPr/>
          </p:nvSpPr>
          <p:spPr>
            <a:xfrm>
              <a:off x="4491670" y="5904361"/>
              <a:ext cx="1853447" cy="3350232"/>
            </a:xfrm>
            <a:prstGeom prst="roundRect">
              <a:avLst>
                <a:gd name="adj" fmla="val 5741"/>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37CA849-78FF-4F44-AAAC-B7234C1EDED7}"/>
                </a:ext>
              </a:extLst>
            </p:cNvPr>
            <p:cNvSpPr/>
            <p:nvPr/>
          </p:nvSpPr>
          <p:spPr>
            <a:xfrm>
              <a:off x="5047270" y="5843750"/>
              <a:ext cx="742246" cy="245407"/>
            </a:xfrm>
            <a:prstGeom prst="roundRect">
              <a:avLst>
                <a:gd name="adj" fmla="val 3019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4627EE1-A113-47A3-B151-97C3795B60A0}"/>
                </a:ext>
              </a:extLst>
            </p:cNvPr>
            <p:cNvSpPr/>
            <p:nvPr/>
          </p:nvSpPr>
          <p:spPr>
            <a:xfrm>
              <a:off x="5118588" y="5966454"/>
              <a:ext cx="54320" cy="539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B6DC053-82AE-4901-8735-1CA8E5F46813}"/>
                </a:ext>
              </a:extLst>
            </p:cNvPr>
            <p:cNvSpPr/>
            <p:nvPr/>
          </p:nvSpPr>
          <p:spPr>
            <a:xfrm>
              <a:off x="5663877" y="5966454"/>
              <a:ext cx="54320" cy="539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385D1760-4CDF-4BC2-8626-F8B761AC4DD4}"/>
                </a:ext>
              </a:extLst>
            </p:cNvPr>
            <p:cNvSpPr/>
            <p:nvPr/>
          </p:nvSpPr>
          <p:spPr>
            <a:xfrm>
              <a:off x="5262247" y="5984157"/>
              <a:ext cx="312290" cy="18537"/>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4A1649A8-7EAE-49F5-9045-03B0CC2CDF7A}"/>
              </a:ext>
            </a:extLst>
          </p:cNvPr>
          <p:cNvSpPr txBox="1"/>
          <p:nvPr/>
        </p:nvSpPr>
        <p:spPr>
          <a:xfrm>
            <a:off x="1144175" y="2557188"/>
            <a:ext cx="5791201" cy="830997"/>
          </a:xfrm>
          <a:prstGeom prst="rect">
            <a:avLst/>
          </a:prstGeom>
          <a:noFill/>
        </p:spPr>
        <p:txBody>
          <a:bodyPr wrap="square" rtlCol="0">
            <a:spAutoFit/>
          </a:bodyPr>
          <a:lstStyle/>
          <a:p>
            <a:pPr marL="0" lvl="3">
              <a:spcBef>
                <a:spcPts val="1200"/>
              </a:spcBef>
              <a:spcAft>
                <a:spcPts val="1200"/>
              </a:spcAft>
            </a:pPr>
            <a:r>
              <a:rPr lang="en-US" sz="4800" b="1">
                <a:solidFill>
                  <a:srgbClr val="445469"/>
                </a:solidFill>
                <a:latin typeface="Calibri" panose="020F0502020204030204" pitchFamily="34" charset="0"/>
                <a:cs typeface="Calibri" panose="020F0502020204030204" pitchFamily="34" charset="0"/>
              </a:rPr>
              <a:t>PHÂN HỆ ANDROID</a:t>
            </a:r>
          </a:p>
        </p:txBody>
      </p:sp>
      <p:sp>
        <p:nvSpPr>
          <p:cNvPr id="3" name="TextBox 2">
            <a:extLst>
              <a:ext uri="{FF2B5EF4-FFF2-40B4-BE49-F238E27FC236}">
                <a16:creationId xmlns:a16="http://schemas.microsoft.com/office/drawing/2014/main" id="{1D151C72-92B0-48C9-B450-927C1E595097}"/>
              </a:ext>
            </a:extLst>
          </p:cNvPr>
          <p:cNvSpPr txBox="1"/>
          <p:nvPr/>
        </p:nvSpPr>
        <p:spPr>
          <a:xfrm>
            <a:off x="1144175" y="3673270"/>
            <a:ext cx="9734550" cy="830997"/>
          </a:xfrm>
          <a:prstGeom prst="rect">
            <a:avLst/>
          </a:prstGeom>
          <a:noFill/>
        </p:spPr>
        <p:txBody>
          <a:bodyPr wrap="square" rtlCol="0">
            <a:spAutoFit/>
          </a:bodyPr>
          <a:lstStyle/>
          <a:p>
            <a:r>
              <a:rPr lang="en-US" sz="4800"/>
              <a:t>Mô tả ngắn gọn</a:t>
            </a:r>
          </a:p>
        </p:txBody>
      </p:sp>
    </p:spTree>
    <p:extLst>
      <p:ext uri="{BB962C8B-B14F-4D97-AF65-F5344CB8AC3E}">
        <p14:creationId xmlns:p14="http://schemas.microsoft.com/office/powerpoint/2010/main" val="115608605"/>
      </p:ext>
    </p:extLst>
  </p:cSld>
  <p:clrMapOvr>
    <a:masterClrMapping/>
  </p:clrMapOvr>
  <p:transition spd="slow" advClick="0">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C0ACEE-A758-4097-BE68-38919A370F73}"/>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sp>
        <p:nvSpPr>
          <p:cNvPr id="27" name="TextBox 26">
            <a:extLst>
              <a:ext uri="{FF2B5EF4-FFF2-40B4-BE49-F238E27FC236}">
                <a16:creationId xmlns:a16="http://schemas.microsoft.com/office/drawing/2014/main" id="{4A1649A8-7EAE-49F5-9045-03B0CC2CDF7A}"/>
              </a:ext>
            </a:extLst>
          </p:cNvPr>
          <p:cNvSpPr txBox="1"/>
          <p:nvPr/>
        </p:nvSpPr>
        <p:spPr>
          <a:xfrm>
            <a:off x="1144175" y="2557188"/>
            <a:ext cx="5791201" cy="830997"/>
          </a:xfrm>
          <a:prstGeom prst="rect">
            <a:avLst/>
          </a:prstGeom>
          <a:noFill/>
        </p:spPr>
        <p:txBody>
          <a:bodyPr wrap="square" rtlCol="0">
            <a:spAutoFit/>
          </a:bodyPr>
          <a:lstStyle/>
          <a:p>
            <a:pPr marL="0" lvl="3">
              <a:spcBef>
                <a:spcPts val="1200"/>
              </a:spcBef>
              <a:spcAft>
                <a:spcPts val="1200"/>
              </a:spcAft>
            </a:pPr>
            <a:r>
              <a:rPr lang="en-US" sz="4800" b="1">
                <a:solidFill>
                  <a:srgbClr val="445469"/>
                </a:solidFill>
                <a:latin typeface="Calibri" panose="020F0502020204030204" pitchFamily="34" charset="0"/>
                <a:cs typeface="Calibri" panose="020F0502020204030204" pitchFamily="34" charset="0"/>
              </a:rPr>
              <a:t>PHÂN HỆ WEB</a:t>
            </a:r>
          </a:p>
        </p:txBody>
      </p:sp>
      <p:grpSp>
        <p:nvGrpSpPr>
          <p:cNvPr id="5" name="Group 4">
            <a:extLst>
              <a:ext uri="{FF2B5EF4-FFF2-40B4-BE49-F238E27FC236}">
                <a16:creationId xmlns:a16="http://schemas.microsoft.com/office/drawing/2014/main" id="{20D31FAA-5FF3-4EBD-BDF2-0D0BBEE1795B}"/>
              </a:ext>
            </a:extLst>
          </p:cNvPr>
          <p:cNvGrpSpPr/>
          <p:nvPr/>
        </p:nvGrpSpPr>
        <p:grpSpPr>
          <a:xfrm>
            <a:off x="10205884" y="4447410"/>
            <a:ext cx="7455865" cy="6133281"/>
            <a:chOff x="9527462" y="4612372"/>
            <a:chExt cx="8134287" cy="6133281"/>
          </a:xfrm>
        </p:grpSpPr>
        <p:sp>
          <p:nvSpPr>
            <p:cNvPr id="12" name="Google Shape;758;p36">
              <a:extLst>
                <a:ext uri="{FF2B5EF4-FFF2-40B4-BE49-F238E27FC236}">
                  <a16:creationId xmlns:a16="http://schemas.microsoft.com/office/drawing/2014/main" id="{311E3480-6E08-4F71-A026-75DE638BE2E0}"/>
                </a:ext>
              </a:extLst>
            </p:cNvPr>
            <p:cNvSpPr/>
            <p:nvPr/>
          </p:nvSpPr>
          <p:spPr>
            <a:xfrm>
              <a:off x="9527462" y="4612372"/>
              <a:ext cx="8134287" cy="613328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chemeClr val="tx1"/>
            </a:solidFill>
            <a:ln>
              <a:noFill/>
              <a:headEnd type="none" w="sm" len="sm"/>
              <a:tailEnd type="none" w="sm" len="sm"/>
            </a:ln>
            <a:effectLst>
              <a:outerShdw blurRad="152400" dist="38100" dir="5400000" algn="t" rotWithShape="0">
                <a:srgbClr val="4099E0">
                  <a:alpha val="40000"/>
                </a:srgbClr>
              </a:outerShdw>
            </a:effectLst>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13" name="Rectangle: Rounded Corners 12">
              <a:extLst>
                <a:ext uri="{FF2B5EF4-FFF2-40B4-BE49-F238E27FC236}">
                  <a16:creationId xmlns:a16="http://schemas.microsoft.com/office/drawing/2014/main" id="{47764E74-4D95-4B24-BB32-35B3E74EED01}"/>
                </a:ext>
              </a:extLst>
            </p:cNvPr>
            <p:cNvSpPr/>
            <p:nvPr/>
          </p:nvSpPr>
          <p:spPr>
            <a:xfrm>
              <a:off x="9792929" y="4789352"/>
              <a:ext cx="7610168" cy="4826596"/>
            </a:xfrm>
            <a:prstGeom prst="roundRect">
              <a:avLst>
                <a:gd name="adj" fmla="val 2842"/>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B627D24B-5ACF-4F2F-BEA9-89CB34EBF167}"/>
              </a:ext>
            </a:extLst>
          </p:cNvPr>
          <p:cNvSpPr txBox="1"/>
          <p:nvPr/>
        </p:nvSpPr>
        <p:spPr>
          <a:xfrm>
            <a:off x="1144175" y="3673270"/>
            <a:ext cx="8353786" cy="5493812"/>
          </a:xfrm>
          <a:prstGeom prst="rect">
            <a:avLst/>
          </a:prstGeom>
          <a:noFill/>
        </p:spPr>
        <p:txBody>
          <a:bodyPr wrap="square" rtlCol="0">
            <a:spAutoFit/>
          </a:bodyPr>
          <a:lstStyle/>
          <a:p>
            <a:pPr marL="685800" indent="-685800" algn="just">
              <a:spcBef>
                <a:spcPts val="600"/>
              </a:spcBef>
              <a:spcAft>
                <a:spcPts val="600"/>
              </a:spcAft>
              <a:buFont typeface="Courier New" panose="02070309020205020404" pitchFamily="49" charset="0"/>
              <a:buChar char="o"/>
            </a:pPr>
            <a:r>
              <a:rPr lang="en-US" sz="4800"/>
              <a:t>Phân chia các chức năng cho ng</a:t>
            </a:r>
            <a:r>
              <a:rPr lang="vi-VN" sz="4800"/>
              <a:t>ư</a:t>
            </a:r>
            <a:r>
              <a:rPr lang="en-US" sz="4800"/>
              <a:t>ời dùng nhân viên rõ ràng.</a:t>
            </a:r>
          </a:p>
          <a:p>
            <a:pPr marL="685800" indent="-685800" algn="just">
              <a:spcBef>
                <a:spcPts val="600"/>
              </a:spcBef>
              <a:spcAft>
                <a:spcPts val="6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Quản lí đơn hàng, quản lí biên nhận và quản lí phân công xử lí đơn hàng.</a:t>
            </a:r>
            <a:endParaRPr lang="en-US" sz="4800">
              <a:latin typeface="Calibri" panose="020F0502020204030204" pitchFamily="34" charset="0"/>
              <a:cs typeface="Calibri" panose="020F0502020204030204" pitchFamily="34" charset="0"/>
            </a:endParaRPr>
          </a:p>
          <a:p>
            <a:pPr marL="685800" indent="-685800">
              <a:buFont typeface="Courier New" panose="02070309020205020404" pitchFamily="49" charset="0"/>
              <a:buChar char="o"/>
            </a:pPr>
            <a:endParaRPr lang="en-US" sz="4800"/>
          </a:p>
        </p:txBody>
      </p:sp>
    </p:spTree>
    <p:extLst>
      <p:ext uri="{BB962C8B-B14F-4D97-AF65-F5344CB8AC3E}">
        <p14:creationId xmlns:p14="http://schemas.microsoft.com/office/powerpoint/2010/main" val="1076673239"/>
      </p:ext>
    </p:extLst>
  </p:cSld>
  <p:clrMapOvr>
    <a:masterClrMapping/>
  </p:clrMapOvr>
  <p:transition spd="slow" advClick="0">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Hạn chế</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9911FB-7FF4-4A6D-8311-6EBC18597EB4}"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077685" y="4389959"/>
            <a:ext cx="16132629" cy="4708981"/>
          </a:xfrm>
          <a:prstGeom prst="rect">
            <a:avLst/>
          </a:prstGeom>
          <a:noFill/>
        </p:spPr>
        <p:txBody>
          <a:bodyPr wrap="square" rtlCol="0">
            <a:spAutoFit/>
          </a:bodyPr>
          <a:lstStyle/>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về phân tích, thiết kế phần mềm.</a:t>
            </a:r>
            <a:endParaRPr lang="en-US" sz="4800">
              <a:latin typeface="Calibri" panose="020F0502020204030204" pitchFamily="34" charset="0"/>
              <a:cs typeface="Calibri" panose="020F0502020204030204" pitchFamily="34" charset="0"/>
            </a:endParaRP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Củng cố các kiến thức về lập trình</a:t>
            </a:r>
            <a:r>
              <a:rPr lang="en-US" sz="4800">
                <a:latin typeface="Calibri" panose="020F0502020204030204" pitchFamily="34" charset="0"/>
                <a:cs typeface="Calibri" panose="020F0502020204030204" pitchFamily="34" charset="0"/>
              </a:rPr>
              <a:t>.</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mới</a:t>
            </a:r>
            <a:r>
              <a:rPr lang="en-US" sz="4800">
                <a:latin typeface="Calibri" panose="020F0502020204030204" pitchFamily="34" charset="0"/>
                <a:cs typeface="Calibri" panose="020F0502020204030204" pitchFamily="34" charset="0"/>
              </a:rPr>
              <a:t>:</a:t>
            </a:r>
            <a:r>
              <a:rPr lang="vi-VN" sz="4800">
                <a:latin typeface="Calibri" panose="020F0502020204030204" pitchFamily="34" charset="0"/>
                <a:cs typeface="Calibri" panose="020F0502020204030204" pitchFamily="34" charset="0"/>
              </a:rPr>
              <a:t> GraphQL, ReactJS.</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Áp dụng được giải thuật hàng đợi nhiều trạm phục v</a:t>
            </a:r>
            <a:r>
              <a:rPr lang="en-US" sz="4800">
                <a:latin typeface="Calibri" panose="020F0502020204030204" pitchFamily="34" charset="0"/>
                <a:cs typeface="Calibri" panose="020F0502020204030204" pitchFamily="34" charset="0"/>
              </a:rPr>
              <a:t>ụ.</a:t>
            </a:r>
            <a:endParaRPr lang="vi-VN"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5588095"/>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45B43-6D40-4B77-8555-9659A35ABE9C}"/>
              </a:ext>
            </a:extLst>
          </p:cNvPr>
          <p:cNvSpPr>
            <a:spLocks noGrp="1"/>
          </p:cNvSpPr>
          <p:nvPr>
            <p:ph type="dt" sz="half" idx="10"/>
          </p:nvPr>
        </p:nvSpPr>
        <p:spPr/>
        <p:txBody>
          <a:bodyPr/>
          <a:lstStyle/>
          <a:p>
            <a:fld id="{6A00E282-92F0-4A82-8819-CDE346C69EA7}" type="datetime1">
              <a:rPr lang="en-US" smtClean="0"/>
              <a:t>12/5/2018</a:t>
            </a:fld>
            <a:endParaRPr lang="en-US"/>
          </a:p>
        </p:txBody>
      </p:sp>
      <p:sp>
        <p:nvSpPr>
          <p:cNvPr id="5" name="Footer Placeholder 4">
            <a:extLst>
              <a:ext uri="{FF2B5EF4-FFF2-40B4-BE49-F238E27FC236}">
                <a16:creationId xmlns:a16="http://schemas.microsoft.com/office/drawing/2014/main" id="{D082DE6A-06E7-4889-B1CE-3A6FBBFBDB54}"/>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66FE285B-FEBA-4870-8408-9EBB3F14EA88}"/>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H</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ớng phát triển</a:t>
            </a:r>
            <a:endParaRPr lang="id-ID" sz="5401" b="1">
              <a:solidFill>
                <a:srgbClr val="445469"/>
              </a:solidFill>
              <a:latin typeface="Lato Heavy" charset="0"/>
              <a:ea typeface="Lato Heavy" charset="0"/>
              <a:cs typeface="Lato Heavy" charset="0"/>
            </a:endParaRPr>
          </a:p>
        </p:txBody>
      </p:sp>
      <p:sp>
        <p:nvSpPr>
          <p:cNvPr id="26" name="TextBox 25">
            <a:extLst>
              <a:ext uri="{FF2B5EF4-FFF2-40B4-BE49-F238E27FC236}">
                <a16:creationId xmlns:a16="http://schemas.microsoft.com/office/drawing/2014/main" id="{54A6A8AA-E7D6-4631-8D84-34F657A88134}"/>
              </a:ext>
            </a:extLst>
          </p:cNvPr>
          <p:cNvSpPr txBox="1"/>
          <p:nvPr/>
        </p:nvSpPr>
        <p:spPr>
          <a:xfrm>
            <a:off x="1077685" y="3610957"/>
            <a:ext cx="16132629" cy="6494085"/>
          </a:xfrm>
          <a:prstGeom prst="rect">
            <a:avLst/>
          </a:prstGeom>
          <a:noFill/>
        </p:spPr>
        <p:txBody>
          <a:bodyPr wrap="square" rtlCol="0">
            <a:spAutoFit/>
          </a:bodyPr>
          <a:lstStyle/>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Tối ưu hóa</a:t>
            </a:r>
            <a:r>
              <a:rPr lang="en-US" sz="4800">
                <a:latin typeface="Calibri" panose="020F0502020204030204" pitchFamily="34" charset="0"/>
                <a:cs typeface="Calibri" panose="020F0502020204030204" pitchFamily="34" charset="0"/>
              </a:rPr>
              <a:t> thêm về</a:t>
            </a:r>
            <a:r>
              <a:rPr lang="vi-VN" sz="4800">
                <a:latin typeface="Calibri" panose="020F0502020204030204" pitchFamily="34" charset="0"/>
                <a:cs typeface="Calibri" panose="020F0502020204030204" pitchFamily="34" charset="0"/>
              </a:rPr>
              <a:t> giao diện.</a:t>
            </a:r>
            <a:endParaRPr lang="en-US" sz="4800">
              <a:latin typeface="Calibri" panose="020F0502020204030204" pitchFamily="34" charset="0"/>
              <a:cs typeface="Calibri" panose="020F0502020204030204" pitchFamily="34" charset="0"/>
            </a:endParaRP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Tăng tốc độ xử lí các chức năng</a:t>
            </a: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Cải thiện giải thuật hàng đợi nhiều trạm phục vụ.</a:t>
            </a: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Triển khai lên internet.</a:t>
            </a: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Kết xuất báo cáo thống kê số lượng truy cập, thống kê đơn hàng, thống kê doanh thu theo các tiêu chí khác nhau.</a:t>
            </a:r>
          </a:p>
        </p:txBody>
      </p:sp>
    </p:spTree>
    <p:extLst>
      <p:ext uri="{BB962C8B-B14F-4D97-AF65-F5344CB8AC3E}">
        <p14:creationId xmlns:p14="http://schemas.microsoft.com/office/powerpoint/2010/main" val="1004779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26D47124-A094-410F-84C6-37D23F5C65E7}"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Demo kết quả</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849013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45B43-6D40-4B77-8555-9659A35ABE9C}"/>
              </a:ext>
            </a:extLst>
          </p:cNvPr>
          <p:cNvSpPr>
            <a:spLocks noGrp="1"/>
          </p:cNvSpPr>
          <p:nvPr>
            <p:ph type="dt" sz="half" idx="10"/>
          </p:nvPr>
        </p:nvSpPr>
        <p:spPr/>
        <p:txBody>
          <a:bodyPr/>
          <a:lstStyle/>
          <a:p>
            <a:fld id="{E5507776-E559-40CE-A5D0-38777775A8EB}" type="datetime1">
              <a:rPr lang="en-US" smtClean="0"/>
              <a:t>12/5/2018</a:t>
            </a:fld>
            <a:endParaRPr lang="en-US"/>
          </a:p>
        </p:txBody>
      </p:sp>
      <p:sp>
        <p:nvSpPr>
          <p:cNvPr id="5" name="Footer Placeholder 4">
            <a:extLst>
              <a:ext uri="{FF2B5EF4-FFF2-40B4-BE49-F238E27FC236}">
                <a16:creationId xmlns:a16="http://schemas.microsoft.com/office/drawing/2014/main" id="{D082DE6A-06E7-4889-B1CE-3A6FBBFBDB54}"/>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66FE285B-FEBA-4870-8408-9EBB3F14EA88}"/>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Demo kết quả</a:t>
            </a:r>
            <a:endParaRPr lang="id-ID" sz="5401" b="1">
              <a:solidFill>
                <a:srgbClr val="445469"/>
              </a:solidFill>
              <a:latin typeface="Lato Heavy" charset="0"/>
              <a:ea typeface="Lato Heavy" charset="0"/>
              <a:cs typeface="Lato Heavy" charset="0"/>
            </a:endParaRPr>
          </a:p>
        </p:txBody>
      </p:sp>
      <p:sp>
        <p:nvSpPr>
          <p:cNvPr id="26" name="TextBox 25">
            <a:extLst>
              <a:ext uri="{FF2B5EF4-FFF2-40B4-BE49-F238E27FC236}">
                <a16:creationId xmlns:a16="http://schemas.microsoft.com/office/drawing/2014/main" id="{54A6A8AA-E7D6-4631-8D84-34F657A88134}"/>
              </a:ext>
            </a:extLst>
          </p:cNvPr>
          <p:cNvSpPr txBox="1"/>
          <p:nvPr/>
        </p:nvSpPr>
        <p:spPr>
          <a:xfrm>
            <a:off x="1077685" y="4167912"/>
            <a:ext cx="16132629" cy="5447645"/>
          </a:xfrm>
          <a:prstGeom prst="rect">
            <a:avLst/>
          </a:prstGeom>
          <a:noFill/>
        </p:spPr>
        <p:txBody>
          <a:bodyPr wrap="square" rtlCol="0">
            <a:spAutoFit/>
          </a:bodyPr>
          <a:lstStyle/>
          <a:p>
            <a:pPr marL="2351088" lvl="3" indent="-979488">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Giới thiệu quá trình xử lí một đ</a:t>
            </a:r>
            <a:r>
              <a:rPr lang="vi-VN" sz="4800">
                <a:latin typeface="Calibri" panose="020F0502020204030204" pitchFamily="34" charset="0"/>
                <a:cs typeface="Calibri" panose="020F0502020204030204" pitchFamily="34" charset="0"/>
              </a:rPr>
              <a:t>ơ</a:t>
            </a:r>
            <a:r>
              <a:rPr lang="en-US" sz="4800">
                <a:latin typeface="Calibri" panose="020F0502020204030204" pitchFamily="34" charset="0"/>
                <a:cs typeface="Calibri" panose="020F0502020204030204" pitchFamily="34" charset="0"/>
              </a:rPr>
              <a:t>n hàng bình th</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ờng.</a:t>
            </a:r>
          </a:p>
          <a:p>
            <a:pPr marL="2351088" lvl="3" indent="-979488">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Các tr</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ờng hợp đặc biệt mà hệ thống có thể xử lí:</a:t>
            </a:r>
          </a:p>
          <a:p>
            <a:pPr marL="4179888" lvl="7" indent="-979488">
              <a:spcBef>
                <a:spcPts val="1200"/>
              </a:spcBef>
              <a:spcAft>
                <a:spcPts val="1200"/>
              </a:spcAft>
              <a:buFont typeface="Courier New" panose="02070309020205020404" pitchFamily="49" charset="0"/>
              <a:buChar char="o"/>
            </a:pPr>
            <a:r>
              <a:rPr lang="en-US" sz="4800" b="1">
                <a:latin typeface="Calibri" panose="020F0502020204030204" pitchFamily="34" charset="0"/>
                <a:cs typeface="Calibri" panose="020F0502020204030204" pitchFamily="34" charset="0"/>
              </a:rPr>
              <a:t>TH1:  </a:t>
            </a:r>
            <a:r>
              <a:rPr lang="en-US" sz="4800">
                <a:latin typeface="Calibri" panose="020F0502020204030204" pitchFamily="34" charset="0"/>
                <a:cs typeface="Calibri" panose="020F0502020204030204" pitchFamily="34" charset="0"/>
              </a:rPr>
              <a:t>Đơn hàng đ</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ợc cập nhật khi đang chờ xác nhận.</a:t>
            </a:r>
          </a:p>
          <a:p>
            <a:pPr marL="4179888" lvl="7" indent="-979488">
              <a:spcBef>
                <a:spcPts val="1200"/>
              </a:spcBef>
              <a:spcAft>
                <a:spcPts val="1200"/>
              </a:spcAft>
              <a:buFont typeface="Courier New" panose="02070309020205020404" pitchFamily="49" charset="0"/>
              <a:buChar char="o"/>
            </a:pPr>
            <a:r>
              <a:rPr lang="en-US" sz="4800" b="1">
                <a:latin typeface="Calibri" panose="020F0502020204030204" pitchFamily="34" charset="0"/>
                <a:cs typeface="Calibri" panose="020F0502020204030204" pitchFamily="34" charset="0"/>
              </a:rPr>
              <a:t>TH2: </a:t>
            </a:r>
            <a:r>
              <a:rPr lang="en-US" sz="4800">
                <a:latin typeface="Calibri" panose="020F0502020204030204" pitchFamily="34" charset="0"/>
                <a:cs typeface="Calibri" panose="020F0502020204030204" pitchFamily="34" charset="0"/>
              </a:rPr>
              <a:t>Đ</a:t>
            </a:r>
            <a:r>
              <a:rPr lang="vi-VN" sz="4800">
                <a:latin typeface="Calibri" panose="020F0502020204030204" pitchFamily="34" charset="0"/>
                <a:cs typeface="Calibri" panose="020F0502020204030204" pitchFamily="34" charset="0"/>
              </a:rPr>
              <a:t>ơ</a:t>
            </a:r>
            <a:r>
              <a:rPr lang="en-US" sz="4800">
                <a:latin typeface="Calibri" panose="020F0502020204030204" pitchFamily="34" charset="0"/>
                <a:cs typeface="Calibri" panose="020F0502020204030204" pitchFamily="34" charset="0"/>
              </a:rPr>
              <a:t>n hàng đang đ</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ợc xử lí thì máy giặt xảy ra sự cố.</a:t>
            </a:r>
          </a:p>
        </p:txBody>
      </p:sp>
    </p:spTree>
    <p:extLst>
      <p:ext uri="{BB962C8B-B14F-4D97-AF65-F5344CB8AC3E}">
        <p14:creationId xmlns:p14="http://schemas.microsoft.com/office/powerpoint/2010/main" val="2306885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p:cNvSpPr>
          <p:nvPr/>
        </p:nvSpPr>
        <p:spPr bwMode="auto">
          <a:xfrm>
            <a:off x="2773680" y="5218567"/>
            <a:ext cx="13136880" cy="2216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square" lIns="0" tIns="0" rIns="0" bIns="0" anchor="ctr" anchorCtr="0">
            <a:spAutoFit/>
          </a:bodyPr>
          <a:lstStyle/>
          <a:p>
            <a:pPr algn="ctr" defTabSz="3429743"/>
            <a:r>
              <a:rPr lang="en-US" sz="7202" b="1" spc="900">
                <a:latin typeface="Lato Black" charset="0"/>
                <a:ea typeface="Lato Black" charset="0"/>
                <a:cs typeface="Lato Black" charset="0"/>
                <a:sym typeface="Bebas Neue" charset="0"/>
              </a:rPr>
              <a:t>Cảm </a:t>
            </a:r>
            <a:r>
              <a:rPr lang="vi-VN" sz="7202" b="1" spc="900">
                <a:latin typeface="Lato Black" charset="0"/>
                <a:ea typeface="Lato Black" charset="0"/>
                <a:cs typeface="Lato Black" charset="0"/>
                <a:sym typeface="Bebas Neue" charset="0"/>
              </a:rPr>
              <a:t>ơ</a:t>
            </a:r>
            <a:r>
              <a:rPr lang="en-US" sz="7202" b="1" spc="900">
                <a:latin typeface="Lato Black" charset="0"/>
                <a:ea typeface="Lato Black" charset="0"/>
                <a:cs typeface="Lato Black" charset="0"/>
                <a:sym typeface="Bebas Neue" charset="0"/>
              </a:rPr>
              <a:t>n thầy cô và mọi ng</a:t>
            </a:r>
            <a:r>
              <a:rPr lang="vi-VN" sz="7202" b="1" spc="900">
                <a:latin typeface="Lato Black" charset="0"/>
                <a:ea typeface="Lato Black" charset="0"/>
                <a:cs typeface="Lato Black" charset="0"/>
                <a:sym typeface="Bebas Neue" charset="0"/>
              </a:rPr>
              <a:t>ư</a:t>
            </a:r>
            <a:r>
              <a:rPr lang="en-US" sz="7202" b="1" spc="900">
                <a:latin typeface="Lato Black" charset="0"/>
                <a:ea typeface="Lato Black" charset="0"/>
                <a:cs typeface="Lato Black" charset="0"/>
                <a:sym typeface="Bebas Neue" charset="0"/>
              </a:rPr>
              <a:t>ời đã lắng nghe</a:t>
            </a:r>
          </a:p>
        </p:txBody>
      </p:sp>
      <p:pic>
        <p:nvPicPr>
          <p:cNvPr id="5" name="Graphic 4">
            <a:extLst>
              <a:ext uri="{FF2B5EF4-FFF2-40B4-BE49-F238E27FC236}">
                <a16:creationId xmlns:a16="http://schemas.microsoft.com/office/drawing/2014/main" id="{D36C2E12-C812-48B2-A0EA-89CEC9DCD1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1757" y="431181"/>
            <a:ext cx="3720725" cy="3958906"/>
          </a:xfrm>
          <a:prstGeom prst="rect">
            <a:avLst/>
          </a:prstGeom>
          <a:effectLst>
            <a:outerShdw blurRad="1003300" dist="1625600" dir="17580000" sx="99000" sy="99000" algn="r" rotWithShape="0">
              <a:schemeClr val="bg1">
                <a:alpha val="25000"/>
              </a:schemeClr>
            </a:outerShdw>
          </a:effectLst>
        </p:spPr>
      </p:pic>
    </p:spTree>
    <p:extLst>
      <p:ext uri="{BB962C8B-B14F-4D97-AF65-F5344CB8AC3E}">
        <p14:creationId xmlns:p14="http://schemas.microsoft.com/office/powerpoint/2010/main" val="3847515448"/>
      </p:ext>
    </p:extLst>
  </p:cSld>
  <p:clrMapOvr>
    <a:masterClrMapping/>
  </p:clrMapOvr>
  <p:transition spd="slow" advClick="0">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D8CCFC1B-347F-495E-B4F1-F7E9A2F62C3E}"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Giới thiệu</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1217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Đặt vấn đề</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3D9A2C65-EB15-4D39-959D-9CF792EC1861}"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012372" y="2267245"/>
            <a:ext cx="1140894" cy="2646878"/>
          </a:xfrm>
          <a:prstGeom prst="rect">
            <a:avLst/>
          </a:prstGeom>
          <a:noFill/>
        </p:spPr>
        <p:txBody>
          <a:bodyPr wrap="square" rtlCol="0">
            <a:spAutoFit/>
          </a:bodyPr>
          <a:lstStyle/>
          <a:p>
            <a:r>
              <a:rPr lang="en-US" sz="16600" b="1"/>
              <a:t>“</a:t>
            </a:r>
            <a:endParaRPr lang="en-US" sz="4400" b="1"/>
          </a:p>
        </p:txBody>
      </p:sp>
      <p:sp>
        <p:nvSpPr>
          <p:cNvPr id="10" name="TextBox 9">
            <a:extLst>
              <a:ext uri="{FF2B5EF4-FFF2-40B4-BE49-F238E27FC236}">
                <a16:creationId xmlns:a16="http://schemas.microsoft.com/office/drawing/2014/main" id="{E79BEA05-FE9C-4D22-87F7-5BA3946A2AD2}"/>
              </a:ext>
            </a:extLst>
          </p:cNvPr>
          <p:cNvSpPr txBox="1"/>
          <p:nvPr/>
        </p:nvSpPr>
        <p:spPr>
          <a:xfrm>
            <a:off x="2389240" y="2580559"/>
            <a:ext cx="13745495" cy="8648521"/>
          </a:xfrm>
          <a:prstGeom prst="rect">
            <a:avLst/>
          </a:prstGeom>
          <a:noFill/>
        </p:spPr>
        <p:txBody>
          <a:bodyPr wrap="square" rtlCol="0">
            <a:spAutoFit/>
          </a:bodyPr>
          <a:lstStyle/>
          <a:p>
            <a:pPr algn="just">
              <a:spcBef>
                <a:spcPts val="600"/>
              </a:spcBef>
              <a:spcAft>
                <a:spcPts val="600"/>
              </a:spcAft>
            </a:pPr>
            <a:r>
              <a:rPr lang="en-US" sz="4200">
                <a:solidFill>
                  <a:schemeClr val="bg2">
                    <a:lumMod val="25000"/>
                  </a:schemeClr>
                </a:solidFill>
                <a:latin typeface="Calibri" panose="020F0502020204030204" pitchFamily="34" charset="0"/>
                <a:cs typeface="Calibri" panose="020F0502020204030204" pitchFamily="34" charset="0"/>
              </a:rPr>
              <a:t>		V</a:t>
            </a:r>
            <a:r>
              <a:rPr lang="vi-VN" sz="4200">
                <a:solidFill>
                  <a:schemeClr val="bg2">
                    <a:lumMod val="25000"/>
                  </a:schemeClr>
                </a:solidFill>
                <a:latin typeface="Calibri" panose="020F0502020204030204" pitchFamily="34" charset="0"/>
                <a:cs typeface="Calibri" panose="020F0502020204030204" pitchFamily="34" charset="0"/>
              </a:rPr>
              <a:t>ấn đề bất cập ở đây là trong trường hợp ta đang bận rộn không thể đem quần áo đến tận nơi để gửi giặt là thứ nhất, thứ hai nếu chúng ta có nhiều loại quần áo và mong muốn giặt giũ với những hình thức khác nhau nhưng lại không biết cửa hàng nào có đầy đủ các hình thức mình đang cần. Bên cạnh đó, ta không chủ động được thời gian lấy quần áo nếu không được chủ của hàng cho một lịch hẹn sau khi nhận đồ giặt. </a:t>
            </a:r>
          </a:p>
          <a:p>
            <a:pPr algn="just">
              <a:spcBef>
                <a:spcPts val="600"/>
              </a:spcBef>
              <a:spcAft>
                <a:spcPts val="600"/>
              </a:spcAft>
            </a:pPr>
            <a:r>
              <a:rPr lang="en-US" sz="4200">
                <a:solidFill>
                  <a:schemeClr val="bg2">
                    <a:lumMod val="25000"/>
                  </a:schemeClr>
                </a:solidFill>
                <a:latin typeface="Calibri" panose="020F0502020204030204" pitchFamily="34" charset="0"/>
                <a:cs typeface="Calibri" panose="020F0502020204030204" pitchFamily="34" charset="0"/>
              </a:rPr>
              <a:t>		C</a:t>
            </a:r>
            <a:r>
              <a:rPr lang="vi-VN" sz="4200">
                <a:solidFill>
                  <a:schemeClr val="bg2">
                    <a:lumMod val="25000"/>
                  </a:schemeClr>
                </a:solidFill>
                <a:latin typeface="Calibri" panose="020F0502020204030204" pitchFamily="34" charset="0"/>
                <a:cs typeface="Calibri" panose="020F0502020204030204" pitchFamily="34" charset="0"/>
              </a:rPr>
              <a:t>hủ cửa hàng một phải đối mặt với vấn đề sắp xếp các đơn hàng như thế nào để hoàn tất việc xử lí các đơn hàng một cách nhanh nhất và tiết kiệm nhất có thể. Việc xử lí bằng cách sổ sách ghi chép, hay sắp xếp đơn hàng theo thứ tự đơn hàng nào đến trước xử lí trước</a:t>
            </a:r>
            <a:r>
              <a:rPr lang="en-US" sz="4200">
                <a:solidFill>
                  <a:schemeClr val="bg2">
                    <a:lumMod val="25000"/>
                  </a:schemeClr>
                </a:solidFill>
                <a:latin typeface="Calibri" panose="020F0502020204030204" pitchFamily="34" charset="0"/>
                <a:cs typeface="Calibri" panose="020F0502020204030204" pitchFamily="34" charset="0"/>
              </a:rPr>
              <a:t>. </a:t>
            </a:r>
            <a:r>
              <a:rPr lang="vi-VN" sz="4200">
                <a:solidFill>
                  <a:schemeClr val="bg2">
                    <a:lumMod val="25000"/>
                  </a:schemeClr>
                </a:solidFill>
                <a:latin typeface="Calibri" panose="020F0502020204030204" pitchFamily="34" charset="0"/>
                <a:cs typeface="Calibri" panose="020F0502020204030204" pitchFamily="34" charset="0"/>
              </a:rPr>
              <a:t>Cũng như việc phân loại đồ theo cách thủ công tốn thời gian.	</a:t>
            </a:r>
          </a:p>
        </p:txBody>
      </p:sp>
      <p:sp>
        <p:nvSpPr>
          <p:cNvPr id="11" name="TextBox 10">
            <a:extLst>
              <a:ext uri="{FF2B5EF4-FFF2-40B4-BE49-F238E27FC236}">
                <a16:creationId xmlns:a16="http://schemas.microsoft.com/office/drawing/2014/main" id="{F55662BB-FB42-4905-98A3-BE74BCD65E85}"/>
              </a:ext>
            </a:extLst>
          </p:cNvPr>
          <p:cNvSpPr txBox="1"/>
          <p:nvPr/>
        </p:nvSpPr>
        <p:spPr>
          <a:xfrm>
            <a:off x="16134735" y="9741652"/>
            <a:ext cx="707923" cy="2923877"/>
          </a:xfrm>
          <a:prstGeom prst="rect">
            <a:avLst/>
          </a:prstGeom>
          <a:noFill/>
        </p:spPr>
        <p:txBody>
          <a:bodyPr wrap="square" rtlCol="0">
            <a:spAutoFit/>
          </a:bodyPr>
          <a:lstStyle/>
          <a:p>
            <a:r>
              <a:rPr lang="en-US" sz="16600" b="1"/>
              <a:t>”</a:t>
            </a:r>
          </a:p>
          <a:p>
            <a:endParaRPr lang="en-US"/>
          </a:p>
        </p:txBody>
      </p:sp>
    </p:spTree>
    <p:extLst>
      <p:ext uri="{BB962C8B-B14F-4D97-AF65-F5344CB8AC3E}">
        <p14:creationId xmlns:p14="http://schemas.microsoft.com/office/powerpoint/2010/main" val="339929531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E515901E-D336-4833-A6F5-4CF4DD40E440}"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7" name="TextBox 6">
            <a:extLst>
              <a:ext uri="{FF2B5EF4-FFF2-40B4-BE49-F238E27FC236}">
                <a16:creationId xmlns:a16="http://schemas.microsoft.com/office/drawing/2014/main" id="{2DB5F550-E164-4E2E-ABDF-663B4F1AB408}"/>
              </a:ext>
            </a:extLst>
          </p:cNvPr>
          <p:cNvSpPr txBox="1"/>
          <p:nvPr/>
        </p:nvSpPr>
        <p:spPr>
          <a:xfrm>
            <a:off x="2492477" y="3506109"/>
            <a:ext cx="13303046" cy="5201424"/>
          </a:xfrm>
          <a:prstGeom prst="rect">
            <a:avLst/>
          </a:prstGeom>
          <a:noFill/>
        </p:spPr>
        <p:txBody>
          <a:bodyPr wrap="square" rtlCol="0">
            <a:spAutoFit/>
          </a:bodyPr>
          <a:lstStyle/>
          <a:p>
            <a:pPr algn="ctr"/>
            <a:r>
              <a:rPr lang="en-US" sz="16600" b="1">
                <a:solidFill>
                  <a:srgbClr val="445469"/>
                </a:solidFill>
              </a:rPr>
              <a:t>“</a:t>
            </a:r>
            <a:r>
              <a:rPr lang="en-US" sz="8800">
                <a:solidFill>
                  <a:srgbClr val="445469"/>
                </a:solidFill>
              </a:rPr>
              <a:t>Xây dựng hệ thống quản lí chuỗi cửa hàng giặt ủi</a:t>
            </a:r>
            <a:r>
              <a:rPr lang="en-US" sz="16600" b="1">
                <a:solidFill>
                  <a:srgbClr val="445469"/>
                </a:solidFill>
              </a:rPr>
              <a:t>”</a:t>
            </a:r>
            <a:endParaRPr lang="en-US" sz="4400" b="1">
              <a:solidFill>
                <a:srgbClr val="445469"/>
              </a:solidFill>
            </a:endParaRPr>
          </a:p>
        </p:txBody>
      </p:sp>
    </p:spTree>
    <p:extLst>
      <p:ext uri="{BB962C8B-B14F-4D97-AF65-F5344CB8AC3E}">
        <p14:creationId xmlns:p14="http://schemas.microsoft.com/office/powerpoint/2010/main" val="354599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Phạm vi đề tài</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14F9CA20-A7BC-4041-BB3D-3D85A6C053A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257300" y="2390359"/>
            <a:ext cx="15646985" cy="8833187"/>
          </a:xfrm>
          <a:prstGeom prst="rect">
            <a:avLst/>
          </a:prstGeom>
          <a:noFill/>
        </p:spPr>
        <p:txBody>
          <a:bodyPr wrap="square" rtlCol="0">
            <a:spAutoFit/>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Tree>
    <p:extLst>
      <p:ext uri="{BB962C8B-B14F-4D97-AF65-F5344CB8AC3E}">
        <p14:creationId xmlns:p14="http://schemas.microsoft.com/office/powerpoint/2010/main" val="264389914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Mục tiêu đề tài</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FEE96022-AD4D-4BDC-9709-2E6A4FCF62C4}"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7" y="3918734"/>
            <a:ext cx="15646985" cy="5878532"/>
          </a:xfrm>
          <a:prstGeom prst="rect">
            <a:avLst/>
          </a:prstGeom>
          <a:noFill/>
        </p:spPr>
        <p:txBody>
          <a:bodyPr wrap="square" rtlCol="0">
            <a:spAutoFit/>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a:t>
            </a:r>
            <a:r>
              <a:rPr lang="en-US" sz="4800">
                <a:latin typeface="Calibri" panose="020F0502020204030204" pitchFamily="34" charset="0"/>
                <a:cs typeface="Calibri" panose="020F0502020204030204" pitchFamily="34" charset="0"/>
              </a:rPr>
              <a:t> tạo đ</a:t>
            </a:r>
            <a:r>
              <a:rPr lang="vi-VN" sz="4800">
                <a:latin typeface="Calibri" panose="020F0502020204030204" pitchFamily="34" charset="0"/>
                <a:cs typeface="Calibri" panose="020F0502020204030204" pitchFamily="34" charset="0"/>
              </a:rPr>
              <a:t>ơ</a:t>
            </a:r>
            <a:r>
              <a:rPr lang="en-US" sz="4800">
                <a:latin typeface="Calibri" panose="020F0502020204030204" pitchFamily="34" charset="0"/>
                <a:cs typeface="Calibri" panose="020F0502020204030204" pitchFamily="34" charset="0"/>
              </a:rPr>
              <a:t>n hàng</a:t>
            </a:r>
            <a:r>
              <a:rPr lang="vi-VN" sz="4800">
                <a:latin typeface="Calibri" panose="020F0502020204030204" pitchFamily="34" charset="0"/>
                <a:cs typeface="Calibri" panose="020F0502020204030204" pitchFamily="34" charset="0"/>
              </a:rPr>
              <a:t>.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Tree>
    <p:extLst>
      <p:ext uri="{BB962C8B-B14F-4D97-AF65-F5344CB8AC3E}">
        <p14:creationId xmlns:p14="http://schemas.microsoft.com/office/powerpoint/2010/main" val="3284136078"/>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2138515" y="771688"/>
            <a:ext cx="1401096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Đối t</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ợng và phạm vi nghiên cứu</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67273E2E-D870-4D14-930F-6C3EF5C14B77}"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5" y="2287522"/>
            <a:ext cx="15646985" cy="10064294"/>
          </a:xfrm>
          <a:prstGeom prst="rect">
            <a:avLst/>
          </a:prstGeom>
          <a:noFill/>
        </p:spPr>
        <p:txBody>
          <a:bodyPr wrap="square" rtlCol="0">
            <a:spAutoFit/>
          </a:bodyPr>
          <a:lstStyle/>
          <a:p>
            <a:pPr marL="436562"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Đối t</a:t>
            </a:r>
            <a:r>
              <a:rPr lang="vi-VN" sz="4800" b="1">
                <a:solidFill>
                  <a:srgbClr val="28324A"/>
                </a:solidFill>
                <a:latin typeface="Source Sans Pro"/>
                <a:ea typeface="Source Sans Pro"/>
                <a:cs typeface="Source Sans Pro"/>
                <a:sym typeface="Source Sans Pro"/>
              </a:rPr>
              <a:t>ư</a:t>
            </a:r>
            <a:r>
              <a:rPr lang="en-US" sz="4800" b="1">
                <a:solidFill>
                  <a:srgbClr val="28324A"/>
                </a:solidFill>
                <a:latin typeface="Source Sans Pro"/>
                <a:ea typeface="Source Sans Pro"/>
                <a:cs typeface="Source Sans Pro"/>
                <a:sym typeface="Source Sans Pro"/>
              </a:rPr>
              <a:t>ợng nghiên cứu</a:t>
            </a:r>
            <a:endParaRPr lang="en-US" sz="4800" b="1">
              <a:latin typeface="Calibri" panose="020F0502020204030204" pitchFamily="34" charset="0"/>
              <a:cs typeface="Calibri" panose="020F0502020204030204" pitchFamily="34" charset="0"/>
            </a:endParaRPr>
          </a:p>
          <a:p>
            <a:pPr marL="2330450" lvl="5" indent="-979488" algn="just">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M</a:t>
            </a:r>
            <a:r>
              <a:rPr lang="vi-VN" sz="4800">
                <a:latin typeface="Calibri" panose="020F0502020204030204" pitchFamily="34" charset="0"/>
                <a:cs typeface="Calibri" panose="020F0502020204030204" pitchFamily="34" charset="0"/>
              </a:rPr>
              <a:t>ô hình quản lí một cửa hàng giặt ủi với nhiều chi nhánh</a:t>
            </a:r>
            <a:r>
              <a:rPr lang="en-US" sz="4800">
                <a:latin typeface="Calibri" panose="020F0502020204030204" pitchFamily="34" charset="0"/>
                <a:cs typeface="Calibri" panose="020F0502020204030204" pitchFamily="34" charset="0"/>
              </a:rPr>
              <a:t>.</a:t>
            </a:r>
          </a:p>
          <a:p>
            <a:pPr marL="2330450" lvl="5"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Tìm hiểu giải thuật hàng đợi nhiều trạm để hỗ trợ việc sắp xếp đơn hàng</a:t>
            </a:r>
            <a:r>
              <a:rPr lang="en-US" sz="4800">
                <a:latin typeface="Calibri" panose="020F0502020204030204" pitchFamily="34" charset="0"/>
                <a:cs typeface="Calibri" panose="020F0502020204030204" pitchFamily="34" charset="0"/>
              </a:rPr>
              <a:t>.</a:t>
            </a:r>
          </a:p>
          <a:p>
            <a:pPr marL="457200"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Phạm vi nghiên cứu</a:t>
            </a:r>
          </a:p>
          <a:p>
            <a:pPr marL="2330450" lvl="5" indent="-979488" algn="just">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N</a:t>
            </a:r>
            <a:r>
              <a:rPr lang="vi-VN" sz="4800">
                <a:latin typeface="Calibri" panose="020F0502020204030204" pitchFamily="34" charset="0"/>
                <a:cs typeface="Calibri" panose="020F0502020204030204" pitchFamily="34" charset="0"/>
              </a:rPr>
              <a:t>ghiên cứu cách kết hợp cả hai </a:t>
            </a:r>
            <a:r>
              <a:rPr lang="en-US" sz="4800">
                <a:latin typeface="Calibri" panose="020F0502020204030204" pitchFamily="34" charset="0"/>
                <a:cs typeface="Calibri" panose="020F0502020204030204" pitchFamily="34" charset="0"/>
              </a:rPr>
              <a:t>đơn vị tính (cái và kg) </a:t>
            </a:r>
            <a:r>
              <a:rPr lang="vi-VN" sz="4800">
                <a:latin typeface="Calibri" panose="020F0502020204030204" pitchFamily="34" charset="0"/>
                <a:cs typeface="Calibri" panose="020F0502020204030204" pitchFamily="34" charset="0"/>
              </a:rPr>
              <a:t>để phù hợp với nhiều loại dịch vụ nhất</a:t>
            </a:r>
            <a:r>
              <a:rPr lang="en-US" sz="4800">
                <a:latin typeface="Calibri" panose="020F0502020204030204" pitchFamily="34" charset="0"/>
                <a:cs typeface="Calibri" panose="020F0502020204030204" pitchFamily="34" charset="0"/>
              </a:rPr>
              <a:t>.</a:t>
            </a:r>
          </a:p>
          <a:p>
            <a:pPr marL="2330450" lvl="5" indent="-979488" algn="just">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S</a:t>
            </a:r>
            <a:r>
              <a:rPr lang="vi-VN" sz="4800">
                <a:latin typeface="Calibri" panose="020F0502020204030204" pitchFamily="34" charset="0"/>
                <a:cs typeface="Calibri" panose="020F0502020204030204" pitchFamily="34" charset="0"/>
              </a:rPr>
              <a:t>ắp xếp thời gian xử lí các đơn hàng sao cho thời gian xử lí là thấp nhất có thể.</a:t>
            </a:r>
            <a:endParaRPr lang="en-US" sz="4800" b="1">
              <a:latin typeface="Calibri" panose="020F0502020204030204" pitchFamily="34" charset="0"/>
              <a:cs typeface="Calibri" panose="020F0502020204030204" pitchFamily="34" charset="0"/>
            </a:endParaRPr>
          </a:p>
          <a:p>
            <a:pPr marL="1350962" lvl="5" algn="just">
              <a:spcBef>
                <a:spcPts val="1200"/>
              </a:spcBef>
              <a:spcAft>
                <a:spcPts val="1200"/>
              </a:spcAft>
            </a:pPr>
            <a:endParaRPr lang="en-US"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684659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2138515" y="771688"/>
            <a:ext cx="1401096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Ph</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ơng pháp nghiên cứu</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67273E2E-D870-4D14-930F-6C3EF5C14B77}"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5" y="2338404"/>
            <a:ext cx="15646985" cy="9017853"/>
          </a:xfrm>
          <a:prstGeom prst="rect">
            <a:avLst/>
          </a:prstGeom>
          <a:noFill/>
        </p:spPr>
        <p:txBody>
          <a:bodyPr wrap="square" rtlCol="0">
            <a:spAutoFit/>
          </a:bodyPr>
          <a:lstStyle/>
          <a:p>
            <a:pPr marL="436562"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vi-VN" sz="4800" b="1">
                <a:solidFill>
                  <a:srgbClr val="28324A"/>
                </a:solidFill>
                <a:latin typeface="Source Sans Pro"/>
                <a:ea typeface="Source Sans Pro"/>
                <a:cs typeface="Source Sans Pro"/>
                <a:sym typeface="Source Sans Pro"/>
              </a:rPr>
              <a:t>Về mặt lý thuyết</a:t>
            </a:r>
            <a:r>
              <a:rPr lang="en-US" sz="4800" b="1">
                <a:solidFill>
                  <a:srgbClr val="28324A"/>
                </a:solidFill>
                <a:latin typeface="Source Sans Pro"/>
                <a:ea typeface="Source Sans Pro"/>
                <a:cs typeface="Source Sans Pro"/>
                <a:sym typeface="Source Sans Pro"/>
              </a:rPr>
              <a:t>: </a:t>
            </a:r>
            <a:r>
              <a:rPr lang="vi-VN" sz="4800">
                <a:latin typeface="Source Sans Pro"/>
                <a:ea typeface="Source Sans Pro"/>
                <a:cs typeface="Source Sans Pro"/>
                <a:sym typeface="Source Sans Pro"/>
              </a:rPr>
              <a:t>nghiên cứu cách phân tích, thiết kế hệ thống và thiết kế các mô hình: Sơ đồ Use Case, mô hình dữ liệu mức quan niệm (CDM), thiết kế cở sở dữ liệu.</a:t>
            </a:r>
          </a:p>
          <a:p>
            <a:pPr marL="436562"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vi-VN" sz="4800" b="1">
                <a:solidFill>
                  <a:srgbClr val="28324A"/>
                </a:solidFill>
                <a:latin typeface="Source Sans Pro"/>
                <a:ea typeface="Source Sans Pro"/>
                <a:cs typeface="Source Sans Pro"/>
                <a:sym typeface="Source Sans Pro"/>
              </a:rPr>
              <a:t>Về mặt chức năng</a:t>
            </a:r>
            <a:r>
              <a:rPr lang="en-US" sz="4800" b="1">
                <a:solidFill>
                  <a:srgbClr val="28324A"/>
                </a:solidFill>
                <a:latin typeface="Source Sans Pro"/>
                <a:ea typeface="Source Sans Pro"/>
                <a:cs typeface="Source Sans Pro"/>
                <a:sym typeface="Source Sans Pro"/>
              </a:rPr>
              <a:t>:</a:t>
            </a:r>
            <a:r>
              <a:rPr lang="vi-VN" sz="4800">
                <a:solidFill>
                  <a:srgbClr val="28324A"/>
                </a:solidFill>
                <a:latin typeface="Source Sans Pro"/>
                <a:ea typeface="Source Sans Pro"/>
                <a:cs typeface="Source Sans Pro"/>
                <a:sym typeface="Source Sans Pro"/>
              </a:rPr>
              <a:t> </a:t>
            </a:r>
            <a:endParaRPr lang="en-US" sz="4800">
              <a:solidFill>
                <a:srgbClr val="28324A"/>
              </a:solidFill>
              <a:latin typeface="Source Sans Pro"/>
              <a:ea typeface="Source Sans Pro"/>
              <a:cs typeface="Source Sans Pro"/>
              <a:sym typeface="Source Sans Pro"/>
            </a:endParaRPr>
          </a:p>
          <a:p>
            <a:pPr marL="1122362" lvl="3" indent="-685800" algn="just">
              <a:spcBef>
                <a:spcPts val="1200"/>
              </a:spcBef>
              <a:spcAft>
                <a:spcPts val="1200"/>
              </a:spcAft>
              <a:buFont typeface="Courier New" panose="02070309020205020404" pitchFamily="49" charset="0"/>
              <a:buChar char="o"/>
            </a:pPr>
            <a:r>
              <a:rPr lang="en-US" sz="4800">
                <a:latin typeface="Source Sans Pro"/>
                <a:ea typeface="Source Sans Pro"/>
                <a:cs typeface="Source Sans Pro"/>
                <a:sym typeface="Source Sans Pro"/>
              </a:rPr>
              <a:t>N</a:t>
            </a:r>
            <a:r>
              <a:rPr lang="vi-VN" sz="4800">
                <a:latin typeface="Source Sans Pro"/>
                <a:ea typeface="Source Sans Pro"/>
                <a:cs typeface="Source Sans Pro"/>
                <a:sym typeface="Source Sans Pro"/>
              </a:rPr>
              <a:t>ền tảng Android và cách lập trình Android tạo nên ứng dụng cho người dùng. </a:t>
            </a:r>
            <a:endParaRPr lang="en-US" sz="4800">
              <a:latin typeface="Source Sans Pro"/>
              <a:ea typeface="Source Sans Pro"/>
              <a:cs typeface="Source Sans Pro"/>
              <a:sym typeface="Source Sans Pro"/>
            </a:endParaRPr>
          </a:p>
          <a:p>
            <a:pPr marL="1122362" lvl="3" indent="-685800" algn="just">
              <a:spcBef>
                <a:spcPts val="1200"/>
              </a:spcBef>
              <a:spcAft>
                <a:spcPts val="1200"/>
              </a:spcAft>
              <a:buFont typeface="Courier New" panose="02070309020205020404" pitchFamily="49" charset="0"/>
              <a:buChar char="o"/>
            </a:pPr>
            <a:r>
              <a:rPr lang="vi-VN" sz="4800">
                <a:latin typeface="Source Sans Pro"/>
                <a:ea typeface="Source Sans Pro"/>
                <a:cs typeface="Source Sans Pro"/>
                <a:sym typeface="Source Sans Pro"/>
              </a:rPr>
              <a:t>GraphQL, Postgraphile, PostgresSQL, JWT xây dựng server phục vụ truy vấn dữ liệu và xử lí dữ liệu. </a:t>
            </a:r>
            <a:endParaRPr lang="en-US" sz="4800">
              <a:latin typeface="Source Sans Pro"/>
              <a:ea typeface="Source Sans Pro"/>
              <a:cs typeface="Source Sans Pro"/>
              <a:sym typeface="Source Sans Pro"/>
            </a:endParaRPr>
          </a:p>
          <a:p>
            <a:pPr marL="1122362" lvl="3" indent="-685800" algn="just">
              <a:spcBef>
                <a:spcPts val="1200"/>
              </a:spcBef>
              <a:spcAft>
                <a:spcPts val="1200"/>
              </a:spcAft>
              <a:buFont typeface="Courier New" panose="02070309020205020404" pitchFamily="49" charset="0"/>
              <a:buChar char="o"/>
            </a:pPr>
            <a:r>
              <a:rPr lang="en-US" sz="4800">
                <a:latin typeface="Source Sans Pro"/>
                <a:ea typeface="Source Sans Pro"/>
                <a:cs typeface="Source Sans Pro"/>
                <a:sym typeface="Source Sans Pro"/>
              </a:rPr>
              <a:t>X</a:t>
            </a:r>
            <a:r>
              <a:rPr lang="vi-VN" sz="4800">
                <a:latin typeface="Source Sans Pro"/>
                <a:ea typeface="Source Sans Pro"/>
                <a:cs typeface="Source Sans Pro"/>
                <a:sym typeface="Source Sans Pro"/>
              </a:rPr>
              <a:t>ây dựng website quản lí bằng ReactJS. </a:t>
            </a:r>
            <a:endParaRPr lang="en-US" sz="4800">
              <a:latin typeface="Source Sans Pro"/>
              <a:ea typeface="Source Sans Pro"/>
              <a:cs typeface="Source Sans Pro"/>
              <a:sym typeface="Source Sans Pro"/>
            </a:endParaRPr>
          </a:p>
          <a:p>
            <a:pPr marL="1122362" lvl="3" indent="-685800" algn="just">
              <a:spcBef>
                <a:spcPts val="1200"/>
              </a:spcBef>
              <a:spcAft>
                <a:spcPts val="1200"/>
              </a:spcAft>
              <a:buFont typeface="Courier New" panose="02070309020205020404" pitchFamily="49" charset="0"/>
              <a:buChar char="o"/>
            </a:pPr>
            <a:r>
              <a:rPr lang="vi-VN" sz="4800">
                <a:latin typeface="Source Sans Pro"/>
                <a:ea typeface="Source Sans Pro"/>
                <a:cs typeface="Source Sans Pro"/>
                <a:sym typeface="Source Sans Pro"/>
              </a:rPr>
              <a:t>Apollo Client để nối kết với server.</a:t>
            </a:r>
          </a:p>
        </p:txBody>
      </p:sp>
    </p:spTree>
    <p:extLst>
      <p:ext uri="{BB962C8B-B14F-4D97-AF65-F5344CB8AC3E}">
        <p14:creationId xmlns:p14="http://schemas.microsoft.com/office/powerpoint/2010/main" val="2741775152"/>
      </p:ext>
    </p:extLst>
  </p:cSld>
  <p:clrMapOvr>
    <a:masterClrMapping/>
  </p:clrMapOvr>
  <p:transition spd="slow">
    <p:cover/>
  </p:transition>
</p:sld>
</file>

<file path=ppt/theme/theme1.xml><?xml version="1.0" encoding="utf-8"?>
<a:theme xmlns:a="http://schemas.openxmlformats.org/drawingml/2006/main" name="Default Theme">
  <a:themeElements>
    <a:clrScheme name="Custom 1">
      <a:dk1>
        <a:sysClr val="windowText" lastClr="000000"/>
      </a:dk1>
      <a:lt1>
        <a:sysClr val="window" lastClr="FFFFFF"/>
      </a:lt1>
      <a:dk2>
        <a:srgbClr val="0070C0"/>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BD19ED1-2163-4C00-9147-2BA2FADB1165}">
  <we:reference id="wa104379631" version="2.1.0.0" store="en-US" storeType="OMEX"/>
  <we:alternateReferences>
    <we:reference id="WA104379631" version="2.1.0.0" store="WA10437963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29982</TotalTime>
  <Words>2394</Words>
  <Application>Microsoft Office PowerPoint</Application>
  <PresentationFormat>Custom</PresentationFormat>
  <Paragraphs>214</Paragraphs>
  <Slides>26</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Calibri</vt:lpstr>
      <vt:lpstr>Calibri Light</vt:lpstr>
      <vt:lpstr>Courier New</vt:lpstr>
      <vt:lpstr>Lato</vt:lpstr>
      <vt:lpstr>Lato Black</vt:lpstr>
      <vt:lpstr>Lato Bold</vt:lpstr>
      <vt:lpstr>Lato Heavy</vt:lpstr>
      <vt:lpstr>Lato Light</vt:lpstr>
      <vt:lpstr>Source Sans Pro</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Jetfabrik</dc:creator>
  <cp:keywords/>
  <dc:description/>
  <cp:lastModifiedBy>phuong vu</cp:lastModifiedBy>
  <cp:revision>3295</cp:revision>
  <dcterms:created xsi:type="dcterms:W3CDTF">2014-11-12T21:47:38Z</dcterms:created>
  <dcterms:modified xsi:type="dcterms:W3CDTF">2018-12-05T15:04:53Z</dcterms:modified>
  <cp:category/>
</cp:coreProperties>
</file>