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83" r:id="rId5"/>
    <p:sldId id="282" r:id="rId6"/>
    <p:sldId id="259" r:id="rId7"/>
    <p:sldId id="260" r:id="rId8"/>
    <p:sldId id="290" r:id="rId9"/>
    <p:sldId id="291" r:id="rId10"/>
    <p:sldId id="292" r:id="rId11"/>
    <p:sldId id="298" r:id="rId12"/>
    <p:sldId id="299" r:id="rId13"/>
    <p:sldId id="304" r:id="rId14"/>
    <p:sldId id="297" r:id="rId15"/>
    <p:sldId id="285" r:id="rId16"/>
    <p:sldId id="300" r:id="rId17"/>
    <p:sldId id="301" r:id="rId18"/>
    <p:sldId id="302" r:id="rId19"/>
    <p:sldId id="305" r:id="rId20"/>
    <p:sldId id="306" r:id="rId21"/>
    <p:sldId id="307" r:id="rId22"/>
    <p:sldId id="308" r:id="rId23"/>
    <p:sldId id="303" r:id="rId24"/>
    <p:sldId id="317" r:id="rId25"/>
    <p:sldId id="309" r:id="rId26"/>
    <p:sldId id="316" r:id="rId27"/>
    <p:sldId id="310" r:id="rId28"/>
    <p:sldId id="318" r:id="rId29"/>
    <p:sldId id="27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5" autoAdjust="0"/>
    <p:restoredTop sz="94660"/>
  </p:normalViewPr>
  <p:slideViewPr>
    <p:cSldViewPr>
      <p:cViewPr varScale="1">
        <p:scale>
          <a:sx n="65" d="100"/>
          <a:sy n="65" d="100"/>
        </p:scale>
        <p:origin x="-138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3C61E7-77AA-4158-9F53-DC3032DBB365}" type="datetimeFigureOut">
              <a:rPr lang="en-US" smtClean="0"/>
              <a:t>15/10/2020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313612" cy="914399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tài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Lý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thuyết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mạng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Neural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đa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tầng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b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Thuật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toán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truyền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ngược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Back propagation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algothrim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481" y="4648200"/>
            <a:ext cx="7589263" cy="1219200"/>
          </a:xfrm>
        </p:spPr>
        <p:txBody>
          <a:bodyPr>
            <a:noAutofit/>
          </a:bodyPr>
          <a:lstStyle/>
          <a:p>
            <a:pPr algn="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02,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tháng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10,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2020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GV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Thầy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Lê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Cường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SV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Trần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Hoàng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Phúc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viên:51603242 </a:t>
            </a:r>
          </a:p>
          <a:p>
            <a:pPr algn="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1219199"/>
            <a:ext cx="6781800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giữa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kì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Nhập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môn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Học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Máy</a:t>
            </a:r>
            <a:endParaRPr 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2" descr="Tập tin:TĐT logo.png – Wikipedia tiếng Việ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Tập tin:TĐT logo.png – Wikipedia tiếng Việ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2178698" cy="120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5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smtClean="0">
                <a:latin typeface="Arial" pitchFamily="34" charset="0"/>
                <a:cs typeface="Arial" pitchFamily="34" charset="0"/>
              </a:rPr>
              <a:t>Perceptron(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47800"/>
                <a:ext cx="8153400" cy="45720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vi-VN" sz="2200" dirty="0" smtClean="0"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vi-VN" sz="2200" dirty="0">
                    <a:latin typeface="Arial" pitchFamily="34" charset="0"/>
                    <a:cs typeface="Arial" pitchFamily="34" charset="0"/>
                  </a:rPr>
                  <a:t>có thể thấy một nơ-ron có thể nhận nhiều đầu vào và cho ra một kết quả duy nhất. Mô hình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sz="2200" dirty="0" smtClean="0">
                    <a:latin typeface="Arial" pitchFamily="34" charset="0"/>
                    <a:cs typeface="Arial" pitchFamily="34" charset="0"/>
                  </a:rPr>
                  <a:t>perceptron </a:t>
                </a:r>
                <a:r>
                  <a:rPr lang="vi-VN" sz="2200" dirty="0">
                    <a:latin typeface="Arial" pitchFamily="34" charset="0"/>
                    <a:cs typeface="Arial" pitchFamily="34" charset="0"/>
                  </a:rPr>
                  <a:t>cũng tương tự như </a:t>
                </a:r>
                <a:r>
                  <a:rPr lang="vi-VN" sz="2200" dirty="0" smtClean="0">
                    <a:latin typeface="Arial" pitchFamily="34" charset="0"/>
                    <a:cs typeface="Arial" pitchFamily="34" charset="0"/>
                  </a:rPr>
                  <a:t>vậy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1"/>
                <a:r>
                  <a:rPr lang="vi-VN" sz="2200" dirty="0">
                    <a:latin typeface="Arial" pitchFamily="34" charset="0"/>
                    <a:cs typeface="Arial" pitchFamily="34" charset="0"/>
                  </a:rPr>
                  <a:t>Một perceptron sẽ nhận một hoặc nhiều </a:t>
                </a:r>
                <a:r>
                  <a:rPr lang="vi-VN" sz="2200" dirty="0" smtClean="0"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vi-VN" sz="2200" dirty="0">
                    <a:latin typeface="Arial" pitchFamily="34" charset="0"/>
                    <a:cs typeface="Arial" pitchFamily="34" charset="0"/>
                  </a:rPr>
                  <a:t> vào </a:t>
                </a:r>
                <a:r>
                  <a:rPr lang="en-US" sz="2200" b="1" i="1" dirty="0" smtClean="0"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sz="2200" dirty="0" smtClean="0">
                    <a:latin typeface="Arial" pitchFamily="34" charset="0"/>
                    <a:cs typeface="Arial" pitchFamily="34" charset="0"/>
                  </a:rPr>
                  <a:t>và </a:t>
                </a:r>
                <a:r>
                  <a:rPr lang="vi-VN" sz="2200" dirty="0">
                    <a:latin typeface="Arial" pitchFamily="34" charset="0"/>
                    <a:cs typeface="Arial" pitchFamily="34" charset="0"/>
                  </a:rPr>
                  <a:t>cho ra một kết quả </a:t>
                </a:r>
                <a:r>
                  <a:rPr lang="en-US" sz="2200" b="1" i="1" dirty="0" smtClean="0">
                    <a:latin typeface="Arial" pitchFamily="34" charset="0"/>
                    <a:cs typeface="Arial" pitchFamily="34" charset="0"/>
                  </a:rPr>
                  <a:t>o</a:t>
                </a:r>
                <a:r>
                  <a:rPr lang="vi-VN" sz="2200" dirty="0">
                    <a:latin typeface="Arial" pitchFamily="34" charset="0"/>
                    <a:cs typeface="Arial" pitchFamily="34" charset="0"/>
                  </a:rPr>
                  <a:t> </a:t>
                </a:r>
                <a:r>
                  <a:rPr lang="vi-VN" sz="2200" dirty="0" smtClean="0">
                    <a:latin typeface="Arial" pitchFamily="34" charset="0"/>
                    <a:cs typeface="Arial" pitchFamily="34" charset="0"/>
                  </a:rPr>
                  <a:t>duy </a:t>
                </a:r>
                <a:r>
                  <a:rPr lang="vi-VN" sz="2200" dirty="0">
                    <a:latin typeface="Arial" pitchFamily="34" charset="0"/>
                    <a:cs typeface="Arial" pitchFamily="34" charset="0"/>
                  </a:rPr>
                  <a:t>nhất</a:t>
                </a:r>
                <a:r>
                  <a:rPr lang="vi-VN" sz="22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en-US" sz="2200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transfer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tổng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thông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qua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trọng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>
                    <a:latin typeface="Arial" pitchFamily="34" charset="0"/>
                    <a:cs typeface="Arial" pitchFamily="34" charset="0"/>
                  </a:rPr>
                  <a:t>số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  w,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kí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cs typeface="Arial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ra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bằng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kích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hoạt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f(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cs typeface="Arial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+ bias),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bias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một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ngưỡng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kích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hoạt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(threshold).</a:t>
                </a:r>
              </a:p>
              <a:p>
                <a:pPr lvl="1"/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hợp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weight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bias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lần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lượt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b="1" i="1" dirty="0" smtClean="0"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b="1" i="1" dirty="0" smtClean="0">
                    <a:latin typeface="Arial" pitchFamily="34" charset="0"/>
                    <a:cs typeface="Arial" pitchFamily="34" charset="0"/>
                  </a:rPr>
                  <a:t>b</a:t>
                </a:r>
              </a:p>
              <a:p>
                <a:pPr lvl="1"/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Khi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tối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ưu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mạng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nơ-ron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cho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một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việc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nào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, ta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cần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tìm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giá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trị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tích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hợp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cho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b="1" i="1" dirty="0" smtClean="0"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b="1" i="1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này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1"/>
                <a:endParaRPr lang="en-US" sz="2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47800"/>
                <a:ext cx="8153400" cy="4572000"/>
              </a:xfrm>
              <a:blipFill rotWithShape="1">
                <a:blip r:embed="rId2"/>
                <a:stretch>
                  <a:fillRect t="-667" r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hoạt</a:t>
            </a:r>
            <a:endParaRPr lang="en-US" sz="3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153400" cy="4572000"/>
          </a:xfrm>
        </p:spPr>
        <p:txBody>
          <a:bodyPr>
            <a:normAutofit/>
          </a:bodyPr>
          <a:lstStyle/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perceptron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f(), ta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hay activation function.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phi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tuyến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ma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vector)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ma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thước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ma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gặp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sgn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sigmoid,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tanh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ReLU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,..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ý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Perceptron Learning Algorithm(PLA).</a:t>
            </a:r>
          </a:p>
          <a:p>
            <a:pPr lvl="1"/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37289" y="5029200"/>
            <a:ext cx="8153400" cy="609600"/>
          </a:xfrm>
        </p:spPr>
        <p:txBody>
          <a:bodyPr>
            <a:normAutofit/>
          </a:bodyPr>
          <a:lstStyle/>
          <a:p>
            <a:pPr marL="411480" lvl="1" indent="0" algn="ctr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sigmoid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trái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tanh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3248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9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0" y="1828800"/>
            <a:ext cx="66484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228928"/>
            <a:ext cx="8153400" cy="60960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6209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s231n.github.io/assets/nn1/neuron_mode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761250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1476692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5" name="AutoShape 4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Mutil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Layer Perceptron(MLP)</a:t>
            </a:r>
            <a:endParaRPr lang="en-US" sz="3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8286" y="1447800"/>
            <a:ext cx="7882714" cy="76200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perceptron hay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perceptron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s://cs231n.github.io/assets/nn1/neural_ne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2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5" name="AutoShape 4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Mutil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Layer Perceptron(MLP)</a:t>
            </a:r>
            <a:endParaRPr lang="en-US" sz="3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8286" y="1447800"/>
            <a:ext cx="7958914" cy="4648200"/>
          </a:xfrm>
        </p:spPr>
        <p:txBody>
          <a:bodyPr>
            <a:normAutofit/>
          </a:bodyPr>
          <a:lstStyle/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(input layer):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trái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(output layer):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ra.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ẩn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(hidden layer):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logic.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input layer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output layer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hidden layer.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layer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5" name="AutoShape 4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Mutil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Layer Perceptron(MLP)</a:t>
            </a:r>
            <a:endParaRPr lang="en-US" sz="3800" dirty="0"/>
          </a:p>
        </p:txBody>
      </p:sp>
      <p:pic>
        <p:nvPicPr>
          <p:cNvPr id="9218" name="Picture 2" descr="https://cs231n.github.io/assets/nn1/neural_net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2" y="1905000"/>
            <a:ext cx="75342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5" name="AutoShape 4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Mutil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Layer Perceptron(MLP)</a:t>
            </a:r>
            <a:endParaRPr lang="en-US" sz="3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8286" y="1447800"/>
            <a:ext cx="7882714" cy="3810000"/>
          </a:xfrm>
        </p:spPr>
        <p:txBody>
          <a:bodyPr>
            <a:normAutofit/>
          </a:bodyPr>
          <a:lstStyle/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nút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perceptron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Tuy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giống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nút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tùy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nút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ẩn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Ngoài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nút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đôi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đầy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(full connected network).</a:t>
            </a:r>
          </a:p>
        </p:txBody>
      </p:sp>
    </p:spTree>
    <p:extLst>
      <p:ext uri="{BB962C8B-B14F-4D97-AF65-F5344CB8AC3E}">
        <p14:creationId xmlns:p14="http://schemas.microsoft.com/office/powerpoint/2010/main" val="32794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5" name="AutoShape 4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Mutil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Layer Perceptron(MLP)</a:t>
            </a:r>
            <a:endParaRPr lang="en-US" sz="3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5030" y="1447800"/>
            <a:ext cx="7882714" cy="53340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khái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niệm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229350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5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5943600" cy="3810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tạo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buSzPct val="95000"/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nơ-ron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học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nơ-ron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ngược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Lan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Lan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ngược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Đ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mát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868680" lvl="1" indent="-457200">
              <a:buFont typeface="+mj-lt"/>
              <a:buAutoNum type="arabicPeriod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algn="ctr"/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5" name="AutoShape 4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Mutil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Layer Perceptron(MLP)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74" y="1447800"/>
                <a:ext cx="8074025" cy="4419600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z: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nút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hidden layer).</a:t>
                </a:r>
              </a:p>
              <a:p>
                <a:pPr lvl="1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a: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ra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mỗi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nút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thể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hiện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activation,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tức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giá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trị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mỗi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nút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sau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khi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dùng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kích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hoạt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lên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z).</a:t>
                </a:r>
              </a:p>
              <a:p>
                <a:pPr lvl="1"/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Giả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sử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có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L ma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trận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trọng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số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cho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một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MLP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có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L layer 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ma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trận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kí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𝑙</m:t>
                        </m:r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baseline="30000" dirty="0" smtClean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sz="220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cs typeface="Arial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/>
                                <a:cs typeface="Arial" pitchFamily="34" charset="0"/>
                              </a:rPr>
                              <m:t>𝑙</m:t>
                            </m:r>
                            <m:r>
                              <a:rPr lang="en-US" sz="2200" b="0" i="1" smtClean="0">
                                <a:latin typeface="Cambria Math"/>
                                <a:cs typeface="Arial" pitchFamily="34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sz="2200" i="1" smtClean="0">
                            <a:latin typeface="Cambria Math"/>
                            <a:cs typeface="Arial" pitchFamily="34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20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cs typeface="Arial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/>
                                <a:cs typeface="Arial" pitchFamily="34" charset="0"/>
                              </a:rPr>
                              <m:t>𝑙</m:t>
                            </m:r>
                            <m:r>
                              <a:rPr lang="en-US" sz="2200" b="0" i="1" smtClean="0">
                                <a:latin typeface="Cambria Math"/>
                                <a:cs typeface="Arial" pitchFamily="34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lang="en-US" sz="2200" dirty="0">
                    <a:cs typeface="Arial" pitchFamily="34" charset="0"/>
                  </a:rPr>
                  <a:t> </a:t>
                </a:r>
                <a:r>
                  <a:rPr lang="en-US" sz="2200" dirty="0" smtClean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Arial" pitchFamily="34" charset="0"/>
                      </a:rPr>
                      <m:t>𝑙</m:t>
                    </m:r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= 1,2,…L.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𝑙</m:t>
                        </m:r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thể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hiện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nối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từ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layer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Arial" pitchFamily="34" charset="0"/>
                      </a:rPr>
                      <m:t>𝑙</m:t>
                    </m:r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-1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đến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Arial" pitchFamily="34" charset="0"/>
                      </a:rPr>
                      <m:t>𝑙</m:t>
                    </m:r>
                    <m:r>
                      <a:rPr lang="en-US" sz="2200" b="0" i="0" smtClean="0">
                        <a:latin typeface="Cambria Math"/>
                        <a:cs typeface="Arial" pitchFamily="34" charset="0"/>
                      </a:rPr>
                      <m:t>.</m:t>
                    </m:r>
                  </m:oMath>
                </a14:m>
                <a:endParaRPr lang="en-US" sz="2200" b="0" dirty="0" smtClean="0">
                  <a:latin typeface="Arial" pitchFamily="34" charset="0"/>
                  <a:cs typeface="Arial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bias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layer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thứ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2200" i="1">
                        <a:latin typeface="Cambria Math"/>
                        <a:cs typeface="Arial" pitchFamily="34" charset="0"/>
                      </a:rPr>
                      <m:t>𝑙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kí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/>
                            <a:cs typeface="Arial" pitchFamily="34" charset="0"/>
                          </a:rPr>
                          <m:t>𝒃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𝑙</m:t>
                        </m:r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US" sz="2200" b="0" i="0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latin typeface="Arial" pitchFamily="34" charset="0"/>
                        <a:cs typeface="Arial" pitchFamily="34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/>
                        <a:cs typeface="Arial" pitchFamily="34" charset="0"/>
                      </a:rPr>
                      <m:t>  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cs typeface="Arial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/>
                                <a:cs typeface="Arial" pitchFamily="34" charset="0"/>
                              </a:rPr>
                              <m:t>𝑙</m:t>
                            </m:r>
                            <m:r>
                              <a:rPr lang="en-US" sz="2200" b="0" i="1" smtClean="0">
                                <a:latin typeface="Cambria Math"/>
                                <a:cs typeface="Arial" pitchFamily="34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endParaRPr lang="en-US" sz="2200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kí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này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sẽ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sử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dụng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phần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tiếp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theo.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/>
                </a:r>
                <a:br>
                  <a:rPr lang="en-US" sz="2400" dirty="0">
                    <a:latin typeface="Arial" pitchFamily="34" charset="0"/>
                    <a:cs typeface="Arial" pitchFamily="34" charset="0"/>
                  </a:rPr>
                </a:b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74" y="1447800"/>
                <a:ext cx="8074025" cy="4419600"/>
              </a:xfrm>
              <a:blipFill rotWithShape="1">
                <a:blip r:embed="rId2"/>
                <a:stretch>
                  <a:fillRect t="-1517" r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9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5" name="AutoShape 4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Mutil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Layer Perceptron(MLP)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74" y="1447800"/>
                <a:ext cx="8074025" cy="44196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Tương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tự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như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bài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toán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học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máy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khác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quá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trình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học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mạng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nơ-ron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vẫn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tìm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lỗi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để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đánh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giá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tìm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cách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tối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ưu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lỗi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để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quả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hợp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lý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nhất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1"/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Mỗi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nút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mạng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mạng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nơ-ron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có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thể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coi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một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bộ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phân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loại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(logistic regression)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có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lỗi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Arial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𝑾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  <a:cs typeface="Arial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Arial" pitchFamily="34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/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  <a:cs typeface="Arial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cs typeface="Arial" pitchFamily="34" charset="0"/>
                                </a:rPr>
                                <m:t>log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/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cs typeface="Arial" pitchFamily="34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Arial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Arial" pitchFamily="34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m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số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lượng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dữ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liệu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huấn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luyện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và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i="1"/>
                          <m:t>σ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)</m:t>
                        </m:r>
                      </m:sup>
                    </m:sSup>
                    <m:r>
                      <a:rPr lang="en-US" sz="2200" i="1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lần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lượt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ra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thực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tế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ra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ước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lượng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dữ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liệu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thứ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Arial" pitchFamily="34" charset="0"/>
                      </a:rPr>
                      <m:t>𝑖</m:t>
                    </m:r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74" y="1447800"/>
                <a:ext cx="8074025" cy="4419600"/>
              </a:xfrm>
              <a:blipFill rotWithShape="1">
                <a:blip r:embed="rId2"/>
                <a:stretch>
                  <a:fillRect t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4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5" name="AutoShape 4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Mutil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Layer Perceptron(MLP)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52400" y="1371600"/>
                <a:ext cx="8458200" cy="42672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Do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ra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mạng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nơ-ron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có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thể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có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nhiều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nút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nên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ta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cần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phải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ta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cho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từng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nút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1"/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Giả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sử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số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nút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ra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𝐾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i="1"/>
                          <m:t>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lần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lượt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ra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thực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tế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ước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lượng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nút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thứ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tương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ứng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1"/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Khi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lỗi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sẽ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thành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𝑾</m:t>
                        </m:r>
                      </m:e>
                    </m:d>
                    <m:r>
                      <a:rPr lang="en-US" sz="2400" b="0" i="0" smtClean="0">
                        <a:latin typeface="Cambria Math"/>
                        <a:cs typeface="Arial" pitchFamily="34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sz="2400" b="0" i="1" baseline="-25000" smtClean="0">
                                    <a:latin typeface="Cambria Math"/>
                                    <a:cs typeface="Arial" pitchFamily="34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/>
                                    <a:cs typeface="Arial" pitchFamily="34" charset="0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sz="2400" i="1"/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2400" i="1">
                                    <a:latin typeface="Cambria Math"/>
                                    <a:cs typeface="Arial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  <a:cs typeface="Arial" pitchFamily="34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  <a:cs typeface="Arial" pitchFamily="34" charset="0"/>
                                  </a:rPr>
                                  <m:t>log</m:t>
                                </m:r>
                                <m:r>
                                  <a:rPr lang="en-US" sz="2400" i="1">
                                    <a:latin typeface="Cambria Math"/>
                                    <a:cs typeface="Arial" pitchFamily="34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  <a:cs typeface="Arial" pitchFamily="34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sz="2400" i="1"/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m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số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lượng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dữ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liệu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huấn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luyện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và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200" i="1"/>
                          <m:t>σ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)</m:t>
                        </m:r>
                      </m:sup>
                    </m:sSup>
                    <m:r>
                      <a:rPr lang="en-US" sz="2200" i="1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lần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lượt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ra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thực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tế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ra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ước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lượng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dữ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liệu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thứ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cs typeface="Arial" pitchFamily="34" charset="0"/>
                      </a:rPr>
                      <m:t>𝑖</m:t>
                    </m:r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2400" y="1371600"/>
                <a:ext cx="8458200" cy="4267200"/>
              </a:xfrm>
              <a:blipFill rotWithShape="1">
                <a:blip r:embed="rId5"/>
                <a:stretch>
                  <a:fillRect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0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800" b="1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4800" b="1" dirty="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>
                <a:latin typeface="Arial" pitchFamily="34" charset="0"/>
                <a:cs typeface="Arial" pitchFamily="34" charset="0"/>
              </a:rPr>
              <a:t>ngược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5181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8680" lvl="1" indent="-457200">
              <a:buClr>
                <a:srgbClr val="9CBEBD"/>
              </a:buClr>
              <a:buFont typeface="+mj-lt"/>
              <a:buAutoNum type="arabicPeriod"/>
            </a:pPr>
            <a:endParaRPr lang="en-US" b="1" dirty="0" smtClean="0">
              <a:solidFill>
                <a:srgbClr val="2F2B2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8200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2133600"/>
                <a:ext cx="5181600" cy="2743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Lan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truyền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tiến</a:t>
                </a:r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  <a:p>
                <a:pPr lvl="2"/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đạo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𝒛</m:t>
                    </m:r>
                  </m:oMath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  <a:p>
                <a:pPr lvl="2"/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Lan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truyền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ngược</a:t>
                </a:r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  <a:p>
                <a:pPr lvl="2"/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đạo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hàm</a:t>
                </a:r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33600"/>
                <a:ext cx="5181600" cy="2743200"/>
              </a:xfrm>
              <a:prstGeom prst="rect">
                <a:avLst/>
              </a:prstGeom>
              <a:blipFill rotWithShape="1">
                <a:blip r:embed="rId2"/>
                <a:stretch>
                  <a:fillRect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76200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Giả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sử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𝐽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𝑾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𝒃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𝒀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một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mất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mát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bài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toán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𝑾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hợp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ma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trận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trọng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số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bias.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cặp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dữ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liệu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huấn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luyện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1"/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Để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>
                    <a:latin typeface="Arial" pitchFamily="34" charset="0"/>
                    <a:cs typeface="Arial" pitchFamily="34" charset="0"/>
                  </a:rPr>
                  <a:t>á</a:t>
                </a:r>
                <a:r>
                  <a:rPr lang="en-US" smtClean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dụng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Gradient Descent (GD)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ta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cần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: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marL="411480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𝑱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;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𝑱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=1,2,…</a:t>
                </a:r>
                <a:r>
                  <a:rPr lang="en-US" dirty="0">
                    <a:latin typeface="Arial" pitchFamily="34" charset="0"/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Nhưng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một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mất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mát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thường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không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phụ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thuộc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hệ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số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nên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việc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tín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trực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tiếp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rất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phức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tạp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1"/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Phương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pháp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phổ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biến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để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giải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quyết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là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backpropagation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hay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lan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truyền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ngược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giúp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toán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đạo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ngược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từ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layer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cuối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cùng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đến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layer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tiên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1"/>
                <a:r>
                  <a:rPr lang="en-US" dirty="0">
                    <a:latin typeface="Arial" pitchFamily="34" charset="0"/>
                    <a:cs typeface="Arial" pitchFamily="34" charset="0"/>
                  </a:rPr>
                  <a:t>Layer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cuối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trước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vì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nó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gần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gũi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quả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dự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mất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mát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hơn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7620000" cy="4800600"/>
              </a:xfrm>
              <a:blipFill rotWithShape="1">
                <a:blip r:embed="rId2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Lan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ngược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032544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45660"/>
                <a:ext cx="7620000" cy="8382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Tính </a:t>
                </a:r>
                <a:r>
                  <a:rPr lang="en-US" dirty="0" err="1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lần</a:t>
                </a:r>
                <a:r>
                  <a:rPr lang="en-US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lượt</a:t>
                </a:r>
                <a:r>
                  <a:rPr lang="en-US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các</a:t>
                </a:r>
                <a:r>
                  <a:rPr lang="en-US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/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err="1" smtClean="0">
                    <a:latin typeface="Cambria Math" pitchFamily="18" charset="0"/>
                    <a:ea typeface="Cambria Math" pitchFamily="18" charset="0"/>
                  </a:rPr>
                  <a:t>từ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𝑙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=2 →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𝐿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theo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công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thức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:</a:t>
                </a: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45660"/>
                <a:ext cx="7620000" cy="838200"/>
              </a:xfrm>
              <a:blipFill rotWithShape="1">
                <a:blip r:embed="rId2"/>
                <a:stretch>
                  <a:fillRect t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71600" y="2209800"/>
                <a:ext cx="5105400" cy="901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200" b="1" i="1">
                            <a:latin typeface="Cambria Math"/>
                          </a:rPr>
                          <m:t>𝒛</m:t>
                        </m:r>
                      </m:e>
                      <m:sub/>
                      <m:sup>
                        <m:r>
                          <a:rPr lang="en-US" sz="2200" i="1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𝑙</m:t>
                        </m:r>
                        <m:r>
                          <a:rPr lang="en-US" sz="2200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latin typeface="Cambria Math" pitchFamily="18" charset="0"/>
                    <a:ea typeface="Cambria Math" pitchFamily="18" charset="0"/>
                  </a:rPr>
                  <a:t> =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2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sup>
                    </m:sSubSup>
                    <m:sSubSup>
                      <m:sSubSupPr>
                        <m:ctrlPr>
                          <a:rPr lang="en-US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200" b="1" i="1">
                            <a:latin typeface="Cambria Math"/>
                          </a:rPr>
                          <m:t>𝒂</m:t>
                        </m:r>
                      </m:e>
                      <m:sub/>
                      <m:sup>
                        <m:r>
                          <a:rPr lang="en-US" sz="2200" i="1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𝑙</m:t>
                        </m:r>
                        <m:r>
                          <a:rPr lang="en-US" sz="2200" i="1">
                            <a:latin typeface="Cambria Math"/>
                          </a:rPr>
                          <m:t>−1)</m:t>
                        </m:r>
                      </m:sup>
                    </m:sSubSup>
                    <m:r>
                      <a:rPr lang="en-US" sz="2200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200" b="1" i="1">
                            <a:latin typeface="Cambria Math"/>
                          </a:rPr>
                          <m:t>𝒃</m:t>
                        </m:r>
                      </m:e>
                      <m:sub/>
                      <m:sup>
                        <m:r>
                          <a:rPr lang="en-US" sz="2200" i="1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𝑙</m:t>
                        </m:r>
                        <m:r>
                          <a:rPr lang="en-US" sz="2200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latin typeface="Cambria Math" pitchFamily="18" charset="0"/>
                    <a:ea typeface="Cambria Math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𝑙</m:t>
                    </m:r>
                  </m:oMath>
                </a14:m>
                <a:r>
                  <a:rPr lang="en-US" sz="2200" dirty="0">
                    <a:latin typeface="Cambria Math" pitchFamily="18" charset="0"/>
                    <a:ea typeface="Cambria Math" pitchFamily="18" charset="0"/>
                  </a:rPr>
                  <a:t> = 1,2,…,L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200" b="1" i="1">
                            <a:latin typeface="Cambria Math"/>
                          </a:rPr>
                          <m:t>𝒂</m:t>
                        </m:r>
                      </m:e>
                      <m:sub/>
                      <m:sup>
                        <m:r>
                          <a:rPr lang="en-US" sz="2200" i="1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𝑙</m:t>
                        </m:r>
                        <m:r>
                          <a:rPr lang="en-US" sz="2200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latin typeface="Cambria Math" pitchFamily="18" charset="0"/>
                    <a:ea typeface="Cambria Math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200" b="1" i="1">
                                <a:latin typeface="Cambria Math"/>
                              </a:rPr>
                              <m:t>𝒛</m:t>
                            </m:r>
                          </m:e>
                          <m:sub/>
                          <m:sup>
                            <m:r>
                              <a:rPr lang="en-US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200" dirty="0">
                    <a:latin typeface="Cambria Math" pitchFamily="18" charset="0"/>
                    <a:ea typeface="Cambria Math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𝑙</m:t>
                    </m:r>
                  </m:oMath>
                </a14:m>
                <a:r>
                  <a:rPr lang="en-US" sz="2200" dirty="0">
                    <a:latin typeface="Cambria Math" pitchFamily="18" charset="0"/>
                    <a:ea typeface="Cambria Math" pitchFamily="18" charset="0"/>
                  </a:rPr>
                  <a:t> = 1,2,…,</a:t>
                </a:r>
                <a:r>
                  <a:rPr lang="en-US" sz="2200" dirty="0" smtClean="0">
                    <a:latin typeface="Cambria Math" pitchFamily="18" charset="0"/>
                    <a:ea typeface="Cambria Math" pitchFamily="18" charset="0"/>
                  </a:rPr>
                  <a:t>L</a:t>
                </a:r>
                <a:endParaRPr lang="en-US" sz="22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09800"/>
                <a:ext cx="5105400" cy="901081"/>
              </a:xfrm>
              <a:prstGeom prst="rect">
                <a:avLst/>
              </a:prstGeom>
              <a:blipFill rotWithShape="1"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0" y="4343400"/>
            <a:ext cx="754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Arial" pitchFamily="34" charset="0"/>
                <a:cs typeface="Arial" pitchFamily="34" charset="0"/>
              </a:rPr>
              <a:t>Bước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feedforward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vì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cuối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mạng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200" dirty="0">
              <a:latin typeface="Arial" pitchFamily="34" charset="0"/>
              <a:cs typeface="Arial" pitchFamily="34" charset="0"/>
            </a:endParaRPr>
          </a:p>
          <a:p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09600" y="3424947"/>
                <a:ext cx="76200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>
                  <a:buNone/>
                </a:pPr>
                <a:r>
                  <a:rPr lang="en-US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Trong </a:t>
                </a:r>
                <a:r>
                  <a:rPr lang="en-US" dirty="0" err="1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đó</a:t>
                </a:r>
                <a:r>
                  <a:rPr lang="en-US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, </a:t>
                </a:r>
                <a:r>
                  <a:rPr lang="en-US" dirty="0" err="1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tầng</a:t>
                </a:r>
                <a:r>
                  <a:rPr lang="en-US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vào</a:t>
                </a:r>
                <a:r>
                  <a:rPr lang="en-US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/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chính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bằng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giá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trị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vào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của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mạng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.</a:t>
                </a: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24947"/>
                <a:ext cx="7620000" cy="838200"/>
              </a:xfrm>
              <a:prstGeom prst="rect">
                <a:avLst/>
              </a:prstGeom>
              <a:blipFill rotWithShape="1">
                <a:blip r:embed="rId4"/>
                <a:stretch>
                  <a:fillRect t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Lan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tiến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349944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9600" y="3276600"/>
                <a:ext cx="4876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1" dirty="0" err="1" smtClean="0">
                    <a:ea typeface="Cambria Math"/>
                  </a:rPr>
                  <a:t>Với</a:t>
                </a:r>
                <a:r>
                  <a:rPr lang="en-US" sz="2000" b="1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</a:rPr>
                          <m:t>𝒂</m:t>
                        </m:r>
                      </m:e>
                      <m:sub/>
                      <m:sup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𝑳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</a:rPr>
                          <m:t>𝒛</m:t>
                        </m:r>
                      </m:e>
                      <m:sub/>
                      <m:sup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𝑳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vừa</a:t>
                </a:r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ở </a:t>
                </a:r>
                <a:r>
                  <a:rPr lang="en-US" sz="2200" dirty="0" err="1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bước</a:t>
                </a:r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1.</a:t>
                </a:r>
                <a:endParaRPr lang="en-US" sz="2200" dirty="0">
                  <a:solidFill>
                    <a:srgbClr val="2F2B2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76600"/>
                <a:ext cx="4876800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1250" t="-8571" b="-2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76200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600" kern="1200" cap="none" spc="-10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800" b="1" dirty="0" err="1" smtClean="0"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sz="38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800" b="1" dirty="0" err="1" smtClean="0">
                    <a:latin typeface="Arial" pitchFamily="34" charset="0"/>
                    <a:cs typeface="Arial" pitchFamily="34" charset="0"/>
                  </a:rPr>
                  <a:t>đạo</a:t>
                </a:r>
                <a:r>
                  <a:rPr lang="en-US" sz="38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800" b="1" dirty="0" err="1" smtClean="0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sz="38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800" b="1" dirty="0" err="1" smtClean="0"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en-US" sz="38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2F2B20"/>
                        </a:solidFill>
                        <a:latin typeface="Cambria Math"/>
                      </a:rPr>
                      <m:t>𝒛</m:t>
                    </m:r>
                  </m:oMath>
                </a14:m>
                <a:endParaRPr lang="en-US" sz="3800" dirty="0"/>
              </a:p>
            </p:txBody>
          </p:sp>
        </mc:Choice>
        <mc:Fallback>
          <p:sp>
            <p:nvSpPr>
              <p:cNvPr id="7" name="Title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7620000" cy="1143000"/>
              </a:xfrm>
              <a:prstGeom prst="rect">
                <a:avLst/>
              </a:prstGeom>
              <a:blipFill rotWithShape="1">
                <a:blip r:embed="rId3"/>
                <a:stretch>
                  <a:fillRect l="-2560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438400" y="1981200"/>
                <a:ext cx="2895599" cy="7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1" i="1" smtClean="0"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6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600" b="1" i="1" smtClean="0">
                            <a:latin typeface="Cambria Math"/>
                            <a:ea typeface="Cambria Math"/>
                          </a:rPr>
                          <m:t>𝑱</m:t>
                        </m:r>
                      </m:num>
                      <m:den>
                        <m:r>
                          <a:rPr lang="en-US" sz="2600" b="1" i="1" smtClean="0"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6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6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6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𝑳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2600" b="1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1" i="1"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600" b="1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600" b="1" i="1">
                            <a:latin typeface="Cambria Math"/>
                            <a:ea typeface="Cambria Math"/>
                          </a:rPr>
                          <m:t>𝑱</m:t>
                        </m:r>
                      </m:num>
                      <m:den>
                        <m:r>
                          <a:rPr lang="en-US" sz="2600" b="1" i="1"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6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6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6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>
                                    <a:latin typeface="Cambria Math"/>
                                  </a:rPr>
                                  <m:t>𝑳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sz="2600" b="1" dirty="0" smtClean="0"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en-US" sz="2600" b="1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1" i="1"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6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6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6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>
                                    <a:latin typeface="Cambria Math"/>
                                  </a:rPr>
                                  <m:t>𝑳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sz="2600" b="1" i="1"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6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𝒛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6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>
                                    <a:latin typeface="Cambria Math"/>
                                  </a:rPr>
                                  <m:t>𝑳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en-US" sz="26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981200"/>
                <a:ext cx="2895599" cy="792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893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7696200" cy="106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Tính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đạo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2F2B2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ngược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lại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latin typeface="Arial" pitchFamily="34" charset="0"/>
                    <a:cs typeface="Arial" pitchFamily="34" charset="0"/>
                  </a:rPr>
                  <a:t>từ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 pitchFamily="18" charset="0"/>
                      </a:rPr>
                      <m:t>𝑙</m:t>
                    </m:r>
                    <m:r>
                      <a:rPr lang="en-US" i="1">
                        <a:latin typeface="Cambria Math"/>
                        <a:ea typeface="Cambria Math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 pitchFamily="18" charset="0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theo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công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thức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: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7696200" cy="1066800"/>
              </a:xfrm>
              <a:blipFill rotWithShape="1">
                <a:blip r:embed="rId2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Lan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ngược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81198" y="2954157"/>
                <a:ext cx="4648201" cy="738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𝑱</m:t>
                        </m:r>
                      </m:num>
                      <m:den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𝒛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2400" b="1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𝑱</m:t>
                        </m:r>
                      </m:num>
                      <m:den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𝒍</m:t>
                                </m:r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𝒛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𝒍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2400" b="1" i="1" smtClean="0"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𝒛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8" y="2954157"/>
                <a:ext cx="4648201" cy="738920"/>
              </a:xfrm>
              <a:prstGeom prst="rect">
                <a:avLst/>
              </a:prstGeom>
              <a:blipFill rotWithShape="1">
                <a:blip r:embed="rId3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81000" y="3962400"/>
                <a:ext cx="7696200" cy="106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</a:rPr>
                          <m:t>𝒛</m:t>
                        </m:r>
                      </m:e>
                      <m:sub/>
                      <m:sup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𝒍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</a:rPr>
                          <m:t>𝒂</m:t>
                        </m:r>
                      </m:e>
                      <m:sub/>
                      <m:sup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𝒍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ở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bước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1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𝑱</m:t>
                        </m:r>
                      </m:num>
                      <m:den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𝒛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𝒍</m:t>
                                </m:r>
                                <m:r>
                                  <a:rPr lang="en-US" sz="20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ở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vòng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lặp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trước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7696200" cy="1066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224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9600" y="3276600"/>
                <a:ext cx="7696200" cy="1014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dirty="0" smtClean="0">
                    <a:solidFill>
                      <a:srgbClr val="2F2B20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Với</a:t>
                </a:r>
                <a:r>
                  <a:rPr lang="en-US" sz="2000" b="1" dirty="0" smtClean="0">
                    <a:solidFill>
                      <a:srgbClr val="2F2B20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2F2B20"/>
                            </a:solidFill>
                            <a:latin typeface="Cambria Math"/>
                          </a:rPr>
                          <m:t>𝒂</m:t>
                        </m:r>
                      </m:e>
                      <m:sub/>
                      <m:sup>
                        <m:d>
                          <m:dPr>
                            <m:ctrlPr>
                              <a:rPr lang="en-US" sz="20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𝒍</m:t>
                            </m:r>
                            <m:r>
                              <a:rPr lang="en-US" sz="2000" b="1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tính </a:t>
                </a:r>
                <a:r>
                  <a:rPr lang="en-US" sz="2200" dirty="0" err="1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ở </a:t>
                </a:r>
                <a:r>
                  <a:rPr lang="en-US" sz="2200" dirty="0" err="1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bước</a:t>
                </a:r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1 </a:t>
                </a:r>
                <a:r>
                  <a:rPr lang="en-US" sz="2200" dirty="0" err="1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𝑱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tính</a:t>
                </a:r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ở </a:t>
                </a:r>
                <a:r>
                  <a:rPr lang="en-US" sz="2200" dirty="0" err="1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bước</a:t>
                </a:r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3.</a:t>
                </a:r>
              </a:p>
              <a:p>
                <a:pPr/>
                <a:r>
                  <a:rPr lang="en-US" sz="2200" dirty="0" err="1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Tương</a:t>
                </a:r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tự</a:t>
                </a:r>
                <a:r>
                  <a:rPr lang="en-US" sz="2200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en-US" sz="2200" dirty="0">
                  <a:solidFill>
                    <a:srgbClr val="2F2B2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76600"/>
                <a:ext cx="7696200" cy="1014637"/>
              </a:xfrm>
              <a:prstGeom prst="rect">
                <a:avLst/>
              </a:prstGeom>
              <a:blipFill rotWithShape="1">
                <a:blip r:embed="rId2"/>
                <a:stretch>
                  <a:fillRect l="-950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đạo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hàm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438400" y="2461121"/>
                <a:ext cx="2895599" cy="7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1" i="1" smtClean="0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600" b="1" i="1" smtClean="0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600" b="1" i="1" smtClean="0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𝑱</m:t>
                        </m:r>
                      </m:num>
                      <m:den>
                        <m:r>
                          <a:rPr lang="en-US" sz="2600" b="1" i="1" smtClean="0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6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600" b="1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𝑾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6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2600" b="1" smtClean="0">
                        <a:solidFill>
                          <a:srgbClr val="2F2B2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𝑱</m:t>
                        </m:r>
                      </m:num>
                      <m:den>
                        <m: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6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600" b="1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6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sz="2600" b="1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en-US" sz="2600" b="1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6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6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6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6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6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𝑾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6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en-US" sz="2600" b="1" dirty="0">
                  <a:solidFill>
                    <a:srgbClr val="2F2B2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461121"/>
                <a:ext cx="2895599" cy="7927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7696200" cy="106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Tính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đạo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tham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số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cs typeface="Arial" pitchFamily="34" charset="0"/>
                      </a:rPr>
                      <m:t>𝒘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theo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công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thức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: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7696200" cy="1066800"/>
              </a:xfrm>
              <a:blipFill rotWithShape="1">
                <a:blip r:embed="rId4"/>
                <a:stretch>
                  <a:fillRect t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67000" y="4495800"/>
                <a:ext cx="2895599" cy="7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smtClean="0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1" i="1" smtClean="0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600" b="1" i="1" smtClean="0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600" b="1" i="1" smtClean="0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𝑱</m:t>
                        </m:r>
                      </m:num>
                      <m:den>
                        <m:r>
                          <a:rPr lang="en-US" sz="2600" b="1" i="1" smtClean="0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6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600" b="1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6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2600" b="1" smtClean="0">
                        <a:solidFill>
                          <a:srgbClr val="2F2B2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𝑱</m:t>
                        </m:r>
                      </m:num>
                      <m:den>
                        <m: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6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600" b="1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6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smtClean="0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sz="2600" b="1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en-US" sz="2600" b="1" dirty="0" smtClean="0">
                    <a:solidFill>
                      <a:srgbClr val="2F2B2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6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6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6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sz="2600" b="1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600" b="1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600" b="1" i="1" smtClean="0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sz="26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>
                                    <a:solidFill>
                                      <a:srgbClr val="2F2B20"/>
                                    </a:solidFill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en-US" sz="2600" b="1" dirty="0">
                  <a:solidFill>
                    <a:srgbClr val="2F2B2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495800"/>
                <a:ext cx="2895599" cy="7927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112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kết thúc trong PowerPoint đẹp (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916"/>
            <a:ext cx="9266738" cy="69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800" b="1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1: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tạo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5181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nơ-ron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học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tạo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hoạt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Mutil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Layer Perceptron</a:t>
            </a:r>
          </a:p>
          <a:p>
            <a:pPr marL="868680" lvl="1" indent="-457200">
              <a:buFont typeface="+mj-lt"/>
              <a:buAutoNum type="arabicPeriod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nơ-ron</a:t>
            </a:r>
            <a:endParaRPr lang="en-US" sz="3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543800" cy="4572000"/>
          </a:xfrm>
        </p:spPr>
        <p:txBody>
          <a:bodyPr>
            <a:normAutofit/>
          </a:bodyPr>
          <a:lstStyle/>
          <a:p>
            <a:pPr lvl="2"/>
            <a:r>
              <a:rPr lang="en-US" sz="2400" dirty="0" err="1">
                <a:latin typeface="Arial" pitchFamily="34" charset="0"/>
                <a:cs typeface="Arial" pitchFamily="34" charset="0"/>
              </a:rPr>
              <a:t>Dựa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phi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DL(Deep Learning)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giọng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hay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lvl="2"/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học</a:t>
            </a:r>
            <a:endParaRPr lang="en-US" sz="3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96200" cy="3276600"/>
          </a:xfrm>
        </p:spPr>
        <p:txBody>
          <a:bodyPr>
            <a:noAutofit/>
          </a:bodyPr>
          <a:lstStyle/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nắm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bắt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tắc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2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Nơ-ron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sinh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1026" name="Picture 2" descr="Cách các tế bào não liên lạc với nhau | VI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37016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0375" y="59819"/>
            <a:ext cx="7620000" cy="1143000"/>
          </a:xfrm>
        </p:spPr>
        <p:txBody>
          <a:bodyPr/>
          <a:lstStyle/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Nơ-ron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sinh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455" y="1117060"/>
            <a:ext cx="8153399" cy="4800600"/>
          </a:xfrm>
        </p:spPr>
        <p:txBody>
          <a:bodyPr>
            <a:noAutofit/>
          </a:bodyPr>
          <a:lstStyle/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dendrites(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đuôi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gai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), soma(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thân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bào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axon.</a:t>
            </a:r>
          </a:p>
          <a:p>
            <a:pPr lvl="1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Dendrites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hay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đuôi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gai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sợi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nhánh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Soma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dendrites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duy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Axon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hai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axon body(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thân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axon terminals(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thúc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Axon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đạt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ngưỡng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soma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axon body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Axon terminals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hay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synapses working(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khớp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0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543800" cy="4572000"/>
          </a:xfrm>
        </p:spPr>
        <p:txBody>
          <a:bodyPr>
            <a:normAutofit/>
          </a:bodyPr>
          <a:lstStyle/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Dựa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hay perceptron 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khái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niệm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slide).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perceptron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lẻ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perceptron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411480" lvl="1" indent="0"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Nơ-ron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(perceptron)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026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smtClean="0">
                <a:latin typeface="Arial" pitchFamily="34" charset="0"/>
                <a:cs typeface="Arial" pitchFamily="34" charset="0"/>
              </a:rPr>
              <a:t>Perceptron(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1026" name="Picture 2" descr="Perceptr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20377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3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3053</TotalTime>
  <Words>1790</Words>
  <Application>Microsoft Office PowerPoint</Application>
  <PresentationFormat>On-screen Show (4:3)</PresentationFormat>
  <Paragraphs>132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Adjacency</vt:lpstr>
      <vt:lpstr>Đề tài  Lý thuyết mạng Neural đa tầng  Thuật toán lan truyền ngược (Back propagation algothrim)</vt:lpstr>
      <vt:lpstr>Tóm tắt</vt:lpstr>
      <vt:lpstr>Phần 1: Mạng nơ-ron nhân tạo</vt:lpstr>
      <vt:lpstr>Tổng quan mạng nơ-ron</vt:lpstr>
      <vt:lpstr>Nơ-ron sinh học</vt:lpstr>
      <vt:lpstr>Nơ-ron sinh học(tt)</vt:lpstr>
      <vt:lpstr>Nơ-ron sinh học(tt)</vt:lpstr>
      <vt:lpstr>PowerPoint Presentation</vt:lpstr>
      <vt:lpstr>PowerPoint Presentation</vt:lpstr>
      <vt:lpstr>Perceptron(tt)</vt:lpstr>
      <vt:lpstr>Hàm kích hoạt</vt:lpstr>
      <vt:lpstr>Hàm kích hoạt(tt)</vt:lpstr>
      <vt:lpstr>Hàm kích hoạt(tt)</vt:lpstr>
      <vt:lpstr>PowerPoint Presentation</vt:lpstr>
      <vt:lpstr>Mutil Layer Perceptron(MLP)</vt:lpstr>
      <vt:lpstr>Mutil Layer Perceptron(MLP)</vt:lpstr>
      <vt:lpstr>Mutil Layer Perceptron(MLP)</vt:lpstr>
      <vt:lpstr>Mutil Layer Perceptron(MLP)</vt:lpstr>
      <vt:lpstr>Mutil Layer Perceptron(MLP)</vt:lpstr>
      <vt:lpstr>Mutil Layer Perceptron(MLP)</vt:lpstr>
      <vt:lpstr>Mutil Layer Perceptron(MLP)</vt:lpstr>
      <vt:lpstr>Mutil Layer Perceptron(MLP)</vt:lpstr>
      <vt:lpstr>Phần 2: Thuật toán lan truyền ngược</vt:lpstr>
      <vt:lpstr>Lan truyền ngược</vt:lpstr>
      <vt:lpstr>Lan truyền tiến</vt:lpstr>
      <vt:lpstr>Tính đạo hàm theo z</vt:lpstr>
      <vt:lpstr>Lan truyền ngược</vt:lpstr>
      <vt:lpstr>Tính đạo hàm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Graph2vec: Learning distributed representations of graphs</dc:title>
  <dc:creator>Admin</dc:creator>
  <cp:lastModifiedBy>Admin</cp:lastModifiedBy>
  <cp:revision>175</cp:revision>
  <dcterms:created xsi:type="dcterms:W3CDTF">2020-05-04T09:33:47Z</dcterms:created>
  <dcterms:modified xsi:type="dcterms:W3CDTF">2020-10-15T14:04:19Z</dcterms:modified>
</cp:coreProperties>
</file>