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82" r:id="rId6"/>
    <p:sldId id="259" r:id="rId7"/>
    <p:sldId id="260" r:id="rId8"/>
    <p:sldId id="290" r:id="rId9"/>
    <p:sldId id="319" r:id="rId10"/>
    <p:sldId id="320" r:id="rId11"/>
    <p:sldId id="321" r:id="rId12"/>
    <p:sldId id="322" r:id="rId13"/>
    <p:sldId id="323" r:id="rId14"/>
    <p:sldId id="327" r:id="rId15"/>
    <p:sldId id="324" r:id="rId16"/>
    <p:sldId id="325" r:id="rId17"/>
    <p:sldId id="326" r:id="rId18"/>
    <p:sldId id="328" r:id="rId19"/>
    <p:sldId id="329" r:id="rId20"/>
    <p:sldId id="336" r:id="rId21"/>
    <p:sldId id="330" r:id="rId22"/>
    <p:sldId id="331" r:id="rId23"/>
    <p:sldId id="332" r:id="rId24"/>
    <p:sldId id="335" r:id="rId25"/>
    <p:sldId id="333" r:id="rId26"/>
    <p:sldId id="334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27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82" d="100"/>
          <a:sy n="82" d="100"/>
        </p:scale>
        <p:origin x="90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3C61E7-77AA-4158-9F53-DC3032DBB365}" type="datetimeFigureOut">
              <a:rPr lang="en-US" smtClean="0"/>
              <a:t>11/22/2020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313612" cy="914399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Một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số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vấn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của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ML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qua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việc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xây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hình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cho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phân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loại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81" y="4648200"/>
            <a:ext cx="7589263" cy="1219200"/>
          </a:xfrm>
        </p:spPr>
        <p:txBody>
          <a:bodyPr>
            <a:noAutofit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16,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11,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2020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Cường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Phúc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Chí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Khâm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viên:51603242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51702119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219199"/>
            <a:ext cx="6781800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cuối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kì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môn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178698" cy="12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848600" cy="48768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băm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rời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log(n+1)/log(2)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/>
              <a:t>4294967295 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rời</a:t>
            </a:r>
            <a:r>
              <a:rPr lang="en-US" sz="2400" dirty="0" smtClean="0"/>
              <a:t> </a:t>
            </a:r>
            <a:r>
              <a:rPr lang="en-US" sz="2400" dirty="0" err="1" smtClean="0"/>
              <a:t>rạc</a:t>
            </a:r>
            <a:r>
              <a:rPr lang="en-US" sz="2400" dirty="0" smtClean="0"/>
              <a:t>, ta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32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715000" cy="64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88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848600" cy="4876800"/>
          </a:xfrm>
        </p:spPr>
        <p:txBody>
          <a:bodyPr>
            <a:noAutofit/>
          </a:bodyPr>
          <a:lstStyle/>
          <a:p>
            <a:pPr marL="411480" lvl="1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Xảy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2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478386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1300" y="5793470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Balance scale dataset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Balance Scale Dataset: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" y="26670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TextBox 5"/>
          <p:cNvSpPr txBox="1"/>
          <p:nvPr/>
        </p:nvSpPr>
        <p:spPr>
          <a:xfrm>
            <a:off x="370114" y="1678632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9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0714"/>
            <a:ext cx="6581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Up-sample Minority class.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Down-sample Majority class.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 a suitably metrics.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Panalize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Algorithms.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Tree-base Algorithms.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Up-sample Minority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-learn”.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Up-sample Minority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1: chia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“replacement”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0714"/>
            <a:ext cx="6581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335541"/>
            <a:ext cx="841533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4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5943600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nominal.</a:t>
            </a: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overfiting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Early stopping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3: Convolution Neural Network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355"/>
            <a:ext cx="8443930" cy="52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Down-sample Majority 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hưởng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“Resample”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-learn”.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Up-sample Minority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1: chia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replacement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thiểu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" y="1537590"/>
            <a:ext cx="8434387" cy="532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5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" y="1640559"/>
            <a:ext cx="8339137" cy="521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a suitable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metris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Arial"/>
              </a:rPr>
              <a:t>"</a:t>
            </a:r>
            <a:r>
              <a:rPr lang="en-US" sz="2400" i="1" dirty="0">
                <a:solidFill>
                  <a:srgbClr val="333333"/>
                </a:solidFill>
                <a:latin typeface="Arial"/>
              </a:rPr>
              <a:t>if you judge a fish on its ability to climb a tree, it will live its whole life believing that it is stupid</a:t>
            </a:r>
            <a:r>
              <a:rPr lang="en-US" sz="2400" i="1" dirty="0" smtClean="0">
                <a:solidFill>
                  <a:srgbClr val="333333"/>
                </a:solidFill>
                <a:latin typeface="Arial"/>
              </a:rPr>
              <a:t>.“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Tương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việc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huấn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luyện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hiệu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quả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,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nên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chọn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nó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metrics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phù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hợp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rial"/>
              </a:rPr>
              <a:t>Area Under ROC Curve</a:t>
            </a:r>
            <a:r>
              <a:rPr lang="en-US" sz="2400" dirty="0">
                <a:solidFill>
                  <a:srgbClr val="333333"/>
                </a:solidFill>
                <a:latin typeface="Arial"/>
              </a:rPr>
              <a:t> (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AURC)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một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thư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viện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thể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dùng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AURC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cần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tính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xác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suất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đoán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thay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vì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chỉ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dự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</a:rPr>
              <a:t>đoán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Hàm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4ED0"/>
                </a:solidFill>
                <a:latin typeface="Monaco"/>
              </a:rPr>
              <a:t>predict_proba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()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thể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giúp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ta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làm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điều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onaco"/>
              </a:rPr>
              <a:t>đó</a:t>
            </a:r>
            <a:r>
              <a:rPr lang="en-US" sz="2400" dirty="0" smtClean="0">
                <a:solidFill>
                  <a:srgbClr val="333333"/>
                </a:solidFill>
                <a:latin typeface="Monaco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35829"/>
            <a:ext cx="61277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971800"/>
            <a:ext cx="73152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905000"/>
            <a:ext cx="8372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" y="4343399"/>
            <a:ext cx="833981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penalize algorithms: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Penalized-SVM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SVC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sklearn.svm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1404"/>
            <a:ext cx="80772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6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71" y="2362200"/>
            <a:ext cx="784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nominal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399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tree-based algorithms: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Decision trees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Random Forests, </a:t>
            </a:r>
            <a:r>
              <a:rPr lang="en-US" sz="2400" dirty="0">
                <a:solidFill>
                  <a:srgbClr val="333333"/>
                </a:solidFill>
                <a:latin typeface="Arial"/>
              </a:rPr>
              <a:t>Gradient Boosted Trees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,…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Ở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ví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dụ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ta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sẽ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 pitchFamily="34" charset="0"/>
              </a:rPr>
              <a:t>dùng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/>
              </a:rPr>
              <a:t>Random </a:t>
            </a:r>
            <a:r>
              <a:rPr lang="en-US" sz="2400" dirty="0" smtClean="0">
                <a:solidFill>
                  <a:srgbClr val="333333"/>
                </a:solidFill>
                <a:latin typeface="Arial"/>
              </a:rPr>
              <a:t>Forests algorithms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447800"/>
            <a:ext cx="8224837" cy="537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8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OVERFITTING LÀ GÌ?</a:t>
            </a:r>
          </a:p>
          <a:p>
            <a:r>
              <a:rPr lang="en-US" dirty="0" smtClean="0"/>
              <a:t>Overfitting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khít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smtClean="0"/>
              <a:t>Overfitting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ngắn</a:t>
            </a:r>
            <a:r>
              <a:rPr lang="en-US" b="1" dirty="0" smtClean="0"/>
              <a:t> </a:t>
            </a:r>
            <a:r>
              <a:rPr lang="en-US" b="1" dirty="0" err="1" smtClean="0"/>
              <a:t>gọn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đây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ta training </a:t>
            </a:r>
            <a:r>
              <a:rPr lang="en-US" b="1" dirty="0" err="1" smtClean="0"/>
              <a:t>trên</a:t>
            </a:r>
            <a:r>
              <a:rPr lang="en-US" b="1" dirty="0" smtClean="0"/>
              <a:t> training set </a:t>
            </a:r>
            <a:r>
              <a:rPr lang="en-US" b="1" dirty="0" err="1" smtClean="0"/>
              <a:t>dù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rất</a:t>
            </a:r>
            <a:r>
              <a:rPr lang="en-US" b="1" dirty="0" smtClean="0"/>
              <a:t> </a:t>
            </a:r>
            <a:r>
              <a:rPr lang="en-US" b="1" dirty="0" err="1" smtClean="0"/>
              <a:t>tốt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gần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) </a:t>
            </a:r>
            <a:r>
              <a:rPr lang="en-US" b="1" dirty="0" err="1" smtClean="0"/>
              <a:t>nhưng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rất</a:t>
            </a:r>
            <a:r>
              <a:rPr lang="en-US" b="1" dirty="0" smtClean="0"/>
              <a:t> </a:t>
            </a:r>
            <a:r>
              <a:rPr lang="en-US" b="1" dirty="0" err="1" smtClean="0"/>
              <a:t>kém</a:t>
            </a:r>
            <a:r>
              <a:rPr lang="en-US" b="1" dirty="0" smtClean="0"/>
              <a:t> ở testing set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training </a:t>
            </a:r>
            <a:r>
              <a:rPr lang="en-US" dirty="0" err="1" smtClean="0"/>
              <a:t>và</a:t>
            </a:r>
            <a:r>
              <a:rPr lang="en-US" dirty="0" smtClean="0"/>
              <a:t> testing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63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training set: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Tập</a:t>
            </a:r>
            <a:r>
              <a:rPr lang="en-US" dirty="0" smtClean="0"/>
              <a:t> testing set: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3733800" cy="1954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77" y="4615604"/>
            <a:ext cx="3581400" cy="18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25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93" y="1143000"/>
            <a:ext cx="7620000" cy="4800600"/>
          </a:xfrm>
        </p:spPr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 </a:t>
            </a:r>
            <a:r>
              <a:rPr lang="en-US" dirty="0" err="1" smtClean="0"/>
              <a:t>sau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training set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training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:</a:t>
            </a:r>
          </a:p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93" y="1853613"/>
            <a:ext cx="3633787" cy="1827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42" y="5001217"/>
            <a:ext cx="3581400" cy="18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79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ta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testing set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30% </a:t>
            </a:r>
            <a:r>
              <a:rPr lang="en-US" dirty="0" err="1" smtClean="0"/>
              <a:t>trên</a:t>
            </a:r>
            <a:r>
              <a:rPr lang="en-US" dirty="0" smtClean="0"/>
              <a:t> testing set.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training error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1.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4295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0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trên</a:t>
            </a:r>
            <a:r>
              <a:rPr lang="en-US" dirty="0" smtClean="0"/>
              <a:t> testing 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100%.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overfit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114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9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overfitting </a:t>
            </a:r>
            <a:r>
              <a:rPr lang="en-US" dirty="0" err="1" smtClean="0"/>
              <a:t>như</a:t>
            </a:r>
            <a:r>
              <a:rPr lang="en-US" dirty="0" smtClean="0"/>
              <a:t>: Validation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validation set), cross validation (chia training set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validation set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run)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b="1" dirty="0" smtClean="0"/>
              <a:t>early stopping.</a:t>
            </a:r>
          </a:p>
          <a:p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, ta </a:t>
            </a:r>
            <a:r>
              <a:rPr lang="en-US" b="1" dirty="0" err="1" smtClean="0"/>
              <a:t>thường</a:t>
            </a:r>
            <a:r>
              <a:rPr lang="en-US" b="1" dirty="0" smtClean="0"/>
              <a:t> </a:t>
            </a:r>
            <a:r>
              <a:rPr lang="en-US" b="1" dirty="0" err="1" smtClean="0"/>
              <a:t>áp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lặp</a:t>
            </a:r>
            <a:r>
              <a:rPr lang="en-US" b="1" dirty="0" smtClean="0"/>
              <a:t>,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mất</a:t>
            </a:r>
            <a:r>
              <a:rPr lang="en-US" b="1" dirty="0" smtClean="0"/>
              <a:t> </a:t>
            </a:r>
            <a:r>
              <a:rPr lang="en-US" b="1" dirty="0" err="1" smtClean="0"/>
              <a:t>mát</a:t>
            </a:r>
            <a:r>
              <a:rPr lang="en-US" b="1" dirty="0" smtClean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giảm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lần</a:t>
            </a:r>
            <a:r>
              <a:rPr lang="en-US" b="1" dirty="0" smtClean="0"/>
              <a:t> </a:t>
            </a:r>
            <a:r>
              <a:rPr lang="en-US" b="1" dirty="0" err="1" smtClean="0"/>
              <a:t>lặp</a:t>
            </a:r>
            <a:r>
              <a:rPr lang="en-US" b="1" dirty="0" smtClean="0"/>
              <a:t>. Early stopping </a:t>
            </a:r>
            <a:r>
              <a:rPr lang="en-US" b="1" dirty="0" err="1" smtClean="0"/>
              <a:t>dừng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trước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mất</a:t>
            </a:r>
            <a:r>
              <a:rPr lang="en-US" b="1" dirty="0" smtClean="0"/>
              <a:t> </a:t>
            </a:r>
            <a:r>
              <a:rPr lang="en-US" b="1" dirty="0" err="1" smtClean="0"/>
              <a:t>mát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nhỏ</a:t>
            </a:r>
            <a:r>
              <a:rPr lang="en-US" b="1" dirty="0" smtClean="0"/>
              <a:t>, </a:t>
            </a:r>
            <a:r>
              <a:rPr lang="en-US" b="1" dirty="0" err="1" smtClean="0"/>
              <a:t>giúp</a:t>
            </a:r>
            <a:r>
              <a:rPr lang="en-US" b="1" dirty="0" smtClean="0"/>
              <a:t> </a:t>
            </a:r>
            <a:r>
              <a:rPr lang="en-US" b="1" dirty="0" err="1" smtClean="0"/>
              <a:t>tránh</a:t>
            </a:r>
            <a:r>
              <a:rPr lang="en-US" b="1" dirty="0" smtClean="0"/>
              <a:t> overfitting.</a:t>
            </a:r>
          </a:p>
          <a:p>
            <a:r>
              <a:rPr lang="en-US" b="1" dirty="0" err="1" smtClean="0"/>
              <a:t>Dừng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? Ta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tách</a:t>
            </a:r>
            <a:r>
              <a:rPr lang="en-US" b="1" dirty="0" smtClean="0"/>
              <a:t> training set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r>
              <a:rPr lang="en-US" b="1" dirty="0" smtClean="0"/>
              <a:t> validation set.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/>
              <a:t> </a:t>
            </a:r>
            <a:r>
              <a:rPr lang="en-US" b="1" dirty="0" err="1" smtClean="0"/>
              <a:t>vòng</a:t>
            </a:r>
            <a:r>
              <a:rPr lang="en-US" b="1" dirty="0" smtClean="0"/>
              <a:t> </a:t>
            </a:r>
            <a:r>
              <a:rPr lang="en-US" b="1" dirty="0" err="1" smtClean="0"/>
              <a:t>lặp</a:t>
            </a:r>
            <a:r>
              <a:rPr lang="en-US" b="1" dirty="0" smtClean="0"/>
              <a:t>, ta </a:t>
            </a:r>
            <a:r>
              <a:rPr lang="en-US" b="1" dirty="0" err="1" smtClean="0"/>
              <a:t>tính</a:t>
            </a:r>
            <a:r>
              <a:rPr lang="en-US" b="1" dirty="0" smtClean="0"/>
              <a:t> train error </a:t>
            </a:r>
            <a:r>
              <a:rPr lang="en-US" b="1" dirty="0" err="1" smtClean="0"/>
              <a:t>và</a:t>
            </a:r>
            <a:r>
              <a:rPr lang="en-US" b="1" dirty="0" smtClean="0"/>
              <a:t> validation error,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validation error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chiều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tăng</a:t>
            </a:r>
            <a:r>
              <a:rPr lang="en-US" b="1" dirty="0" smtClean="0"/>
              <a:t> </a:t>
            </a:r>
            <a:r>
              <a:rPr lang="en-US" b="1" dirty="0" err="1" smtClean="0"/>
              <a:t>lên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</a:t>
            </a:r>
            <a:r>
              <a:rPr lang="en-US" b="1" dirty="0" err="1" smtClean="0"/>
              <a:t>dừng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validation error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nhỏ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11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0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pPr lvl="2"/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nominal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153400" cy="45720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Nominal categorical features)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color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“red”, “green”, “blue”.</a:t>
            </a:r>
          </a:p>
        </p:txBody>
      </p:sp>
    </p:spTree>
    <p:extLst>
      <p:ext uri="{BB962C8B-B14F-4D97-AF65-F5344CB8AC3E}">
        <p14:creationId xmlns:p14="http://schemas.microsoft.com/office/powerpoint/2010/main" val="1381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9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9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kết thúc trong PowerPoint đẹp (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16"/>
            <a:ext cx="9266738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lvl="2"/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9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One-hot,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0375" y="59819"/>
            <a:ext cx="7620000" cy="1143000"/>
          </a:xfrm>
        </p:spPr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455" y="1117060"/>
            <a:ext cx="8153399" cy="4800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(Numeric encoding):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(label encoding),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(integer encoding).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“red” = 1, “green” = 2, “blue” = 3.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45720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57" y="1371600"/>
            <a:ext cx="7238999" cy="1447800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color.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2971800"/>
            <a:ext cx="84010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4604</TotalTime>
  <Words>1686</Words>
  <Application>Microsoft Office PowerPoint</Application>
  <PresentationFormat>On-screen Show (4:3)</PresentationFormat>
  <Paragraphs>164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</vt:lpstr>
      <vt:lpstr>Monaco</vt:lpstr>
      <vt:lpstr>Wingdings</vt:lpstr>
      <vt:lpstr>Adjacency</vt:lpstr>
      <vt:lpstr>Đề tài  Một số vấn đề của ML thông qua việc xây dựng mô hình học máy cho bài toán phân loại</vt:lpstr>
      <vt:lpstr>Tóm tắt</vt:lpstr>
      <vt:lpstr>Phần 1: Tiền xử lý dữ liệu</vt:lpstr>
      <vt:lpstr>Xử lý dữ liệu dạng nominal</vt:lpstr>
      <vt:lpstr>Xử lý dữ liệu dạng nominal(tt)</vt:lpstr>
      <vt:lpstr>Xử lý dữ liệu dạng nominal(tt)</vt:lpstr>
      <vt:lpstr>Xử lý dữ liệu dạng nominal(tt)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Xử lý dữ liệu không cân bằng(tt)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</vt:lpstr>
      <vt:lpstr>OVERFITTING</vt:lpstr>
      <vt:lpstr>OVERFITTING</vt:lpstr>
      <vt:lpstr>OVERFITTING</vt:lpstr>
      <vt:lpstr>OVERFITTING</vt:lpstr>
      <vt:lpstr>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Graph2vec: Learning distributed representations of graphs</dc:title>
  <dc:creator>Admin</dc:creator>
  <cp:lastModifiedBy>Admin</cp:lastModifiedBy>
  <cp:revision>333</cp:revision>
  <dcterms:created xsi:type="dcterms:W3CDTF">2020-05-04T09:33:47Z</dcterms:created>
  <dcterms:modified xsi:type="dcterms:W3CDTF">2020-11-22T13:16:45Z</dcterms:modified>
</cp:coreProperties>
</file>