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3" r:id="rId5"/>
    <p:sldId id="282" r:id="rId6"/>
    <p:sldId id="259" r:id="rId7"/>
    <p:sldId id="260" r:id="rId8"/>
    <p:sldId id="290" r:id="rId9"/>
    <p:sldId id="319" r:id="rId10"/>
    <p:sldId id="320" r:id="rId11"/>
    <p:sldId id="321" r:id="rId12"/>
    <p:sldId id="322" r:id="rId13"/>
    <p:sldId id="323" r:id="rId14"/>
    <p:sldId id="327" r:id="rId15"/>
    <p:sldId id="324" r:id="rId16"/>
    <p:sldId id="325" r:id="rId17"/>
    <p:sldId id="326" r:id="rId18"/>
    <p:sldId id="328" r:id="rId19"/>
    <p:sldId id="329" r:id="rId20"/>
    <p:sldId id="336" r:id="rId21"/>
    <p:sldId id="330" r:id="rId22"/>
    <p:sldId id="331" r:id="rId23"/>
    <p:sldId id="332" r:id="rId24"/>
    <p:sldId id="335" r:id="rId25"/>
    <p:sldId id="333" r:id="rId26"/>
    <p:sldId id="334" r:id="rId27"/>
    <p:sldId id="337" r:id="rId28"/>
    <p:sldId id="338" r:id="rId29"/>
    <p:sldId id="339" r:id="rId30"/>
    <p:sldId id="340" r:id="rId31"/>
    <p:sldId id="341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4660"/>
  </p:normalViewPr>
  <p:slideViewPr>
    <p:cSldViewPr>
      <p:cViewPr varScale="1">
        <p:scale>
          <a:sx n="58" d="100"/>
          <a:sy n="58" d="100"/>
        </p:scale>
        <p:origin x="-71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3C61E7-77AA-4158-9F53-DC3032DBB365}" type="datetimeFigureOut">
              <a:rPr lang="en-US" smtClean="0"/>
              <a:t>20/11/2020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313612" cy="914399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tài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Một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số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vấn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của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ML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thông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qua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việc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xây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dựng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hình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cho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phân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loại</a:t>
            </a: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81" y="4648200"/>
            <a:ext cx="7589263" cy="1219200"/>
          </a:xfrm>
        </p:spPr>
        <p:txBody>
          <a:bodyPr>
            <a:noAutofit/>
          </a:bodyPr>
          <a:lstStyle/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16,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11,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2020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Thầy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Cường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Hoàng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Phúc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viên:51603242 </a:t>
            </a:r>
          </a:p>
          <a:p>
            <a:pPr algn="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219199"/>
            <a:ext cx="6781800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Dự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cuối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kì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môn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endParaRPr 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2178698" cy="12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848600" cy="48768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băm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mũ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rời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log(n+1)/log(2)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/>
              <a:t>4294967295 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rời</a:t>
            </a:r>
            <a:r>
              <a:rPr lang="en-US" sz="2400" dirty="0" smtClean="0"/>
              <a:t> </a:t>
            </a:r>
            <a:r>
              <a:rPr lang="en-US" sz="2400" dirty="0" err="1" smtClean="0"/>
              <a:t>rạc</a:t>
            </a:r>
            <a:r>
              <a:rPr lang="en-US" sz="2400" dirty="0" smtClean="0"/>
              <a:t>, ta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32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715000" cy="64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88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848600" cy="4876800"/>
          </a:xfrm>
        </p:spPr>
        <p:txBody>
          <a:bodyPr>
            <a:noAutofit/>
          </a:bodyPr>
          <a:lstStyle/>
          <a:p>
            <a:pPr marL="411480" lvl="1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Xảy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luyện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478386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1300" y="5793470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Balance scale dataset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4478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Balance Scale Dataset: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" y="2667000"/>
            <a:ext cx="754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6" name="TextBox 5"/>
          <p:cNvSpPr txBox="1"/>
          <p:nvPr/>
        </p:nvSpPr>
        <p:spPr>
          <a:xfrm>
            <a:off x="370114" y="1678632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9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0714"/>
            <a:ext cx="6581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Up-sample Minority class.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Down-sample Majority class.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 a suitably metrics.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Panalize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Algorithms.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Tree-base Algorithms.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Up-sample Minority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“Resample”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“Resample”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-learn”.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693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Up-sample Minority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1: chia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riêng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“replacement”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0714"/>
            <a:ext cx="6581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335541"/>
            <a:ext cx="841533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4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5943600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nominal.</a:t>
            </a:r>
          </a:p>
          <a:p>
            <a:pPr lvl="1">
              <a:lnSpc>
                <a:spcPct val="150000"/>
              </a:lnSpc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overfiting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Early stopping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3: Convolution Neural Network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1355"/>
            <a:ext cx="8443930" cy="523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Down-sample Majority class: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luyện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“Resample”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“Resample”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-learn”.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Up-sample Minority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1: chia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riêng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replacement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" y="1537590"/>
            <a:ext cx="8434387" cy="532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5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" y="1640559"/>
            <a:ext cx="8339137" cy="521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a suitable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metris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/>
              </a:rPr>
              <a:t>"</a:t>
            </a:r>
            <a:r>
              <a:rPr lang="en-US" sz="2400" i="1" dirty="0">
                <a:solidFill>
                  <a:srgbClr val="333333"/>
                </a:solidFill>
                <a:latin typeface="Arial"/>
              </a:rPr>
              <a:t>if you judge a fish on its ability to climb a tree, it will live its whole life believing that it is stupid</a:t>
            </a:r>
            <a:r>
              <a:rPr lang="en-US" sz="2400" i="1" dirty="0" smtClean="0">
                <a:solidFill>
                  <a:srgbClr val="333333"/>
                </a:solidFill>
                <a:latin typeface="Arial"/>
              </a:rPr>
              <a:t>.“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Tương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để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việc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huấn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luyện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hiệu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quả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, ta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nên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chọn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nó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metrics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phù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hợp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rial"/>
              </a:rPr>
              <a:t>Area Under ROC Curve</a:t>
            </a:r>
            <a:r>
              <a:rPr lang="en-US" sz="2400" dirty="0">
                <a:solidFill>
                  <a:srgbClr val="333333"/>
                </a:solidFill>
                <a:latin typeface="Arial"/>
              </a:rPr>
              <a:t> (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AURC)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là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một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thư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viện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ta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thể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dùng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AURC ta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cần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tính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xác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suất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tự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đoán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thay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vì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chỉ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là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dự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đoán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Hàm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4ED0"/>
                </a:solidFill>
                <a:latin typeface="Monaco"/>
              </a:rPr>
              <a:t>predict_proba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()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thể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giúp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ta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làm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điều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đó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35829"/>
            <a:ext cx="61277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971800"/>
            <a:ext cx="73152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905000"/>
            <a:ext cx="83724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" y="4343399"/>
            <a:ext cx="833981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penalize algorithms: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lỗi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Penalized-SVM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SVC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sklearn.svm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1404"/>
            <a:ext cx="80772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6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800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1: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71" y="2362200"/>
            <a:ext cx="784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nominal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399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tree-based algorithms: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Decision trees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bậc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Random Forests, </a:t>
            </a:r>
            <a:r>
              <a:rPr lang="en-US" sz="2400" dirty="0">
                <a:solidFill>
                  <a:srgbClr val="333333"/>
                </a:solidFill>
                <a:latin typeface="Arial"/>
              </a:rPr>
              <a:t>Gradient Boosted Trees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,…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Ở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ví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dụ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ta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sẽ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dùng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Arial"/>
              </a:rPr>
              <a:t>Random 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Forests algorithms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447800"/>
            <a:ext cx="8224837" cy="537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8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kết thúc trong PowerPoint đẹp (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16"/>
            <a:ext cx="9266738" cy="69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pPr lvl="2"/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nominal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153400" cy="457200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Nominal categorical features)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color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“red”, “green”, “blue”.</a:t>
            </a:r>
          </a:p>
        </p:txBody>
      </p:sp>
    </p:spTree>
    <p:extLst>
      <p:ext uri="{BB962C8B-B14F-4D97-AF65-F5344CB8AC3E}">
        <p14:creationId xmlns:p14="http://schemas.microsoft.com/office/powerpoint/2010/main" val="1381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lvl="2"/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3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7696200" cy="3276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92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7696200" cy="3276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One-hot,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0375" y="59819"/>
            <a:ext cx="7620000" cy="1143000"/>
          </a:xfrm>
        </p:spPr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455" y="1117060"/>
            <a:ext cx="8153399" cy="4800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(Numeric encoding):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(label encoding),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(integer encoding).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đôi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“red” = 1, “green” = 2, “blue” = 3.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phù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543800" cy="45720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One-hot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One-hot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57" y="1371600"/>
            <a:ext cx="7238999" cy="1447800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color: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color.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2971800"/>
            <a:ext cx="84010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1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4041</TotalTime>
  <Words>1243</Words>
  <Application>Microsoft Office PowerPoint</Application>
  <PresentationFormat>On-screen Show (4:3)</PresentationFormat>
  <Paragraphs>117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Đề tài  Một số vấn đề của ML thông qua việc xây dựng mô hình học máy cho bài toán phân loại</vt:lpstr>
      <vt:lpstr>Tóm tắt</vt:lpstr>
      <vt:lpstr>Phần 1: Tiền xử lý dữ liệu</vt:lpstr>
      <vt:lpstr>Xử lý dữ liệu dạng nominal</vt:lpstr>
      <vt:lpstr>Xử lý dữ liệu dạng nominal(tt)</vt:lpstr>
      <vt:lpstr>Xử lý dữ liệu dạng nominal(tt)</vt:lpstr>
      <vt:lpstr>Xử lý dữ liệu dạng nominal(tt)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Xử lý dữ liệu không cân bằng(tt)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Graph2vec: Learning distributed representations of graphs</dc:title>
  <dc:creator>Admin</dc:creator>
  <cp:lastModifiedBy>Admin</cp:lastModifiedBy>
  <cp:revision>219</cp:revision>
  <dcterms:created xsi:type="dcterms:W3CDTF">2020-05-04T09:33:47Z</dcterms:created>
  <dcterms:modified xsi:type="dcterms:W3CDTF">2020-11-20T03:54:41Z</dcterms:modified>
</cp:coreProperties>
</file>